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74" r:id="rId2"/>
    <p:sldId id="946" r:id="rId3"/>
    <p:sldId id="985" r:id="rId4"/>
    <p:sldId id="987" r:id="rId5"/>
    <p:sldId id="988" r:id="rId6"/>
    <p:sldId id="960" r:id="rId7"/>
    <p:sldId id="994" r:id="rId8"/>
    <p:sldId id="995" r:id="rId9"/>
    <p:sldId id="996" r:id="rId10"/>
  </p:sldIdLst>
  <p:sldSz cx="9445625" cy="7562850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A300"/>
    <a:srgbClr val="FFFF66"/>
    <a:srgbClr val="CC3399"/>
    <a:srgbClr val="660033"/>
    <a:srgbClr val="FFCC00"/>
    <a:srgbClr val="FF66CC"/>
    <a:srgbClr val="33CC33"/>
    <a:srgbClr val="0000F3"/>
    <a:srgbClr val="00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9"/>
    <p:restoredTop sz="94565"/>
  </p:normalViewPr>
  <p:slideViewPr>
    <p:cSldViewPr>
      <p:cViewPr varScale="1">
        <p:scale>
          <a:sx n="102" d="100"/>
          <a:sy n="102" d="100"/>
        </p:scale>
        <p:origin x="1312" y="192"/>
      </p:cViewPr>
      <p:guideLst>
        <p:guide orient="horz" pos="2400"/>
        <p:guide pos="2975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928" y="-104"/>
      </p:cViewPr>
      <p:guideLst>
        <p:guide orient="horz" pos="2832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7465A01-502D-514C-BF27-1EDA220E8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6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6213" y="674688"/>
            <a:ext cx="4211637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A4660B6-3BD9-2E4A-85C9-8AF732A0F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804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5731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7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CF54A4-6F78-3B44-927A-1BF878FA8F20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674688"/>
            <a:ext cx="4210050" cy="33718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2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B674E2-0D39-AC4C-9B86-629C6AF8F3B6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95769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B674E2-0D39-AC4C-9B86-629C6AF8F3B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07807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B674E2-0D39-AC4C-9B86-629C6AF8F3B6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46738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B674E2-0D39-AC4C-9B86-629C6AF8F3B6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5285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025" y="2349500"/>
            <a:ext cx="8029575" cy="16208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638" y="4286251"/>
            <a:ext cx="6611938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38" indent="0" algn="ctr">
              <a:buNone/>
              <a:defRPr/>
            </a:lvl4pPr>
            <a:lvl5pPr marL="1828585" indent="0" algn="ctr">
              <a:buNone/>
              <a:defRPr/>
            </a:lvl5pPr>
            <a:lvl6pPr marL="2285731" indent="0" algn="ctr">
              <a:buNone/>
              <a:defRPr/>
            </a:lvl6pPr>
            <a:lvl7pPr marL="2742877" indent="0" algn="ctr">
              <a:buNone/>
              <a:defRPr/>
            </a:lvl7pPr>
            <a:lvl8pPr marL="3200023" indent="0" algn="ctr">
              <a:buNone/>
              <a:defRPr/>
            </a:lvl8pPr>
            <a:lvl9pPr marL="36571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A8294-D97C-9245-97E4-D763DDC83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17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02738-15D1-594A-87E1-24D35971E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671512"/>
            <a:ext cx="2006600" cy="6051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026" y="671512"/>
            <a:ext cx="5870575" cy="6051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2DC38-2ABE-5E45-90C4-470C79C26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A39A7-F5BE-7347-9556-C6A169B87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6" y="4859339"/>
            <a:ext cx="80295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26" y="3205163"/>
            <a:ext cx="80295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38" indent="0">
              <a:buNone/>
              <a:defRPr sz="1400"/>
            </a:lvl4pPr>
            <a:lvl5pPr marL="1828585" indent="0">
              <a:buNone/>
              <a:defRPr sz="1400"/>
            </a:lvl5pPr>
            <a:lvl6pPr marL="2285731" indent="0">
              <a:buNone/>
              <a:defRPr sz="1400"/>
            </a:lvl6pPr>
            <a:lvl7pPr marL="2742877" indent="0">
              <a:buNone/>
              <a:defRPr sz="1400"/>
            </a:lvl7pPr>
            <a:lvl8pPr marL="3200023" indent="0">
              <a:buNone/>
              <a:defRPr sz="1400"/>
            </a:lvl8pPr>
            <a:lvl9pPr marL="36571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27179-947D-914A-AB6C-652548A56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97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025" y="2184401"/>
            <a:ext cx="3938588" cy="4538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4" y="2184401"/>
            <a:ext cx="3938587" cy="4538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FFB4A-05F2-5D4A-8061-21B6F0BBC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6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3213"/>
            <a:ext cx="85010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1692276"/>
            <a:ext cx="417195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5" indent="0">
              <a:buNone/>
              <a:defRPr sz="1600" b="1"/>
            </a:lvl5pPr>
            <a:lvl6pPr marL="2285731" indent="0">
              <a:buNone/>
              <a:defRPr sz="1600" b="1"/>
            </a:lvl6pPr>
            <a:lvl7pPr marL="2742877" indent="0">
              <a:buNone/>
              <a:defRPr sz="1600" b="1"/>
            </a:lvl7pPr>
            <a:lvl8pPr marL="3200023" indent="0">
              <a:buNone/>
              <a:defRPr sz="1600" b="1"/>
            </a:lvl8pPr>
            <a:lvl9pPr marL="36571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2398714"/>
            <a:ext cx="417195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9014" y="1692276"/>
            <a:ext cx="41751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5" indent="0">
              <a:buNone/>
              <a:defRPr sz="1600" b="1"/>
            </a:lvl5pPr>
            <a:lvl6pPr marL="2285731" indent="0">
              <a:buNone/>
              <a:defRPr sz="1600" b="1"/>
            </a:lvl6pPr>
            <a:lvl7pPr marL="2742877" indent="0">
              <a:buNone/>
              <a:defRPr sz="1600" b="1"/>
            </a:lvl7pPr>
            <a:lvl8pPr marL="3200023" indent="0">
              <a:buNone/>
              <a:defRPr sz="1600" b="1"/>
            </a:lvl8pPr>
            <a:lvl9pPr marL="36571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9014" y="2398714"/>
            <a:ext cx="41751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C79F0-6686-1C4A-B99C-1207C57EB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57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DF6A2-A560-1D45-B334-CCC2CC7D9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30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0A7A0-4AE9-1C48-AB80-793E5B5AE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0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6" y="301626"/>
            <a:ext cx="310673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525" y="301627"/>
            <a:ext cx="5281613" cy="6454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6" y="1582738"/>
            <a:ext cx="3106738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38" indent="0">
              <a:buNone/>
              <a:defRPr sz="900"/>
            </a:lvl4pPr>
            <a:lvl5pPr marL="1828585" indent="0">
              <a:buNone/>
              <a:defRPr sz="900"/>
            </a:lvl5pPr>
            <a:lvl6pPr marL="2285731" indent="0">
              <a:buNone/>
              <a:defRPr sz="900"/>
            </a:lvl6pPr>
            <a:lvl7pPr marL="2742877" indent="0">
              <a:buNone/>
              <a:defRPr sz="900"/>
            </a:lvl7pPr>
            <a:lvl8pPr marL="3200023" indent="0">
              <a:buNone/>
              <a:defRPr sz="900"/>
            </a:lvl8pPr>
            <a:lvl9pPr marL="36571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0E9F0-E158-E048-BB87-602AA5A67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25" y="5294314"/>
            <a:ext cx="5667375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1025" y="676275"/>
            <a:ext cx="5667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38" indent="0">
              <a:buNone/>
              <a:defRPr sz="2000"/>
            </a:lvl4pPr>
            <a:lvl5pPr marL="1828585" indent="0">
              <a:buNone/>
              <a:defRPr sz="2000"/>
            </a:lvl5pPr>
            <a:lvl6pPr marL="2285731" indent="0">
              <a:buNone/>
              <a:defRPr sz="2000"/>
            </a:lvl6pPr>
            <a:lvl7pPr marL="2742877" indent="0">
              <a:buNone/>
              <a:defRPr sz="2000"/>
            </a:lvl7pPr>
            <a:lvl8pPr marL="3200023" indent="0">
              <a:buNone/>
              <a:defRPr sz="2000"/>
            </a:lvl8pPr>
            <a:lvl9pPr marL="365716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1025" y="5918200"/>
            <a:ext cx="5667375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38" indent="0">
              <a:buNone/>
              <a:defRPr sz="900"/>
            </a:lvl4pPr>
            <a:lvl5pPr marL="1828585" indent="0">
              <a:buNone/>
              <a:defRPr sz="900"/>
            </a:lvl5pPr>
            <a:lvl6pPr marL="2285731" indent="0">
              <a:buNone/>
              <a:defRPr sz="900"/>
            </a:lvl6pPr>
            <a:lvl7pPr marL="2742877" indent="0">
              <a:buNone/>
              <a:defRPr sz="900"/>
            </a:lvl7pPr>
            <a:lvl8pPr marL="3200023" indent="0">
              <a:buNone/>
              <a:defRPr sz="900"/>
            </a:lvl8pPr>
            <a:lvl9pPr marL="36571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2A880-C453-B243-B046-C4C2FDD43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84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8025" y="671513"/>
            <a:ext cx="8029575" cy="1260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2184400"/>
            <a:ext cx="8029575" cy="45386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025" y="6891338"/>
            <a:ext cx="1968500" cy="5032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>
            <a:lvl1pPr defTabSz="971435">
              <a:defRPr sz="15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7388" y="6891338"/>
            <a:ext cx="2990850" cy="5032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>
            <a:lvl1pPr algn="ctr" defTabSz="971435">
              <a:defRPr sz="15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891338"/>
            <a:ext cx="1968500" cy="5032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>
            <a:lvl1pPr algn="r" defTabSz="969963">
              <a:defRPr sz="1500" b="0"/>
            </a:lvl1pPr>
          </a:lstStyle>
          <a:p>
            <a:fld id="{E7C3E58E-4048-EA4D-BB28-ADDE5A0142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99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9699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9699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9699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9699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146" algn="ctr" defTabSz="97143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293" algn="ctr" defTabSz="97143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438" algn="ctr" defTabSz="97143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585" algn="ctr" defTabSz="97143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63538" indent="-363538" algn="l" defTabSz="9699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87400" indent="-301625" algn="l" defTabSz="9699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</a:defRPr>
      </a:lvl2pPr>
      <a:lvl3pPr marL="1212850" indent="-241300" algn="l" defTabSz="9699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98625" indent="-241300" algn="l" defTabSz="9699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84400" indent="-241300" algn="l" defTabSz="9699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42876" indent="-242859" algn="l" defTabSz="97143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0023" indent="-242859" algn="l" defTabSz="97143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57169" indent="-242859" algn="l" defTabSz="97143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14316" indent="-242859" algn="l" defTabSz="97143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5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7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7" y="504825"/>
            <a:ext cx="8335963" cy="17637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r>
              <a:rPr lang="en-US" sz="4000" b="1" dirty="0"/>
              <a:t>EEB 504 and EEB 607 - Spring 2021 - Careers in Academia: How to Enhance your Chances for Success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0412" y="2687637"/>
            <a:ext cx="7924800" cy="1931988"/>
          </a:xfrm>
        </p:spPr>
        <p:txBody>
          <a:bodyPr/>
          <a:lstStyle/>
          <a:p>
            <a:pPr defTabSz="971435">
              <a:defRPr/>
            </a:pPr>
            <a:r>
              <a:rPr lang="en-US" sz="3000" dirty="0">
                <a:cs typeface="+mn-cs"/>
              </a:rPr>
              <a:t>Instructor: Louis J. Gross</a:t>
            </a:r>
          </a:p>
          <a:p>
            <a:pPr defTabSz="971435">
              <a:defRPr/>
            </a:pPr>
            <a:r>
              <a:rPr lang="en-US" sz="3000" dirty="0">
                <a:cs typeface="+mn-cs"/>
              </a:rPr>
              <a:t>Chancellor’s Professor, Departments of Ecology and Evolutionary Biology and Mathematics</a:t>
            </a:r>
          </a:p>
          <a:p>
            <a:pPr defTabSz="971435">
              <a:defRPr/>
            </a:pPr>
            <a:endParaRPr lang="en-US" sz="3000" dirty="0">
              <a:solidFill>
                <a:srgbClr val="FFFF66"/>
              </a:solidFill>
              <a:cs typeface="+mn-cs"/>
            </a:endParaRPr>
          </a:p>
          <a:p>
            <a:pPr defTabSz="971435">
              <a:defRPr/>
            </a:pPr>
            <a:endParaRPr lang="en-US" sz="30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21C92CD-30D0-804A-9FFE-9832B240D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2" y="4619625"/>
            <a:ext cx="7924800" cy="19319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>
            <a:lvl1pPr marL="0" indent="0" algn="ctr" defTabSz="9699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146" indent="0" algn="ctr" defTabSz="9699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tx1"/>
                </a:solidFill>
                <a:latin typeface="+mn-lt"/>
                <a:ea typeface="+mn-ea"/>
              </a:defRPr>
            </a:lvl2pPr>
            <a:lvl3pPr marL="914293" indent="0" algn="ctr" defTabSz="9699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438" indent="0" algn="ctr" defTabSz="9699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585" indent="0" algn="ctr" defTabSz="9699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285731" indent="0" algn="ctr" defTabSz="97143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742877" indent="0" algn="ctr" defTabSz="97143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023" indent="0" algn="ctr" defTabSz="97143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169" indent="0" algn="ctr" defTabSz="971435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defTabSz="971435">
              <a:defRPr/>
            </a:pPr>
            <a:r>
              <a:rPr lang="en-US" sz="3000" b="0" kern="0" dirty="0">
                <a:cs typeface="+mn-cs"/>
              </a:rPr>
              <a:t>Structure of Higher Education Institutions, Processes, </a:t>
            </a:r>
            <a:r>
              <a:rPr lang="en-US" sz="3000" b="0" kern="0">
                <a:cs typeface="+mn-cs"/>
              </a:rPr>
              <a:t>Departmental Structures</a:t>
            </a:r>
            <a:endParaRPr lang="en-US" sz="3000" b="0" kern="0" dirty="0">
              <a:cs typeface="+mn-cs"/>
            </a:endParaRPr>
          </a:p>
          <a:p>
            <a:pPr algn="l" defTabSz="971435">
              <a:defRPr/>
            </a:pPr>
            <a:r>
              <a:rPr lang="en-US" sz="3000" b="0" kern="0" dirty="0">
                <a:cs typeface="+mn-cs"/>
              </a:rPr>
              <a:t>                            Feb 15, 2021</a:t>
            </a:r>
            <a:endParaRPr lang="en-US" sz="3000" b="0" kern="0" dirty="0">
              <a:solidFill>
                <a:srgbClr val="FFFF66"/>
              </a:solidFill>
              <a:highlight>
                <a:srgbClr val="000000"/>
              </a:highlight>
              <a:cs typeface="+mn-cs"/>
            </a:endParaRPr>
          </a:p>
          <a:p>
            <a:pPr defTabSz="971435">
              <a:defRPr/>
            </a:pPr>
            <a:endParaRPr lang="en-US" sz="3000" b="0" kern="0" dirty="0">
              <a:solidFill>
                <a:srgbClr val="CCFF33"/>
              </a:solidFill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2588" y="-180975"/>
            <a:ext cx="8029575" cy="126047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000090"/>
                </a:solidFill>
              </a:rPr>
              <a:t>Outline of course topics: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2" y="885825"/>
            <a:ext cx="8029575" cy="4461933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Types of higher education institutions;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How colleges and universities work;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Where the money comes from and where it goes;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Various roles of a faculty member and prioritizing among them;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Stages of a career;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Planning for transitions in career stages;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Position searches and how to apply;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Mentoring - getting it and giving it;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Enhancing your teaching;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Building your communication capabilities;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Administrators and how they impact your career;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Effectively preparing for evaluations at various levels;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Funding your scholarship;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Participating in the broader academic community in your field;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Building effective collaborations;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Combining your personal life and academic expectations;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Time management. </a:t>
            </a:r>
            <a:endParaRPr lang="en-US" sz="2200" b="1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200" b="1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740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-104775"/>
            <a:ext cx="8029575" cy="126047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000090"/>
                </a:solidFill>
              </a:rPr>
              <a:t>Processes at Higher Educational Institutions: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4" y="1155700"/>
            <a:ext cx="8029575" cy="6054725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These vary somewhat between institutions and there are typically formal documents providing guidance: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Governance (roles of Board, administration, faculty, staff – shared governance)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Academic program policies (faculty, administration)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/>
              <a:t>Hiring, compensation and retention policies (Faculty handbook, staff handbook, HR policies)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/>
              <a:t>Student affairs – admissions, activities, athletics (administration, staff)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/>
              <a:t>Facilities and finances  (administration)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/>
              <a:t>Research and scholarship  (administration, compliance legal staff)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/>
              <a:t>Development/fundraising  (administration, staff)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/>
              <a:t>Diversity/inclusion  (administration, faculty, staff)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600" dirty="0"/>
              <a:t>External relations, media, government  (administration)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2505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EB3D-2D33-0B41-9F79-DEA053330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4" y="-104775"/>
            <a:ext cx="8029575" cy="1260475"/>
          </a:xfrm>
        </p:spPr>
        <p:txBody>
          <a:bodyPr/>
          <a:lstStyle/>
          <a:p>
            <a:r>
              <a:rPr lang="en-US" sz="3200" b="1" dirty="0"/>
              <a:t>Basic Structure of a University System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C96645-92D7-7D46-82D8-5E700BE2849F}"/>
              </a:ext>
            </a:extLst>
          </p:cNvPr>
          <p:cNvGrpSpPr/>
          <p:nvPr/>
        </p:nvGrpSpPr>
        <p:grpSpPr>
          <a:xfrm>
            <a:off x="2436812" y="1067516"/>
            <a:ext cx="4069096" cy="672458"/>
            <a:chOff x="2436812" y="1067516"/>
            <a:chExt cx="4069096" cy="6724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7CA469-B16E-C244-A437-2670B6F89AF9}"/>
                </a:ext>
              </a:extLst>
            </p:cNvPr>
            <p:cNvSpPr txBox="1"/>
            <p:nvPr/>
          </p:nvSpPr>
          <p:spPr>
            <a:xfrm>
              <a:off x="2467308" y="1067516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Board of Trustees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FF5111-7054-FC4E-9E7D-9814FA1BB6B9}"/>
                </a:ext>
              </a:extLst>
            </p:cNvPr>
            <p:cNvSpPr/>
            <p:nvPr/>
          </p:nvSpPr>
          <p:spPr bwMode="auto">
            <a:xfrm>
              <a:off x="2436812" y="1155199"/>
              <a:ext cx="3429000" cy="58477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F1BAE-F801-8B4B-A4AC-9B0B1A93BBB5}"/>
              </a:ext>
            </a:extLst>
          </p:cNvPr>
          <p:cNvGrpSpPr/>
          <p:nvPr/>
        </p:nvGrpSpPr>
        <p:grpSpPr>
          <a:xfrm>
            <a:off x="2190582" y="2250741"/>
            <a:ext cx="4038601" cy="650529"/>
            <a:chOff x="2284412" y="1996853"/>
            <a:chExt cx="4038601" cy="6505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CBA26B-0C4B-D34F-AFBD-5C0F6214B76B}"/>
                </a:ext>
              </a:extLst>
            </p:cNvPr>
            <p:cNvSpPr txBox="1"/>
            <p:nvPr/>
          </p:nvSpPr>
          <p:spPr>
            <a:xfrm>
              <a:off x="2284412" y="1996853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President/Chancellor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462223-9F03-0340-BB9F-731214FD8995}"/>
                </a:ext>
              </a:extLst>
            </p:cNvPr>
            <p:cNvSpPr/>
            <p:nvPr/>
          </p:nvSpPr>
          <p:spPr bwMode="auto">
            <a:xfrm>
              <a:off x="2284413" y="2004957"/>
              <a:ext cx="4038600" cy="64242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61EFB7-C288-BB45-8884-41A63F52CC3E}"/>
              </a:ext>
            </a:extLst>
          </p:cNvPr>
          <p:cNvGrpSpPr/>
          <p:nvPr/>
        </p:nvGrpSpPr>
        <p:grpSpPr>
          <a:xfrm>
            <a:off x="379412" y="3501448"/>
            <a:ext cx="3429000" cy="600983"/>
            <a:chOff x="227012" y="3489037"/>
            <a:chExt cx="3429000" cy="6009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CEBCA0-B300-214D-AF3B-8034D3B07746}"/>
                </a:ext>
              </a:extLst>
            </p:cNvPr>
            <p:cNvSpPr txBox="1"/>
            <p:nvPr/>
          </p:nvSpPr>
          <p:spPr>
            <a:xfrm>
              <a:off x="531812" y="3489037"/>
              <a:ext cx="29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Vice Presidents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7E9A16-B807-1D4F-ACED-8B156771D1EE}"/>
                </a:ext>
              </a:extLst>
            </p:cNvPr>
            <p:cNvSpPr/>
            <p:nvPr/>
          </p:nvSpPr>
          <p:spPr bwMode="auto">
            <a:xfrm>
              <a:off x="227012" y="3505245"/>
              <a:ext cx="3429000" cy="58477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CEBBB-EFBB-1C45-9F45-17A81ED54DA8}"/>
              </a:ext>
            </a:extLst>
          </p:cNvPr>
          <p:cNvGrpSpPr/>
          <p:nvPr/>
        </p:nvGrpSpPr>
        <p:grpSpPr>
          <a:xfrm>
            <a:off x="4722812" y="3489036"/>
            <a:ext cx="4089148" cy="597187"/>
            <a:chOff x="4722812" y="3489036"/>
            <a:chExt cx="4089148" cy="5971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92B099-0E20-0444-8FFC-5A9EAC717472}"/>
                </a:ext>
              </a:extLst>
            </p:cNvPr>
            <p:cNvSpPr txBox="1"/>
            <p:nvPr/>
          </p:nvSpPr>
          <p:spPr>
            <a:xfrm>
              <a:off x="4773360" y="3489036"/>
              <a:ext cx="403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Campus Chancellors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D4C042-6F04-234C-B696-15368F8F5574}"/>
                </a:ext>
              </a:extLst>
            </p:cNvPr>
            <p:cNvSpPr/>
            <p:nvPr/>
          </p:nvSpPr>
          <p:spPr bwMode="auto">
            <a:xfrm>
              <a:off x="4722812" y="3501448"/>
              <a:ext cx="3784348" cy="58477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2A3903-D723-F843-9285-68F26A40C545}"/>
              </a:ext>
            </a:extLst>
          </p:cNvPr>
          <p:cNvGrpSpPr/>
          <p:nvPr/>
        </p:nvGrpSpPr>
        <p:grpSpPr>
          <a:xfrm>
            <a:off x="4707606" y="4931989"/>
            <a:ext cx="4305299" cy="642425"/>
            <a:chOff x="4037012" y="4847850"/>
            <a:chExt cx="4305299" cy="6424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9D38FF-9DE5-3945-BAF2-D9E113C5B272}"/>
                </a:ext>
              </a:extLst>
            </p:cNvPr>
            <p:cNvSpPr/>
            <p:nvPr/>
          </p:nvSpPr>
          <p:spPr bwMode="auto">
            <a:xfrm>
              <a:off x="4037012" y="4847850"/>
              <a:ext cx="4292474" cy="64242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91542A-AAE1-7D43-BB23-C38E9E9AB968}"/>
                </a:ext>
              </a:extLst>
            </p:cNvPr>
            <p:cNvSpPr txBox="1"/>
            <p:nvPr/>
          </p:nvSpPr>
          <p:spPr>
            <a:xfrm>
              <a:off x="4303712" y="4936278"/>
              <a:ext cx="4038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Campus Administration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C39033-1E03-5E49-8287-4D309BA3DFAF}"/>
              </a:ext>
            </a:extLst>
          </p:cNvPr>
          <p:cNvGrpSpPr/>
          <p:nvPr/>
        </p:nvGrpSpPr>
        <p:grpSpPr>
          <a:xfrm>
            <a:off x="227011" y="4733899"/>
            <a:ext cx="4259597" cy="2019326"/>
            <a:chOff x="4082714" y="4847850"/>
            <a:chExt cx="4259597" cy="201932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3E7B7E-5C0E-A24D-86BA-AC7E093A2CBF}"/>
                </a:ext>
              </a:extLst>
            </p:cNvPr>
            <p:cNvSpPr/>
            <p:nvPr/>
          </p:nvSpPr>
          <p:spPr bwMode="auto">
            <a:xfrm>
              <a:off x="4082714" y="4847850"/>
              <a:ext cx="4246771" cy="201932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6C15F6-C517-474A-8035-B866558BB8F2}"/>
                </a:ext>
              </a:extLst>
            </p:cNvPr>
            <p:cNvSpPr txBox="1"/>
            <p:nvPr/>
          </p:nvSpPr>
          <p:spPr>
            <a:xfrm>
              <a:off x="4303712" y="4936278"/>
              <a:ext cx="40385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Offices for Research, Academics, Development, Treasurer, Government Relations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1408D2-6E23-9E4F-823D-4B50EDA7D75F}"/>
              </a:ext>
            </a:extLst>
          </p:cNvPr>
          <p:cNvCxnSpPr>
            <a:stCxn id="8" idx="2"/>
          </p:cNvCxnSpPr>
          <p:nvPr/>
        </p:nvCxnSpPr>
        <p:spPr bwMode="auto">
          <a:xfrm>
            <a:off x="4151312" y="1739974"/>
            <a:ext cx="0" cy="5107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88D9AB-CF38-E348-8FD0-65A24019616D}"/>
              </a:ext>
            </a:extLst>
          </p:cNvPr>
          <p:cNvCxnSpPr/>
          <p:nvPr/>
        </p:nvCxnSpPr>
        <p:spPr bwMode="auto">
          <a:xfrm>
            <a:off x="2589212" y="2931469"/>
            <a:ext cx="0" cy="5107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196E83-D41D-0049-B76B-473DB75CD6F9}"/>
              </a:ext>
            </a:extLst>
          </p:cNvPr>
          <p:cNvCxnSpPr/>
          <p:nvPr/>
        </p:nvCxnSpPr>
        <p:spPr bwMode="auto">
          <a:xfrm>
            <a:off x="5888704" y="2931468"/>
            <a:ext cx="0" cy="5107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179E71-B74A-254A-8A4F-C9B4ADE25B1D}"/>
              </a:ext>
            </a:extLst>
          </p:cNvPr>
          <p:cNvCxnSpPr>
            <a:cxnSpLocks/>
          </p:cNvCxnSpPr>
          <p:nvPr/>
        </p:nvCxnSpPr>
        <p:spPr bwMode="auto">
          <a:xfrm>
            <a:off x="1903412" y="4102431"/>
            <a:ext cx="0" cy="6310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07B7BC-CB3A-B445-A23D-94E48E0A2A9C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6614986" y="4086223"/>
            <a:ext cx="0" cy="8457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532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EB3D-2D33-0B41-9F79-DEA053330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1" y="-356045"/>
            <a:ext cx="8029575" cy="1260475"/>
          </a:xfrm>
        </p:spPr>
        <p:txBody>
          <a:bodyPr/>
          <a:lstStyle/>
          <a:p>
            <a:r>
              <a:rPr lang="en-US" sz="3200" b="1" dirty="0"/>
              <a:t>Basic Structure of a Campus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F1BAE-F801-8B4B-A4AC-9B0B1A93BBB5}"/>
              </a:ext>
            </a:extLst>
          </p:cNvPr>
          <p:cNvGrpSpPr/>
          <p:nvPr/>
        </p:nvGrpSpPr>
        <p:grpSpPr>
          <a:xfrm>
            <a:off x="3503440" y="579165"/>
            <a:ext cx="2270795" cy="650529"/>
            <a:chOff x="2284412" y="1996853"/>
            <a:chExt cx="2674493" cy="6505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CBA26B-0C4B-D34F-AFBD-5C0F6214B76B}"/>
                </a:ext>
              </a:extLst>
            </p:cNvPr>
            <p:cNvSpPr txBox="1"/>
            <p:nvPr/>
          </p:nvSpPr>
          <p:spPr>
            <a:xfrm>
              <a:off x="2284412" y="1996853"/>
              <a:ext cx="2476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Chancellor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462223-9F03-0340-BB9F-731214FD8995}"/>
                </a:ext>
              </a:extLst>
            </p:cNvPr>
            <p:cNvSpPr/>
            <p:nvPr/>
          </p:nvSpPr>
          <p:spPr bwMode="auto">
            <a:xfrm>
              <a:off x="2284414" y="2004957"/>
              <a:ext cx="2674491" cy="64242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61EFB7-C288-BB45-8884-41A63F52CC3E}"/>
              </a:ext>
            </a:extLst>
          </p:cNvPr>
          <p:cNvGrpSpPr/>
          <p:nvPr/>
        </p:nvGrpSpPr>
        <p:grpSpPr>
          <a:xfrm>
            <a:off x="428095" y="2299189"/>
            <a:ext cx="1831056" cy="915162"/>
            <a:chOff x="306163" y="3423517"/>
            <a:chExt cx="2112767" cy="6502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CEBCA0-B300-214D-AF3B-8034D3B07746}"/>
                </a:ext>
              </a:extLst>
            </p:cNvPr>
            <p:cNvSpPr txBox="1"/>
            <p:nvPr/>
          </p:nvSpPr>
          <p:spPr>
            <a:xfrm>
              <a:off x="531812" y="3489037"/>
              <a:ext cx="1828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Provost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7E9A16-B807-1D4F-ACED-8B156771D1EE}"/>
                </a:ext>
              </a:extLst>
            </p:cNvPr>
            <p:cNvSpPr/>
            <p:nvPr/>
          </p:nvSpPr>
          <p:spPr bwMode="auto">
            <a:xfrm>
              <a:off x="306163" y="3423517"/>
              <a:ext cx="2112767" cy="58477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CEBBB-EFBB-1C45-9F45-17A81ED54DA8}"/>
              </a:ext>
            </a:extLst>
          </p:cNvPr>
          <p:cNvGrpSpPr/>
          <p:nvPr/>
        </p:nvGrpSpPr>
        <p:grpSpPr>
          <a:xfrm>
            <a:off x="5232842" y="2260643"/>
            <a:ext cx="4089149" cy="3191023"/>
            <a:chOff x="4722811" y="3357378"/>
            <a:chExt cx="4089149" cy="31910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92B099-0E20-0444-8FFC-5A9EAC717472}"/>
                </a:ext>
              </a:extLst>
            </p:cNvPr>
            <p:cNvSpPr txBox="1"/>
            <p:nvPr/>
          </p:nvSpPr>
          <p:spPr>
            <a:xfrm>
              <a:off x="4773360" y="3458223"/>
              <a:ext cx="40386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Vice Chancellors for Student Affairs, Development, Communications, Finance, Research, Diversity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D4C042-6F04-234C-B696-15368F8F5574}"/>
                </a:ext>
              </a:extLst>
            </p:cNvPr>
            <p:cNvSpPr/>
            <p:nvPr/>
          </p:nvSpPr>
          <p:spPr bwMode="auto">
            <a:xfrm>
              <a:off x="4722811" y="3357378"/>
              <a:ext cx="3818999" cy="319102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2A3903-D723-F843-9285-68F26A40C545}"/>
              </a:ext>
            </a:extLst>
          </p:cNvPr>
          <p:cNvGrpSpPr/>
          <p:nvPr/>
        </p:nvGrpSpPr>
        <p:grpSpPr>
          <a:xfrm>
            <a:off x="2528701" y="2990644"/>
            <a:ext cx="2057398" cy="594247"/>
            <a:chOff x="4017853" y="4936278"/>
            <a:chExt cx="2057398" cy="5942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9D38FF-9DE5-3945-BAF2-D9E113C5B272}"/>
                </a:ext>
              </a:extLst>
            </p:cNvPr>
            <p:cNvSpPr/>
            <p:nvPr/>
          </p:nvSpPr>
          <p:spPr bwMode="auto">
            <a:xfrm>
              <a:off x="4017853" y="4936278"/>
              <a:ext cx="2057385" cy="59424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91542A-AAE1-7D43-BB23-C38E9E9AB968}"/>
                </a:ext>
              </a:extLst>
            </p:cNvPr>
            <p:cNvSpPr txBox="1"/>
            <p:nvPr/>
          </p:nvSpPr>
          <p:spPr>
            <a:xfrm>
              <a:off x="4303712" y="4936278"/>
              <a:ext cx="1771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Athletics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C39033-1E03-5E49-8287-4D309BA3DFAF}"/>
              </a:ext>
            </a:extLst>
          </p:cNvPr>
          <p:cNvGrpSpPr/>
          <p:nvPr/>
        </p:nvGrpSpPr>
        <p:grpSpPr>
          <a:xfrm>
            <a:off x="623657" y="3856155"/>
            <a:ext cx="1348350" cy="560070"/>
            <a:chOff x="4082715" y="4847850"/>
            <a:chExt cx="3995138" cy="134547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3E7B7E-5C0E-A24D-86BA-AC7E093A2CBF}"/>
                </a:ext>
              </a:extLst>
            </p:cNvPr>
            <p:cNvSpPr/>
            <p:nvPr/>
          </p:nvSpPr>
          <p:spPr bwMode="auto">
            <a:xfrm>
              <a:off x="4082715" y="4847850"/>
              <a:ext cx="3995138" cy="134547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6C15F6-C517-474A-8035-B866558BB8F2}"/>
                </a:ext>
              </a:extLst>
            </p:cNvPr>
            <p:cNvSpPr txBox="1"/>
            <p:nvPr/>
          </p:nvSpPr>
          <p:spPr>
            <a:xfrm>
              <a:off x="4303712" y="4936277"/>
              <a:ext cx="3567705" cy="1257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Deans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88D9AB-CF38-E348-8FD0-65A24019616D}"/>
              </a:ext>
            </a:extLst>
          </p:cNvPr>
          <p:cNvCxnSpPr/>
          <p:nvPr/>
        </p:nvCxnSpPr>
        <p:spPr bwMode="auto">
          <a:xfrm>
            <a:off x="4542465" y="1229694"/>
            <a:ext cx="0" cy="5107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196E83-D41D-0049-B76B-473DB75CD6F9}"/>
              </a:ext>
            </a:extLst>
          </p:cNvPr>
          <p:cNvCxnSpPr/>
          <p:nvPr/>
        </p:nvCxnSpPr>
        <p:spPr bwMode="auto">
          <a:xfrm>
            <a:off x="7999242" y="1740461"/>
            <a:ext cx="0" cy="5107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179E71-B74A-254A-8A4F-C9B4ADE25B1D}"/>
              </a:ext>
            </a:extLst>
          </p:cNvPr>
          <p:cNvCxnSpPr>
            <a:cxnSpLocks/>
          </p:cNvCxnSpPr>
          <p:nvPr/>
        </p:nvCxnSpPr>
        <p:spPr bwMode="auto">
          <a:xfrm>
            <a:off x="1343623" y="3214351"/>
            <a:ext cx="0" cy="6310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07B7BC-CB3A-B445-A23D-94E48E0A2A9C}"/>
              </a:ext>
            </a:extLst>
          </p:cNvPr>
          <p:cNvCxnSpPr>
            <a:cxnSpLocks/>
          </p:cNvCxnSpPr>
          <p:nvPr/>
        </p:nvCxnSpPr>
        <p:spPr bwMode="auto">
          <a:xfrm flipV="1">
            <a:off x="3558927" y="1769121"/>
            <a:ext cx="26174" cy="11928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C88CB3-6439-524D-8C18-8CA3C4B5B73E}"/>
              </a:ext>
            </a:extLst>
          </p:cNvPr>
          <p:cNvCxnSpPr/>
          <p:nvPr/>
        </p:nvCxnSpPr>
        <p:spPr bwMode="auto">
          <a:xfrm>
            <a:off x="1674642" y="1740461"/>
            <a:ext cx="6324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79A932-9CB3-C243-98C9-D8DEE95CD5ED}"/>
              </a:ext>
            </a:extLst>
          </p:cNvPr>
          <p:cNvCxnSpPr>
            <a:cxnSpLocks/>
          </p:cNvCxnSpPr>
          <p:nvPr/>
        </p:nvCxnSpPr>
        <p:spPr bwMode="auto">
          <a:xfrm>
            <a:off x="1674642" y="1740461"/>
            <a:ext cx="0" cy="5587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B743B1-3A5B-2A43-B056-FBF693E40AB7}"/>
              </a:ext>
            </a:extLst>
          </p:cNvPr>
          <p:cNvGrpSpPr/>
          <p:nvPr/>
        </p:nvGrpSpPr>
        <p:grpSpPr>
          <a:xfrm>
            <a:off x="169501" y="5696178"/>
            <a:ext cx="3428999" cy="821253"/>
            <a:chOff x="4082715" y="4847850"/>
            <a:chExt cx="3995138" cy="134547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0C338A-8529-034F-8986-16C6D52F802B}"/>
                </a:ext>
              </a:extLst>
            </p:cNvPr>
            <p:cNvSpPr/>
            <p:nvPr/>
          </p:nvSpPr>
          <p:spPr bwMode="auto">
            <a:xfrm>
              <a:off x="4082715" y="4847850"/>
              <a:ext cx="3995138" cy="134547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0A0D3C-6B96-8E43-AE5B-E1891B0D8FF9}"/>
                </a:ext>
              </a:extLst>
            </p:cNvPr>
            <p:cNvSpPr txBox="1"/>
            <p:nvPr/>
          </p:nvSpPr>
          <p:spPr>
            <a:xfrm>
              <a:off x="4303712" y="4936276"/>
              <a:ext cx="3567705" cy="85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Department Heads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E6180E-23B6-E142-9144-CE00E206F420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1297832" y="4416224"/>
            <a:ext cx="2457" cy="12799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DEED14-8716-3D4C-8302-A8901AC3A82C}"/>
              </a:ext>
            </a:extLst>
          </p:cNvPr>
          <p:cNvCxnSpPr>
            <a:cxnSpLocks/>
          </p:cNvCxnSpPr>
          <p:nvPr/>
        </p:nvCxnSpPr>
        <p:spPr bwMode="auto">
          <a:xfrm>
            <a:off x="1297832" y="5408476"/>
            <a:ext cx="353911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79CC85-89EB-DC4F-8661-53D7CEE48FF8}"/>
              </a:ext>
            </a:extLst>
          </p:cNvPr>
          <p:cNvGrpSpPr/>
          <p:nvPr/>
        </p:nvGrpSpPr>
        <p:grpSpPr>
          <a:xfrm>
            <a:off x="4059735" y="5706273"/>
            <a:ext cx="3428999" cy="821253"/>
            <a:chOff x="4082715" y="4847850"/>
            <a:chExt cx="3995138" cy="134547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0FA589-B51F-B44C-AB73-4C2E1FEE80A8}"/>
                </a:ext>
              </a:extLst>
            </p:cNvPr>
            <p:cNvSpPr/>
            <p:nvPr/>
          </p:nvSpPr>
          <p:spPr bwMode="auto">
            <a:xfrm>
              <a:off x="4082715" y="4847850"/>
              <a:ext cx="3995138" cy="134547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94E3D2-9C5A-8649-B50C-EE354B1D5F01}"/>
                </a:ext>
              </a:extLst>
            </p:cNvPr>
            <p:cNvSpPr txBox="1"/>
            <p:nvPr/>
          </p:nvSpPr>
          <p:spPr>
            <a:xfrm>
              <a:off x="4303712" y="4936276"/>
              <a:ext cx="3567705" cy="85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Associate Deans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D51D8-5A3C-7842-B651-30970B323394}"/>
              </a:ext>
            </a:extLst>
          </p:cNvPr>
          <p:cNvCxnSpPr>
            <a:cxnSpLocks/>
          </p:cNvCxnSpPr>
          <p:nvPr/>
        </p:nvCxnSpPr>
        <p:spPr bwMode="auto">
          <a:xfrm>
            <a:off x="4836942" y="5408476"/>
            <a:ext cx="0" cy="2877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5251BAE-2AB5-044C-8A1A-73F5B9A91BE0}"/>
              </a:ext>
            </a:extLst>
          </p:cNvPr>
          <p:cNvCxnSpPr>
            <a:cxnSpLocks/>
          </p:cNvCxnSpPr>
          <p:nvPr/>
        </p:nvCxnSpPr>
        <p:spPr bwMode="auto">
          <a:xfrm>
            <a:off x="1452642" y="6527526"/>
            <a:ext cx="0" cy="2877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E2E9F3-DA44-7044-A1C9-CB6642C419F1}"/>
              </a:ext>
            </a:extLst>
          </p:cNvPr>
          <p:cNvGrpSpPr/>
          <p:nvPr/>
        </p:nvGrpSpPr>
        <p:grpSpPr>
          <a:xfrm>
            <a:off x="623657" y="6825323"/>
            <a:ext cx="1708387" cy="990916"/>
            <a:chOff x="4082715" y="4847850"/>
            <a:chExt cx="3995138" cy="238050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3BF291-5A6C-4444-BDBD-3FDFEA843B8A}"/>
                </a:ext>
              </a:extLst>
            </p:cNvPr>
            <p:cNvSpPr/>
            <p:nvPr/>
          </p:nvSpPr>
          <p:spPr bwMode="auto">
            <a:xfrm>
              <a:off x="4082715" y="4847850"/>
              <a:ext cx="3995138" cy="134547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88E56DC-9DB5-3546-B96F-3E8B1ABF6F78}"/>
                </a:ext>
              </a:extLst>
            </p:cNvPr>
            <p:cNvSpPr txBox="1"/>
            <p:nvPr/>
          </p:nvSpPr>
          <p:spPr>
            <a:xfrm>
              <a:off x="4303712" y="4936277"/>
              <a:ext cx="3567704" cy="2292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Faculty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735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5844020" cy="756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0612" y="7164943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From UT President Website</a:t>
            </a:r>
          </a:p>
        </p:txBody>
      </p:sp>
    </p:spTree>
    <p:extLst>
      <p:ext uri="{BB962C8B-B14F-4D97-AF65-F5344CB8AC3E}">
        <p14:creationId xmlns:p14="http://schemas.microsoft.com/office/powerpoint/2010/main" val="105490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C1B46-8B11-314D-B525-2F355251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866775"/>
            <a:ext cx="10058400" cy="754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25791-AFF1-6A4F-8713-D7395A80AED3}"/>
              </a:ext>
            </a:extLst>
          </p:cNvPr>
          <p:cNvSpPr txBox="1"/>
          <p:nvPr/>
        </p:nvSpPr>
        <p:spPr>
          <a:xfrm>
            <a:off x="1293812" y="200025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UTK Organization chart</a:t>
            </a:r>
          </a:p>
        </p:txBody>
      </p:sp>
    </p:spTree>
    <p:extLst>
      <p:ext uri="{BB962C8B-B14F-4D97-AF65-F5344CB8AC3E}">
        <p14:creationId xmlns:p14="http://schemas.microsoft.com/office/powerpoint/2010/main" val="367685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-104775"/>
            <a:ext cx="8029575" cy="126047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000090"/>
                </a:solidFill>
              </a:rPr>
              <a:t>Departmental Structures: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4" y="962025"/>
            <a:ext cx="8029575" cy="6054725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Except for those reporting to some type of center or interdisciplinary units, faculty generally report to a Department.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There are two general ways Departments are led: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Department Head – appointed by a Dean, serves at the pleasure of the Dean for 3-5 years and often longer, has authority over issues such as recommending raises for faculty, and decisions on hiring by making recommendations to Dean – may be external hire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Department Chair – elected by the faculty though appointed formally by Dean, serves at the pleasure of the faculty, expected to rotate among senior faculty who take their turn serving typically a 3-year term, may not have authority over faculty salary, hiring decisions typically made by faculty and then recommended by Chair to Dean – usually internal appointment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480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2" y="-104775"/>
            <a:ext cx="8029575" cy="126047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000090"/>
                </a:solidFill>
              </a:rPr>
              <a:t>Departmental Structures: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4" y="962025"/>
            <a:ext cx="8029575" cy="6054725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Governance documents –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Bylaws of the Department typically provide guidance on hiring practices; expectations for retention, promotion and tenure that are specific to the department to expand on those provided in a Faculty Handbook; committees such as graduate affairs and undergraduate affairs; appointment, responsibilities and evaluation of Head/Chair; expectations regarding mentoring of undergraduate and graduate students. You can see examples of UTK Bylaws at https://</a:t>
            </a:r>
            <a:r>
              <a:rPr lang="en-US" sz="2600" dirty="0" err="1"/>
              <a:t>senate.utk.edu</a:t>
            </a:r>
            <a:r>
              <a:rPr lang="en-US" sz="2600" dirty="0"/>
              <a:t>/bylaws/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Curricular plans – as approved by the faculty for all degrees and aligned with College/University requirements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Student handbooks – typically only for Graduate students with undergrads referred to curricular materials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42959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13291</TotalTime>
  <Words>616</Words>
  <Application>Microsoft Macintosh PowerPoint</Application>
  <PresentationFormat>Custom</PresentationFormat>
  <Paragraphs>67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Times New Roman</vt:lpstr>
      <vt:lpstr>Blank Presentation</vt:lpstr>
      <vt:lpstr>EEB 504 and EEB 607 - Spring 2021 - Careers in Academia: How to Enhance your Chances for Success</vt:lpstr>
      <vt:lpstr>Outline of course topics:</vt:lpstr>
      <vt:lpstr>Processes at Higher Educational Institutions:</vt:lpstr>
      <vt:lpstr>Basic Structure of a University System</vt:lpstr>
      <vt:lpstr>Basic Structure of a Campus</vt:lpstr>
      <vt:lpstr>PowerPoint Presentation</vt:lpstr>
      <vt:lpstr>PowerPoint Presentation</vt:lpstr>
      <vt:lpstr>Departmental Structures:</vt:lpstr>
      <vt:lpstr>Departmental Structures:</vt:lpstr>
    </vt:vector>
  </TitlesOfParts>
  <Company>TIEM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Control and Individual-Based Modeling: Bears and Hunting in the Southern Appalachians</dc:title>
  <dc:creator>Scott M. Duke-Sylvester</dc:creator>
  <cp:lastModifiedBy>Gross, Louis J</cp:lastModifiedBy>
  <cp:revision>742</cp:revision>
  <cp:lastPrinted>2001-07-31T20:27:52Z</cp:lastPrinted>
  <dcterms:created xsi:type="dcterms:W3CDTF">2001-07-27T14:29:20Z</dcterms:created>
  <dcterms:modified xsi:type="dcterms:W3CDTF">2021-02-16T04:06:54Z</dcterms:modified>
</cp:coreProperties>
</file>