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474" r:id="rId2"/>
    <p:sldId id="946" r:id="rId3"/>
    <p:sldId id="1060" r:id="rId4"/>
    <p:sldId id="1061" r:id="rId5"/>
    <p:sldId id="1062" r:id="rId6"/>
    <p:sldId id="1065" r:id="rId7"/>
    <p:sldId id="1069" r:id="rId8"/>
    <p:sldId id="1071" r:id="rId9"/>
  </p:sldIdLst>
  <p:sldSz cx="9445625" cy="7562850"/>
  <p:notesSz cx="7102475" cy="8991600"/>
  <p:defaultTextStyle>
    <a:defPPr>
      <a:defRPr lang="en-US"/>
    </a:defPPr>
    <a:lvl1pPr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1pPr>
    <a:lvl2pPr marL="4556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2pPr>
    <a:lvl3pPr marL="9128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3pPr>
    <a:lvl4pPr marL="13700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4pPr>
    <a:lvl5pPr marL="18272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5pPr>
    <a:lvl6pPr marL="2286000" algn="l" defTabSz="914400" rtl="0" eaLnBrk="1" latinLnBrk="0" hangingPunct="1">
      <a:defRPr sz="4000" b="1" kern="1200">
        <a:solidFill>
          <a:schemeClr val="tx1"/>
        </a:solidFill>
        <a:latin typeface="Times New Roman" charset="0"/>
        <a:ea typeface="ＭＳ Ｐゴシック" charset="-128"/>
        <a:cs typeface="+mn-cs"/>
      </a:defRPr>
    </a:lvl6pPr>
    <a:lvl7pPr marL="2743200" algn="l" defTabSz="914400" rtl="0" eaLnBrk="1" latinLnBrk="0" hangingPunct="1">
      <a:defRPr sz="4000" b="1" kern="1200">
        <a:solidFill>
          <a:schemeClr val="tx1"/>
        </a:solidFill>
        <a:latin typeface="Times New Roman" charset="0"/>
        <a:ea typeface="ＭＳ Ｐゴシック" charset="-128"/>
        <a:cs typeface="+mn-cs"/>
      </a:defRPr>
    </a:lvl7pPr>
    <a:lvl8pPr marL="3200400" algn="l" defTabSz="914400" rtl="0" eaLnBrk="1" latinLnBrk="0" hangingPunct="1">
      <a:defRPr sz="4000" b="1" kern="1200">
        <a:solidFill>
          <a:schemeClr val="tx1"/>
        </a:solidFill>
        <a:latin typeface="Times New Roman" charset="0"/>
        <a:ea typeface="ＭＳ Ｐゴシック" charset="-128"/>
        <a:cs typeface="+mn-cs"/>
      </a:defRPr>
    </a:lvl8pPr>
    <a:lvl9pPr marL="3657600" algn="l" defTabSz="914400" rtl="0" eaLnBrk="1" latinLnBrk="0" hangingPunct="1">
      <a:defRPr sz="4000" b="1"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400">
          <p15:clr>
            <a:srgbClr val="A4A3A4"/>
          </p15:clr>
        </p15:guide>
        <p15:guide id="2" pos="2975">
          <p15:clr>
            <a:srgbClr val="A4A3A4"/>
          </p15:clr>
        </p15:guide>
      </p15:sldGuideLst>
    </p:ext>
    <p:ext uri="{2D200454-40CA-4A62-9FC3-DE9A4176ACB9}">
      <p15:notesGuideLst xmlns:p15="http://schemas.microsoft.com/office/powerpoint/2012/main">
        <p15:guide id="1" orient="horz" pos="2832">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D8A300"/>
    <a:srgbClr val="FFFF66"/>
    <a:srgbClr val="CC3399"/>
    <a:srgbClr val="660033"/>
    <a:srgbClr val="FFCC00"/>
    <a:srgbClr val="FF66CC"/>
    <a:srgbClr val="33CC33"/>
    <a:srgbClr val="0000F3"/>
    <a:srgbClr val="0000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456"/>
    <p:restoredTop sz="94599"/>
  </p:normalViewPr>
  <p:slideViewPr>
    <p:cSldViewPr>
      <p:cViewPr varScale="1">
        <p:scale>
          <a:sx n="102" d="100"/>
          <a:sy n="102" d="100"/>
        </p:scale>
        <p:origin x="544" y="176"/>
      </p:cViewPr>
      <p:guideLst>
        <p:guide orient="horz" pos="2400"/>
        <p:guide pos="2975"/>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928" y="-104"/>
      </p:cViewPr>
      <p:guideLst>
        <p:guide orient="horz" pos="2832"/>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7" name="Rectangle 3"/>
          <p:cNvSpPr>
            <a:spLocks noGrp="1" noChangeArrowheads="1"/>
          </p:cNvSpPr>
          <p:nvPr>
            <p:ph type="dt" sz="quarter" idx="1"/>
          </p:nvPr>
        </p:nvSpPr>
        <p:spPr bwMode="auto">
          <a:xfrm>
            <a:off x="4024313" y="0"/>
            <a:ext cx="3078162"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542338"/>
            <a:ext cx="3078163"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24313" y="8542338"/>
            <a:ext cx="3078162"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07465A01-502D-514C-BF27-1EDA220E8484}" type="slidenum">
              <a:rPr lang="en-US" altLang="en-US"/>
              <a:pPr/>
              <a:t>‹#›</a:t>
            </a:fld>
            <a:endParaRPr lang="en-US" altLang="en-US"/>
          </a:p>
        </p:txBody>
      </p:sp>
    </p:spTree>
    <p:extLst>
      <p:ext uri="{BB962C8B-B14F-4D97-AF65-F5344CB8AC3E}">
        <p14:creationId xmlns:p14="http://schemas.microsoft.com/office/powerpoint/2010/main" val="554567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5" name="Rectangle 3"/>
          <p:cNvSpPr>
            <a:spLocks noGrp="1" noChangeArrowheads="1"/>
          </p:cNvSpPr>
          <p:nvPr>
            <p:ph type="dt" idx="1"/>
          </p:nvPr>
        </p:nvSpPr>
        <p:spPr bwMode="auto">
          <a:xfrm>
            <a:off x="4024313" y="0"/>
            <a:ext cx="3078162"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446213" y="674688"/>
            <a:ext cx="4211637" cy="33718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8677" name="Rectangle 5"/>
          <p:cNvSpPr>
            <a:spLocks noGrp="1" noChangeArrowheads="1"/>
          </p:cNvSpPr>
          <p:nvPr>
            <p:ph type="body" sz="quarter" idx="3"/>
          </p:nvPr>
        </p:nvSpPr>
        <p:spPr bwMode="auto">
          <a:xfrm>
            <a:off x="947738" y="4270375"/>
            <a:ext cx="5207000" cy="404653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542338"/>
            <a:ext cx="3078163"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4024313" y="8542338"/>
            <a:ext cx="3078162"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9A4660B6-3BD9-2E4A-85C9-8AF732A0F233}" type="slidenum">
              <a:rPr lang="en-US" altLang="en-US"/>
              <a:pPr/>
              <a:t>‹#›</a:t>
            </a:fld>
            <a:endParaRPr lang="en-US" altLang="en-US"/>
          </a:p>
        </p:txBody>
      </p:sp>
    </p:spTree>
    <p:extLst>
      <p:ext uri="{BB962C8B-B14F-4D97-AF65-F5344CB8AC3E}">
        <p14:creationId xmlns:p14="http://schemas.microsoft.com/office/powerpoint/2010/main" val="125080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5731" algn="l" defTabSz="457146" rtl="0" eaLnBrk="1" latinLnBrk="0" hangingPunct="1">
      <a:defRPr sz="1200" kern="1200">
        <a:solidFill>
          <a:schemeClr val="tx1"/>
        </a:solidFill>
        <a:latin typeface="+mn-lt"/>
        <a:ea typeface="+mn-ea"/>
        <a:cs typeface="+mn-cs"/>
      </a:defRPr>
    </a:lvl6pPr>
    <a:lvl7pPr marL="2742877" algn="l" defTabSz="457146" rtl="0" eaLnBrk="1" latinLnBrk="0" hangingPunct="1">
      <a:defRPr sz="1200" kern="1200">
        <a:solidFill>
          <a:schemeClr val="tx1"/>
        </a:solidFill>
        <a:latin typeface="+mn-lt"/>
        <a:ea typeface="+mn-ea"/>
        <a:cs typeface="+mn-cs"/>
      </a:defRPr>
    </a:lvl7pPr>
    <a:lvl8pPr marL="3200023" algn="l" defTabSz="457146" rtl="0" eaLnBrk="1" latinLnBrk="0" hangingPunct="1">
      <a:defRPr sz="1200" kern="1200">
        <a:solidFill>
          <a:schemeClr val="tx1"/>
        </a:solidFill>
        <a:latin typeface="+mn-lt"/>
        <a:ea typeface="+mn-ea"/>
        <a:cs typeface="+mn-cs"/>
      </a:defRPr>
    </a:lvl8pPr>
    <a:lvl9pPr marL="3657169" algn="l" defTabSz="45714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DDCF54A4-6F78-3B44-927A-1BF878FA8F20}" type="slidenum">
              <a:rPr lang="en-US" altLang="en-US" sz="1200" b="0"/>
              <a:pPr/>
              <a:t>1</a:t>
            </a:fld>
            <a:endParaRPr lang="en-US" altLang="en-US" sz="1200" b="0"/>
          </a:p>
        </p:txBody>
      </p:sp>
      <p:sp>
        <p:nvSpPr>
          <p:cNvPr id="322562" name="Rectangle 2"/>
          <p:cNvSpPr>
            <a:spLocks noGrp="1" noRot="1" noChangeAspect="1" noChangeArrowheads="1" noTextEdit="1"/>
          </p:cNvSpPr>
          <p:nvPr>
            <p:ph type="sldImg"/>
          </p:nvPr>
        </p:nvSpPr>
        <p:spPr>
          <a:xfrm>
            <a:off x="1447800" y="674688"/>
            <a:ext cx="4210050" cy="3371850"/>
          </a:xfrm>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a:defRPr/>
            </a:pPr>
            <a:endParaRPr lang="en-US">
              <a:cs typeface="+mn-cs"/>
            </a:endParaRPr>
          </a:p>
        </p:txBody>
      </p:sp>
    </p:spTree>
    <p:extLst>
      <p:ext uri="{BB962C8B-B14F-4D97-AF65-F5344CB8AC3E}">
        <p14:creationId xmlns:p14="http://schemas.microsoft.com/office/powerpoint/2010/main" val="534120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2</a:t>
            </a:fld>
            <a:endParaRPr lang="en-US" altLang="en-US" sz="1200" b="0"/>
          </a:p>
        </p:txBody>
      </p:sp>
    </p:spTree>
    <p:extLst>
      <p:ext uri="{BB962C8B-B14F-4D97-AF65-F5344CB8AC3E}">
        <p14:creationId xmlns:p14="http://schemas.microsoft.com/office/powerpoint/2010/main" val="957695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3</a:t>
            </a:fld>
            <a:endParaRPr lang="en-US" altLang="en-US" sz="1200" b="0"/>
          </a:p>
        </p:txBody>
      </p:sp>
    </p:spTree>
    <p:extLst>
      <p:ext uri="{BB962C8B-B14F-4D97-AF65-F5344CB8AC3E}">
        <p14:creationId xmlns:p14="http://schemas.microsoft.com/office/powerpoint/2010/main" val="2292687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4</a:t>
            </a:fld>
            <a:endParaRPr lang="en-US" altLang="en-US" sz="1200" b="0"/>
          </a:p>
        </p:txBody>
      </p:sp>
    </p:spTree>
    <p:extLst>
      <p:ext uri="{BB962C8B-B14F-4D97-AF65-F5344CB8AC3E}">
        <p14:creationId xmlns:p14="http://schemas.microsoft.com/office/powerpoint/2010/main" val="2069120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5</a:t>
            </a:fld>
            <a:endParaRPr lang="en-US" altLang="en-US" sz="1200" b="0"/>
          </a:p>
        </p:txBody>
      </p:sp>
    </p:spTree>
    <p:extLst>
      <p:ext uri="{BB962C8B-B14F-4D97-AF65-F5344CB8AC3E}">
        <p14:creationId xmlns:p14="http://schemas.microsoft.com/office/powerpoint/2010/main" val="681500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6</a:t>
            </a:fld>
            <a:endParaRPr lang="en-US" altLang="en-US" sz="1200" b="0"/>
          </a:p>
        </p:txBody>
      </p:sp>
    </p:spTree>
    <p:extLst>
      <p:ext uri="{BB962C8B-B14F-4D97-AF65-F5344CB8AC3E}">
        <p14:creationId xmlns:p14="http://schemas.microsoft.com/office/powerpoint/2010/main" val="324138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7</a:t>
            </a:fld>
            <a:endParaRPr lang="en-US" altLang="en-US" sz="1200" b="0"/>
          </a:p>
        </p:txBody>
      </p:sp>
    </p:spTree>
    <p:extLst>
      <p:ext uri="{BB962C8B-B14F-4D97-AF65-F5344CB8AC3E}">
        <p14:creationId xmlns:p14="http://schemas.microsoft.com/office/powerpoint/2010/main" val="32800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8</a:t>
            </a:fld>
            <a:endParaRPr lang="en-US" altLang="en-US" sz="1200" b="0"/>
          </a:p>
        </p:txBody>
      </p:sp>
    </p:spTree>
    <p:extLst>
      <p:ext uri="{BB962C8B-B14F-4D97-AF65-F5344CB8AC3E}">
        <p14:creationId xmlns:p14="http://schemas.microsoft.com/office/powerpoint/2010/main" val="3761179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8025" y="2349500"/>
            <a:ext cx="8029575" cy="1620839"/>
          </a:xfrm>
        </p:spPr>
        <p:txBody>
          <a:bodyPr/>
          <a:lstStyle/>
          <a:p>
            <a:r>
              <a:rPr lang="en-US"/>
              <a:t>Click to edit Master title style</a:t>
            </a:r>
          </a:p>
        </p:txBody>
      </p:sp>
      <p:sp>
        <p:nvSpPr>
          <p:cNvPr id="3" name="Subtitle 2"/>
          <p:cNvSpPr>
            <a:spLocks noGrp="1"/>
          </p:cNvSpPr>
          <p:nvPr>
            <p:ph type="subTitle" idx="1"/>
          </p:nvPr>
        </p:nvSpPr>
        <p:spPr>
          <a:xfrm>
            <a:off x="1417638" y="4286251"/>
            <a:ext cx="6611938" cy="1931988"/>
          </a:xfrm>
        </p:spPr>
        <p:txBody>
          <a:bodyPr/>
          <a:lstStyle>
            <a:lvl1pPr marL="0" indent="0" algn="ctr">
              <a:buNone/>
              <a:defRPr/>
            </a:lvl1pPr>
            <a:lvl2pPr marL="457146" indent="0" algn="ctr">
              <a:buNone/>
              <a:defRPr/>
            </a:lvl2pPr>
            <a:lvl3pPr marL="914293" indent="0" algn="ctr">
              <a:buNone/>
              <a:defRPr/>
            </a:lvl3pPr>
            <a:lvl4pPr marL="1371438" indent="0" algn="ctr">
              <a:buNone/>
              <a:defRPr/>
            </a:lvl4pPr>
            <a:lvl5pPr marL="1828585" indent="0" algn="ctr">
              <a:buNone/>
              <a:defRPr/>
            </a:lvl5pPr>
            <a:lvl6pPr marL="2285731" indent="0" algn="ctr">
              <a:buNone/>
              <a:defRPr/>
            </a:lvl6pPr>
            <a:lvl7pPr marL="2742877" indent="0" algn="ctr">
              <a:buNone/>
              <a:defRPr/>
            </a:lvl7pPr>
            <a:lvl8pPr marL="3200023" indent="0" algn="ctr">
              <a:buNone/>
              <a:defRPr/>
            </a:lvl8pPr>
            <a:lvl9pPr marL="365716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9A8294-D97C-9245-97E4-D763DDC8372A}" type="slidenum">
              <a:rPr lang="en-US" altLang="en-US"/>
              <a:pPr/>
              <a:t>‹#›</a:t>
            </a:fld>
            <a:endParaRPr lang="en-US" altLang="en-US"/>
          </a:p>
        </p:txBody>
      </p:sp>
    </p:spTree>
    <p:extLst>
      <p:ext uri="{BB962C8B-B14F-4D97-AF65-F5344CB8AC3E}">
        <p14:creationId xmlns:p14="http://schemas.microsoft.com/office/powerpoint/2010/main" val="69917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1402738-15D1-594A-87E1-24D35971EF0E}" type="slidenum">
              <a:rPr lang="en-US" altLang="en-US"/>
              <a:pPr/>
              <a:t>‹#›</a:t>
            </a:fld>
            <a:endParaRPr lang="en-US" altLang="en-US"/>
          </a:p>
        </p:txBody>
      </p:sp>
    </p:spTree>
    <p:extLst>
      <p:ext uri="{BB962C8B-B14F-4D97-AF65-F5344CB8AC3E}">
        <p14:creationId xmlns:p14="http://schemas.microsoft.com/office/powerpoint/2010/main" val="95040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1000" y="671512"/>
            <a:ext cx="2006600"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08026" y="671512"/>
            <a:ext cx="5870575"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582DC38-2ABE-5E45-90C4-470C79C267F8}" type="slidenum">
              <a:rPr lang="en-US" altLang="en-US"/>
              <a:pPr/>
              <a:t>‹#›</a:t>
            </a:fld>
            <a:endParaRPr lang="en-US" altLang="en-US"/>
          </a:p>
        </p:txBody>
      </p:sp>
    </p:spTree>
    <p:extLst>
      <p:ext uri="{BB962C8B-B14F-4D97-AF65-F5344CB8AC3E}">
        <p14:creationId xmlns:p14="http://schemas.microsoft.com/office/powerpoint/2010/main" val="39650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6A39A7-F5BE-7347-9556-C6A169B8778D}" type="slidenum">
              <a:rPr lang="en-US" altLang="en-US"/>
              <a:pPr/>
              <a:t>‹#›</a:t>
            </a:fld>
            <a:endParaRPr lang="en-US" altLang="en-US"/>
          </a:p>
        </p:txBody>
      </p:sp>
    </p:spTree>
    <p:extLst>
      <p:ext uri="{BB962C8B-B14F-4D97-AF65-F5344CB8AC3E}">
        <p14:creationId xmlns:p14="http://schemas.microsoft.com/office/powerpoint/2010/main" val="5338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6126" y="4859339"/>
            <a:ext cx="8029575" cy="15017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46126" y="3205163"/>
            <a:ext cx="8029575" cy="1654175"/>
          </a:xfrm>
        </p:spPr>
        <p:txBody>
          <a:bodyPr anchor="b"/>
          <a:lstStyle>
            <a:lvl1pPr marL="0" indent="0">
              <a:buNone/>
              <a:defRPr sz="2000"/>
            </a:lvl1pPr>
            <a:lvl2pPr marL="457146" indent="0">
              <a:buNone/>
              <a:defRPr sz="1800"/>
            </a:lvl2pPr>
            <a:lvl3pPr marL="914293" indent="0">
              <a:buNone/>
              <a:defRPr sz="1600"/>
            </a:lvl3pPr>
            <a:lvl4pPr marL="1371438" indent="0">
              <a:buNone/>
              <a:defRPr sz="1400"/>
            </a:lvl4pPr>
            <a:lvl5pPr marL="1828585" indent="0">
              <a:buNone/>
              <a:defRPr sz="1400"/>
            </a:lvl5pPr>
            <a:lvl6pPr marL="2285731" indent="0">
              <a:buNone/>
              <a:defRPr sz="1400"/>
            </a:lvl6pPr>
            <a:lvl7pPr marL="2742877" indent="0">
              <a:buNone/>
              <a:defRPr sz="1400"/>
            </a:lvl7pPr>
            <a:lvl8pPr marL="3200023" indent="0">
              <a:buNone/>
              <a:defRPr sz="1400"/>
            </a:lvl8pPr>
            <a:lvl9pPr marL="365716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3D27179-947D-914A-AB6C-652548A5645E}" type="slidenum">
              <a:rPr lang="en-US" altLang="en-US"/>
              <a:pPr/>
              <a:t>‹#›</a:t>
            </a:fld>
            <a:endParaRPr lang="en-US" altLang="en-US"/>
          </a:p>
        </p:txBody>
      </p:sp>
    </p:spTree>
    <p:extLst>
      <p:ext uri="{BB962C8B-B14F-4D97-AF65-F5344CB8AC3E}">
        <p14:creationId xmlns:p14="http://schemas.microsoft.com/office/powerpoint/2010/main" val="168397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08025" y="2184401"/>
            <a:ext cx="3938588"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9014" y="2184401"/>
            <a:ext cx="3938587"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CFFFB4A-05F2-5D4A-8061-21B6F0BBC43D}" type="slidenum">
              <a:rPr lang="en-US" altLang="en-US"/>
              <a:pPr/>
              <a:t>‹#›</a:t>
            </a:fld>
            <a:endParaRPr lang="en-US" altLang="en-US"/>
          </a:p>
        </p:txBody>
      </p:sp>
    </p:spTree>
    <p:extLst>
      <p:ext uri="{BB962C8B-B14F-4D97-AF65-F5344CB8AC3E}">
        <p14:creationId xmlns:p14="http://schemas.microsoft.com/office/powerpoint/2010/main" val="94366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303213"/>
            <a:ext cx="8501063" cy="126047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73075" y="1692276"/>
            <a:ext cx="4171950"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4" name="Content Placeholder 3"/>
          <p:cNvSpPr>
            <a:spLocks noGrp="1"/>
          </p:cNvSpPr>
          <p:nvPr>
            <p:ph sz="half" idx="2"/>
          </p:nvPr>
        </p:nvSpPr>
        <p:spPr>
          <a:xfrm>
            <a:off x="473075" y="2398714"/>
            <a:ext cx="4171950"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99014" y="1692276"/>
            <a:ext cx="4175125"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99014" y="2398714"/>
            <a:ext cx="41751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79C79F0-6686-1C4A-B99C-1207C57EB1F8}" type="slidenum">
              <a:rPr lang="en-US" altLang="en-US"/>
              <a:pPr/>
              <a:t>‹#›</a:t>
            </a:fld>
            <a:endParaRPr lang="en-US" altLang="en-US"/>
          </a:p>
        </p:txBody>
      </p:sp>
    </p:spTree>
    <p:extLst>
      <p:ext uri="{BB962C8B-B14F-4D97-AF65-F5344CB8AC3E}">
        <p14:creationId xmlns:p14="http://schemas.microsoft.com/office/powerpoint/2010/main" val="102357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2DDF6A2-A560-1D45-B334-CCC2CC7D905A}" type="slidenum">
              <a:rPr lang="en-US" altLang="en-US"/>
              <a:pPr/>
              <a:t>‹#›</a:t>
            </a:fld>
            <a:endParaRPr lang="en-US" altLang="en-US"/>
          </a:p>
        </p:txBody>
      </p:sp>
    </p:spTree>
    <p:extLst>
      <p:ext uri="{BB962C8B-B14F-4D97-AF65-F5344CB8AC3E}">
        <p14:creationId xmlns:p14="http://schemas.microsoft.com/office/powerpoint/2010/main" val="192430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460A7A0-4AE9-1C48-AB80-793E5B5AEC08}" type="slidenum">
              <a:rPr lang="en-US" altLang="en-US"/>
              <a:pPr/>
              <a:t>‹#›</a:t>
            </a:fld>
            <a:endParaRPr lang="en-US" altLang="en-US"/>
          </a:p>
        </p:txBody>
      </p:sp>
    </p:spTree>
    <p:extLst>
      <p:ext uri="{BB962C8B-B14F-4D97-AF65-F5344CB8AC3E}">
        <p14:creationId xmlns:p14="http://schemas.microsoft.com/office/powerpoint/2010/main" val="73010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6" y="301626"/>
            <a:ext cx="3106738" cy="12811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692525" y="301627"/>
            <a:ext cx="5281613" cy="64547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3076" y="1582738"/>
            <a:ext cx="3106738" cy="5173662"/>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D0E9F0-E158-E048-BB87-602AA5A67E89}" type="slidenum">
              <a:rPr lang="en-US" altLang="en-US"/>
              <a:pPr/>
              <a:t>‹#›</a:t>
            </a:fld>
            <a:endParaRPr lang="en-US" altLang="en-US"/>
          </a:p>
        </p:txBody>
      </p:sp>
    </p:spTree>
    <p:extLst>
      <p:ext uri="{BB962C8B-B14F-4D97-AF65-F5344CB8AC3E}">
        <p14:creationId xmlns:p14="http://schemas.microsoft.com/office/powerpoint/2010/main" val="225681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025" y="5294314"/>
            <a:ext cx="5667375" cy="62388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51025" y="676275"/>
            <a:ext cx="5667375" cy="4537075"/>
          </a:xfrm>
        </p:spPr>
        <p:txBody>
          <a:bodyPr/>
          <a:lstStyle>
            <a:lvl1pPr marL="0" indent="0">
              <a:buNone/>
              <a:defRPr sz="3200"/>
            </a:lvl1pPr>
            <a:lvl2pPr marL="457146" indent="0">
              <a:buNone/>
              <a:defRPr sz="2800"/>
            </a:lvl2pPr>
            <a:lvl3pPr marL="914293" indent="0">
              <a:buNone/>
              <a:defRPr sz="2400"/>
            </a:lvl3pPr>
            <a:lvl4pPr marL="1371438" indent="0">
              <a:buNone/>
              <a:defRPr sz="2000"/>
            </a:lvl4pPr>
            <a:lvl5pPr marL="1828585" indent="0">
              <a:buNone/>
              <a:defRPr sz="2000"/>
            </a:lvl5pPr>
            <a:lvl6pPr marL="2285731" indent="0">
              <a:buNone/>
              <a:defRPr sz="2000"/>
            </a:lvl6pPr>
            <a:lvl7pPr marL="2742877" indent="0">
              <a:buNone/>
              <a:defRPr sz="2000"/>
            </a:lvl7pPr>
            <a:lvl8pPr marL="3200023" indent="0">
              <a:buNone/>
              <a:defRPr sz="2000"/>
            </a:lvl8pPr>
            <a:lvl9pPr marL="3657169" indent="0">
              <a:buNone/>
              <a:defRPr sz="2000"/>
            </a:lvl9pPr>
          </a:lstStyle>
          <a:p>
            <a:pPr lvl="0"/>
            <a:endParaRPr lang="en-US" noProof="0"/>
          </a:p>
        </p:txBody>
      </p:sp>
      <p:sp>
        <p:nvSpPr>
          <p:cNvPr id="4" name="Text Placeholder 3"/>
          <p:cNvSpPr>
            <a:spLocks noGrp="1"/>
          </p:cNvSpPr>
          <p:nvPr>
            <p:ph type="body" sz="half" idx="2"/>
          </p:nvPr>
        </p:nvSpPr>
        <p:spPr>
          <a:xfrm>
            <a:off x="1851025" y="5918200"/>
            <a:ext cx="5667375" cy="889000"/>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02A880-C453-B243-B046-C4C2FDD435F1}" type="slidenum">
              <a:rPr lang="en-US" altLang="en-US"/>
              <a:pPr/>
              <a:t>‹#›</a:t>
            </a:fld>
            <a:endParaRPr lang="en-US" altLang="en-US"/>
          </a:p>
        </p:txBody>
      </p:sp>
    </p:spTree>
    <p:extLst>
      <p:ext uri="{BB962C8B-B14F-4D97-AF65-F5344CB8AC3E}">
        <p14:creationId xmlns:p14="http://schemas.microsoft.com/office/powerpoint/2010/main" val="57184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08025" y="671513"/>
            <a:ext cx="8029575" cy="126047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08025" y="2184400"/>
            <a:ext cx="8029575" cy="45386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08025" y="6891338"/>
            <a:ext cx="196850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defTabSz="971435">
              <a:defRPr sz="1500" b="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227388" y="6891338"/>
            <a:ext cx="299085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ctr" defTabSz="971435">
              <a:defRPr sz="1500" b="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769100" y="6891338"/>
            <a:ext cx="196850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r" defTabSz="969963">
              <a:defRPr sz="1500" b="0"/>
            </a:lvl1pPr>
          </a:lstStyle>
          <a:p>
            <a:fld id="{E7C3E58E-4048-EA4D-BB28-ADDE5A01428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9963" rtl="0" eaLnBrk="0" fontAlgn="base" hangingPunct="0">
        <a:spcBef>
          <a:spcPct val="0"/>
        </a:spcBef>
        <a:spcAft>
          <a:spcPct val="0"/>
        </a:spcAft>
        <a:defRPr sz="4700">
          <a:solidFill>
            <a:schemeClr val="tx2"/>
          </a:solidFill>
          <a:latin typeface="+mj-lt"/>
          <a:ea typeface="+mj-ea"/>
          <a:cs typeface="ＭＳ Ｐゴシック" charset="0"/>
        </a:defRPr>
      </a:lvl1pPr>
      <a:lvl2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2pPr>
      <a:lvl3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3pPr>
      <a:lvl4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4pPr>
      <a:lvl5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5pPr>
      <a:lvl6pPr marL="457146" algn="ctr" defTabSz="971435" rtl="0" eaLnBrk="0" fontAlgn="base" hangingPunct="0">
        <a:spcBef>
          <a:spcPct val="0"/>
        </a:spcBef>
        <a:spcAft>
          <a:spcPct val="0"/>
        </a:spcAft>
        <a:defRPr sz="4700">
          <a:solidFill>
            <a:schemeClr val="tx2"/>
          </a:solidFill>
          <a:latin typeface="Times New Roman" charset="0"/>
          <a:ea typeface="ＭＳ Ｐゴシック" charset="0"/>
        </a:defRPr>
      </a:lvl6pPr>
      <a:lvl7pPr marL="914293" algn="ctr" defTabSz="971435" rtl="0" eaLnBrk="0" fontAlgn="base" hangingPunct="0">
        <a:spcBef>
          <a:spcPct val="0"/>
        </a:spcBef>
        <a:spcAft>
          <a:spcPct val="0"/>
        </a:spcAft>
        <a:defRPr sz="4700">
          <a:solidFill>
            <a:schemeClr val="tx2"/>
          </a:solidFill>
          <a:latin typeface="Times New Roman" charset="0"/>
          <a:ea typeface="ＭＳ Ｐゴシック" charset="0"/>
        </a:defRPr>
      </a:lvl7pPr>
      <a:lvl8pPr marL="1371438" algn="ctr" defTabSz="971435" rtl="0" eaLnBrk="0" fontAlgn="base" hangingPunct="0">
        <a:spcBef>
          <a:spcPct val="0"/>
        </a:spcBef>
        <a:spcAft>
          <a:spcPct val="0"/>
        </a:spcAft>
        <a:defRPr sz="4700">
          <a:solidFill>
            <a:schemeClr val="tx2"/>
          </a:solidFill>
          <a:latin typeface="Times New Roman" charset="0"/>
          <a:ea typeface="ＭＳ Ｐゴシック" charset="0"/>
        </a:defRPr>
      </a:lvl8pPr>
      <a:lvl9pPr marL="1828585" algn="ctr" defTabSz="971435" rtl="0" eaLnBrk="0" fontAlgn="base" hangingPunct="0">
        <a:spcBef>
          <a:spcPct val="0"/>
        </a:spcBef>
        <a:spcAft>
          <a:spcPct val="0"/>
        </a:spcAft>
        <a:defRPr sz="4700">
          <a:solidFill>
            <a:schemeClr val="tx2"/>
          </a:solidFill>
          <a:latin typeface="Times New Roman" charset="0"/>
          <a:ea typeface="ＭＳ Ｐゴシック" charset="0"/>
        </a:defRPr>
      </a:lvl9pPr>
    </p:titleStyle>
    <p:bodyStyle>
      <a:lvl1pPr marL="363538" indent="-363538" algn="l" defTabSz="969963" rtl="0" eaLnBrk="0" fontAlgn="base" hangingPunct="0">
        <a:spcBef>
          <a:spcPct val="20000"/>
        </a:spcBef>
        <a:spcAft>
          <a:spcPct val="0"/>
        </a:spcAft>
        <a:buChar char="•"/>
        <a:defRPr sz="3400">
          <a:solidFill>
            <a:schemeClr val="tx1"/>
          </a:solidFill>
          <a:latin typeface="+mn-lt"/>
          <a:ea typeface="+mn-ea"/>
          <a:cs typeface="ＭＳ Ｐゴシック" charset="0"/>
        </a:defRPr>
      </a:lvl1pPr>
      <a:lvl2pPr marL="787400" indent="-301625" algn="l" defTabSz="969963" rtl="0" eaLnBrk="0" fontAlgn="base" hangingPunct="0">
        <a:spcBef>
          <a:spcPct val="20000"/>
        </a:spcBef>
        <a:spcAft>
          <a:spcPct val="0"/>
        </a:spcAft>
        <a:buChar char="–"/>
        <a:defRPr sz="3000">
          <a:solidFill>
            <a:schemeClr val="tx1"/>
          </a:solidFill>
          <a:latin typeface="+mn-lt"/>
          <a:ea typeface="+mn-ea"/>
        </a:defRPr>
      </a:lvl2pPr>
      <a:lvl3pPr marL="1212850" indent="-241300" algn="l" defTabSz="969963" rtl="0" eaLnBrk="0" fontAlgn="base" hangingPunct="0">
        <a:spcBef>
          <a:spcPct val="20000"/>
        </a:spcBef>
        <a:spcAft>
          <a:spcPct val="0"/>
        </a:spcAft>
        <a:buChar char="•"/>
        <a:defRPr sz="2600">
          <a:solidFill>
            <a:schemeClr val="tx1"/>
          </a:solidFill>
          <a:latin typeface="+mn-lt"/>
          <a:ea typeface="+mn-ea"/>
        </a:defRPr>
      </a:lvl3pPr>
      <a:lvl4pPr marL="1698625" indent="-241300" algn="l" defTabSz="969963" rtl="0" eaLnBrk="0" fontAlgn="base" hangingPunct="0">
        <a:spcBef>
          <a:spcPct val="20000"/>
        </a:spcBef>
        <a:spcAft>
          <a:spcPct val="0"/>
        </a:spcAft>
        <a:buChar char="–"/>
        <a:defRPr sz="2100">
          <a:solidFill>
            <a:schemeClr val="tx1"/>
          </a:solidFill>
          <a:latin typeface="+mn-lt"/>
          <a:ea typeface="+mn-ea"/>
        </a:defRPr>
      </a:lvl4pPr>
      <a:lvl5pPr marL="2184400" indent="-241300" algn="l" defTabSz="969963" rtl="0" eaLnBrk="0" fontAlgn="base" hangingPunct="0">
        <a:spcBef>
          <a:spcPct val="20000"/>
        </a:spcBef>
        <a:spcAft>
          <a:spcPct val="0"/>
        </a:spcAft>
        <a:buChar char="»"/>
        <a:defRPr sz="2100">
          <a:solidFill>
            <a:schemeClr val="tx1"/>
          </a:solidFill>
          <a:latin typeface="+mn-lt"/>
          <a:ea typeface="+mn-ea"/>
        </a:defRPr>
      </a:lvl5pPr>
      <a:lvl6pPr marL="2642876" indent="-242859" algn="l" defTabSz="971435" rtl="0" eaLnBrk="0" fontAlgn="base" hangingPunct="0">
        <a:spcBef>
          <a:spcPct val="20000"/>
        </a:spcBef>
        <a:spcAft>
          <a:spcPct val="0"/>
        </a:spcAft>
        <a:buChar char="»"/>
        <a:defRPr sz="2100">
          <a:solidFill>
            <a:schemeClr val="tx1"/>
          </a:solidFill>
          <a:latin typeface="+mn-lt"/>
          <a:ea typeface="+mn-ea"/>
        </a:defRPr>
      </a:lvl6pPr>
      <a:lvl7pPr marL="3100023" indent="-242859" algn="l" defTabSz="971435" rtl="0" eaLnBrk="0" fontAlgn="base" hangingPunct="0">
        <a:spcBef>
          <a:spcPct val="20000"/>
        </a:spcBef>
        <a:spcAft>
          <a:spcPct val="0"/>
        </a:spcAft>
        <a:buChar char="»"/>
        <a:defRPr sz="2100">
          <a:solidFill>
            <a:schemeClr val="tx1"/>
          </a:solidFill>
          <a:latin typeface="+mn-lt"/>
          <a:ea typeface="+mn-ea"/>
        </a:defRPr>
      </a:lvl7pPr>
      <a:lvl8pPr marL="3557169" indent="-242859" algn="l" defTabSz="971435" rtl="0" eaLnBrk="0" fontAlgn="base" hangingPunct="0">
        <a:spcBef>
          <a:spcPct val="20000"/>
        </a:spcBef>
        <a:spcAft>
          <a:spcPct val="0"/>
        </a:spcAft>
        <a:buChar char="»"/>
        <a:defRPr sz="2100">
          <a:solidFill>
            <a:schemeClr val="tx1"/>
          </a:solidFill>
          <a:latin typeface="+mn-lt"/>
          <a:ea typeface="+mn-ea"/>
        </a:defRPr>
      </a:lvl8pPr>
      <a:lvl9pPr marL="4014316" indent="-242859" algn="l" defTabSz="971435" rtl="0" eaLnBrk="0" fontAlgn="base" hangingPunct="0">
        <a:spcBef>
          <a:spcPct val="20000"/>
        </a:spcBef>
        <a:spcAft>
          <a:spcPct val="0"/>
        </a:spcAft>
        <a:buChar char="»"/>
        <a:defRPr sz="2100">
          <a:solidFill>
            <a:schemeClr val="tx1"/>
          </a:solidFill>
          <a:latin typeface="+mn-lt"/>
          <a:ea typeface="+mn-ea"/>
        </a:defRPr>
      </a:lvl9pPr>
    </p:bodyStyle>
    <p:otherStyle>
      <a:defPPr>
        <a:defRPr lang="en-US"/>
      </a:defPPr>
      <a:lvl1pPr marL="0" algn="l" defTabSz="457146" rtl="0" eaLnBrk="1" latinLnBrk="0" hangingPunct="1">
        <a:defRPr sz="1800" kern="1200">
          <a:solidFill>
            <a:schemeClr val="tx1"/>
          </a:solidFill>
          <a:latin typeface="+mn-lt"/>
          <a:ea typeface="+mn-ea"/>
          <a:cs typeface="+mn-cs"/>
        </a:defRPr>
      </a:lvl1pPr>
      <a:lvl2pPr marL="457146" algn="l" defTabSz="457146" rtl="0" eaLnBrk="1" latinLnBrk="0" hangingPunct="1">
        <a:defRPr sz="1800" kern="1200">
          <a:solidFill>
            <a:schemeClr val="tx1"/>
          </a:solidFill>
          <a:latin typeface="+mn-lt"/>
          <a:ea typeface="+mn-ea"/>
          <a:cs typeface="+mn-cs"/>
        </a:defRPr>
      </a:lvl2pPr>
      <a:lvl3pPr marL="914293" algn="l" defTabSz="457146" rtl="0" eaLnBrk="1" latinLnBrk="0" hangingPunct="1">
        <a:defRPr sz="1800" kern="1200">
          <a:solidFill>
            <a:schemeClr val="tx1"/>
          </a:solidFill>
          <a:latin typeface="+mn-lt"/>
          <a:ea typeface="+mn-ea"/>
          <a:cs typeface="+mn-cs"/>
        </a:defRPr>
      </a:lvl3pPr>
      <a:lvl4pPr marL="1371438" algn="l" defTabSz="457146" rtl="0" eaLnBrk="1" latinLnBrk="0" hangingPunct="1">
        <a:defRPr sz="1800" kern="1200">
          <a:solidFill>
            <a:schemeClr val="tx1"/>
          </a:solidFill>
          <a:latin typeface="+mn-lt"/>
          <a:ea typeface="+mn-ea"/>
          <a:cs typeface="+mn-cs"/>
        </a:defRPr>
      </a:lvl4pPr>
      <a:lvl5pPr marL="1828585" algn="l" defTabSz="457146" rtl="0" eaLnBrk="1" latinLnBrk="0" hangingPunct="1">
        <a:defRPr sz="1800" kern="1200">
          <a:solidFill>
            <a:schemeClr val="tx1"/>
          </a:solidFill>
          <a:latin typeface="+mn-lt"/>
          <a:ea typeface="+mn-ea"/>
          <a:cs typeface="+mn-cs"/>
        </a:defRPr>
      </a:lvl5pPr>
      <a:lvl6pPr marL="2285731" algn="l" defTabSz="457146" rtl="0" eaLnBrk="1" latinLnBrk="0" hangingPunct="1">
        <a:defRPr sz="1800" kern="1200">
          <a:solidFill>
            <a:schemeClr val="tx1"/>
          </a:solidFill>
          <a:latin typeface="+mn-lt"/>
          <a:ea typeface="+mn-ea"/>
          <a:cs typeface="+mn-cs"/>
        </a:defRPr>
      </a:lvl6pPr>
      <a:lvl7pPr marL="2742877" algn="l" defTabSz="457146" rtl="0" eaLnBrk="1" latinLnBrk="0" hangingPunct="1">
        <a:defRPr sz="1800" kern="1200">
          <a:solidFill>
            <a:schemeClr val="tx1"/>
          </a:solidFill>
          <a:latin typeface="+mn-lt"/>
          <a:ea typeface="+mn-ea"/>
          <a:cs typeface="+mn-cs"/>
        </a:defRPr>
      </a:lvl7pPr>
      <a:lvl8pPr marL="3200023" algn="l" defTabSz="457146" rtl="0" eaLnBrk="1" latinLnBrk="0" hangingPunct="1">
        <a:defRPr sz="1800" kern="1200">
          <a:solidFill>
            <a:schemeClr val="tx1"/>
          </a:solidFill>
          <a:latin typeface="+mn-lt"/>
          <a:ea typeface="+mn-ea"/>
          <a:cs typeface="+mn-cs"/>
        </a:defRPr>
      </a:lvl8pPr>
      <a:lvl9pPr marL="3657169" algn="l" defTabSz="4571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ctrTitle"/>
          </p:nvPr>
        </p:nvSpPr>
        <p:spPr>
          <a:xfrm>
            <a:off x="503237" y="504825"/>
            <a:ext cx="8335963" cy="1763713"/>
          </a:xfrm>
          <a:extLst>
            <a:ext uri="{909E8E84-426E-40dd-AFC4-6F175D3DCCD1}">
              <a14:hiddenFill xmlns:a14="http://schemas.microsoft.com/office/drawing/2010/main" xmlns="">
                <a:solidFill>
                  <a:srgbClr val="FFFF66"/>
                </a:solidFill>
              </a14:hiddenFill>
            </a:ext>
          </a:extLst>
        </p:spPr>
        <p:txBody>
          <a:bodyPr/>
          <a:lstStyle/>
          <a:p>
            <a:r>
              <a:rPr lang="en-US" sz="4000" b="1" dirty="0"/>
              <a:t>EEB 504 and EEB 607 - Spring 2021 - Careers in Academia: How to Enhance your Chances for Success</a:t>
            </a:r>
          </a:p>
        </p:txBody>
      </p:sp>
      <p:sp>
        <p:nvSpPr>
          <p:cNvPr id="321539" name="Rectangle 3"/>
          <p:cNvSpPr>
            <a:spLocks noGrp="1" noChangeArrowheads="1"/>
          </p:cNvSpPr>
          <p:nvPr>
            <p:ph type="subTitle" idx="1"/>
          </p:nvPr>
        </p:nvSpPr>
        <p:spPr>
          <a:xfrm>
            <a:off x="760412" y="2687637"/>
            <a:ext cx="7924800" cy="1931988"/>
          </a:xfrm>
        </p:spPr>
        <p:txBody>
          <a:bodyPr/>
          <a:lstStyle/>
          <a:p>
            <a:pPr defTabSz="971435">
              <a:defRPr/>
            </a:pPr>
            <a:r>
              <a:rPr lang="en-US" sz="3000" dirty="0">
                <a:cs typeface="+mn-cs"/>
              </a:rPr>
              <a:t>Instructor: Louis J. Gross</a:t>
            </a:r>
          </a:p>
          <a:p>
            <a:pPr defTabSz="971435">
              <a:defRPr/>
            </a:pPr>
            <a:r>
              <a:rPr lang="en-US" sz="3000" dirty="0">
                <a:cs typeface="+mn-cs"/>
              </a:rPr>
              <a:t>Chancellor’s Professor, Departments of Ecology and Evolutionary Biology and Mathematics</a:t>
            </a:r>
          </a:p>
          <a:p>
            <a:pPr defTabSz="971435">
              <a:defRPr/>
            </a:pPr>
            <a:endParaRPr lang="en-US" sz="3000" dirty="0">
              <a:solidFill>
                <a:srgbClr val="FFFF66"/>
              </a:solidFill>
              <a:cs typeface="+mn-cs"/>
            </a:endParaRPr>
          </a:p>
          <a:p>
            <a:pPr defTabSz="971435">
              <a:defRPr/>
            </a:pPr>
            <a:endParaRPr lang="en-US" sz="3000" dirty="0">
              <a:solidFill>
                <a:srgbClr val="CCFF33"/>
              </a:solidFill>
              <a:cs typeface="+mn-cs"/>
            </a:endParaRPr>
          </a:p>
        </p:txBody>
      </p:sp>
      <p:sp>
        <p:nvSpPr>
          <p:cNvPr id="7" name="Rectangle 3">
            <a:extLst>
              <a:ext uri="{FF2B5EF4-FFF2-40B4-BE49-F238E27FC236}">
                <a16:creationId xmlns:a16="http://schemas.microsoft.com/office/drawing/2014/main" id="{521C92CD-30D0-804A-9FFE-9832B240DACD}"/>
              </a:ext>
            </a:extLst>
          </p:cNvPr>
          <p:cNvSpPr txBox="1">
            <a:spLocks noChangeArrowheads="1"/>
          </p:cNvSpPr>
          <p:nvPr/>
        </p:nvSpPr>
        <p:spPr bwMode="auto">
          <a:xfrm>
            <a:off x="1141412" y="4619625"/>
            <a:ext cx="7924800" cy="193198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marL="0" indent="0" algn="ctr" defTabSz="969963" rtl="0" eaLnBrk="0" fontAlgn="base" hangingPunct="0">
              <a:spcBef>
                <a:spcPct val="20000"/>
              </a:spcBef>
              <a:spcAft>
                <a:spcPct val="0"/>
              </a:spcAft>
              <a:buNone/>
              <a:defRPr sz="3400">
                <a:solidFill>
                  <a:schemeClr val="tx1"/>
                </a:solidFill>
                <a:latin typeface="+mn-lt"/>
                <a:ea typeface="+mn-ea"/>
                <a:cs typeface="ＭＳ Ｐゴシック" charset="0"/>
              </a:defRPr>
            </a:lvl1pPr>
            <a:lvl2pPr marL="457146" indent="0" algn="ctr" defTabSz="969963" rtl="0" eaLnBrk="0" fontAlgn="base" hangingPunct="0">
              <a:spcBef>
                <a:spcPct val="20000"/>
              </a:spcBef>
              <a:spcAft>
                <a:spcPct val="0"/>
              </a:spcAft>
              <a:buNone/>
              <a:defRPr sz="3000">
                <a:solidFill>
                  <a:schemeClr val="tx1"/>
                </a:solidFill>
                <a:latin typeface="+mn-lt"/>
                <a:ea typeface="+mn-ea"/>
              </a:defRPr>
            </a:lvl2pPr>
            <a:lvl3pPr marL="914293" indent="0" algn="ctr" defTabSz="969963" rtl="0" eaLnBrk="0" fontAlgn="base" hangingPunct="0">
              <a:spcBef>
                <a:spcPct val="20000"/>
              </a:spcBef>
              <a:spcAft>
                <a:spcPct val="0"/>
              </a:spcAft>
              <a:buNone/>
              <a:defRPr sz="2600">
                <a:solidFill>
                  <a:schemeClr val="tx1"/>
                </a:solidFill>
                <a:latin typeface="+mn-lt"/>
                <a:ea typeface="+mn-ea"/>
              </a:defRPr>
            </a:lvl3pPr>
            <a:lvl4pPr marL="1371438" indent="0" algn="ctr" defTabSz="969963" rtl="0" eaLnBrk="0" fontAlgn="base" hangingPunct="0">
              <a:spcBef>
                <a:spcPct val="20000"/>
              </a:spcBef>
              <a:spcAft>
                <a:spcPct val="0"/>
              </a:spcAft>
              <a:buNone/>
              <a:defRPr sz="2100">
                <a:solidFill>
                  <a:schemeClr val="tx1"/>
                </a:solidFill>
                <a:latin typeface="+mn-lt"/>
                <a:ea typeface="+mn-ea"/>
              </a:defRPr>
            </a:lvl4pPr>
            <a:lvl5pPr marL="1828585" indent="0" algn="ctr" defTabSz="969963" rtl="0" eaLnBrk="0" fontAlgn="base" hangingPunct="0">
              <a:spcBef>
                <a:spcPct val="20000"/>
              </a:spcBef>
              <a:spcAft>
                <a:spcPct val="0"/>
              </a:spcAft>
              <a:buNone/>
              <a:defRPr sz="2100">
                <a:solidFill>
                  <a:schemeClr val="tx1"/>
                </a:solidFill>
                <a:latin typeface="+mn-lt"/>
                <a:ea typeface="+mn-ea"/>
              </a:defRPr>
            </a:lvl5pPr>
            <a:lvl6pPr marL="2285731" indent="0" algn="ctr" defTabSz="971435" rtl="0" eaLnBrk="0" fontAlgn="base" hangingPunct="0">
              <a:spcBef>
                <a:spcPct val="20000"/>
              </a:spcBef>
              <a:spcAft>
                <a:spcPct val="0"/>
              </a:spcAft>
              <a:buNone/>
              <a:defRPr sz="2100">
                <a:solidFill>
                  <a:schemeClr val="tx1"/>
                </a:solidFill>
                <a:latin typeface="+mn-lt"/>
                <a:ea typeface="+mn-ea"/>
              </a:defRPr>
            </a:lvl6pPr>
            <a:lvl7pPr marL="2742877" indent="0" algn="ctr" defTabSz="971435" rtl="0" eaLnBrk="0" fontAlgn="base" hangingPunct="0">
              <a:spcBef>
                <a:spcPct val="20000"/>
              </a:spcBef>
              <a:spcAft>
                <a:spcPct val="0"/>
              </a:spcAft>
              <a:buNone/>
              <a:defRPr sz="2100">
                <a:solidFill>
                  <a:schemeClr val="tx1"/>
                </a:solidFill>
                <a:latin typeface="+mn-lt"/>
                <a:ea typeface="+mn-ea"/>
              </a:defRPr>
            </a:lvl7pPr>
            <a:lvl8pPr marL="3200023" indent="0" algn="ctr" defTabSz="971435" rtl="0" eaLnBrk="0" fontAlgn="base" hangingPunct="0">
              <a:spcBef>
                <a:spcPct val="20000"/>
              </a:spcBef>
              <a:spcAft>
                <a:spcPct val="0"/>
              </a:spcAft>
              <a:buNone/>
              <a:defRPr sz="2100">
                <a:solidFill>
                  <a:schemeClr val="tx1"/>
                </a:solidFill>
                <a:latin typeface="+mn-lt"/>
                <a:ea typeface="+mn-ea"/>
              </a:defRPr>
            </a:lvl8pPr>
            <a:lvl9pPr marL="3657169" indent="0" algn="ctr" defTabSz="971435" rtl="0" eaLnBrk="0" fontAlgn="base" hangingPunct="0">
              <a:spcBef>
                <a:spcPct val="20000"/>
              </a:spcBef>
              <a:spcAft>
                <a:spcPct val="0"/>
              </a:spcAft>
              <a:buNone/>
              <a:defRPr sz="2100">
                <a:solidFill>
                  <a:schemeClr val="tx1"/>
                </a:solidFill>
                <a:latin typeface="+mn-lt"/>
                <a:ea typeface="+mn-ea"/>
              </a:defRPr>
            </a:lvl9pPr>
          </a:lstStyle>
          <a:p>
            <a:pPr algn="l" defTabSz="971435">
              <a:defRPr/>
            </a:pPr>
            <a:r>
              <a:rPr lang="en-US" sz="3000" b="0" kern="0" dirty="0">
                <a:cs typeface="+mn-cs"/>
              </a:rPr>
              <a:t>Getting Funding for Your Scholarship: Where to Submit, Writing a </a:t>
            </a:r>
            <a:r>
              <a:rPr lang="en-US" sz="3000" b="0" kern="0">
                <a:cs typeface="+mn-cs"/>
              </a:rPr>
              <a:t>Successful Proposal </a:t>
            </a:r>
            <a:endParaRPr lang="en-US" sz="3000" b="0" kern="0" dirty="0">
              <a:cs typeface="+mn-cs"/>
            </a:endParaRPr>
          </a:p>
          <a:p>
            <a:pPr algn="l" defTabSz="971435">
              <a:defRPr/>
            </a:pPr>
            <a:r>
              <a:rPr lang="en-US" sz="3000" b="0" kern="0" dirty="0">
                <a:cs typeface="+mn-cs"/>
              </a:rPr>
              <a:t>                            April 19, 2021</a:t>
            </a:r>
            <a:endParaRPr lang="en-US" sz="3000" b="0" kern="0" dirty="0">
              <a:solidFill>
                <a:srgbClr val="FFFF66"/>
              </a:solidFill>
              <a:highlight>
                <a:srgbClr val="000000"/>
              </a:highlight>
              <a:cs typeface="+mn-cs"/>
            </a:endParaRPr>
          </a:p>
          <a:p>
            <a:pPr defTabSz="971435">
              <a:defRPr/>
            </a:pPr>
            <a:endParaRPr lang="en-US" sz="3000" b="0" kern="0" dirty="0">
              <a:solidFill>
                <a:srgbClr val="CCFF33"/>
              </a:solidFill>
              <a:cs typeface="+mn-cs"/>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382588" y="-180975"/>
            <a:ext cx="8029575" cy="1260475"/>
          </a:xfrm>
        </p:spPr>
        <p:txBody>
          <a:bodyPr/>
          <a:lstStyle/>
          <a:p>
            <a:pPr>
              <a:defRPr/>
            </a:pPr>
            <a:r>
              <a:rPr lang="en-US" sz="4000" b="1" dirty="0">
                <a:solidFill>
                  <a:srgbClr val="000090"/>
                </a:solidFill>
              </a:rPr>
              <a:t>Outline of course topics:</a:t>
            </a:r>
          </a:p>
        </p:txBody>
      </p:sp>
      <p:sp>
        <p:nvSpPr>
          <p:cNvPr id="321539" name="Rectangle 3"/>
          <p:cNvSpPr>
            <a:spLocks noGrp="1" noChangeArrowheads="1"/>
          </p:cNvSpPr>
          <p:nvPr>
            <p:ph type="body" idx="1"/>
          </p:nvPr>
        </p:nvSpPr>
        <p:spPr>
          <a:xfrm>
            <a:off x="836612" y="885825"/>
            <a:ext cx="8029575" cy="4461933"/>
          </a:xfrm>
          <a:ln>
            <a:solidFill>
              <a:schemeClr val="bg1"/>
            </a:solidFill>
          </a:ln>
        </p:spPr>
        <p:txBody>
          <a:bodyPr/>
          <a:lstStyle/>
          <a:p>
            <a:pPr>
              <a:lnSpc>
                <a:spcPct val="90000"/>
              </a:lnSpc>
              <a:buFontTx/>
              <a:buNone/>
              <a:defRPr/>
            </a:pPr>
            <a:r>
              <a:rPr lang="en-US" sz="2200" dirty="0"/>
              <a:t>Types of higher education institutions; </a:t>
            </a:r>
          </a:p>
          <a:p>
            <a:pPr>
              <a:lnSpc>
                <a:spcPct val="90000"/>
              </a:lnSpc>
              <a:buFontTx/>
              <a:buNone/>
              <a:defRPr/>
            </a:pPr>
            <a:r>
              <a:rPr lang="en-US" sz="2200" dirty="0"/>
              <a:t>How colleges and universities work;</a:t>
            </a:r>
          </a:p>
          <a:p>
            <a:pPr>
              <a:lnSpc>
                <a:spcPct val="90000"/>
              </a:lnSpc>
              <a:buFontTx/>
              <a:buNone/>
              <a:defRPr/>
            </a:pPr>
            <a:r>
              <a:rPr lang="en-US" sz="2200" dirty="0"/>
              <a:t>Where the money comes from and where it goes; </a:t>
            </a:r>
          </a:p>
          <a:p>
            <a:pPr>
              <a:lnSpc>
                <a:spcPct val="90000"/>
              </a:lnSpc>
              <a:buFontTx/>
              <a:buNone/>
              <a:defRPr/>
            </a:pPr>
            <a:r>
              <a:rPr lang="en-US" sz="2200" dirty="0"/>
              <a:t>Various roles of a faculty member and prioritizing among them;</a:t>
            </a:r>
          </a:p>
          <a:p>
            <a:pPr>
              <a:lnSpc>
                <a:spcPct val="90000"/>
              </a:lnSpc>
              <a:buFontTx/>
              <a:buNone/>
              <a:defRPr/>
            </a:pPr>
            <a:r>
              <a:rPr lang="en-US" sz="2200" dirty="0"/>
              <a:t>Stages of a career; </a:t>
            </a:r>
          </a:p>
          <a:p>
            <a:pPr>
              <a:lnSpc>
                <a:spcPct val="90000"/>
              </a:lnSpc>
              <a:buFontTx/>
              <a:buNone/>
              <a:defRPr/>
            </a:pPr>
            <a:r>
              <a:rPr lang="en-US" sz="2200" dirty="0"/>
              <a:t>Planning for transitions in career stages; </a:t>
            </a:r>
          </a:p>
          <a:p>
            <a:pPr>
              <a:lnSpc>
                <a:spcPct val="90000"/>
              </a:lnSpc>
              <a:buFontTx/>
              <a:buNone/>
              <a:defRPr/>
            </a:pPr>
            <a:r>
              <a:rPr lang="en-US" sz="2200" dirty="0"/>
              <a:t>Position searches and how to apply; </a:t>
            </a:r>
          </a:p>
          <a:p>
            <a:pPr>
              <a:lnSpc>
                <a:spcPct val="90000"/>
              </a:lnSpc>
              <a:buFontTx/>
              <a:buNone/>
              <a:defRPr/>
            </a:pPr>
            <a:r>
              <a:rPr lang="en-US" sz="2200" dirty="0"/>
              <a:t>Mentoring - getting it and giving it; </a:t>
            </a:r>
          </a:p>
          <a:p>
            <a:pPr>
              <a:lnSpc>
                <a:spcPct val="90000"/>
              </a:lnSpc>
              <a:buFontTx/>
              <a:buNone/>
              <a:defRPr/>
            </a:pPr>
            <a:r>
              <a:rPr lang="en-US" sz="2200" dirty="0"/>
              <a:t>Enhancing your teaching; </a:t>
            </a:r>
          </a:p>
          <a:p>
            <a:pPr>
              <a:lnSpc>
                <a:spcPct val="90000"/>
              </a:lnSpc>
              <a:buFontTx/>
              <a:buNone/>
              <a:defRPr/>
            </a:pPr>
            <a:r>
              <a:rPr lang="en-US" sz="2200" dirty="0"/>
              <a:t>Building your communication capabilities;</a:t>
            </a:r>
          </a:p>
          <a:p>
            <a:pPr>
              <a:lnSpc>
                <a:spcPct val="90000"/>
              </a:lnSpc>
              <a:buFontTx/>
              <a:buNone/>
              <a:defRPr/>
            </a:pPr>
            <a:r>
              <a:rPr lang="en-US" sz="2200" dirty="0"/>
              <a:t>Administrators and how they impact your career; </a:t>
            </a:r>
          </a:p>
          <a:p>
            <a:pPr>
              <a:lnSpc>
                <a:spcPct val="90000"/>
              </a:lnSpc>
              <a:buFontTx/>
              <a:buNone/>
              <a:defRPr/>
            </a:pPr>
            <a:r>
              <a:rPr lang="en-US" sz="2200" dirty="0"/>
              <a:t>Effectively preparing for evaluations at various levels;</a:t>
            </a:r>
          </a:p>
          <a:p>
            <a:pPr>
              <a:lnSpc>
                <a:spcPct val="90000"/>
              </a:lnSpc>
              <a:buFontTx/>
              <a:buNone/>
              <a:defRPr/>
            </a:pPr>
            <a:r>
              <a:rPr lang="en-US" sz="2200" dirty="0"/>
              <a:t>Funding your scholarship; </a:t>
            </a:r>
          </a:p>
          <a:p>
            <a:pPr>
              <a:lnSpc>
                <a:spcPct val="90000"/>
              </a:lnSpc>
              <a:buFontTx/>
              <a:buNone/>
              <a:defRPr/>
            </a:pPr>
            <a:r>
              <a:rPr lang="en-US" sz="2200" dirty="0"/>
              <a:t>Participating in the broader academic community in your field; </a:t>
            </a:r>
          </a:p>
          <a:p>
            <a:pPr>
              <a:lnSpc>
                <a:spcPct val="90000"/>
              </a:lnSpc>
              <a:buFontTx/>
              <a:buNone/>
              <a:defRPr/>
            </a:pPr>
            <a:r>
              <a:rPr lang="en-US" sz="2200" dirty="0"/>
              <a:t>Building effective collaborations; </a:t>
            </a:r>
          </a:p>
          <a:p>
            <a:pPr>
              <a:lnSpc>
                <a:spcPct val="90000"/>
              </a:lnSpc>
              <a:buFontTx/>
              <a:buNone/>
              <a:defRPr/>
            </a:pPr>
            <a:r>
              <a:rPr lang="en-US" sz="2200" dirty="0"/>
              <a:t>Combining your personal life and academic expectations; </a:t>
            </a:r>
          </a:p>
          <a:p>
            <a:pPr>
              <a:lnSpc>
                <a:spcPct val="90000"/>
              </a:lnSpc>
              <a:buFontTx/>
              <a:buNone/>
              <a:defRPr/>
            </a:pPr>
            <a:r>
              <a:rPr lang="en-US" sz="2200" dirty="0"/>
              <a:t>Time management. </a:t>
            </a:r>
            <a:endParaRPr lang="en-US" sz="2200" b="1" dirty="0"/>
          </a:p>
          <a:p>
            <a:pPr>
              <a:lnSpc>
                <a:spcPct val="90000"/>
              </a:lnSpc>
              <a:buFontTx/>
              <a:buNone/>
              <a:defRPr/>
            </a:pPr>
            <a:endParaRPr lang="en-US" sz="3200" b="1" dirty="0"/>
          </a:p>
          <a:p>
            <a:pPr>
              <a:lnSpc>
                <a:spcPct val="90000"/>
              </a:lnSpc>
              <a:buFontTx/>
              <a:buNone/>
              <a:defRPr/>
            </a:pPr>
            <a:endParaRPr lang="en-US" sz="3200" b="1" dirty="0"/>
          </a:p>
        </p:txBody>
      </p:sp>
    </p:spTree>
    <p:extLst>
      <p:ext uri="{BB962C8B-B14F-4D97-AF65-F5344CB8AC3E}">
        <p14:creationId xmlns:p14="http://schemas.microsoft.com/office/powerpoint/2010/main" val="55740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0"/>
            <a:ext cx="8029575"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2" y="1260475"/>
            <a:ext cx="8029575" cy="6324600"/>
          </a:xfrm>
          <a:ln>
            <a:solidFill>
              <a:schemeClr val="bg1"/>
            </a:solidFill>
          </a:ln>
        </p:spPr>
        <p:txBody>
          <a:bodyPr/>
          <a:lstStyle/>
          <a:p>
            <a:pPr>
              <a:lnSpc>
                <a:spcPct val="90000"/>
              </a:lnSpc>
              <a:buFontTx/>
              <a:buNone/>
              <a:defRPr/>
            </a:pPr>
            <a:r>
              <a:rPr lang="en-US" sz="2400" i="1" dirty="0"/>
              <a:t>Deciding where to submit</a:t>
            </a:r>
            <a:r>
              <a:rPr lang="en-US" sz="2400" dirty="0"/>
              <a:t>:</a:t>
            </a:r>
          </a:p>
          <a:p>
            <a:pPr>
              <a:lnSpc>
                <a:spcPct val="90000"/>
              </a:lnSpc>
              <a:buFontTx/>
              <a:buNone/>
              <a:defRPr/>
            </a:pPr>
            <a:r>
              <a:rPr lang="en-US" sz="2400" dirty="0"/>
              <a:t>Where to submit depends on the idea, what the agency is currently funding, and how much funding you need. </a:t>
            </a:r>
          </a:p>
          <a:p>
            <a:pPr>
              <a:lnSpc>
                <a:spcPct val="90000"/>
              </a:lnSpc>
              <a:buFontTx/>
              <a:buNone/>
              <a:defRPr/>
            </a:pPr>
            <a:r>
              <a:rPr lang="en-US" sz="2400" dirty="0"/>
              <a:t>Be sure you are on the lists to get emails from the agencies of possible interest about their requests (every division at NSF sends out emails regarding new opportunities –</a:t>
            </a:r>
          </a:p>
          <a:p>
            <a:pPr>
              <a:lnSpc>
                <a:spcPct val="90000"/>
              </a:lnSpc>
              <a:buFontTx/>
              <a:buNone/>
              <a:defRPr/>
            </a:pPr>
            <a:r>
              <a:rPr lang="en-US" sz="2400" dirty="0"/>
              <a:t> </a:t>
            </a:r>
            <a:r>
              <a:rPr lang="en-US" sz="2400" dirty="0" err="1"/>
              <a:t>nsf-update@govdelivery.nsf.gov</a:t>
            </a:r>
            <a:r>
              <a:rPr lang="en-US" sz="2400" dirty="0"/>
              <a:t>). </a:t>
            </a:r>
          </a:p>
          <a:p>
            <a:pPr>
              <a:lnSpc>
                <a:spcPct val="90000"/>
              </a:lnSpc>
              <a:buFontTx/>
              <a:buNone/>
              <a:defRPr/>
            </a:pPr>
            <a:r>
              <a:rPr lang="en-US" sz="2400" dirty="0"/>
              <a:t>Most higher ed institutions have a contract with a firm that searches for awards of possible interest to you and send you a weekly listing from many agencies/foundations. At UTK this is called Pivot. Be sure to update your profiles on whatever product is used to ensure the listings you get are appropriate. Many professional societies send out similar emails or notes to lists about new programs that are of interest </a:t>
            </a:r>
          </a:p>
          <a:p>
            <a:pPr>
              <a:lnSpc>
                <a:spcPct val="90000"/>
              </a:lnSpc>
              <a:buFontTx/>
              <a:buNone/>
              <a:defRPr/>
            </a:pPr>
            <a:endParaRPr lang="en-US" sz="2600" i="1" dirty="0"/>
          </a:p>
        </p:txBody>
      </p:sp>
    </p:spTree>
    <p:extLst>
      <p:ext uri="{BB962C8B-B14F-4D97-AF65-F5344CB8AC3E}">
        <p14:creationId xmlns:p14="http://schemas.microsoft.com/office/powerpoint/2010/main" val="2206454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0"/>
            <a:ext cx="8029575"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2" y="1260475"/>
            <a:ext cx="8029575" cy="6324600"/>
          </a:xfrm>
          <a:ln>
            <a:solidFill>
              <a:schemeClr val="bg1"/>
            </a:solidFill>
          </a:ln>
        </p:spPr>
        <p:txBody>
          <a:bodyPr/>
          <a:lstStyle/>
          <a:p>
            <a:pPr>
              <a:lnSpc>
                <a:spcPct val="90000"/>
              </a:lnSpc>
              <a:buFontTx/>
              <a:buNone/>
              <a:defRPr/>
            </a:pPr>
            <a:r>
              <a:rPr lang="en-US" sz="2400" i="1" dirty="0"/>
              <a:t>Deciding where to submit</a:t>
            </a:r>
            <a:r>
              <a:rPr lang="en-US" sz="2400" dirty="0"/>
              <a:t>:</a:t>
            </a:r>
          </a:p>
          <a:p>
            <a:pPr>
              <a:lnSpc>
                <a:spcPct val="90000"/>
              </a:lnSpc>
              <a:buFontTx/>
              <a:buNone/>
              <a:defRPr/>
            </a:pPr>
            <a:r>
              <a:rPr lang="en-US" sz="2400" dirty="0"/>
              <a:t>Aside from NSF, NIH and some competitive grants programs in other agencies, much Federal R&amp;D funding is project driven or task-specific. You have to be doing something directly related to their project, or have an approach that can be made useful for their project, in order to be supported. To be successful here requires building a relationship with a particular program manager at the agency until they eventually ask you to submit a proposal (which may or may not be connected to one of their formal proposal announcements). So networking to cultivate a relationship with a program manager is essential for success from many agencies (DoD is like this) – they are cultivating you and you are cultivating them. </a:t>
            </a:r>
          </a:p>
          <a:p>
            <a:pPr>
              <a:lnSpc>
                <a:spcPct val="90000"/>
              </a:lnSpc>
              <a:buFontTx/>
              <a:buNone/>
              <a:defRPr/>
            </a:pPr>
            <a:r>
              <a:rPr lang="en-US" sz="2400" dirty="0"/>
              <a:t>Private Foundations are typically very difficult to obtain funding from without having “connections” to their funding officers. Many Foundations accept applications for funding on from those who are “invited” to apply. </a:t>
            </a:r>
          </a:p>
          <a:p>
            <a:pPr>
              <a:lnSpc>
                <a:spcPct val="90000"/>
              </a:lnSpc>
              <a:buFontTx/>
              <a:buNone/>
              <a:defRPr/>
            </a:pPr>
            <a:endParaRPr lang="en-US" sz="2600" i="1" dirty="0"/>
          </a:p>
        </p:txBody>
      </p:sp>
    </p:spTree>
    <p:extLst>
      <p:ext uri="{BB962C8B-B14F-4D97-AF65-F5344CB8AC3E}">
        <p14:creationId xmlns:p14="http://schemas.microsoft.com/office/powerpoint/2010/main" val="2515894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2" y="-180975"/>
            <a:ext cx="8990013"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0" y="962025"/>
            <a:ext cx="8029575" cy="6324600"/>
          </a:xfrm>
          <a:ln>
            <a:solidFill>
              <a:schemeClr val="bg1"/>
            </a:solidFill>
          </a:ln>
        </p:spPr>
        <p:txBody>
          <a:bodyPr/>
          <a:lstStyle/>
          <a:p>
            <a:pPr>
              <a:lnSpc>
                <a:spcPct val="90000"/>
              </a:lnSpc>
              <a:buFontTx/>
              <a:buNone/>
              <a:defRPr/>
            </a:pPr>
            <a:r>
              <a:rPr lang="en-US" sz="2400" i="1" dirty="0"/>
              <a:t>Writing a successful proposal</a:t>
            </a:r>
            <a:r>
              <a:rPr lang="en-US" sz="2400" dirty="0"/>
              <a:t>:</a:t>
            </a:r>
          </a:p>
          <a:p>
            <a:pPr>
              <a:lnSpc>
                <a:spcPct val="90000"/>
              </a:lnSpc>
              <a:buFontTx/>
              <a:buNone/>
              <a:defRPr/>
            </a:pPr>
            <a:r>
              <a:rPr lang="en-US" sz="2400" b="1" dirty="0"/>
              <a:t>READ the Request For Proposals (RFP) and be sure to respond to it </a:t>
            </a:r>
          </a:p>
          <a:p>
            <a:pPr>
              <a:lnSpc>
                <a:spcPct val="90000"/>
              </a:lnSpc>
              <a:buFontTx/>
              <a:buNone/>
              <a:defRPr/>
            </a:pPr>
            <a:r>
              <a:rPr lang="en-US" sz="2400" i="1" dirty="0"/>
              <a:t>Look at the language in the RFP. It will tell you what some of the keywords in your proposal should be. The proposal must be responsive to the RFP or it will not be funded.</a:t>
            </a:r>
          </a:p>
          <a:p>
            <a:pPr>
              <a:lnSpc>
                <a:spcPct val="90000"/>
              </a:lnSpc>
              <a:buFontTx/>
              <a:buNone/>
              <a:defRPr/>
            </a:pPr>
            <a:r>
              <a:rPr lang="en-US" sz="2400" dirty="0"/>
              <a:t>For NSF it is expected that writing will be technical, but understandable to a generally educated scientist who has some training in the general field you are submitting to. Flowery writing styles don't fare too well at NSF. Keep the writing concise, clearly elucidate why the problem you are proposing is important, set out the goals, make it clear that you are familiar with the background materials needed to carry out the work, put the proposed work in a context of previous work by yourself and others, explain why you are the person capable of carrying it out, and explain each budget item carefully in the budget justification section. </a:t>
            </a:r>
            <a:r>
              <a:rPr lang="en-US" sz="2400" i="1" dirty="0"/>
              <a:t>Having an overall conceptual figure helps</a:t>
            </a:r>
            <a:r>
              <a:rPr lang="en-US" sz="2400" dirty="0"/>
              <a:t>. </a:t>
            </a:r>
          </a:p>
          <a:p>
            <a:pPr>
              <a:lnSpc>
                <a:spcPct val="90000"/>
              </a:lnSpc>
              <a:buFontTx/>
              <a:buNone/>
              <a:defRPr/>
            </a:pPr>
            <a:endParaRPr lang="en-US" sz="2400" i="1" dirty="0"/>
          </a:p>
        </p:txBody>
      </p:sp>
    </p:spTree>
    <p:extLst>
      <p:ext uri="{BB962C8B-B14F-4D97-AF65-F5344CB8AC3E}">
        <p14:creationId xmlns:p14="http://schemas.microsoft.com/office/powerpoint/2010/main" val="3195903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2" y="-180975"/>
            <a:ext cx="8990013"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0" y="962025"/>
            <a:ext cx="8029575" cy="6324600"/>
          </a:xfrm>
          <a:ln>
            <a:solidFill>
              <a:schemeClr val="bg1"/>
            </a:solidFill>
          </a:ln>
        </p:spPr>
        <p:txBody>
          <a:bodyPr/>
          <a:lstStyle/>
          <a:p>
            <a:pPr>
              <a:lnSpc>
                <a:spcPct val="90000"/>
              </a:lnSpc>
              <a:buFontTx/>
              <a:buNone/>
              <a:defRPr/>
            </a:pPr>
            <a:r>
              <a:rPr lang="en-US" sz="2400" i="1" dirty="0"/>
              <a:t>Writing a successful proposal</a:t>
            </a:r>
            <a:r>
              <a:rPr lang="en-US" sz="2400" dirty="0"/>
              <a:t>:</a:t>
            </a:r>
          </a:p>
          <a:p>
            <a:pPr>
              <a:lnSpc>
                <a:spcPct val="90000"/>
              </a:lnSpc>
              <a:buFontTx/>
              <a:buNone/>
              <a:defRPr/>
            </a:pPr>
            <a:r>
              <a:rPr lang="en-US" sz="2400" dirty="0"/>
              <a:t>If the proposal is to a Foundation that supports general research (e.g. Ford Foundation, Kellogg Foundation, etc.), it is likely that you will have to write the proposal in a much less technical manner, but this depends upon how specific the  RFP is. </a:t>
            </a:r>
          </a:p>
          <a:p>
            <a:pPr>
              <a:lnSpc>
                <a:spcPct val="90000"/>
              </a:lnSpc>
              <a:buFontTx/>
              <a:buNone/>
              <a:defRPr/>
            </a:pPr>
            <a:r>
              <a:rPr lang="en-US" sz="2400" dirty="0"/>
              <a:t>A typical funding mechanism for junior researchers are “starter awards” internal to your institution. For these submission, since the reviewers will typically be chosen from a broad spectrum of faculty rather than ones in your particular field, being very clear about why what you propose is important, will allow you to advance in your career (e.g. leverage this to get external funding) and/or enhance your research or education tool set. </a:t>
            </a:r>
          </a:p>
          <a:p>
            <a:pPr>
              <a:lnSpc>
                <a:spcPct val="90000"/>
              </a:lnSpc>
              <a:buFontTx/>
              <a:buNone/>
              <a:defRPr/>
            </a:pPr>
            <a:r>
              <a:rPr lang="en-US" sz="2400" dirty="0"/>
              <a:t>It helps to know as much as possible about the evaluation process for whatever you are submitting. So volunteer to serve on review panels, particularly at major funding agencies such as NSF.</a:t>
            </a:r>
          </a:p>
          <a:p>
            <a:pPr>
              <a:lnSpc>
                <a:spcPct val="90000"/>
              </a:lnSpc>
              <a:buFontTx/>
              <a:buNone/>
              <a:defRPr/>
            </a:pPr>
            <a:endParaRPr lang="en-US" sz="2400" i="1" dirty="0"/>
          </a:p>
        </p:txBody>
      </p:sp>
    </p:spTree>
    <p:extLst>
      <p:ext uri="{BB962C8B-B14F-4D97-AF65-F5344CB8AC3E}">
        <p14:creationId xmlns:p14="http://schemas.microsoft.com/office/powerpoint/2010/main" val="3260301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2" y="-180975"/>
            <a:ext cx="8990013"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0" y="962025"/>
            <a:ext cx="8029575" cy="6324600"/>
          </a:xfrm>
          <a:ln>
            <a:solidFill>
              <a:schemeClr val="bg1"/>
            </a:solidFill>
          </a:ln>
        </p:spPr>
        <p:txBody>
          <a:bodyPr/>
          <a:lstStyle/>
          <a:p>
            <a:pPr>
              <a:lnSpc>
                <a:spcPct val="90000"/>
              </a:lnSpc>
              <a:buFontTx/>
              <a:buNone/>
              <a:defRPr/>
            </a:pPr>
            <a:r>
              <a:rPr lang="en-US" sz="2400" i="1" dirty="0"/>
              <a:t>Writing a successful proposal</a:t>
            </a:r>
            <a:r>
              <a:rPr lang="en-US" sz="2400" dirty="0"/>
              <a:t>:</a:t>
            </a:r>
          </a:p>
          <a:p>
            <a:pPr>
              <a:lnSpc>
                <a:spcPct val="90000"/>
              </a:lnSpc>
              <a:buFontTx/>
              <a:buNone/>
              <a:defRPr/>
            </a:pPr>
            <a:r>
              <a:rPr lang="en-US" sz="2400" i="1" dirty="0"/>
              <a:t>Do you include data, statistics, tables, mathematical formulas, and such to support your proposal? </a:t>
            </a:r>
            <a:r>
              <a:rPr lang="en-US" sz="2400" dirty="0"/>
              <a:t>Include whatever is necessary to make it clear to reviewers that you know the area, have a new idea that is worth pursuing, and have the background to do the work. This means you should include anything directly pertinent to the proposed work, but don't put things in just for filler - whatever figures or data you include should be directly related to the proposed work</a:t>
            </a:r>
            <a:r>
              <a:rPr lang="en-US" sz="2400" i="1" dirty="0"/>
              <a:t>. </a:t>
            </a:r>
            <a:r>
              <a:rPr lang="en-US" sz="2400" dirty="0"/>
              <a:t>Having a few overall conceptual figures is expected so build your capacity to do this, or collaborate with someone who is good, or use the media staff at your institution to help.</a:t>
            </a:r>
          </a:p>
          <a:p>
            <a:pPr>
              <a:lnSpc>
                <a:spcPct val="90000"/>
              </a:lnSpc>
              <a:buFontTx/>
              <a:buNone/>
              <a:defRPr/>
            </a:pPr>
            <a:r>
              <a:rPr lang="en-US" sz="2400" i="1" dirty="0"/>
              <a:t>Are there certain "key phrases" for which agencies look? </a:t>
            </a:r>
            <a:r>
              <a:rPr lang="en-US" sz="2400" dirty="0"/>
              <a:t>Most definitely - look at the language in the RFP. It will tell you what some of the keywords in your proposal should be. The proposal must be responsive to the RFP or it will not be funded.</a:t>
            </a:r>
          </a:p>
        </p:txBody>
      </p:sp>
    </p:spTree>
    <p:extLst>
      <p:ext uri="{BB962C8B-B14F-4D97-AF65-F5344CB8AC3E}">
        <p14:creationId xmlns:p14="http://schemas.microsoft.com/office/powerpoint/2010/main" val="621550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2" y="-180975"/>
            <a:ext cx="8990013"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0" y="809625"/>
            <a:ext cx="8029575" cy="6324600"/>
          </a:xfrm>
          <a:ln>
            <a:solidFill>
              <a:schemeClr val="bg1"/>
            </a:solidFill>
          </a:ln>
        </p:spPr>
        <p:txBody>
          <a:bodyPr/>
          <a:lstStyle/>
          <a:p>
            <a:pPr>
              <a:lnSpc>
                <a:spcPct val="90000"/>
              </a:lnSpc>
              <a:buFontTx/>
              <a:buNone/>
              <a:defRPr/>
            </a:pPr>
            <a:r>
              <a:rPr lang="en-US" sz="2400" i="1" dirty="0"/>
              <a:t>Writing a successful proposal</a:t>
            </a:r>
            <a:r>
              <a:rPr lang="en-US" sz="2400" dirty="0"/>
              <a:t>:</a:t>
            </a:r>
          </a:p>
          <a:p>
            <a:pPr>
              <a:lnSpc>
                <a:spcPct val="90000"/>
              </a:lnSpc>
              <a:buFontTx/>
              <a:buNone/>
              <a:defRPr/>
            </a:pPr>
            <a:r>
              <a:rPr lang="en-US" sz="2400" i="1" dirty="0"/>
              <a:t>How long does it take to write a proposal – do you go through many rough drafts? </a:t>
            </a:r>
            <a:r>
              <a:rPr lang="en-US" sz="2400" dirty="0"/>
              <a:t>This is very individual, as is all writing. Just don't expect to dash off a proposal the night before it is due and have it be successful. Have colleagues, friends, students, etc. look over the proposal before submission to determine places where you thought it was clear, but others were confused. Leave time for this type of feedback.</a:t>
            </a:r>
          </a:p>
          <a:p>
            <a:pPr>
              <a:lnSpc>
                <a:spcPct val="90000"/>
              </a:lnSpc>
              <a:buFontTx/>
              <a:buNone/>
              <a:defRPr/>
            </a:pPr>
            <a:r>
              <a:rPr lang="en-US" sz="2400" i="1" dirty="0"/>
              <a:t>How much "paper work" is involved? </a:t>
            </a:r>
            <a:r>
              <a:rPr lang="en-US" sz="2400" dirty="0"/>
              <a:t>Proposals to Federal agencies (e.g. through </a:t>
            </a:r>
            <a:r>
              <a:rPr lang="en-US" sz="2400" dirty="0" err="1"/>
              <a:t>research.gov</a:t>
            </a:r>
            <a:r>
              <a:rPr lang="en-US" sz="2400" dirty="0"/>
              <a:t>) require lots of forms. Many of these (e.g. drug policy, accounting policy, etc.) are supplied by the administrators at your institution. Your responsibility is to complete all the forms you can, be sure the proposal is correctly assembled, and is submitted by the appropriate date. The more of the work you do, the faster and more efficient will be the submittal process. If you do most of the work yourself, the administrative staff will be much more likely to rush to help you when you really need it, than if you were constantly needing their assistance.</a:t>
            </a:r>
          </a:p>
        </p:txBody>
      </p:sp>
    </p:spTree>
    <p:extLst>
      <p:ext uri="{BB962C8B-B14F-4D97-AF65-F5344CB8AC3E}">
        <p14:creationId xmlns:p14="http://schemas.microsoft.com/office/powerpoint/2010/main" val="1669123047"/>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17901</TotalTime>
  <Words>1306</Words>
  <Application>Microsoft Macintosh PowerPoint</Application>
  <PresentationFormat>Custom</PresentationFormat>
  <Paragraphs>59</Paragraphs>
  <Slides>8</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Times New Roman</vt:lpstr>
      <vt:lpstr>Blank Presentation</vt:lpstr>
      <vt:lpstr>EEB 504 and EEB 607 - Spring 2021 - Careers in Academia: How to Enhance your Chances for Success</vt:lpstr>
      <vt:lpstr>Outline of course topics:</vt:lpstr>
      <vt:lpstr>Getting Funding for your Scholarship:</vt:lpstr>
      <vt:lpstr>Getting Funding for your Scholarship:</vt:lpstr>
      <vt:lpstr>Getting Funding for your Scholarship:</vt:lpstr>
      <vt:lpstr>Getting Funding for your Scholarship:</vt:lpstr>
      <vt:lpstr>Getting Funding for your Scholarship:</vt:lpstr>
      <vt:lpstr>Getting Funding for your Scholarship:</vt:lpstr>
    </vt:vector>
  </TitlesOfParts>
  <Company>TIEM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Spatial Control and Individual-Based Modeling: Bears and Hunting in the Southern Appalachians</dc:title>
  <dc:creator>Scott M. Duke-Sylvester</dc:creator>
  <cp:lastModifiedBy>Gross, Louis J</cp:lastModifiedBy>
  <cp:revision>904</cp:revision>
  <cp:lastPrinted>2001-07-31T20:27:52Z</cp:lastPrinted>
  <dcterms:created xsi:type="dcterms:W3CDTF">2001-07-27T14:29:20Z</dcterms:created>
  <dcterms:modified xsi:type="dcterms:W3CDTF">2021-04-20T00:59:44Z</dcterms:modified>
</cp:coreProperties>
</file>