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474" r:id="rId2"/>
    <p:sldId id="946" r:id="rId3"/>
    <p:sldId id="1036" r:id="rId4"/>
    <p:sldId id="1035" r:id="rId5"/>
    <p:sldId id="1037" r:id="rId6"/>
    <p:sldId id="1038" r:id="rId7"/>
    <p:sldId id="256" r:id="rId8"/>
    <p:sldId id="1039" r:id="rId9"/>
    <p:sldId id="1040" r:id="rId10"/>
    <p:sldId id="1047" r:id="rId11"/>
    <p:sldId id="1043" r:id="rId12"/>
    <p:sldId id="1045" r:id="rId13"/>
    <p:sldId id="1046" r:id="rId14"/>
    <p:sldId id="1048" r:id="rId15"/>
    <p:sldId id="1049" r:id="rId16"/>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8A300"/>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p:restoredTop sz="94565"/>
  </p:normalViewPr>
  <p:slideViewPr>
    <p:cSldViewPr>
      <p:cViewPr varScale="1">
        <p:scale>
          <a:sx n="102" d="100"/>
          <a:sy n="102" d="100"/>
        </p:scale>
        <p:origin x="1312" y="192"/>
      </p:cViewPr>
      <p:guideLst>
        <p:guide orient="horz" pos="2400"/>
        <p:guide pos="2975"/>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928" y="-10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7465A01-502D-514C-BF27-1EDA220E8484}" type="slidenum">
              <a:rPr lang="en-US" altLang="en-US"/>
              <a:pPr/>
              <a:t>‹#›</a:t>
            </a:fld>
            <a:endParaRPr lang="en-US" altLang="en-US"/>
          </a:p>
        </p:txBody>
      </p:sp>
    </p:spTree>
    <p:extLst>
      <p:ext uri="{BB962C8B-B14F-4D97-AF65-F5344CB8AC3E}">
        <p14:creationId xmlns:p14="http://schemas.microsoft.com/office/powerpoint/2010/main" val="55456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9A4660B6-3BD9-2E4A-85C9-8AF732A0F233}" type="slidenum">
              <a:rPr lang="en-US" altLang="en-US"/>
              <a:pPr/>
              <a:t>‹#›</a:t>
            </a:fld>
            <a:endParaRPr lang="en-US" altLang="en-US"/>
          </a:p>
        </p:txBody>
      </p:sp>
    </p:spTree>
    <p:extLst>
      <p:ext uri="{BB962C8B-B14F-4D97-AF65-F5344CB8AC3E}">
        <p14:creationId xmlns:p14="http://schemas.microsoft.com/office/powerpoint/2010/main" val="125080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CF54A4-6F78-3B44-927A-1BF878FA8F20}"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3412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10</a:t>
            </a:fld>
            <a:endParaRPr lang="en-US" altLang="en-US" sz="1200" b="0"/>
          </a:p>
        </p:txBody>
      </p:sp>
    </p:spTree>
    <p:extLst>
      <p:ext uri="{BB962C8B-B14F-4D97-AF65-F5344CB8AC3E}">
        <p14:creationId xmlns:p14="http://schemas.microsoft.com/office/powerpoint/2010/main" val="278620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11</a:t>
            </a:fld>
            <a:endParaRPr lang="en-US" altLang="en-US" sz="1200" b="0"/>
          </a:p>
        </p:txBody>
      </p:sp>
    </p:spTree>
    <p:extLst>
      <p:ext uri="{BB962C8B-B14F-4D97-AF65-F5344CB8AC3E}">
        <p14:creationId xmlns:p14="http://schemas.microsoft.com/office/powerpoint/2010/main" val="154409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12</a:t>
            </a:fld>
            <a:endParaRPr lang="en-US" altLang="en-US" sz="1200" b="0"/>
          </a:p>
        </p:txBody>
      </p:sp>
    </p:spTree>
    <p:extLst>
      <p:ext uri="{BB962C8B-B14F-4D97-AF65-F5344CB8AC3E}">
        <p14:creationId xmlns:p14="http://schemas.microsoft.com/office/powerpoint/2010/main" val="290853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13</a:t>
            </a:fld>
            <a:endParaRPr lang="en-US" altLang="en-US" sz="1200" b="0"/>
          </a:p>
        </p:txBody>
      </p:sp>
    </p:spTree>
    <p:extLst>
      <p:ext uri="{BB962C8B-B14F-4D97-AF65-F5344CB8AC3E}">
        <p14:creationId xmlns:p14="http://schemas.microsoft.com/office/powerpoint/2010/main" val="62943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14</a:t>
            </a:fld>
            <a:endParaRPr lang="en-US" altLang="en-US" sz="1200" b="0"/>
          </a:p>
        </p:txBody>
      </p:sp>
    </p:spTree>
    <p:extLst>
      <p:ext uri="{BB962C8B-B14F-4D97-AF65-F5344CB8AC3E}">
        <p14:creationId xmlns:p14="http://schemas.microsoft.com/office/powerpoint/2010/main" val="175576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15</a:t>
            </a:fld>
            <a:endParaRPr lang="en-US" altLang="en-US" sz="1200" b="0"/>
          </a:p>
        </p:txBody>
      </p:sp>
    </p:spTree>
    <p:extLst>
      <p:ext uri="{BB962C8B-B14F-4D97-AF65-F5344CB8AC3E}">
        <p14:creationId xmlns:p14="http://schemas.microsoft.com/office/powerpoint/2010/main" val="177739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2</a:t>
            </a:fld>
            <a:endParaRPr lang="en-US" altLang="en-US" sz="1200" b="0"/>
          </a:p>
        </p:txBody>
      </p:sp>
    </p:spTree>
    <p:extLst>
      <p:ext uri="{BB962C8B-B14F-4D97-AF65-F5344CB8AC3E}">
        <p14:creationId xmlns:p14="http://schemas.microsoft.com/office/powerpoint/2010/main" val="95769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3</a:t>
            </a:fld>
            <a:endParaRPr lang="en-US" altLang="en-US" sz="1200" b="0"/>
          </a:p>
        </p:txBody>
      </p:sp>
    </p:spTree>
    <p:extLst>
      <p:ext uri="{BB962C8B-B14F-4D97-AF65-F5344CB8AC3E}">
        <p14:creationId xmlns:p14="http://schemas.microsoft.com/office/powerpoint/2010/main" val="146988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4</a:t>
            </a:fld>
            <a:endParaRPr lang="en-US" altLang="en-US" sz="1200" b="0"/>
          </a:p>
        </p:txBody>
      </p:sp>
    </p:spTree>
    <p:extLst>
      <p:ext uri="{BB962C8B-B14F-4D97-AF65-F5344CB8AC3E}">
        <p14:creationId xmlns:p14="http://schemas.microsoft.com/office/powerpoint/2010/main" val="334832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214E6D-582E-9D41-AB8E-FDF798E9A3B5}"/>
              </a:ext>
            </a:extLst>
          </p:cNvPr>
          <p:cNvSpPr>
            <a:spLocks noGrp="1" noChangeArrowheads="1"/>
          </p:cNvSpPr>
          <p:nvPr>
            <p:ph type="sldNum"/>
          </p:nvPr>
        </p:nvSpPr>
        <p:spPr>
          <a:ln/>
        </p:spPr>
        <p:txBody>
          <a:bodyPr/>
          <a:lstStyle/>
          <a:p>
            <a:fld id="{4784B92F-BC7C-4645-8633-7538D6A5202F}" type="slidenum">
              <a:rPr lang="en-US" altLang="en-US"/>
              <a:pPr/>
              <a:t>5</a:t>
            </a:fld>
            <a:endParaRPr lang="en-US" altLang="en-US"/>
          </a:p>
        </p:txBody>
      </p:sp>
      <p:sp>
        <p:nvSpPr>
          <p:cNvPr id="4097" name="Text Box 1">
            <a:extLst>
              <a:ext uri="{FF2B5EF4-FFF2-40B4-BE49-F238E27FC236}">
                <a16:creationId xmlns:a16="http://schemas.microsoft.com/office/drawing/2014/main" id="{141B2063-1D35-BE43-85EF-B3DE6BA224BD}"/>
              </a:ext>
            </a:extLst>
          </p:cNvPr>
          <p:cNvSpPr txBox="1">
            <a:spLocks noGrp="1" noRot="1" noChangeAspect="1" noChangeArrowheads="1"/>
          </p:cNvSpPr>
          <p:nvPr>
            <p:ph type="sldImg"/>
          </p:nvPr>
        </p:nvSpPr>
        <p:spPr bwMode="auto">
          <a:xfrm>
            <a:off x="1731963" y="1006475"/>
            <a:ext cx="430688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443319D-CC3B-8649-AAD8-219DA58F809F}"/>
              </a:ext>
            </a:extLst>
          </p:cNvPr>
          <p:cNvSpPr txBox="1">
            <a:spLocks noGrp="1" noChangeArrowheads="1"/>
          </p:cNvSpPr>
          <p:nvPr>
            <p:ph type="body" idx="1"/>
          </p:nvPr>
        </p:nvSpPr>
        <p:spPr bwMode="auto">
          <a:xfrm>
            <a:off x="1185863" y="4787900"/>
            <a:ext cx="5407025" cy="6799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Batang" charset="0"/>
              <a:cs typeface="Baekmuk Batang" charset="0"/>
            </a:endParaRPr>
          </a:p>
        </p:txBody>
      </p:sp>
    </p:spTree>
    <p:extLst>
      <p:ext uri="{BB962C8B-B14F-4D97-AF65-F5344CB8AC3E}">
        <p14:creationId xmlns:p14="http://schemas.microsoft.com/office/powerpoint/2010/main" val="24859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214E6D-582E-9D41-AB8E-FDF798E9A3B5}"/>
              </a:ext>
            </a:extLst>
          </p:cNvPr>
          <p:cNvSpPr>
            <a:spLocks noGrp="1" noChangeArrowheads="1"/>
          </p:cNvSpPr>
          <p:nvPr>
            <p:ph type="sldNum"/>
          </p:nvPr>
        </p:nvSpPr>
        <p:spPr>
          <a:ln/>
        </p:spPr>
        <p:txBody>
          <a:bodyPr/>
          <a:lstStyle/>
          <a:p>
            <a:fld id="{4784B92F-BC7C-4645-8633-7538D6A5202F}" type="slidenum">
              <a:rPr lang="en-US" altLang="en-US"/>
              <a:pPr/>
              <a:t>6</a:t>
            </a:fld>
            <a:endParaRPr lang="en-US" altLang="en-US"/>
          </a:p>
        </p:txBody>
      </p:sp>
      <p:sp>
        <p:nvSpPr>
          <p:cNvPr id="4097" name="Text Box 1">
            <a:extLst>
              <a:ext uri="{FF2B5EF4-FFF2-40B4-BE49-F238E27FC236}">
                <a16:creationId xmlns:a16="http://schemas.microsoft.com/office/drawing/2014/main" id="{141B2063-1D35-BE43-85EF-B3DE6BA224BD}"/>
              </a:ext>
            </a:extLst>
          </p:cNvPr>
          <p:cNvSpPr txBox="1">
            <a:spLocks noGrp="1" noRot="1" noChangeAspect="1" noChangeArrowheads="1"/>
          </p:cNvSpPr>
          <p:nvPr>
            <p:ph type="sldImg"/>
          </p:nvPr>
        </p:nvSpPr>
        <p:spPr bwMode="auto">
          <a:xfrm>
            <a:off x="1731963" y="1006475"/>
            <a:ext cx="430688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443319D-CC3B-8649-AAD8-219DA58F809F}"/>
              </a:ext>
            </a:extLst>
          </p:cNvPr>
          <p:cNvSpPr txBox="1">
            <a:spLocks noGrp="1" noChangeArrowheads="1"/>
          </p:cNvSpPr>
          <p:nvPr>
            <p:ph type="body" idx="1"/>
          </p:nvPr>
        </p:nvSpPr>
        <p:spPr bwMode="auto">
          <a:xfrm>
            <a:off x="1185863" y="4787900"/>
            <a:ext cx="5407025" cy="6799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Batang" charset="0"/>
              <a:cs typeface="Baekmuk Batang" charset="0"/>
            </a:endParaRPr>
          </a:p>
        </p:txBody>
      </p:sp>
    </p:spTree>
    <p:extLst>
      <p:ext uri="{BB962C8B-B14F-4D97-AF65-F5344CB8AC3E}">
        <p14:creationId xmlns:p14="http://schemas.microsoft.com/office/powerpoint/2010/main" val="403626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214E6D-582E-9D41-AB8E-FDF798E9A3B5}"/>
              </a:ext>
            </a:extLst>
          </p:cNvPr>
          <p:cNvSpPr>
            <a:spLocks noGrp="1" noChangeArrowheads="1"/>
          </p:cNvSpPr>
          <p:nvPr>
            <p:ph type="sldNum"/>
          </p:nvPr>
        </p:nvSpPr>
        <p:spPr>
          <a:ln/>
        </p:spPr>
        <p:txBody>
          <a:bodyPr/>
          <a:lstStyle/>
          <a:p>
            <a:fld id="{4784B92F-BC7C-4645-8633-7538D6A5202F}" type="slidenum">
              <a:rPr lang="en-US" altLang="en-US"/>
              <a:pPr/>
              <a:t>7</a:t>
            </a:fld>
            <a:endParaRPr lang="en-US" altLang="en-US"/>
          </a:p>
        </p:txBody>
      </p:sp>
      <p:sp>
        <p:nvSpPr>
          <p:cNvPr id="4097" name="Text Box 1">
            <a:extLst>
              <a:ext uri="{FF2B5EF4-FFF2-40B4-BE49-F238E27FC236}">
                <a16:creationId xmlns:a16="http://schemas.microsoft.com/office/drawing/2014/main" id="{141B2063-1D35-BE43-85EF-B3DE6BA224BD}"/>
              </a:ext>
            </a:extLst>
          </p:cNvPr>
          <p:cNvSpPr txBox="1">
            <a:spLocks noGrp="1" noRot="1" noChangeAspect="1" noChangeArrowheads="1"/>
          </p:cNvSpPr>
          <p:nvPr>
            <p:ph type="sldImg"/>
          </p:nvPr>
        </p:nvSpPr>
        <p:spPr bwMode="auto">
          <a:xfrm>
            <a:off x="1731963" y="1006475"/>
            <a:ext cx="430688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443319D-CC3B-8649-AAD8-219DA58F809F}"/>
              </a:ext>
            </a:extLst>
          </p:cNvPr>
          <p:cNvSpPr txBox="1">
            <a:spLocks noGrp="1" noChangeArrowheads="1"/>
          </p:cNvSpPr>
          <p:nvPr>
            <p:ph type="body" idx="1"/>
          </p:nvPr>
        </p:nvSpPr>
        <p:spPr bwMode="auto">
          <a:xfrm>
            <a:off x="1185863" y="4787900"/>
            <a:ext cx="5407025" cy="6799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Batang" charset="0"/>
                <a:cs typeface="Baekmuk Batang" charset="0"/>
              </a:rPr>
              <a:t>How mentors are involved in the undergraduate research experience over time. Each color represents a different topic described in the text, and the bars indicate when a given mentoring effort generally overlaps with the undergraduate research timeline. The gradient at the bottom represents the development of student ownership over time</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Batang"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214E6D-582E-9D41-AB8E-FDF798E9A3B5}"/>
              </a:ext>
            </a:extLst>
          </p:cNvPr>
          <p:cNvSpPr>
            <a:spLocks noGrp="1" noChangeArrowheads="1"/>
          </p:cNvSpPr>
          <p:nvPr>
            <p:ph type="sldNum"/>
          </p:nvPr>
        </p:nvSpPr>
        <p:spPr>
          <a:ln/>
        </p:spPr>
        <p:txBody>
          <a:bodyPr/>
          <a:lstStyle/>
          <a:p>
            <a:fld id="{4784B92F-BC7C-4645-8633-7538D6A5202F}" type="slidenum">
              <a:rPr lang="en-US" altLang="en-US"/>
              <a:pPr/>
              <a:t>8</a:t>
            </a:fld>
            <a:endParaRPr lang="en-US" altLang="en-US"/>
          </a:p>
        </p:txBody>
      </p:sp>
      <p:sp>
        <p:nvSpPr>
          <p:cNvPr id="4097" name="Text Box 1">
            <a:extLst>
              <a:ext uri="{FF2B5EF4-FFF2-40B4-BE49-F238E27FC236}">
                <a16:creationId xmlns:a16="http://schemas.microsoft.com/office/drawing/2014/main" id="{141B2063-1D35-BE43-85EF-B3DE6BA224BD}"/>
              </a:ext>
            </a:extLst>
          </p:cNvPr>
          <p:cNvSpPr txBox="1">
            <a:spLocks noGrp="1" noRot="1" noChangeAspect="1" noChangeArrowheads="1"/>
          </p:cNvSpPr>
          <p:nvPr>
            <p:ph type="sldImg"/>
          </p:nvPr>
        </p:nvSpPr>
        <p:spPr bwMode="auto">
          <a:xfrm>
            <a:off x="1731963" y="1006475"/>
            <a:ext cx="430688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443319D-CC3B-8649-AAD8-219DA58F809F}"/>
              </a:ext>
            </a:extLst>
          </p:cNvPr>
          <p:cNvSpPr txBox="1">
            <a:spLocks noGrp="1" noChangeArrowheads="1"/>
          </p:cNvSpPr>
          <p:nvPr>
            <p:ph type="body" idx="1"/>
          </p:nvPr>
        </p:nvSpPr>
        <p:spPr bwMode="auto">
          <a:xfrm>
            <a:off x="1185863" y="4787900"/>
            <a:ext cx="5407025" cy="6799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Batang" charset="0"/>
              <a:cs typeface="Baekmuk Batang" charset="0"/>
            </a:endParaRPr>
          </a:p>
        </p:txBody>
      </p:sp>
    </p:spTree>
    <p:extLst>
      <p:ext uri="{BB962C8B-B14F-4D97-AF65-F5344CB8AC3E}">
        <p14:creationId xmlns:p14="http://schemas.microsoft.com/office/powerpoint/2010/main" val="250625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214E6D-582E-9D41-AB8E-FDF798E9A3B5}"/>
              </a:ext>
            </a:extLst>
          </p:cNvPr>
          <p:cNvSpPr>
            <a:spLocks noGrp="1" noChangeArrowheads="1"/>
          </p:cNvSpPr>
          <p:nvPr>
            <p:ph type="sldNum"/>
          </p:nvPr>
        </p:nvSpPr>
        <p:spPr>
          <a:ln/>
        </p:spPr>
        <p:txBody>
          <a:bodyPr/>
          <a:lstStyle/>
          <a:p>
            <a:fld id="{4784B92F-BC7C-4645-8633-7538D6A5202F}" type="slidenum">
              <a:rPr lang="en-US" altLang="en-US"/>
              <a:pPr/>
              <a:t>9</a:t>
            </a:fld>
            <a:endParaRPr lang="en-US" altLang="en-US"/>
          </a:p>
        </p:txBody>
      </p:sp>
      <p:sp>
        <p:nvSpPr>
          <p:cNvPr id="4097" name="Text Box 1">
            <a:extLst>
              <a:ext uri="{FF2B5EF4-FFF2-40B4-BE49-F238E27FC236}">
                <a16:creationId xmlns:a16="http://schemas.microsoft.com/office/drawing/2014/main" id="{141B2063-1D35-BE43-85EF-B3DE6BA224BD}"/>
              </a:ext>
            </a:extLst>
          </p:cNvPr>
          <p:cNvSpPr txBox="1">
            <a:spLocks noGrp="1" noRot="1" noChangeAspect="1" noChangeArrowheads="1"/>
          </p:cNvSpPr>
          <p:nvPr>
            <p:ph type="sldImg"/>
          </p:nvPr>
        </p:nvSpPr>
        <p:spPr bwMode="auto">
          <a:xfrm>
            <a:off x="1731963" y="1006475"/>
            <a:ext cx="430688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443319D-CC3B-8649-AAD8-219DA58F809F}"/>
              </a:ext>
            </a:extLst>
          </p:cNvPr>
          <p:cNvSpPr txBox="1">
            <a:spLocks noGrp="1" noChangeArrowheads="1"/>
          </p:cNvSpPr>
          <p:nvPr>
            <p:ph type="body" idx="1"/>
          </p:nvPr>
        </p:nvSpPr>
        <p:spPr bwMode="auto">
          <a:xfrm>
            <a:off x="1185863" y="4787900"/>
            <a:ext cx="5407025" cy="6799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Batang" charset="0"/>
              <a:cs typeface="Baekmuk Batang" charset="0"/>
            </a:endParaRPr>
          </a:p>
        </p:txBody>
      </p:sp>
    </p:spTree>
    <p:extLst>
      <p:ext uri="{BB962C8B-B14F-4D97-AF65-F5344CB8AC3E}">
        <p14:creationId xmlns:p14="http://schemas.microsoft.com/office/powerpoint/2010/main" val="149997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a:t>Click to edit Master title style</a:t>
            </a:r>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A8294-D97C-9245-97E4-D763DDC8372A}" type="slidenum">
              <a:rPr lang="en-US" altLang="en-US"/>
              <a:pPr/>
              <a:t>‹#›</a:t>
            </a:fld>
            <a:endParaRPr lang="en-US" altLang="en-US"/>
          </a:p>
        </p:txBody>
      </p:sp>
    </p:spTree>
    <p:extLst>
      <p:ext uri="{BB962C8B-B14F-4D97-AF65-F5344CB8AC3E}">
        <p14:creationId xmlns:p14="http://schemas.microsoft.com/office/powerpoint/2010/main" val="6991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402738-15D1-594A-87E1-24D35971EF0E}" type="slidenum">
              <a:rPr lang="en-US" altLang="en-US"/>
              <a:pPr/>
              <a:t>‹#›</a:t>
            </a:fld>
            <a:endParaRPr lang="en-US" altLang="en-US"/>
          </a:p>
        </p:txBody>
      </p:sp>
    </p:spTree>
    <p:extLst>
      <p:ext uri="{BB962C8B-B14F-4D97-AF65-F5344CB8AC3E}">
        <p14:creationId xmlns:p14="http://schemas.microsoft.com/office/powerpoint/2010/main" val="950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2DC38-2ABE-5E45-90C4-470C79C267F8}" type="slidenum">
              <a:rPr lang="en-US" altLang="en-US"/>
              <a:pPr/>
              <a:t>‹#›</a:t>
            </a:fld>
            <a:endParaRPr lang="en-US" altLang="en-US"/>
          </a:p>
        </p:txBody>
      </p:sp>
    </p:spTree>
    <p:extLst>
      <p:ext uri="{BB962C8B-B14F-4D97-AF65-F5344CB8AC3E}">
        <p14:creationId xmlns:p14="http://schemas.microsoft.com/office/powerpoint/2010/main" val="39650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7CD-E225-BE4E-AE57-C027E7E3AD72}"/>
              </a:ext>
            </a:extLst>
          </p:cNvPr>
          <p:cNvSpPr>
            <a:spLocks noGrp="1"/>
          </p:cNvSpPr>
          <p:nvPr>
            <p:ph type="title"/>
          </p:nvPr>
        </p:nvSpPr>
        <p:spPr>
          <a:xfrm>
            <a:off x="649387" y="402652"/>
            <a:ext cx="8146852" cy="146180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724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6A39A7-F5BE-7347-9556-C6A169B8778D}" type="slidenum">
              <a:rPr lang="en-US" altLang="en-US"/>
              <a:pPr/>
              <a:t>‹#›</a:t>
            </a:fld>
            <a:endParaRPr lang="en-US" altLang="en-US"/>
          </a:p>
        </p:txBody>
      </p:sp>
    </p:spTree>
    <p:extLst>
      <p:ext uri="{BB962C8B-B14F-4D97-AF65-F5344CB8AC3E}">
        <p14:creationId xmlns:p14="http://schemas.microsoft.com/office/powerpoint/2010/main" val="53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D27179-947D-914A-AB6C-652548A5645E}" type="slidenum">
              <a:rPr lang="en-US" altLang="en-US"/>
              <a:pPr/>
              <a:t>‹#›</a:t>
            </a:fld>
            <a:endParaRPr lang="en-US" altLang="en-US"/>
          </a:p>
        </p:txBody>
      </p:sp>
    </p:spTree>
    <p:extLst>
      <p:ext uri="{BB962C8B-B14F-4D97-AF65-F5344CB8AC3E}">
        <p14:creationId xmlns:p14="http://schemas.microsoft.com/office/powerpoint/2010/main" val="16839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FFFB4A-05F2-5D4A-8061-21B6F0BBC43D}" type="slidenum">
              <a:rPr lang="en-US" altLang="en-US"/>
              <a:pPr/>
              <a:t>‹#›</a:t>
            </a:fld>
            <a:endParaRPr lang="en-US" altLang="en-US"/>
          </a:p>
        </p:txBody>
      </p:sp>
    </p:spTree>
    <p:extLst>
      <p:ext uri="{BB962C8B-B14F-4D97-AF65-F5344CB8AC3E}">
        <p14:creationId xmlns:p14="http://schemas.microsoft.com/office/powerpoint/2010/main" val="9436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9C79F0-6686-1C4A-B99C-1207C57EB1F8}" type="slidenum">
              <a:rPr lang="en-US" altLang="en-US"/>
              <a:pPr/>
              <a:t>‹#›</a:t>
            </a:fld>
            <a:endParaRPr lang="en-US" altLang="en-US"/>
          </a:p>
        </p:txBody>
      </p:sp>
    </p:spTree>
    <p:extLst>
      <p:ext uri="{BB962C8B-B14F-4D97-AF65-F5344CB8AC3E}">
        <p14:creationId xmlns:p14="http://schemas.microsoft.com/office/powerpoint/2010/main" val="10235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DDF6A2-A560-1D45-B334-CCC2CC7D905A}" type="slidenum">
              <a:rPr lang="en-US" altLang="en-US"/>
              <a:pPr/>
              <a:t>‹#›</a:t>
            </a:fld>
            <a:endParaRPr lang="en-US" altLang="en-US"/>
          </a:p>
        </p:txBody>
      </p:sp>
    </p:spTree>
    <p:extLst>
      <p:ext uri="{BB962C8B-B14F-4D97-AF65-F5344CB8AC3E}">
        <p14:creationId xmlns:p14="http://schemas.microsoft.com/office/powerpoint/2010/main" val="19243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60A7A0-4AE9-1C48-AB80-793E5B5AEC08}" type="slidenum">
              <a:rPr lang="en-US" altLang="en-US"/>
              <a:pPr/>
              <a:t>‹#›</a:t>
            </a:fld>
            <a:endParaRPr lang="en-US" altLang="en-US"/>
          </a:p>
        </p:txBody>
      </p:sp>
    </p:spTree>
    <p:extLst>
      <p:ext uri="{BB962C8B-B14F-4D97-AF65-F5344CB8AC3E}">
        <p14:creationId xmlns:p14="http://schemas.microsoft.com/office/powerpoint/2010/main" val="7301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D0E9F0-E158-E048-BB87-602AA5A67E89}" type="slidenum">
              <a:rPr lang="en-US" altLang="en-US"/>
              <a:pPr/>
              <a:t>‹#›</a:t>
            </a:fld>
            <a:endParaRPr lang="en-US" altLang="en-US"/>
          </a:p>
        </p:txBody>
      </p:sp>
    </p:spTree>
    <p:extLst>
      <p:ext uri="{BB962C8B-B14F-4D97-AF65-F5344CB8AC3E}">
        <p14:creationId xmlns:p14="http://schemas.microsoft.com/office/powerpoint/2010/main" val="2256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A880-C453-B243-B046-C4C2FDD435F1}" type="slidenum">
              <a:rPr lang="en-US" altLang="en-US"/>
              <a:pPr/>
              <a:t>‹#›</a:t>
            </a:fld>
            <a:endParaRPr lang="en-US" altLang="en-US"/>
          </a:p>
        </p:txBody>
      </p:sp>
    </p:spTree>
    <p:extLst>
      <p:ext uri="{BB962C8B-B14F-4D97-AF65-F5344CB8AC3E}">
        <p14:creationId xmlns:p14="http://schemas.microsoft.com/office/powerpoint/2010/main" val="5718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E7C3E58E-4048-EA4D-BB28-ADDE5A014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503237" y="504825"/>
            <a:ext cx="8335963" cy="1763713"/>
          </a:xfrm>
          <a:extLst>
            <a:ext uri="{909E8E84-426E-40dd-AFC4-6F175D3DCCD1}">
              <a14:hiddenFill xmlns="" xmlns:a14="http://schemas.microsoft.com/office/drawing/2010/main">
                <a:solidFill>
                  <a:srgbClr val="FFFF66"/>
                </a:solidFill>
              </a14:hiddenFill>
            </a:ext>
          </a:extLst>
        </p:spPr>
        <p:txBody>
          <a:bodyPr/>
          <a:lstStyle/>
          <a:p>
            <a:r>
              <a:rPr lang="en-US" sz="4000" b="1" dirty="0"/>
              <a:t>EEB 504 and EEB 607 - Spring 2021 - Careers in Academia: How to Enhance your Chances for Success</a:t>
            </a:r>
          </a:p>
        </p:txBody>
      </p:sp>
      <p:sp>
        <p:nvSpPr>
          <p:cNvPr id="321539" name="Rectangle 3"/>
          <p:cNvSpPr>
            <a:spLocks noGrp="1" noChangeArrowheads="1"/>
          </p:cNvSpPr>
          <p:nvPr>
            <p:ph type="subTitle" idx="1"/>
          </p:nvPr>
        </p:nvSpPr>
        <p:spPr>
          <a:xfrm>
            <a:off x="760412" y="2687637"/>
            <a:ext cx="7924800" cy="1931988"/>
          </a:xfrm>
        </p:spPr>
        <p:txBody>
          <a:bodyPr/>
          <a:lstStyle/>
          <a:p>
            <a:pPr defTabSz="971435">
              <a:defRPr/>
            </a:pPr>
            <a:r>
              <a:rPr lang="en-US" sz="3000" dirty="0">
                <a:cs typeface="+mn-cs"/>
              </a:rPr>
              <a:t>Instructor: Louis J. Gross</a:t>
            </a:r>
          </a:p>
          <a:p>
            <a:pPr defTabSz="971435">
              <a:defRPr/>
            </a:pPr>
            <a:r>
              <a:rPr lang="en-US" sz="3000" dirty="0">
                <a:cs typeface="+mn-cs"/>
              </a:rPr>
              <a:t>Chancellor’s Professor, Departments of Ecology and Evolutionary Biology and Mathematics</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sp>
        <p:nvSpPr>
          <p:cNvPr id="7" name="Rectangle 3">
            <a:extLst>
              <a:ext uri="{FF2B5EF4-FFF2-40B4-BE49-F238E27FC236}">
                <a16:creationId xmlns:a16="http://schemas.microsoft.com/office/drawing/2014/main" id="{521C92CD-30D0-804A-9FFE-9832B240DACD}"/>
              </a:ext>
            </a:extLst>
          </p:cNvPr>
          <p:cNvSpPr txBox="1">
            <a:spLocks noChangeArrowheads="1"/>
          </p:cNvSpPr>
          <p:nvPr/>
        </p:nvSpPr>
        <p:spPr bwMode="auto">
          <a:xfrm>
            <a:off x="1141412" y="4619625"/>
            <a:ext cx="7924800" cy="19319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0" indent="0" algn="ctr" defTabSz="969963" rtl="0" eaLnBrk="0" fontAlgn="base" hangingPunct="0">
              <a:spcBef>
                <a:spcPct val="20000"/>
              </a:spcBef>
              <a:spcAft>
                <a:spcPct val="0"/>
              </a:spcAft>
              <a:buNone/>
              <a:defRPr sz="3400">
                <a:solidFill>
                  <a:schemeClr val="tx1"/>
                </a:solidFill>
                <a:latin typeface="+mn-lt"/>
                <a:ea typeface="+mn-ea"/>
                <a:cs typeface="ＭＳ Ｐゴシック" charset="0"/>
              </a:defRPr>
            </a:lvl1pPr>
            <a:lvl2pPr marL="457146" indent="0" algn="ctr" defTabSz="969963" rtl="0" eaLnBrk="0" fontAlgn="base" hangingPunct="0">
              <a:spcBef>
                <a:spcPct val="20000"/>
              </a:spcBef>
              <a:spcAft>
                <a:spcPct val="0"/>
              </a:spcAft>
              <a:buNone/>
              <a:defRPr sz="3000">
                <a:solidFill>
                  <a:schemeClr val="tx1"/>
                </a:solidFill>
                <a:latin typeface="+mn-lt"/>
                <a:ea typeface="+mn-ea"/>
              </a:defRPr>
            </a:lvl2pPr>
            <a:lvl3pPr marL="914293" indent="0" algn="ctr" defTabSz="969963" rtl="0" eaLnBrk="0" fontAlgn="base" hangingPunct="0">
              <a:spcBef>
                <a:spcPct val="20000"/>
              </a:spcBef>
              <a:spcAft>
                <a:spcPct val="0"/>
              </a:spcAft>
              <a:buNone/>
              <a:defRPr sz="2600">
                <a:solidFill>
                  <a:schemeClr val="tx1"/>
                </a:solidFill>
                <a:latin typeface="+mn-lt"/>
                <a:ea typeface="+mn-ea"/>
              </a:defRPr>
            </a:lvl3pPr>
            <a:lvl4pPr marL="1371438" indent="0" algn="ctr" defTabSz="969963" rtl="0" eaLnBrk="0" fontAlgn="base" hangingPunct="0">
              <a:spcBef>
                <a:spcPct val="20000"/>
              </a:spcBef>
              <a:spcAft>
                <a:spcPct val="0"/>
              </a:spcAft>
              <a:buNone/>
              <a:defRPr sz="2100">
                <a:solidFill>
                  <a:schemeClr val="tx1"/>
                </a:solidFill>
                <a:latin typeface="+mn-lt"/>
                <a:ea typeface="+mn-ea"/>
              </a:defRPr>
            </a:lvl4pPr>
            <a:lvl5pPr marL="1828585" indent="0" algn="ctr" defTabSz="969963" rtl="0" eaLnBrk="0" fontAlgn="base" hangingPunct="0">
              <a:spcBef>
                <a:spcPct val="20000"/>
              </a:spcBef>
              <a:spcAft>
                <a:spcPct val="0"/>
              </a:spcAft>
              <a:buNone/>
              <a:defRPr sz="2100">
                <a:solidFill>
                  <a:schemeClr val="tx1"/>
                </a:solidFill>
                <a:latin typeface="+mn-lt"/>
                <a:ea typeface="+mn-ea"/>
              </a:defRPr>
            </a:lvl5pPr>
            <a:lvl6pPr marL="2285731" indent="0" algn="ctr" defTabSz="971435" rtl="0" eaLnBrk="0" fontAlgn="base" hangingPunct="0">
              <a:spcBef>
                <a:spcPct val="20000"/>
              </a:spcBef>
              <a:spcAft>
                <a:spcPct val="0"/>
              </a:spcAft>
              <a:buNone/>
              <a:defRPr sz="2100">
                <a:solidFill>
                  <a:schemeClr val="tx1"/>
                </a:solidFill>
                <a:latin typeface="+mn-lt"/>
                <a:ea typeface="+mn-ea"/>
              </a:defRPr>
            </a:lvl6pPr>
            <a:lvl7pPr marL="2742877" indent="0" algn="ctr" defTabSz="971435" rtl="0" eaLnBrk="0" fontAlgn="base" hangingPunct="0">
              <a:spcBef>
                <a:spcPct val="20000"/>
              </a:spcBef>
              <a:spcAft>
                <a:spcPct val="0"/>
              </a:spcAft>
              <a:buNone/>
              <a:defRPr sz="2100">
                <a:solidFill>
                  <a:schemeClr val="tx1"/>
                </a:solidFill>
                <a:latin typeface="+mn-lt"/>
                <a:ea typeface="+mn-ea"/>
              </a:defRPr>
            </a:lvl7pPr>
            <a:lvl8pPr marL="3200023" indent="0" algn="ctr" defTabSz="971435" rtl="0" eaLnBrk="0" fontAlgn="base" hangingPunct="0">
              <a:spcBef>
                <a:spcPct val="20000"/>
              </a:spcBef>
              <a:spcAft>
                <a:spcPct val="0"/>
              </a:spcAft>
              <a:buNone/>
              <a:defRPr sz="2100">
                <a:solidFill>
                  <a:schemeClr val="tx1"/>
                </a:solidFill>
                <a:latin typeface="+mn-lt"/>
                <a:ea typeface="+mn-ea"/>
              </a:defRPr>
            </a:lvl8pPr>
            <a:lvl9pPr marL="3657169" indent="0" algn="ctr" defTabSz="971435" rtl="0" eaLnBrk="0" fontAlgn="base" hangingPunct="0">
              <a:spcBef>
                <a:spcPct val="20000"/>
              </a:spcBef>
              <a:spcAft>
                <a:spcPct val="0"/>
              </a:spcAft>
              <a:buNone/>
              <a:defRPr sz="2100">
                <a:solidFill>
                  <a:schemeClr val="tx1"/>
                </a:solidFill>
                <a:latin typeface="+mn-lt"/>
                <a:ea typeface="+mn-ea"/>
              </a:defRPr>
            </a:lvl9pPr>
          </a:lstStyle>
          <a:p>
            <a:pPr algn="l" defTabSz="971435">
              <a:defRPr/>
            </a:pPr>
            <a:r>
              <a:rPr lang="en-US" sz="3000" b="0" kern="0" dirty="0">
                <a:cs typeface="+mn-cs"/>
              </a:rPr>
              <a:t>Mentoring: Getting it and Giving it, Enhancing your Teaching</a:t>
            </a:r>
          </a:p>
          <a:p>
            <a:pPr algn="l" defTabSz="971435">
              <a:defRPr/>
            </a:pPr>
            <a:r>
              <a:rPr lang="en-US" sz="3000" b="0" kern="0" dirty="0">
                <a:cs typeface="+mn-cs"/>
              </a:rPr>
              <a:t>                   March 29, 2021</a:t>
            </a:r>
            <a:endParaRPr lang="en-US" sz="3000" b="0" kern="0" dirty="0">
              <a:solidFill>
                <a:srgbClr val="FFFF66"/>
              </a:solidFill>
              <a:highlight>
                <a:srgbClr val="000000"/>
              </a:highlight>
              <a:cs typeface="+mn-cs"/>
            </a:endParaRPr>
          </a:p>
          <a:p>
            <a:pPr defTabSz="971435">
              <a:defRPr/>
            </a:pPr>
            <a:endParaRPr lang="en-US" sz="3000" b="0" kern="0" dirty="0">
              <a:solidFill>
                <a:srgbClr val="CCFF33"/>
              </a:solidFill>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2" name="TextBox 1">
            <a:extLst>
              <a:ext uri="{FF2B5EF4-FFF2-40B4-BE49-F238E27FC236}">
                <a16:creationId xmlns:a16="http://schemas.microsoft.com/office/drawing/2014/main" id="{F8478E0C-8B57-3C48-A44C-BB39BABE5AD5}"/>
              </a:ext>
            </a:extLst>
          </p:cNvPr>
          <p:cNvSpPr txBox="1"/>
          <p:nvPr/>
        </p:nvSpPr>
        <p:spPr>
          <a:xfrm>
            <a:off x="658018" y="1038225"/>
            <a:ext cx="8129587" cy="461665"/>
          </a:xfrm>
          <a:prstGeom prst="rect">
            <a:avLst/>
          </a:prstGeom>
          <a:noFill/>
        </p:spPr>
        <p:txBody>
          <a:bodyPr wrap="square" rtlCol="0">
            <a:spAutoFit/>
          </a:bodyPr>
          <a:lstStyle/>
          <a:p>
            <a:r>
              <a:rPr lang="en-US" sz="2400" b="0" dirty="0"/>
              <a:t>There is a lot of guidance:</a:t>
            </a:r>
          </a:p>
        </p:txBody>
      </p:sp>
      <p:pic>
        <p:nvPicPr>
          <p:cNvPr id="7" name="Picture 4">
            <a:extLst>
              <a:ext uri="{FF2B5EF4-FFF2-40B4-BE49-F238E27FC236}">
                <a16:creationId xmlns:a16="http://schemas.microsoft.com/office/drawing/2014/main" id="{47EC85EC-D51B-0A42-9E4C-EA53BF07F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49" y="4523309"/>
            <a:ext cx="1942345" cy="29164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green&#10;&#10;Description automatically generated">
            <a:extLst>
              <a:ext uri="{FF2B5EF4-FFF2-40B4-BE49-F238E27FC236}">
                <a16:creationId xmlns:a16="http://schemas.microsoft.com/office/drawing/2014/main" id="{216B3FBD-C75B-8B4B-A54F-FCE656B55A6B}"/>
              </a:ext>
            </a:extLst>
          </p:cNvPr>
          <p:cNvPicPr>
            <a:picLocks noChangeAspect="1"/>
          </p:cNvPicPr>
          <p:nvPr/>
        </p:nvPicPr>
        <p:blipFill>
          <a:blip r:embed="rId4"/>
          <a:stretch>
            <a:fillRect/>
          </a:stretch>
        </p:blipFill>
        <p:spPr>
          <a:xfrm>
            <a:off x="673131" y="1714130"/>
            <a:ext cx="1744031" cy="2647950"/>
          </a:xfrm>
          <a:prstGeom prst="rect">
            <a:avLst/>
          </a:prstGeom>
        </p:spPr>
      </p:pic>
      <p:pic>
        <p:nvPicPr>
          <p:cNvPr id="11" name="Picture 10" descr="Diagram&#10;&#10;Description automatically generated">
            <a:extLst>
              <a:ext uri="{FF2B5EF4-FFF2-40B4-BE49-F238E27FC236}">
                <a16:creationId xmlns:a16="http://schemas.microsoft.com/office/drawing/2014/main" id="{0D35C769-7D56-564F-808B-217942E2BF51}"/>
              </a:ext>
            </a:extLst>
          </p:cNvPr>
          <p:cNvPicPr>
            <a:picLocks noChangeAspect="1"/>
          </p:cNvPicPr>
          <p:nvPr/>
        </p:nvPicPr>
        <p:blipFill>
          <a:blip r:embed="rId5"/>
          <a:stretch>
            <a:fillRect/>
          </a:stretch>
        </p:blipFill>
        <p:spPr>
          <a:xfrm>
            <a:off x="2817812" y="1529966"/>
            <a:ext cx="1809991" cy="2889024"/>
          </a:xfrm>
          <a:prstGeom prst="rect">
            <a:avLst/>
          </a:prstGeom>
        </p:spPr>
      </p:pic>
      <p:pic>
        <p:nvPicPr>
          <p:cNvPr id="13" name="Picture 12" descr="Diagram&#10;&#10;Description automatically generated">
            <a:extLst>
              <a:ext uri="{FF2B5EF4-FFF2-40B4-BE49-F238E27FC236}">
                <a16:creationId xmlns:a16="http://schemas.microsoft.com/office/drawing/2014/main" id="{6389B0CC-5510-8342-9137-5BB2B0201576}"/>
              </a:ext>
            </a:extLst>
          </p:cNvPr>
          <p:cNvPicPr>
            <a:picLocks noChangeAspect="1"/>
          </p:cNvPicPr>
          <p:nvPr/>
        </p:nvPicPr>
        <p:blipFill>
          <a:blip r:embed="rId6"/>
          <a:stretch>
            <a:fillRect/>
          </a:stretch>
        </p:blipFill>
        <p:spPr>
          <a:xfrm>
            <a:off x="4865756" y="1092167"/>
            <a:ext cx="2044700" cy="3162300"/>
          </a:xfrm>
          <a:prstGeom prst="rect">
            <a:avLst/>
          </a:prstGeom>
        </p:spPr>
      </p:pic>
      <p:pic>
        <p:nvPicPr>
          <p:cNvPr id="21" name="Picture 20" descr="Text&#10;&#10;Description automatically generated">
            <a:extLst>
              <a:ext uri="{FF2B5EF4-FFF2-40B4-BE49-F238E27FC236}">
                <a16:creationId xmlns:a16="http://schemas.microsoft.com/office/drawing/2014/main" id="{E462930D-20C8-E240-A7CB-9B010980BCB8}"/>
              </a:ext>
            </a:extLst>
          </p:cNvPr>
          <p:cNvPicPr>
            <a:picLocks noChangeAspect="1"/>
          </p:cNvPicPr>
          <p:nvPr/>
        </p:nvPicPr>
        <p:blipFill>
          <a:blip r:embed="rId7"/>
          <a:stretch>
            <a:fillRect/>
          </a:stretch>
        </p:blipFill>
        <p:spPr>
          <a:xfrm>
            <a:off x="3688538" y="4660848"/>
            <a:ext cx="2068546" cy="2641374"/>
          </a:xfrm>
          <a:prstGeom prst="rect">
            <a:avLst/>
          </a:prstGeom>
        </p:spPr>
      </p:pic>
      <p:pic>
        <p:nvPicPr>
          <p:cNvPr id="23" name="Picture 22" descr="Text, company name&#10;&#10;Description automatically generated with medium confidence">
            <a:extLst>
              <a:ext uri="{FF2B5EF4-FFF2-40B4-BE49-F238E27FC236}">
                <a16:creationId xmlns:a16="http://schemas.microsoft.com/office/drawing/2014/main" id="{6B7A9A08-2B8E-3B47-8A9D-057F7FC6C37D}"/>
              </a:ext>
            </a:extLst>
          </p:cNvPr>
          <p:cNvPicPr>
            <a:picLocks noChangeAspect="1"/>
          </p:cNvPicPr>
          <p:nvPr/>
        </p:nvPicPr>
        <p:blipFill>
          <a:blip r:embed="rId8"/>
          <a:stretch>
            <a:fillRect/>
          </a:stretch>
        </p:blipFill>
        <p:spPr>
          <a:xfrm>
            <a:off x="7148409" y="1038225"/>
            <a:ext cx="2104907" cy="3162301"/>
          </a:xfrm>
          <a:prstGeom prst="rect">
            <a:avLst/>
          </a:prstGeom>
        </p:spPr>
      </p:pic>
      <p:pic>
        <p:nvPicPr>
          <p:cNvPr id="25" name="Picture 24" descr="A picture containing text, container&#10;&#10;Description automatically generated">
            <a:extLst>
              <a:ext uri="{FF2B5EF4-FFF2-40B4-BE49-F238E27FC236}">
                <a16:creationId xmlns:a16="http://schemas.microsoft.com/office/drawing/2014/main" id="{BD05E266-D480-D540-8FD0-386D7B42BBDC}"/>
              </a:ext>
            </a:extLst>
          </p:cNvPr>
          <p:cNvPicPr>
            <a:picLocks noChangeAspect="1"/>
          </p:cNvPicPr>
          <p:nvPr/>
        </p:nvPicPr>
        <p:blipFill>
          <a:blip r:embed="rId9"/>
          <a:stretch>
            <a:fillRect/>
          </a:stretch>
        </p:blipFill>
        <p:spPr>
          <a:xfrm>
            <a:off x="6057291" y="4420519"/>
            <a:ext cx="1942345" cy="2918077"/>
          </a:xfrm>
          <a:prstGeom prst="rect">
            <a:avLst/>
          </a:prstGeom>
        </p:spPr>
      </p:pic>
    </p:spTree>
    <p:extLst>
      <p:ext uri="{BB962C8B-B14F-4D97-AF65-F5344CB8AC3E}">
        <p14:creationId xmlns:p14="http://schemas.microsoft.com/office/powerpoint/2010/main" val="211411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321539" name="Rectangle 3"/>
          <p:cNvSpPr>
            <a:spLocks noGrp="1" noChangeArrowheads="1"/>
          </p:cNvSpPr>
          <p:nvPr>
            <p:ph type="body" idx="1"/>
          </p:nvPr>
        </p:nvSpPr>
        <p:spPr>
          <a:xfrm>
            <a:off x="584503" y="3248025"/>
            <a:ext cx="8029575" cy="2971800"/>
          </a:xfrm>
          <a:ln>
            <a:solidFill>
              <a:schemeClr val="bg1"/>
            </a:solidFill>
          </a:ln>
        </p:spPr>
        <p:txBody>
          <a:bodyPr/>
          <a:lstStyle/>
          <a:p>
            <a:pPr>
              <a:lnSpc>
                <a:spcPct val="90000"/>
              </a:lnSpc>
              <a:buFontTx/>
              <a:buNone/>
              <a:defRPr/>
            </a:pPr>
            <a:r>
              <a:rPr lang="en-US" sz="2600" i="1" dirty="0"/>
              <a:t>Use the resources available to you – </a:t>
            </a:r>
            <a:r>
              <a:rPr lang="en-US" sz="2600" dirty="0"/>
              <a:t>every institution has some teaching and learning center, there are regular workshops about various aspects of classroom instruction, professional societies have workshops specific to the discipline, there are education research journals in every discipline, professional journals often have sections on teaching </a:t>
            </a:r>
          </a:p>
        </p:txBody>
      </p:sp>
      <p:sp>
        <p:nvSpPr>
          <p:cNvPr id="2" name="TextBox 1">
            <a:extLst>
              <a:ext uri="{FF2B5EF4-FFF2-40B4-BE49-F238E27FC236}">
                <a16:creationId xmlns:a16="http://schemas.microsoft.com/office/drawing/2014/main" id="{F8478E0C-8B57-3C48-A44C-BB39BABE5AD5}"/>
              </a:ext>
            </a:extLst>
          </p:cNvPr>
          <p:cNvSpPr txBox="1"/>
          <p:nvPr/>
        </p:nvSpPr>
        <p:spPr>
          <a:xfrm>
            <a:off x="658018" y="1038225"/>
            <a:ext cx="8129587" cy="1938992"/>
          </a:xfrm>
          <a:prstGeom prst="rect">
            <a:avLst/>
          </a:prstGeom>
          <a:noFill/>
        </p:spPr>
        <p:txBody>
          <a:bodyPr wrap="square" rtlCol="0">
            <a:spAutoFit/>
          </a:bodyPr>
          <a:lstStyle/>
          <a:p>
            <a:r>
              <a:rPr lang="en-US" sz="2400" b="0" dirty="0"/>
              <a:t>This is important assuming that you have an academic position that somehow connects to students. Even if your position is mostly research, extension or consulting, if you interact with students, you should consider it part of your responsibility to assist their learning. </a:t>
            </a:r>
          </a:p>
        </p:txBody>
      </p:sp>
    </p:spTree>
    <p:extLst>
      <p:ext uri="{BB962C8B-B14F-4D97-AF65-F5344CB8AC3E}">
        <p14:creationId xmlns:p14="http://schemas.microsoft.com/office/powerpoint/2010/main" val="228701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2" name="TextBox 1">
            <a:extLst>
              <a:ext uri="{FF2B5EF4-FFF2-40B4-BE49-F238E27FC236}">
                <a16:creationId xmlns:a16="http://schemas.microsoft.com/office/drawing/2014/main" id="{F8478E0C-8B57-3C48-A44C-BB39BABE5AD5}"/>
              </a:ext>
            </a:extLst>
          </p:cNvPr>
          <p:cNvSpPr txBox="1"/>
          <p:nvPr/>
        </p:nvSpPr>
        <p:spPr>
          <a:xfrm>
            <a:off x="658018" y="962025"/>
            <a:ext cx="8129587" cy="5324535"/>
          </a:xfrm>
          <a:prstGeom prst="rect">
            <a:avLst/>
          </a:prstGeom>
          <a:noFill/>
        </p:spPr>
        <p:txBody>
          <a:bodyPr wrap="square" rtlCol="0">
            <a:spAutoFit/>
          </a:bodyPr>
          <a:lstStyle/>
          <a:p>
            <a:r>
              <a:rPr lang="en-US" sz="2800" b="0" i="1" dirty="0"/>
              <a:t>Six Things That Make College Teachers Successful: </a:t>
            </a:r>
          </a:p>
          <a:p>
            <a:endParaRPr lang="en-US" sz="2400" b="0" i="1" dirty="0"/>
          </a:p>
          <a:p>
            <a:pPr marL="342900" indent="-342900">
              <a:buFont typeface="Arial" panose="020B0604020202020204" pitchFamily="34" charset="0"/>
              <a:buChar char="•"/>
            </a:pPr>
            <a:r>
              <a:rPr lang="en-US" sz="2400" b="0" i="1" dirty="0"/>
              <a:t>Study the knowledge based of teaching and learning </a:t>
            </a:r>
            <a:r>
              <a:rPr lang="en-US" sz="2400" b="0" dirty="0"/>
              <a:t>- there are extensive publications in education research in every STEM discipline</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i="1" dirty="0"/>
              <a:t>Accept all who enter the classroom door </a:t>
            </a:r>
            <a:r>
              <a:rPr lang="en-US" sz="2400" b="0" dirty="0"/>
              <a:t>- students enter with different experiences and models for how to learn and behave, so be prepared to assist all</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b="0" i="1" dirty="0"/>
              <a:t>Plan for instructional management </a:t>
            </a:r>
            <a:r>
              <a:rPr lang="en-US" sz="2400" b="0" dirty="0"/>
              <a:t>- put policies in place, explain them on the syllabus, and help keep students regularly aware of the topics and expectations of them</a:t>
            </a:r>
          </a:p>
          <a:p>
            <a:endParaRPr lang="en-US" sz="2400" b="0" dirty="0"/>
          </a:p>
        </p:txBody>
      </p:sp>
      <p:sp>
        <p:nvSpPr>
          <p:cNvPr id="3" name="TextBox 2">
            <a:extLst>
              <a:ext uri="{FF2B5EF4-FFF2-40B4-BE49-F238E27FC236}">
                <a16:creationId xmlns:a16="http://schemas.microsoft.com/office/drawing/2014/main" id="{1DBC644D-BA4A-7C49-9E6F-8AACEDC2210A}"/>
              </a:ext>
            </a:extLst>
          </p:cNvPr>
          <p:cNvSpPr txBox="1"/>
          <p:nvPr/>
        </p:nvSpPr>
        <p:spPr>
          <a:xfrm>
            <a:off x="760412" y="6448425"/>
            <a:ext cx="8229601" cy="707886"/>
          </a:xfrm>
          <a:prstGeom prst="rect">
            <a:avLst/>
          </a:prstGeom>
          <a:noFill/>
        </p:spPr>
        <p:txBody>
          <a:bodyPr wrap="square" rtlCol="0">
            <a:spAutoFit/>
          </a:bodyPr>
          <a:lstStyle/>
          <a:p>
            <a:r>
              <a:rPr lang="en-US" sz="2000" b="0" dirty="0"/>
              <a:t>Mary Clement. Six Things That Make College Teachers Successful. The Teaching Professor, 27.7 (2013): 5 </a:t>
            </a:r>
          </a:p>
        </p:txBody>
      </p:sp>
    </p:spTree>
    <p:extLst>
      <p:ext uri="{BB962C8B-B14F-4D97-AF65-F5344CB8AC3E}">
        <p14:creationId xmlns:p14="http://schemas.microsoft.com/office/powerpoint/2010/main" val="341113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2" name="TextBox 1">
            <a:extLst>
              <a:ext uri="{FF2B5EF4-FFF2-40B4-BE49-F238E27FC236}">
                <a16:creationId xmlns:a16="http://schemas.microsoft.com/office/drawing/2014/main" id="{F8478E0C-8B57-3C48-A44C-BB39BABE5AD5}"/>
              </a:ext>
            </a:extLst>
          </p:cNvPr>
          <p:cNvSpPr txBox="1"/>
          <p:nvPr/>
        </p:nvSpPr>
        <p:spPr>
          <a:xfrm>
            <a:off x="658018" y="962025"/>
            <a:ext cx="8129587" cy="5201424"/>
          </a:xfrm>
          <a:prstGeom prst="rect">
            <a:avLst/>
          </a:prstGeom>
          <a:noFill/>
        </p:spPr>
        <p:txBody>
          <a:bodyPr wrap="square" rtlCol="0">
            <a:spAutoFit/>
          </a:bodyPr>
          <a:lstStyle/>
          <a:p>
            <a:r>
              <a:rPr lang="en-US" sz="2800" b="0" i="1" dirty="0"/>
              <a:t>Six Things That Make College Teachers Successful: </a:t>
            </a:r>
          </a:p>
          <a:p>
            <a:endParaRPr lang="en-US" sz="2400" b="0" dirty="0"/>
          </a:p>
          <a:p>
            <a:pPr marL="342900" indent="-342900">
              <a:buFont typeface="Arial" panose="020B0604020202020204" pitchFamily="34" charset="0"/>
              <a:buChar char="•"/>
            </a:pPr>
            <a:r>
              <a:rPr lang="en-US" sz="2000" b="0" i="1" dirty="0"/>
              <a:t>Teach with a variety of strategies </a:t>
            </a:r>
            <a:r>
              <a:rPr lang="en-US" sz="2000" b="0" dirty="0"/>
              <a:t>- there are multiple routes to a successful classroom and not all students learn similarly - consider alternatives and a mixture - learner-centered teaching, guided inquiry, active learning, lecture, group work, peer evaluation and online discussion.</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i="1" dirty="0"/>
              <a:t>Use assessment to inform students of their achievement </a:t>
            </a:r>
            <a:r>
              <a:rPr lang="en-US" sz="2000" b="0" dirty="0"/>
              <a:t>- have clear grading schemes and regularly inform students where they stand - make sure they are aware that assessment helps them to understand their achievement and helps teachers meet their needs</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i="1" dirty="0"/>
              <a:t>Keep the passion </a:t>
            </a:r>
            <a:r>
              <a:rPr lang="en-US" sz="2000" b="0" dirty="0"/>
              <a:t>- you became a faculty member in part because you had a passion to assist others learn - remind yourself that you are teaching to shape the future of your disciplines and influence the larger world through your disciplines.</a:t>
            </a:r>
          </a:p>
        </p:txBody>
      </p:sp>
      <p:sp>
        <p:nvSpPr>
          <p:cNvPr id="3" name="TextBox 2">
            <a:extLst>
              <a:ext uri="{FF2B5EF4-FFF2-40B4-BE49-F238E27FC236}">
                <a16:creationId xmlns:a16="http://schemas.microsoft.com/office/drawing/2014/main" id="{1DBC644D-BA4A-7C49-9E6F-8AACEDC2210A}"/>
              </a:ext>
            </a:extLst>
          </p:cNvPr>
          <p:cNvSpPr txBox="1"/>
          <p:nvPr/>
        </p:nvSpPr>
        <p:spPr>
          <a:xfrm>
            <a:off x="760412" y="6372225"/>
            <a:ext cx="8229601" cy="707886"/>
          </a:xfrm>
          <a:prstGeom prst="rect">
            <a:avLst/>
          </a:prstGeom>
          <a:noFill/>
        </p:spPr>
        <p:txBody>
          <a:bodyPr wrap="square" rtlCol="0">
            <a:spAutoFit/>
          </a:bodyPr>
          <a:lstStyle/>
          <a:p>
            <a:r>
              <a:rPr lang="en-US" sz="2000" b="0" dirty="0"/>
              <a:t>Mary Clement. Six Things That Make College Teachers Successful. The Teaching Professor, 27.7 (2013): 5 </a:t>
            </a:r>
          </a:p>
        </p:txBody>
      </p:sp>
    </p:spTree>
    <p:extLst>
      <p:ext uri="{BB962C8B-B14F-4D97-AF65-F5344CB8AC3E}">
        <p14:creationId xmlns:p14="http://schemas.microsoft.com/office/powerpoint/2010/main" val="55016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2" name="TextBox 1">
            <a:extLst>
              <a:ext uri="{FF2B5EF4-FFF2-40B4-BE49-F238E27FC236}">
                <a16:creationId xmlns:a16="http://schemas.microsoft.com/office/drawing/2014/main" id="{F8478E0C-8B57-3C48-A44C-BB39BABE5AD5}"/>
              </a:ext>
            </a:extLst>
          </p:cNvPr>
          <p:cNvSpPr txBox="1"/>
          <p:nvPr/>
        </p:nvSpPr>
        <p:spPr>
          <a:xfrm>
            <a:off x="608012" y="885825"/>
            <a:ext cx="8129587" cy="6063198"/>
          </a:xfrm>
          <a:prstGeom prst="rect">
            <a:avLst/>
          </a:prstGeom>
          <a:noFill/>
        </p:spPr>
        <p:txBody>
          <a:bodyPr wrap="square" rtlCol="0">
            <a:spAutoFit/>
          </a:bodyPr>
          <a:lstStyle/>
          <a:p>
            <a:r>
              <a:rPr lang="en-US" sz="2800" b="0" i="1" dirty="0"/>
              <a:t>Teaching and Success in Tenure/Promotion: </a:t>
            </a:r>
            <a:endParaRPr lang="en-US" sz="2400" b="0" dirty="0"/>
          </a:p>
          <a:p>
            <a:endParaRPr lang="en-US" sz="2000" b="0" i="1" dirty="0"/>
          </a:p>
          <a:p>
            <a:r>
              <a:rPr lang="en-US" sz="2000" b="0" i="1" dirty="0"/>
              <a:t>Do something unique for your department: </a:t>
            </a:r>
            <a:r>
              <a:rPr lang="en-US" sz="2000" b="0" dirty="0"/>
              <a:t>develop a new course, implement a new set of practices in an existing course, develop new materials to help Teaching Assistants in a standard course, organize a journal club on education research in your discipline, collaborate with an education researcher on papers, help revise the curriculum </a:t>
            </a:r>
          </a:p>
          <a:p>
            <a:endParaRPr lang="en-US" sz="2000" b="0" dirty="0"/>
          </a:p>
          <a:p>
            <a:r>
              <a:rPr lang="en-US" sz="2000" b="0" i="1" dirty="0"/>
              <a:t>Be involved in activities that indicate you value the importance of teaching: </a:t>
            </a:r>
            <a:r>
              <a:rPr lang="en-US" sz="2000" b="0" dirty="0"/>
              <a:t>attend workshops at your institution, become a “teaching fellow” if these exist, participate in (or even better organize) an education workshop/special session at your professional society, become a leader in the education section of your professional society</a:t>
            </a:r>
          </a:p>
          <a:p>
            <a:endParaRPr lang="en-US" sz="2000" b="0" dirty="0"/>
          </a:p>
          <a:p>
            <a:r>
              <a:rPr lang="en-US" sz="2000" b="0" i="1" dirty="0"/>
              <a:t>Get a grant that involves education </a:t>
            </a:r>
            <a:r>
              <a:rPr lang="en-US" sz="2000" b="0" dirty="0"/>
              <a:t>- this can be one that focuses on education perhaps in collaboration with an education researcher, it could be taking the lead on the education/broader impacts of an award for which you are not the lead investigator, it could be developing a tutorial or other training as part of a research grant </a:t>
            </a:r>
          </a:p>
        </p:txBody>
      </p:sp>
    </p:spTree>
    <p:extLst>
      <p:ext uri="{BB962C8B-B14F-4D97-AF65-F5344CB8AC3E}">
        <p14:creationId xmlns:p14="http://schemas.microsoft.com/office/powerpoint/2010/main" val="255384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Enhancing Your Teaching:</a:t>
            </a:r>
          </a:p>
        </p:txBody>
      </p:sp>
      <p:sp>
        <p:nvSpPr>
          <p:cNvPr id="2" name="TextBox 1">
            <a:extLst>
              <a:ext uri="{FF2B5EF4-FFF2-40B4-BE49-F238E27FC236}">
                <a16:creationId xmlns:a16="http://schemas.microsoft.com/office/drawing/2014/main" id="{F8478E0C-8B57-3C48-A44C-BB39BABE5AD5}"/>
              </a:ext>
            </a:extLst>
          </p:cNvPr>
          <p:cNvSpPr txBox="1"/>
          <p:nvPr/>
        </p:nvSpPr>
        <p:spPr>
          <a:xfrm>
            <a:off x="608012" y="885825"/>
            <a:ext cx="8129587" cy="6370975"/>
          </a:xfrm>
          <a:prstGeom prst="rect">
            <a:avLst/>
          </a:prstGeom>
          <a:noFill/>
        </p:spPr>
        <p:txBody>
          <a:bodyPr wrap="square" rtlCol="0">
            <a:spAutoFit/>
          </a:bodyPr>
          <a:lstStyle/>
          <a:p>
            <a:r>
              <a:rPr lang="en-US" sz="2800" b="0" i="1" dirty="0"/>
              <a:t>Teaching and Success in Tenure/Promotion: </a:t>
            </a:r>
            <a:endParaRPr lang="en-US" sz="2400" b="0" dirty="0"/>
          </a:p>
          <a:p>
            <a:endParaRPr lang="en-US" sz="2000" b="0" i="1" dirty="0"/>
          </a:p>
          <a:p>
            <a:r>
              <a:rPr lang="en-US" sz="2000" b="0" i="1" dirty="0"/>
              <a:t>Tenure documents:</a:t>
            </a:r>
          </a:p>
          <a:p>
            <a:r>
              <a:rPr lang="en-US" sz="2000" b="0" dirty="0"/>
              <a:t>In your portfolio you will be asked to provide a teaching section. If you have done any of the above they should be highlighted in this section along with anything you have done on a regular basis to make your classes more effective. In reviewing tenure cases, external reviewers are mostly not specifically tasked with saying much about teaching, however if you have done any of the above it makes it easier for a reviewer (as well as the local Tenure Committee) to state something positive about your teaching.  </a:t>
            </a:r>
          </a:p>
          <a:p>
            <a:endParaRPr lang="en-US" sz="2000" b="0" dirty="0"/>
          </a:p>
          <a:p>
            <a:r>
              <a:rPr lang="en-US" sz="2000" b="0" i="1" dirty="0"/>
              <a:t>About student evaluations of teaching: </a:t>
            </a:r>
            <a:r>
              <a:rPr lang="en-US" sz="2000" b="0" dirty="0"/>
              <a:t>these are held essentially everywhere but there are major problems with them (e.g. various biases). Take them seriously but consider supplementing them with questions you ask the students in classes (anonymously) to help you improve as the course goes along (e.g. don’t wait </a:t>
            </a:r>
            <a:r>
              <a:rPr lang="en-US" sz="2000" b="0" dirty="0" err="1"/>
              <a:t>til</a:t>
            </a:r>
            <a:r>
              <a:rPr lang="en-US" sz="2000" b="0" dirty="0"/>
              <a:t> the end of the term) and keep these to potentially add to your department file. Ask a colleague to sit in on your classes occasionally to provide feedback either informally, or formally as part of the peer review process. </a:t>
            </a:r>
          </a:p>
          <a:p>
            <a:endParaRPr lang="en-US" sz="2000" b="0" dirty="0"/>
          </a:p>
        </p:txBody>
      </p:sp>
    </p:spTree>
    <p:extLst>
      <p:ext uri="{BB962C8B-B14F-4D97-AF65-F5344CB8AC3E}">
        <p14:creationId xmlns:p14="http://schemas.microsoft.com/office/powerpoint/2010/main" val="393151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Outline of course topics:</a:t>
            </a:r>
          </a:p>
        </p:txBody>
      </p:sp>
      <p:sp>
        <p:nvSpPr>
          <p:cNvPr id="321539" name="Rectangle 3"/>
          <p:cNvSpPr>
            <a:spLocks noGrp="1" noChangeArrowheads="1"/>
          </p:cNvSpPr>
          <p:nvPr>
            <p:ph type="body" idx="1"/>
          </p:nvPr>
        </p:nvSpPr>
        <p:spPr>
          <a:xfrm>
            <a:off x="836612" y="885825"/>
            <a:ext cx="8029575" cy="4461933"/>
          </a:xfrm>
          <a:ln>
            <a:solidFill>
              <a:schemeClr val="bg1"/>
            </a:solidFill>
          </a:ln>
        </p:spPr>
        <p:txBody>
          <a:bodyPr/>
          <a:lstStyle/>
          <a:p>
            <a:pPr>
              <a:lnSpc>
                <a:spcPct val="90000"/>
              </a:lnSpc>
              <a:buFontTx/>
              <a:buNone/>
              <a:defRPr/>
            </a:pPr>
            <a:r>
              <a:rPr lang="en-US" sz="2200" dirty="0"/>
              <a:t>Types of higher education institutions; </a:t>
            </a:r>
          </a:p>
          <a:p>
            <a:pPr>
              <a:lnSpc>
                <a:spcPct val="90000"/>
              </a:lnSpc>
              <a:buFontTx/>
              <a:buNone/>
              <a:defRPr/>
            </a:pPr>
            <a:r>
              <a:rPr lang="en-US" sz="2200" dirty="0"/>
              <a:t>How colleges and universities work;</a:t>
            </a:r>
          </a:p>
          <a:p>
            <a:pPr>
              <a:lnSpc>
                <a:spcPct val="90000"/>
              </a:lnSpc>
              <a:buFontTx/>
              <a:buNone/>
              <a:defRPr/>
            </a:pPr>
            <a:r>
              <a:rPr lang="en-US" sz="2200" dirty="0"/>
              <a:t>Where the money comes from and where it goes; </a:t>
            </a:r>
          </a:p>
          <a:p>
            <a:pPr>
              <a:lnSpc>
                <a:spcPct val="90000"/>
              </a:lnSpc>
              <a:buFontTx/>
              <a:buNone/>
              <a:defRPr/>
            </a:pPr>
            <a:r>
              <a:rPr lang="en-US" sz="2200" dirty="0"/>
              <a:t>Various roles of a faculty member and prioritizing among them;</a:t>
            </a:r>
          </a:p>
          <a:p>
            <a:pPr>
              <a:lnSpc>
                <a:spcPct val="90000"/>
              </a:lnSpc>
              <a:buFontTx/>
              <a:buNone/>
              <a:defRPr/>
            </a:pPr>
            <a:r>
              <a:rPr lang="en-US" sz="2200" dirty="0"/>
              <a:t>Stages of a career; </a:t>
            </a:r>
          </a:p>
          <a:p>
            <a:pPr>
              <a:lnSpc>
                <a:spcPct val="90000"/>
              </a:lnSpc>
              <a:buFontTx/>
              <a:buNone/>
              <a:defRPr/>
            </a:pPr>
            <a:r>
              <a:rPr lang="en-US" sz="2200" dirty="0"/>
              <a:t>Planning for transitions in career stages; </a:t>
            </a:r>
          </a:p>
          <a:p>
            <a:pPr>
              <a:lnSpc>
                <a:spcPct val="90000"/>
              </a:lnSpc>
              <a:buFontTx/>
              <a:buNone/>
              <a:defRPr/>
            </a:pPr>
            <a:r>
              <a:rPr lang="en-US" sz="2200" dirty="0"/>
              <a:t>Position searches and how to apply; </a:t>
            </a:r>
          </a:p>
          <a:p>
            <a:pPr>
              <a:lnSpc>
                <a:spcPct val="90000"/>
              </a:lnSpc>
              <a:buFontTx/>
              <a:buNone/>
              <a:defRPr/>
            </a:pPr>
            <a:r>
              <a:rPr lang="en-US" sz="2200" dirty="0"/>
              <a:t>Mentoring - getting it and giving it; </a:t>
            </a:r>
          </a:p>
          <a:p>
            <a:pPr>
              <a:lnSpc>
                <a:spcPct val="90000"/>
              </a:lnSpc>
              <a:buFontTx/>
              <a:buNone/>
              <a:defRPr/>
            </a:pPr>
            <a:r>
              <a:rPr lang="en-US" sz="2200" dirty="0"/>
              <a:t>Enhancing your teaching; </a:t>
            </a:r>
          </a:p>
          <a:p>
            <a:pPr>
              <a:lnSpc>
                <a:spcPct val="90000"/>
              </a:lnSpc>
              <a:buFontTx/>
              <a:buNone/>
              <a:defRPr/>
            </a:pPr>
            <a:r>
              <a:rPr lang="en-US" sz="2200" dirty="0"/>
              <a:t>Building your communication capabilities;</a:t>
            </a:r>
          </a:p>
          <a:p>
            <a:pPr>
              <a:lnSpc>
                <a:spcPct val="90000"/>
              </a:lnSpc>
              <a:buFontTx/>
              <a:buNone/>
              <a:defRPr/>
            </a:pPr>
            <a:r>
              <a:rPr lang="en-US" sz="2200" dirty="0"/>
              <a:t>Administrators and how they impact your career; </a:t>
            </a:r>
          </a:p>
          <a:p>
            <a:pPr>
              <a:lnSpc>
                <a:spcPct val="90000"/>
              </a:lnSpc>
              <a:buFontTx/>
              <a:buNone/>
              <a:defRPr/>
            </a:pPr>
            <a:r>
              <a:rPr lang="en-US" sz="2200" dirty="0"/>
              <a:t>Effectively preparing for evaluations at various levels;</a:t>
            </a:r>
          </a:p>
          <a:p>
            <a:pPr>
              <a:lnSpc>
                <a:spcPct val="90000"/>
              </a:lnSpc>
              <a:buFontTx/>
              <a:buNone/>
              <a:defRPr/>
            </a:pPr>
            <a:r>
              <a:rPr lang="en-US" sz="2200" dirty="0"/>
              <a:t>Funding your scholarship; </a:t>
            </a:r>
          </a:p>
          <a:p>
            <a:pPr>
              <a:lnSpc>
                <a:spcPct val="90000"/>
              </a:lnSpc>
              <a:buFontTx/>
              <a:buNone/>
              <a:defRPr/>
            </a:pPr>
            <a:r>
              <a:rPr lang="en-US" sz="2200" dirty="0"/>
              <a:t>Participating in the broader academic community in your field; </a:t>
            </a:r>
          </a:p>
          <a:p>
            <a:pPr>
              <a:lnSpc>
                <a:spcPct val="90000"/>
              </a:lnSpc>
              <a:buFontTx/>
              <a:buNone/>
              <a:defRPr/>
            </a:pPr>
            <a:r>
              <a:rPr lang="en-US" sz="2200" dirty="0"/>
              <a:t>Building effective collaborations; </a:t>
            </a:r>
          </a:p>
          <a:p>
            <a:pPr>
              <a:lnSpc>
                <a:spcPct val="90000"/>
              </a:lnSpc>
              <a:buFontTx/>
              <a:buNone/>
              <a:defRPr/>
            </a:pPr>
            <a:r>
              <a:rPr lang="en-US" sz="2200" dirty="0"/>
              <a:t>Combining your personal life and academic expectations; </a:t>
            </a:r>
          </a:p>
          <a:p>
            <a:pPr>
              <a:lnSpc>
                <a:spcPct val="90000"/>
              </a:lnSpc>
              <a:buFontTx/>
              <a:buNone/>
              <a:defRPr/>
            </a:pPr>
            <a:r>
              <a:rPr lang="en-US" sz="2200" dirty="0"/>
              <a:t>Time management. </a:t>
            </a:r>
            <a:endParaRPr lang="en-US" sz="2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55740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pic>
        <p:nvPicPr>
          <p:cNvPr id="6" name="Picture 5" descr="Graphical user interface, text, application&#10;&#10;Description automatically generated">
            <a:extLst>
              <a:ext uri="{FF2B5EF4-FFF2-40B4-BE49-F238E27FC236}">
                <a16:creationId xmlns:a16="http://schemas.microsoft.com/office/drawing/2014/main" id="{33167147-F579-3743-B1A7-BC48AA21DF0B}"/>
              </a:ext>
            </a:extLst>
          </p:cNvPr>
          <p:cNvPicPr>
            <a:picLocks noChangeAspect="1"/>
          </p:cNvPicPr>
          <p:nvPr/>
        </p:nvPicPr>
        <p:blipFill>
          <a:blip r:embed="rId3"/>
          <a:stretch>
            <a:fillRect/>
          </a:stretch>
        </p:blipFill>
        <p:spPr>
          <a:xfrm>
            <a:off x="0" y="2181225"/>
            <a:ext cx="9445625" cy="4596970"/>
          </a:xfrm>
          <a:prstGeom prst="rect">
            <a:avLst/>
          </a:prstGeom>
        </p:spPr>
      </p:pic>
      <p:sp>
        <p:nvSpPr>
          <p:cNvPr id="7" name="TextBox 6">
            <a:extLst>
              <a:ext uri="{FF2B5EF4-FFF2-40B4-BE49-F238E27FC236}">
                <a16:creationId xmlns:a16="http://schemas.microsoft.com/office/drawing/2014/main" id="{4663BFB7-5DBC-F242-99BE-236B3A6189D3}"/>
              </a:ext>
            </a:extLst>
          </p:cNvPr>
          <p:cNvSpPr txBox="1"/>
          <p:nvPr/>
        </p:nvSpPr>
        <p:spPr>
          <a:xfrm>
            <a:off x="2589212" y="6981825"/>
            <a:ext cx="7086600" cy="461665"/>
          </a:xfrm>
          <a:prstGeom prst="rect">
            <a:avLst/>
          </a:prstGeom>
          <a:noFill/>
        </p:spPr>
        <p:txBody>
          <a:bodyPr wrap="square" rtlCol="0">
            <a:spAutoFit/>
          </a:bodyPr>
          <a:lstStyle/>
          <a:p>
            <a:r>
              <a:rPr lang="en-US" sz="2400" dirty="0" err="1"/>
              <a:t>Graduate.asu.edu</a:t>
            </a:r>
            <a:r>
              <a:rPr lang="en-US" sz="2400" dirty="0"/>
              <a:t>/mentoring</a:t>
            </a:r>
          </a:p>
        </p:txBody>
      </p:sp>
      <p:sp>
        <p:nvSpPr>
          <p:cNvPr id="8" name="TextBox 7">
            <a:extLst>
              <a:ext uri="{FF2B5EF4-FFF2-40B4-BE49-F238E27FC236}">
                <a16:creationId xmlns:a16="http://schemas.microsoft.com/office/drawing/2014/main" id="{F2DF6638-3835-754A-B165-3FD0F4200551}"/>
              </a:ext>
            </a:extLst>
          </p:cNvPr>
          <p:cNvSpPr txBox="1"/>
          <p:nvPr/>
        </p:nvSpPr>
        <p:spPr>
          <a:xfrm>
            <a:off x="454024" y="796230"/>
            <a:ext cx="8534401" cy="1200329"/>
          </a:xfrm>
          <a:prstGeom prst="rect">
            <a:avLst/>
          </a:prstGeom>
          <a:noFill/>
        </p:spPr>
        <p:txBody>
          <a:bodyPr wrap="square" rtlCol="0">
            <a:spAutoFit/>
          </a:bodyPr>
          <a:lstStyle/>
          <a:p>
            <a:r>
              <a:rPr lang="en-US" sz="2400" b="0" dirty="0"/>
              <a:t>One of the criteria you will be evaluated upon as a faculty member is how effectively you mentor students (and colleagues). Much of the guidance on this applies outside academia too.</a:t>
            </a:r>
          </a:p>
        </p:txBody>
      </p:sp>
    </p:spTree>
    <p:extLst>
      <p:ext uri="{BB962C8B-B14F-4D97-AF65-F5344CB8AC3E}">
        <p14:creationId xmlns:p14="http://schemas.microsoft.com/office/powerpoint/2010/main" val="1508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pic>
        <p:nvPicPr>
          <p:cNvPr id="5" name="Picture 4" descr="Timeline&#10;&#10;Description automatically generated">
            <a:extLst>
              <a:ext uri="{FF2B5EF4-FFF2-40B4-BE49-F238E27FC236}">
                <a16:creationId xmlns:a16="http://schemas.microsoft.com/office/drawing/2014/main" id="{782C44F9-87B1-B54C-BFDB-CCBCE76AFF9A}"/>
              </a:ext>
            </a:extLst>
          </p:cNvPr>
          <p:cNvPicPr>
            <a:picLocks noChangeAspect="1"/>
          </p:cNvPicPr>
          <p:nvPr/>
        </p:nvPicPr>
        <p:blipFill>
          <a:blip r:embed="rId3"/>
          <a:stretch>
            <a:fillRect/>
          </a:stretch>
        </p:blipFill>
        <p:spPr>
          <a:xfrm>
            <a:off x="304005" y="885825"/>
            <a:ext cx="8837613" cy="6261049"/>
          </a:xfrm>
          <a:prstGeom prst="rect">
            <a:avLst/>
          </a:prstGeom>
        </p:spPr>
      </p:pic>
    </p:spTree>
    <p:extLst>
      <p:ext uri="{BB962C8B-B14F-4D97-AF65-F5344CB8AC3E}">
        <p14:creationId xmlns:p14="http://schemas.microsoft.com/office/powerpoint/2010/main" val="371382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19863A5-3349-B34B-824C-DB6D63CF293E}"/>
              </a:ext>
            </a:extLst>
          </p:cNvPr>
          <p:cNvSpPr>
            <a:spLocks noGrp="1" noChangeArrowheads="1"/>
          </p:cNvSpPr>
          <p:nvPr>
            <p:ph type="title"/>
          </p:nvPr>
        </p:nvSpPr>
        <p:spPr>
          <a:xfrm>
            <a:off x="565754" y="-233495"/>
            <a:ext cx="8029575" cy="1260475"/>
          </a:xfrm>
        </p:spPr>
        <p:txBody>
          <a:bodyPr/>
          <a:lstStyle/>
          <a:p>
            <a:pPr>
              <a:defRPr/>
            </a:pPr>
            <a:r>
              <a:rPr lang="en-US" sz="4000" b="1" dirty="0">
                <a:solidFill>
                  <a:srgbClr val="000090"/>
                </a:solidFill>
              </a:rPr>
              <a:t>Mentoring: Giving it:</a:t>
            </a:r>
          </a:p>
        </p:txBody>
      </p:sp>
      <p:sp>
        <p:nvSpPr>
          <p:cNvPr id="2" name="TextBox 1">
            <a:extLst>
              <a:ext uri="{FF2B5EF4-FFF2-40B4-BE49-F238E27FC236}">
                <a16:creationId xmlns:a16="http://schemas.microsoft.com/office/drawing/2014/main" id="{315AFE50-42B5-CF48-938B-A5B926DA1F26}"/>
              </a:ext>
            </a:extLst>
          </p:cNvPr>
          <p:cNvSpPr txBox="1"/>
          <p:nvPr/>
        </p:nvSpPr>
        <p:spPr>
          <a:xfrm>
            <a:off x="151606" y="962025"/>
            <a:ext cx="9142412" cy="5940088"/>
          </a:xfrm>
          <a:prstGeom prst="rect">
            <a:avLst/>
          </a:prstGeom>
          <a:noFill/>
        </p:spPr>
        <p:txBody>
          <a:bodyPr wrap="square" rtlCol="0">
            <a:spAutoFit/>
          </a:bodyPr>
          <a:lstStyle/>
          <a:p>
            <a:r>
              <a:rPr lang="en-US" sz="1900" b="0" dirty="0"/>
              <a:t>Mentoring undergrads has three main routes (aside from formal classroom instruction, in which you may have a mentoring role with some small number of students in a class):</a:t>
            </a:r>
          </a:p>
          <a:p>
            <a:pPr marL="342900" indent="-342900">
              <a:buAutoNum type="arabicPeriod"/>
            </a:pPr>
            <a:r>
              <a:rPr lang="en-US" sz="1900" dirty="0"/>
              <a:t>As an academic advisor – </a:t>
            </a:r>
            <a:r>
              <a:rPr lang="en-US" sz="1900" b="0" dirty="0"/>
              <a:t>you are generally expected to provide overall guidance on curricular requirements, provide career options, and be their advocate in disputes with others at the institution. Doing this effectively means investing time in understanding the curriculum, the processes for analyzing the student’s progress, and coordination with any other advisors (such as professional ones at the College). </a:t>
            </a:r>
          </a:p>
          <a:p>
            <a:pPr marL="342900" indent="-342900">
              <a:buAutoNum type="arabicPeriod"/>
            </a:pPr>
            <a:r>
              <a:rPr lang="en-US" sz="1900" dirty="0"/>
              <a:t>As an instructor in a course-based undergraduate research experience (CURE) – </a:t>
            </a:r>
            <a:r>
              <a:rPr lang="en-US" sz="1900" b="0" dirty="0"/>
              <a:t>for this you are often providing some oversight of group or individual projects that connect to the course content. As one of the main routes to research experiences for undergraduates (others are REU summer programs and in a faculty member’s lab), a CURE may be the only research a student experiences. </a:t>
            </a:r>
          </a:p>
          <a:p>
            <a:pPr marL="342900" indent="-342900">
              <a:buAutoNum type="arabicPeriod"/>
            </a:pPr>
            <a:r>
              <a:rPr lang="en-US" sz="1900" dirty="0"/>
              <a:t>In a faculty member’s lab – </a:t>
            </a:r>
            <a:r>
              <a:rPr lang="en-US" sz="1900" b="0" dirty="0"/>
              <a:t>this may be funded research, work-study supported by the institution, or an un-paid internship. Combining the skills and experiences of undergraduates, graduate students and postdocs in an effective lab is challenging due to the different individual objectives and levels of maturity involved, the differing levels of individual investment, and the differences in compensation. A key to success is developing a lab ethos in which all involved have “ownership” of the ongoing projects by ensuring all are aware of the overall goals, how they contribute, the expectations for each individual and sharing successes</a:t>
            </a:r>
          </a:p>
        </p:txBody>
      </p:sp>
    </p:spTree>
    <p:extLst>
      <p:ext uri="{BB962C8B-B14F-4D97-AF65-F5344CB8AC3E}">
        <p14:creationId xmlns:p14="http://schemas.microsoft.com/office/powerpoint/2010/main" val="15553578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CD0D113C-2446-D24B-A166-EF22DEF19C50}"/>
              </a:ext>
            </a:extLst>
          </p:cNvPr>
          <p:cNvSpPr>
            <a:spLocks noChangeAspect="1" noChangeArrowheads="1"/>
          </p:cNvSpPr>
          <p:nvPr/>
        </p:nvSpPr>
        <p:spPr bwMode="auto">
          <a:xfrm>
            <a:off x="5088502" y="396743"/>
            <a:ext cx="3791369" cy="367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132"/>
          </a:p>
        </p:txBody>
      </p:sp>
      <p:sp>
        <p:nvSpPr>
          <p:cNvPr id="3075" name="Text Box 3">
            <a:extLst>
              <a:ext uri="{FF2B5EF4-FFF2-40B4-BE49-F238E27FC236}">
                <a16:creationId xmlns:a16="http://schemas.microsoft.com/office/drawing/2014/main" id="{F0638BF3-01F6-6A40-A8C0-7A29DBDCD670}"/>
              </a:ext>
            </a:extLst>
          </p:cNvPr>
          <p:cNvSpPr txBox="1">
            <a:spLocks noChangeArrowheads="1"/>
          </p:cNvSpPr>
          <p:nvPr/>
        </p:nvSpPr>
        <p:spPr bwMode="auto">
          <a:xfrm>
            <a:off x="259919" y="6631869"/>
            <a:ext cx="8882494" cy="53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969" tIns="46484" rIns="92969" bIns="46484"/>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200" dirty="0">
                <a:solidFill>
                  <a:srgbClr val="0054A6"/>
                </a:solidFill>
              </a:rPr>
              <a:t>Emery, N. et al. 2019. Students as ecologists: Strategies for successful mentorship of undergraduate researchers. </a:t>
            </a:r>
          </a:p>
          <a:p>
            <a:r>
              <a:rPr lang="en-US" altLang="en-US" sz="1200" dirty="0">
                <a:solidFill>
                  <a:srgbClr val="0054A6"/>
                </a:solidFill>
              </a:rPr>
              <a:t> Ecology and Evolution, Volume: 9, Issue: 8, Pages: 4316-4326. DOI: (10.1002/ece3.5090) </a:t>
            </a:r>
          </a:p>
        </p:txBody>
      </p:sp>
      <p:sp>
        <p:nvSpPr>
          <p:cNvPr id="6" name="Rectangle 2">
            <a:extLst>
              <a:ext uri="{FF2B5EF4-FFF2-40B4-BE49-F238E27FC236}">
                <a16:creationId xmlns:a16="http://schemas.microsoft.com/office/drawing/2014/main" id="{C19863A5-3349-B34B-824C-DB6D63CF293E}"/>
              </a:ext>
            </a:extLst>
          </p:cNvPr>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sp>
        <p:nvSpPr>
          <p:cNvPr id="2" name="TextBox 1">
            <a:extLst>
              <a:ext uri="{FF2B5EF4-FFF2-40B4-BE49-F238E27FC236}">
                <a16:creationId xmlns:a16="http://schemas.microsoft.com/office/drawing/2014/main" id="{315AFE50-42B5-CF48-938B-A5B926DA1F26}"/>
              </a:ext>
            </a:extLst>
          </p:cNvPr>
          <p:cNvSpPr txBox="1"/>
          <p:nvPr/>
        </p:nvSpPr>
        <p:spPr>
          <a:xfrm>
            <a:off x="455612" y="1035704"/>
            <a:ext cx="8424259" cy="5016758"/>
          </a:xfrm>
          <a:prstGeom prst="rect">
            <a:avLst/>
          </a:prstGeom>
          <a:noFill/>
        </p:spPr>
        <p:txBody>
          <a:bodyPr wrap="square" rtlCol="0">
            <a:spAutoFit/>
          </a:bodyPr>
          <a:lstStyle/>
          <a:p>
            <a:r>
              <a:rPr lang="en-US" sz="2000" b="0" dirty="0"/>
              <a:t>Undergraduate students differ from graduate students and postdocs:</a:t>
            </a:r>
          </a:p>
          <a:p>
            <a:endParaRPr lang="en-US" sz="2000" b="0" dirty="0"/>
          </a:p>
          <a:p>
            <a:pPr marL="342900" indent="-342900">
              <a:buFont typeface="+mj-lt"/>
              <a:buAutoNum type="arabicPeriod"/>
            </a:pPr>
            <a:r>
              <a:rPr lang="en-US" sz="2000" b="0" dirty="0"/>
              <a:t>Often new to science, undergraduates likely have limited experience working within the scientific process and may be wholly unfamiliar with academic research and culture. </a:t>
            </a:r>
          </a:p>
          <a:p>
            <a:pPr marL="342900" indent="-342900">
              <a:buFont typeface="+mj-lt"/>
              <a:buAutoNum type="arabicPeriod"/>
            </a:pPr>
            <a:r>
              <a:rPr lang="en-US" sz="2000" b="0" dirty="0"/>
              <a:t>Undergrads may be juggling many outside demands on their time including classes, work, extracurricular activities, and/or family obligations that prevent them from dedicating significant time to research. </a:t>
            </a:r>
          </a:p>
          <a:p>
            <a:pPr marL="342900" indent="-342900">
              <a:buFont typeface="+mj-lt"/>
              <a:buAutoNum type="arabicPeriod"/>
            </a:pPr>
            <a:r>
              <a:rPr lang="en-US" sz="2000" b="0" dirty="0"/>
              <a:t>While graduate students have committed themselves full‐time to scientific research, undergraduates are likely still figuring out what career they want to pursue. Thus, they may justifiably question whether research will help them in their long‐term goals. </a:t>
            </a:r>
          </a:p>
          <a:p>
            <a:endParaRPr lang="en-US" sz="2000" b="0" dirty="0"/>
          </a:p>
          <a:p>
            <a:r>
              <a:rPr lang="en-US" sz="2000" b="0" dirty="0"/>
              <a:t>These unique characteristics of undergraduate researchers reinforce the importance of being flexible, patient and cognizant of students’ individual needs when developing one's mentoring approach.</a:t>
            </a:r>
          </a:p>
        </p:txBody>
      </p:sp>
    </p:spTree>
    <p:extLst>
      <p:ext uri="{BB962C8B-B14F-4D97-AF65-F5344CB8AC3E}">
        <p14:creationId xmlns:p14="http://schemas.microsoft.com/office/powerpoint/2010/main" val="322036396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F0E73E6-1C74-E049-8510-310E896FB132}"/>
              </a:ext>
            </a:extLst>
          </p:cNvPr>
          <p:cNvSpPr txBox="1">
            <a:spLocks noChangeArrowheads="1"/>
          </p:cNvSpPr>
          <p:nvPr/>
        </p:nvSpPr>
        <p:spPr bwMode="auto">
          <a:xfrm>
            <a:off x="1370107" y="1591899"/>
            <a:ext cx="7436790" cy="270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969" tIns="48344" rIns="92969" bIns="48344"/>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136" dirty="0"/>
              <a:t>Students as ecologists: Strategies for successful mentorship of undergraduate researchers</a:t>
            </a:r>
          </a:p>
        </p:txBody>
      </p:sp>
      <p:sp>
        <p:nvSpPr>
          <p:cNvPr id="3074" name="AutoShape 2">
            <a:extLst>
              <a:ext uri="{FF2B5EF4-FFF2-40B4-BE49-F238E27FC236}">
                <a16:creationId xmlns:a16="http://schemas.microsoft.com/office/drawing/2014/main" id="{CD0D113C-2446-D24B-A166-EF22DEF19C50}"/>
              </a:ext>
            </a:extLst>
          </p:cNvPr>
          <p:cNvSpPr>
            <a:spLocks noChangeAspect="1" noChangeArrowheads="1"/>
          </p:cNvSpPr>
          <p:nvPr/>
        </p:nvSpPr>
        <p:spPr bwMode="auto">
          <a:xfrm>
            <a:off x="5088502" y="396743"/>
            <a:ext cx="3791369" cy="367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132"/>
          </a:p>
        </p:txBody>
      </p:sp>
      <p:pic>
        <p:nvPicPr>
          <p:cNvPr id="3076" name="Picture 4">
            <a:extLst>
              <a:ext uri="{FF2B5EF4-FFF2-40B4-BE49-F238E27FC236}">
                <a16:creationId xmlns:a16="http://schemas.microsoft.com/office/drawing/2014/main" id="{C6DA5EBA-EBB0-7340-9F2E-FB99C4372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48" y="1995590"/>
            <a:ext cx="7402928"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a:extLst>
              <a:ext uri="{FF2B5EF4-FFF2-40B4-BE49-F238E27FC236}">
                <a16:creationId xmlns:a16="http://schemas.microsoft.com/office/drawing/2014/main" id="{C19863A5-3349-B34B-824C-DB6D63CF293E}"/>
              </a:ext>
            </a:extLst>
          </p:cNvPr>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sp>
        <p:nvSpPr>
          <p:cNvPr id="2" name="TextBox 1">
            <a:extLst>
              <a:ext uri="{FF2B5EF4-FFF2-40B4-BE49-F238E27FC236}">
                <a16:creationId xmlns:a16="http://schemas.microsoft.com/office/drawing/2014/main" id="{315AFE50-42B5-CF48-938B-A5B926DA1F26}"/>
              </a:ext>
            </a:extLst>
          </p:cNvPr>
          <p:cNvSpPr txBox="1"/>
          <p:nvPr/>
        </p:nvSpPr>
        <p:spPr>
          <a:xfrm>
            <a:off x="455612" y="897186"/>
            <a:ext cx="8424259" cy="646331"/>
          </a:xfrm>
          <a:prstGeom prst="rect">
            <a:avLst/>
          </a:prstGeom>
          <a:noFill/>
        </p:spPr>
        <p:txBody>
          <a:bodyPr wrap="square" rtlCol="0">
            <a:spAutoFit/>
          </a:bodyPr>
          <a:lstStyle/>
          <a:p>
            <a:r>
              <a:rPr lang="en-US" sz="1800" dirty="0"/>
              <a:t>Mentoring students effectively in your lab is critical to both their career success and the success of your research program</a:t>
            </a:r>
          </a:p>
        </p:txBody>
      </p:sp>
      <p:sp>
        <p:nvSpPr>
          <p:cNvPr id="9" name="Text Box 3">
            <a:extLst>
              <a:ext uri="{FF2B5EF4-FFF2-40B4-BE49-F238E27FC236}">
                <a16:creationId xmlns:a16="http://schemas.microsoft.com/office/drawing/2014/main" id="{3B91AE0D-2EA4-0142-9AEA-689C78B6D676}"/>
              </a:ext>
            </a:extLst>
          </p:cNvPr>
          <p:cNvSpPr txBox="1">
            <a:spLocks noChangeArrowheads="1"/>
          </p:cNvSpPr>
          <p:nvPr/>
        </p:nvSpPr>
        <p:spPr bwMode="auto">
          <a:xfrm>
            <a:off x="422709" y="6929303"/>
            <a:ext cx="8882494" cy="53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969" tIns="46484" rIns="92969" bIns="46484"/>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200" dirty="0">
                <a:solidFill>
                  <a:srgbClr val="0054A6"/>
                </a:solidFill>
              </a:rPr>
              <a:t>Emery, N. et al. 2019. Students as ecologists: Strategies for successful mentorship of undergraduate researchers. </a:t>
            </a:r>
          </a:p>
          <a:p>
            <a:r>
              <a:rPr lang="en-US" altLang="en-US" sz="1200" dirty="0">
                <a:solidFill>
                  <a:srgbClr val="0054A6"/>
                </a:solidFill>
              </a:rPr>
              <a:t> Ecology and Evolution, Volume: 9, Issue: 8, Pages: 4316-4326. DOI: (10.1002/ece3.5090) </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CD0D113C-2446-D24B-A166-EF22DEF19C50}"/>
              </a:ext>
            </a:extLst>
          </p:cNvPr>
          <p:cNvSpPr>
            <a:spLocks noChangeAspect="1" noChangeArrowheads="1"/>
          </p:cNvSpPr>
          <p:nvPr/>
        </p:nvSpPr>
        <p:spPr bwMode="auto">
          <a:xfrm>
            <a:off x="5088502" y="396743"/>
            <a:ext cx="3791369" cy="367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132"/>
          </a:p>
        </p:txBody>
      </p:sp>
      <p:sp>
        <p:nvSpPr>
          <p:cNvPr id="3075" name="Text Box 3">
            <a:extLst>
              <a:ext uri="{FF2B5EF4-FFF2-40B4-BE49-F238E27FC236}">
                <a16:creationId xmlns:a16="http://schemas.microsoft.com/office/drawing/2014/main" id="{F0638BF3-01F6-6A40-A8C0-7A29DBDCD670}"/>
              </a:ext>
            </a:extLst>
          </p:cNvPr>
          <p:cNvSpPr txBox="1">
            <a:spLocks noChangeArrowheads="1"/>
          </p:cNvSpPr>
          <p:nvPr/>
        </p:nvSpPr>
        <p:spPr bwMode="auto">
          <a:xfrm>
            <a:off x="1598612" y="7056236"/>
            <a:ext cx="6553200" cy="219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969" tIns="46484" rIns="92969" bIns="46484"/>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200" dirty="0">
                <a:solidFill>
                  <a:srgbClr val="0054A6"/>
                </a:solidFill>
              </a:rPr>
              <a:t>Nature's guide for mentors  https://</a:t>
            </a:r>
            <a:r>
              <a:rPr lang="en-US" altLang="en-US" sz="1200" dirty="0" err="1">
                <a:solidFill>
                  <a:srgbClr val="0054A6"/>
                </a:solidFill>
              </a:rPr>
              <a:t>www.nature.com</a:t>
            </a:r>
            <a:r>
              <a:rPr lang="en-US" altLang="en-US" sz="1200" dirty="0">
                <a:solidFill>
                  <a:srgbClr val="0054A6"/>
                </a:solidFill>
              </a:rPr>
              <a:t>/articles/447791a</a:t>
            </a:r>
          </a:p>
        </p:txBody>
      </p:sp>
      <p:sp>
        <p:nvSpPr>
          <p:cNvPr id="6" name="Rectangle 2">
            <a:extLst>
              <a:ext uri="{FF2B5EF4-FFF2-40B4-BE49-F238E27FC236}">
                <a16:creationId xmlns:a16="http://schemas.microsoft.com/office/drawing/2014/main" id="{C19863A5-3349-B34B-824C-DB6D63CF293E}"/>
              </a:ext>
            </a:extLst>
          </p:cNvPr>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sp>
        <p:nvSpPr>
          <p:cNvPr id="2" name="TextBox 1">
            <a:extLst>
              <a:ext uri="{FF2B5EF4-FFF2-40B4-BE49-F238E27FC236}">
                <a16:creationId xmlns:a16="http://schemas.microsoft.com/office/drawing/2014/main" id="{315AFE50-42B5-CF48-938B-A5B926DA1F26}"/>
              </a:ext>
            </a:extLst>
          </p:cNvPr>
          <p:cNvSpPr txBox="1"/>
          <p:nvPr/>
        </p:nvSpPr>
        <p:spPr>
          <a:xfrm>
            <a:off x="2040570" y="918070"/>
            <a:ext cx="5105400" cy="400110"/>
          </a:xfrm>
          <a:prstGeom prst="rect">
            <a:avLst/>
          </a:prstGeom>
          <a:noFill/>
        </p:spPr>
        <p:txBody>
          <a:bodyPr wrap="square" rtlCol="0">
            <a:spAutoFit/>
          </a:bodyPr>
          <a:lstStyle/>
          <a:p>
            <a:r>
              <a:rPr lang="en-US" sz="2000" dirty="0"/>
              <a:t>Assessment – how good a mentor are you?</a:t>
            </a:r>
          </a:p>
        </p:txBody>
      </p:sp>
      <p:graphicFrame>
        <p:nvGraphicFramePr>
          <p:cNvPr id="4" name="Table 4">
            <a:extLst>
              <a:ext uri="{FF2B5EF4-FFF2-40B4-BE49-F238E27FC236}">
                <a16:creationId xmlns:a16="http://schemas.microsoft.com/office/drawing/2014/main" id="{E2984E4A-7E0B-8E43-BB09-90C6E89B0641}"/>
              </a:ext>
            </a:extLst>
          </p:cNvPr>
          <p:cNvGraphicFramePr>
            <a:graphicFrameLocks noGrp="1"/>
          </p:cNvGraphicFramePr>
          <p:nvPr>
            <p:extLst>
              <p:ext uri="{D42A27DB-BD31-4B8C-83A1-F6EECF244321}">
                <p14:modId xmlns:p14="http://schemas.microsoft.com/office/powerpoint/2010/main" val="2867130569"/>
              </p:ext>
            </p:extLst>
          </p:nvPr>
        </p:nvGraphicFramePr>
        <p:xfrm>
          <a:off x="1446212" y="1407469"/>
          <a:ext cx="6294117" cy="5325874"/>
        </p:xfrm>
        <a:graphic>
          <a:graphicData uri="http://schemas.openxmlformats.org/drawingml/2006/table">
            <a:tbl>
              <a:tblPr firstRow="1" bandRow="1">
                <a:tableStyleId>{5C22544A-7EE6-4342-B048-85BDC9FD1C3A}</a:tableStyleId>
              </a:tblPr>
              <a:tblGrid>
                <a:gridCol w="2557485">
                  <a:extLst>
                    <a:ext uri="{9D8B030D-6E8A-4147-A177-3AD203B41FA5}">
                      <a16:colId xmlns:a16="http://schemas.microsoft.com/office/drawing/2014/main" val="2598725692"/>
                    </a:ext>
                  </a:extLst>
                </a:gridCol>
                <a:gridCol w="3736632">
                  <a:extLst>
                    <a:ext uri="{9D8B030D-6E8A-4147-A177-3AD203B41FA5}">
                      <a16:colId xmlns:a16="http://schemas.microsoft.com/office/drawing/2014/main" val="1852415663"/>
                    </a:ext>
                  </a:extLst>
                </a:gridCol>
              </a:tblGrid>
              <a:tr h="479554">
                <a:tc>
                  <a:txBody>
                    <a:bodyPr/>
                    <a:lstStyle/>
                    <a:p>
                      <a:r>
                        <a:rPr lang="en-US" dirty="0"/>
                        <a:t>Activity/Strategy</a:t>
                      </a:r>
                    </a:p>
                  </a:txBody>
                  <a:tcPr/>
                </a:tc>
                <a:tc>
                  <a:txBody>
                    <a:bodyPr/>
                    <a:lstStyle/>
                    <a:p>
                      <a:r>
                        <a:rPr lang="en-US" dirty="0"/>
                        <a:t>Question/Task</a:t>
                      </a:r>
                    </a:p>
                  </a:txBody>
                  <a:tcPr/>
                </a:tc>
                <a:extLst>
                  <a:ext uri="{0D108BD9-81ED-4DB2-BD59-A6C34878D82A}">
                    <a16:rowId xmlns:a16="http://schemas.microsoft.com/office/drawing/2014/main" val="3566073371"/>
                  </a:ext>
                </a:extLst>
              </a:tr>
              <a:tr h="1183640">
                <a:tc>
                  <a:txBody>
                    <a:bodyPr/>
                    <a:lstStyle/>
                    <a:p>
                      <a:r>
                        <a:rPr lang="en-US" dirty="0"/>
                        <a:t>Appreciating individual</a:t>
                      </a:r>
                    </a:p>
                    <a:p>
                      <a:r>
                        <a:rPr lang="en-US" dirty="0"/>
                        <a:t>differences</a:t>
                      </a:r>
                    </a:p>
                  </a:txBody>
                  <a:tcPr/>
                </a:tc>
                <a:tc>
                  <a:txBody>
                    <a:bodyPr/>
                    <a:lstStyle/>
                    <a:p>
                      <a:r>
                        <a:rPr lang="en-US" dirty="0"/>
                        <a:t>Give an example of an</a:t>
                      </a:r>
                    </a:p>
                    <a:p>
                      <a:r>
                        <a:rPr lang="en-US" dirty="0"/>
                        <a:t>incident that illustrates your</a:t>
                      </a:r>
                    </a:p>
                    <a:p>
                      <a:r>
                        <a:rPr lang="en-US" dirty="0"/>
                        <a:t>acknowledgement of individual</a:t>
                      </a:r>
                    </a:p>
                    <a:p>
                      <a:r>
                        <a:rPr lang="en-US" dirty="0"/>
                        <a:t>difference</a:t>
                      </a:r>
                    </a:p>
                  </a:txBody>
                  <a:tcPr/>
                </a:tc>
                <a:extLst>
                  <a:ext uri="{0D108BD9-81ED-4DB2-BD59-A6C34878D82A}">
                    <a16:rowId xmlns:a16="http://schemas.microsoft.com/office/drawing/2014/main" val="4229089455"/>
                  </a:ext>
                </a:extLst>
              </a:tr>
              <a:tr h="910492">
                <a:tc>
                  <a:txBody>
                    <a:bodyPr/>
                    <a:lstStyle/>
                    <a:p>
                      <a:r>
                        <a:rPr lang="en-US" dirty="0"/>
                        <a:t>Availability</a:t>
                      </a:r>
                    </a:p>
                  </a:txBody>
                  <a:tcPr>
                    <a:lnL w="12700" cmpd="sng">
                      <a:noFill/>
                    </a:lnL>
                  </a:tcPr>
                </a:tc>
                <a:tc>
                  <a:txBody>
                    <a:bodyPr/>
                    <a:lstStyle/>
                    <a:p>
                      <a:r>
                        <a:rPr lang="en-US" dirty="0"/>
                        <a:t>Give an example of the strategy</a:t>
                      </a:r>
                    </a:p>
                    <a:p>
                      <a:r>
                        <a:rPr lang="en-US" dirty="0"/>
                        <a:t>you use to be available to your</a:t>
                      </a:r>
                    </a:p>
                    <a:p>
                      <a:r>
                        <a:rPr lang="en-US" dirty="0"/>
                        <a:t>students/staff</a:t>
                      </a:r>
                    </a:p>
                  </a:txBody>
                  <a:tcPr/>
                </a:tc>
                <a:extLst>
                  <a:ext uri="{0D108BD9-81ED-4DB2-BD59-A6C34878D82A}">
                    <a16:rowId xmlns:a16="http://schemas.microsoft.com/office/drawing/2014/main" val="1644854744"/>
                  </a:ext>
                </a:extLst>
              </a:tr>
              <a:tr h="637345">
                <a:tc>
                  <a:txBody>
                    <a:bodyPr/>
                    <a:lstStyle/>
                    <a:p>
                      <a:r>
                        <a:rPr lang="en-US" dirty="0"/>
                        <a:t>Self-direction</a:t>
                      </a:r>
                    </a:p>
                  </a:txBody>
                  <a:tcPr/>
                </a:tc>
                <a:tc>
                  <a:txBody>
                    <a:bodyPr/>
                    <a:lstStyle/>
                    <a:p>
                      <a:r>
                        <a:rPr lang="en-US" dirty="0"/>
                        <a:t>Do you micromanage or promote self-independence</a:t>
                      </a:r>
                    </a:p>
                  </a:txBody>
                  <a:tcPr/>
                </a:tc>
                <a:extLst>
                  <a:ext uri="{0D108BD9-81ED-4DB2-BD59-A6C34878D82A}">
                    <a16:rowId xmlns:a16="http://schemas.microsoft.com/office/drawing/2014/main" val="1861786866"/>
                  </a:ext>
                </a:extLst>
              </a:tr>
              <a:tr h="910492">
                <a:tc>
                  <a:txBody>
                    <a:bodyPr/>
                    <a:lstStyle/>
                    <a:p>
                      <a:r>
                        <a:rPr lang="en-US" dirty="0"/>
                        <a:t>Questioning</a:t>
                      </a:r>
                    </a:p>
                  </a:txBody>
                  <a:tcPr/>
                </a:tc>
                <a:tc>
                  <a:txBody>
                    <a:bodyPr/>
                    <a:lstStyle/>
                    <a:p>
                      <a:r>
                        <a:rPr lang="en-US" dirty="0"/>
                        <a:t>Describe how you last used</a:t>
                      </a:r>
                    </a:p>
                    <a:p>
                      <a:r>
                        <a:rPr lang="en-US" dirty="0"/>
                        <a:t>active questioning to lead a</a:t>
                      </a:r>
                    </a:p>
                    <a:p>
                      <a:r>
                        <a:rPr lang="en-US" dirty="0"/>
                        <a:t>mentee towards a solution</a:t>
                      </a:r>
                    </a:p>
                  </a:txBody>
                  <a:tcPr/>
                </a:tc>
                <a:extLst>
                  <a:ext uri="{0D108BD9-81ED-4DB2-BD59-A6C34878D82A}">
                    <a16:rowId xmlns:a16="http://schemas.microsoft.com/office/drawing/2014/main" val="572415705"/>
                  </a:ext>
                </a:extLst>
              </a:tr>
              <a:tr h="1185485">
                <a:tc>
                  <a:txBody>
                    <a:bodyPr/>
                    <a:lstStyle/>
                    <a:p>
                      <a:r>
                        <a:rPr lang="en-US" dirty="0"/>
                        <a:t>Celebration</a:t>
                      </a:r>
                    </a:p>
                  </a:txBody>
                  <a:tcPr/>
                </a:tc>
                <a:tc>
                  <a:txBody>
                    <a:bodyPr/>
                    <a:lstStyle/>
                    <a:p>
                      <a:r>
                        <a:rPr lang="en-US" dirty="0"/>
                        <a:t>When did you last celebrate</a:t>
                      </a:r>
                    </a:p>
                    <a:p>
                      <a:r>
                        <a:rPr lang="en-US" dirty="0"/>
                        <a:t>a student/staff member’s</a:t>
                      </a:r>
                    </a:p>
                    <a:p>
                      <a:r>
                        <a:rPr lang="en-US" dirty="0"/>
                        <a:t>achievement? How did you</a:t>
                      </a:r>
                    </a:p>
                    <a:p>
                      <a:r>
                        <a:rPr lang="en-US" dirty="0"/>
                        <a:t>celebrate?</a:t>
                      </a:r>
                    </a:p>
                  </a:txBody>
                  <a:tcPr/>
                </a:tc>
                <a:extLst>
                  <a:ext uri="{0D108BD9-81ED-4DB2-BD59-A6C34878D82A}">
                    <a16:rowId xmlns:a16="http://schemas.microsoft.com/office/drawing/2014/main" val="2622986403"/>
                  </a:ext>
                </a:extLst>
              </a:tr>
            </a:tbl>
          </a:graphicData>
        </a:graphic>
      </p:graphicFrame>
    </p:spTree>
    <p:extLst>
      <p:ext uri="{BB962C8B-B14F-4D97-AF65-F5344CB8AC3E}">
        <p14:creationId xmlns:p14="http://schemas.microsoft.com/office/powerpoint/2010/main" val="261570040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CD0D113C-2446-D24B-A166-EF22DEF19C50}"/>
              </a:ext>
            </a:extLst>
          </p:cNvPr>
          <p:cNvSpPr>
            <a:spLocks noChangeAspect="1" noChangeArrowheads="1"/>
          </p:cNvSpPr>
          <p:nvPr/>
        </p:nvSpPr>
        <p:spPr bwMode="auto">
          <a:xfrm>
            <a:off x="5088502" y="396743"/>
            <a:ext cx="3791369" cy="367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132"/>
          </a:p>
        </p:txBody>
      </p:sp>
      <p:sp>
        <p:nvSpPr>
          <p:cNvPr id="3075" name="Text Box 3">
            <a:extLst>
              <a:ext uri="{FF2B5EF4-FFF2-40B4-BE49-F238E27FC236}">
                <a16:creationId xmlns:a16="http://schemas.microsoft.com/office/drawing/2014/main" id="{F0638BF3-01F6-6A40-A8C0-7A29DBDCD670}"/>
              </a:ext>
            </a:extLst>
          </p:cNvPr>
          <p:cNvSpPr txBox="1">
            <a:spLocks noChangeArrowheads="1"/>
          </p:cNvSpPr>
          <p:nvPr/>
        </p:nvSpPr>
        <p:spPr bwMode="auto">
          <a:xfrm>
            <a:off x="1674812" y="6851712"/>
            <a:ext cx="6553200" cy="219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969" tIns="46484" rIns="92969" bIns="46484"/>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1200" dirty="0">
                <a:solidFill>
                  <a:srgbClr val="0054A6"/>
                </a:solidFill>
              </a:rPr>
              <a:t>Nature's guide for mentors  https://</a:t>
            </a:r>
            <a:r>
              <a:rPr lang="en-US" altLang="en-US" sz="1200" dirty="0" err="1">
                <a:solidFill>
                  <a:srgbClr val="0054A6"/>
                </a:solidFill>
              </a:rPr>
              <a:t>www.nature.com</a:t>
            </a:r>
            <a:r>
              <a:rPr lang="en-US" altLang="en-US" sz="1200" dirty="0">
                <a:solidFill>
                  <a:srgbClr val="0054A6"/>
                </a:solidFill>
              </a:rPr>
              <a:t>/articles/447791a</a:t>
            </a:r>
          </a:p>
        </p:txBody>
      </p:sp>
      <p:sp>
        <p:nvSpPr>
          <p:cNvPr id="6" name="Rectangle 2">
            <a:extLst>
              <a:ext uri="{FF2B5EF4-FFF2-40B4-BE49-F238E27FC236}">
                <a16:creationId xmlns:a16="http://schemas.microsoft.com/office/drawing/2014/main" id="{C19863A5-3349-B34B-824C-DB6D63CF293E}"/>
              </a:ext>
            </a:extLst>
          </p:cNvPr>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sp>
        <p:nvSpPr>
          <p:cNvPr id="2" name="TextBox 1">
            <a:extLst>
              <a:ext uri="{FF2B5EF4-FFF2-40B4-BE49-F238E27FC236}">
                <a16:creationId xmlns:a16="http://schemas.microsoft.com/office/drawing/2014/main" id="{315AFE50-42B5-CF48-938B-A5B926DA1F26}"/>
              </a:ext>
            </a:extLst>
          </p:cNvPr>
          <p:cNvSpPr txBox="1"/>
          <p:nvPr/>
        </p:nvSpPr>
        <p:spPr>
          <a:xfrm>
            <a:off x="2040570" y="918070"/>
            <a:ext cx="5105400" cy="400110"/>
          </a:xfrm>
          <a:prstGeom prst="rect">
            <a:avLst/>
          </a:prstGeom>
          <a:noFill/>
        </p:spPr>
        <p:txBody>
          <a:bodyPr wrap="square" rtlCol="0">
            <a:spAutoFit/>
          </a:bodyPr>
          <a:lstStyle/>
          <a:p>
            <a:r>
              <a:rPr lang="en-US" sz="2000" dirty="0"/>
              <a:t>Assessment – how good a mentor are you?</a:t>
            </a:r>
          </a:p>
        </p:txBody>
      </p:sp>
      <p:graphicFrame>
        <p:nvGraphicFramePr>
          <p:cNvPr id="4" name="Table 4">
            <a:extLst>
              <a:ext uri="{FF2B5EF4-FFF2-40B4-BE49-F238E27FC236}">
                <a16:creationId xmlns:a16="http://schemas.microsoft.com/office/drawing/2014/main" id="{E2984E4A-7E0B-8E43-BB09-90C6E89B0641}"/>
              </a:ext>
            </a:extLst>
          </p:cNvPr>
          <p:cNvGraphicFramePr>
            <a:graphicFrameLocks noGrp="1"/>
          </p:cNvGraphicFramePr>
          <p:nvPr>
            <p:extLst>
              <p:ext uri="{D42A27DB-BD31-4B8C-83A1-F6EECF244321}">
                <p14:modId xmlns:p14="http://schemas.microsoft.com/office/powerpoint/2010/main" val="2214896533"/>
              </p:ext>
            </p:extLst>
          </p:nvPr>
        </p:nvGraphicFramePr>
        <p:xfrm>
          <a:off x="455612" y="1596522"/>
          <a:ext cx="8610600" cy="4788208"/>
        </p:xfrm>
        <a:graphic>
          <a:graphicData uri="http://schemas.openxmlformats.org/drawingml/2006/table">
            <a:tbl>
              <a:tblPr firstRow="1" bandRow="1">
                <a:tableStyleId>{5C22544A-7EE6-4342-B048-85BDC9FD1C3A}</a:tableStyleId>
              </a:tblPr>
              <a:tblGrid>
                <a:gridCol w="3498740">
                  <a:extLst>
                    <a:ext uri="{9D8B030D-6E8A-4147-A177-3AD203B41FA5}">
                      <a16:colId xmlns:a16="http://schemas.microsoft.com/office/drawing/2014/main" val="2598725692"/>
                    </a:ext>
                  </a:extLst>
                </a:gridCol>
                <a:gridCol w="5111860">
                  <a:extLst>
                    <a:ext uri="{9D8B030D-6E8A-4147-A177-3AD203B41FA5}">
                      <a16:colId xmlns:a16="http://schemas.microsoft.com/office/drawing/2014/main" val="1852415663"/>
                    </a:ext>
                  </a:extLst>
                </a:gridCol>
              </a:tblGrid>
              <a:tr h="466701">
                <a:tc>
                  <a:txBody>
                    <a:bodyPr/>
                    <a:lstStyle/>
                    <a:p>
                      <a:r>
                        <a:rPr lang="en-US" dirty="0"/>
                        <a:t>Activity/Strategy</a:t>
                      </a:r>
                    </a:p>
                  </a:txBody>
                  <a:tcPr/>
                </a:tc>
                <a:tc>
                  <a:txBody>
                    <a:bodyPr/>
                    <a:lstStyle/>
                    <a:p>
                      <a:r>
                        <a:rPr lang="en-US" dirty="0"/>
                        <a:t>Question/Task</a:t>
                      </a:r>
                    </a:p>
                  </a:txBody>
                  <a:tcPr/>
                </a:tc>
                <a:extLst>
                  <a:ext uri="{0D108BD9-81ED-4DB2-BD59-A6C34878D82A}">
                    <a16:rowId xmlns:a16="http://schemas.microsoft.com/office/drawing/2014/main" val="3566073371"/>
                  </a:ext>
                </a:extLst>
              </a:tr>
              <a:tr h="734858">
                <a:tc>
                  <a:txBody>
                    <a:bodyPr/>
                    <a:lstStyle/>
                    <a:p>
                      <a:r>
                        <a:rPr lang="en-US" dirty="0"/>
                        <a:t>Building a scientific community</a:t>
                      </a:r>
                    </a:p>
                  </a:txBody>
                  <a:tcPr/>
                </a:tc>
                <a:tc>
                  <a:txBody>
                    <a:bodyPr/>
                    <a:lstStyle/>
                    <a:p>
                      <a:r>
                        <a:rPr lang="en-US" dirty="0"/>
                        <a:t>Describe a deliberate strategy you use to build a </a:t>
                      </a:r>
                      <a:r>
                        <a:rPr lang="en-US" dirty="0" err="1"/>
                        <a:t>scientificcommunity</a:t>
                      </a:r>
                      <a:r>
                        <a:rPr lang="en-US" dirty="0"/>
                        <a:t> in your group</a:t>
                      </a:r>
                    </a:p>
                  </a:txBody>
                  <a:tcPr/>
                </a:tc>
                <a:extLst>
                  <a:ext uri="{0D108BD9-81ED-4DB2-BD59-A6C34878D82A}">
                    <a16:rowId xmlns:a16="http://schemas.microsoft.com/office/drawing/2014/main" val="4229089455"/>
                  </a:ext>
                </a:extLst>
              </a:tr>
              <a:tr h="736769">
                <a:tc>
                  <a:txBody>
                    <a:bodyPr/>
                    <a:lstStyle/>
                    <a:p>
                      <a:r>
                        <a:rPr lang="en-US" dirty="0"/>
                        <a:t>Building a social community</a:t>
                      </a:r>
                    </a:p>
                  </a:txBody>
                  <a:tcPr>
                    <a:lnL w="12700" cmpd="sng">
                      <a:noFill/>
                    </a:lnL>
                  </a:tcPr>
                </a:tc>
                <a:tc>
                  <a:txBody>
                    <a:bodyPr/>
                    <a:lstStyle/>
                    <a:p>
                      <a:r>
                        <a:rPr lang="en-US" dirty="0"/>
                        <a:t>Describe a deliberate strategy you use to build your group as a social community</a:t>
                      </a:r>
                    </a:p>
                    <a:p>
                      <a:endParaRPr lang="en-US" dirty="0"/>
                    </a:p>
                  </a:txBody>
                  <a:tcPr/>
                </a:tc>
                <a:extLst>
                  <a:ext uri="{0D108BD9-81ED-4DB2-BD59-A6C34878D82A}">
                    <a16:rowId xmlns:a16="http://schemas.microsoft.com/office/drawing/2014/main" val="1644854744"/>
                  </a:ext>
                </a:extLst>
              </a:tr>
              <a:tr h="965369">
                <a:tc>
                  <a:txBody>
                    <a:bodyPr/>
                    <a:lstStyle/>
                    <a:p>
                      <a:r>
                        <a:rPr lang="en-US" dirty="0"/>
                        <a:t>Skill development</a:t>
                      </a:r>
                    </a:p>
                  </a:txBody>
                  <a:tcPr/>
                </a:tc>
                <a:tc>
                  <a:txBody>
                    <a:bodyPr/>
                    <a:lstStyle/>
                    <a:p>
                      <a:r>
                        <a:rPr lang="en-US" dirty="0"/>
                        <a:t>Describe steps you take to develop the critical, writing and presentation skills of your</a:t>
                      </a:r>
                    </a:p>
                    <a:p>
                      <a:r>
                        <a:rPr lang="en-US" dirty="0"/>
                        <a:t>students/staff</a:t>
                      </a:r>
                    </a:p>
                  </a:txBody>
                  <a:tcPr/>
                </a:tc>
                <a:extLst>
                  <a:ext uri="{0D108BD9-81ED-4DB2-BD59-A6C34878D82A}">
                    <a16:rowId xmlns:a16="http://schemas.microsoft.com/office/drawing/2014/main" val="1861786866"/>
                  </a:ext>
                </a:extLst>
              </a:tr>
              <a:tr h="1066800">
                <a:tc>
                  <a:txBody>
                    <a:bodyPr/>
                    <a:lstStyle/>
                    <a:p>
                      <a:r>
                        <a:rPr lang="en-US" dirty="0"/>
                        <a:t>Networking</a:t>
                      </a:r>
                    </a:p>
                  </a:txBody>
                  <a:tcPr/>
                </a:tc>
                <a:tc>
                  <a:txBody>
                    <a:bodyPr/>
                    <a:lstStyle/>
                    <a:p>
                      <a:r>
                        <a:rPr lang="en-US" dirty="0"/>
                        <a:t>Describe one example of how you have introduced each of your students/staff into the scientific network of your research area</a:t>
                      </a:r>
                    </a:p>
                  </a:txBody>
                  <a:tcPr/>
                </a:tc>
                <a:extLst>
                  <a:ext uri="{0D108BD9-81ED-4DB2-BD59-A6C34878D82A}">
                    <a16:rowId xmlns:a16="http://schemas.microsoft.com/office/drawing/2014/main" val="572415705"/>
                  </a:ext>
                </a:extLst>
              </a:tr>
              <a:tr h="615457">
                <a:tc>
                  <a:txBody>
                    <a:bodyPr/>
                    <a:lstStyle/>
                    <a:p>
                      <a:r>
                        <a:rPr lang="en-US" dirty="0"/>
                        <a:t>Mentor for life</a:t>
                      </a:r>
                    </a:p>
                  </a:txBody>
                  <a:tcPr/>
                </a:tc>
                <a:tc>
                  <a:txBody>
                    <a:bodyPr/>
                    <a:lstStyle/>
                    <a:p>
                      <a:r>
                        <a:rPr lang="en-US" dirty="0"/>
                        <a:t>How many of your past students/staff are you in</a:t>
                      </a:r>
                    </a:p>
                    <a:p>
                      <a:r>
                        <a:rPr lang="en-US" dirty="0"/>
                        <a:t>contact with?</a:t>
                      </a:r>
                    </a:p>
                  </a:txBody>
                  <a:tcPr/>
                </a:tc>
                <a:extLst>
                  <a:ext uri="{0D108BD9-81ED-4DB2-BD59-A6C34878D82A}">
                    <a16:rowId xmlns:a16="http://schemas.microsoft.com/office/drawing/2014/main" val="2622986403"/>
                  </a:ext>
                </a:extLst>
              </a:tr>
            </a:tbl>
          </a:graphicData>
        </a:graphic>
      </p:graphicFrame>
    </p:spTree>
    <p:extLst>
      <p:ext uri="{BB962C8B-B14F-4D97-AF65-F5344CB8AC3E}">
        <p14:creationId xmlns:p14="http://schemas.microsoft.com/office/powerpoint/2010/main" val="346503290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17224</TotalTime>
  <Words>1957</Words>
  <Application>Microsoft Macintosh PowerPoint</Application>
  <PresentationFormat>Custom</PresentationFormat>
  <Paragraphs>145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vt:lpstr>
      <vt:lpstr>Times New Roman</vt:lpstr>
      <vt:lpstr>Blank Presentation</vt:lpstr>
      <vt:lpstr>EEB 504 and EEB 607 - Spring 2021 - Careers in Academia: How to Enhance your Chances for Success</vt:lpstr>
      <vt:lpstr>Outline of course topics:</vt:lpstr>
      <vt:lpstr>Mentoring: Giving it:</vt:lpstr>
      <vt:lpstr>Mentoring: Giving it:</vt:lpstr>
      <vt:lpstr>Mentoring: Giving it:</vt:lpstr>
      <vt:lpstr>Mentoring: Giving it:</vt:lpstr>
      <vt:lpstr>Mentoring: Giving it:</vt:lpstr>
      <vt:lpstr>Mentoring: Giving it:</vt:lpstr>
      <vt:lpstr>Mentoring: Giving it:</vt:lpstr>
      <vt:lpstr>Enhancing Your Teaching:</vt:lpstr>
      <vt:lpstr>Enhancing Your Teaching:</vt:lpstr>
      <vt:lpstr>Enhancing Your Teaching:</vt:lpstr>
      <vt:lpstr>Enhancing Your Teaching:</vt:lpstr>
      <vt:lpstr>Enhancing Your Teaching:</vt:lpstr>
      <vt:lpstr>Enhancing Your Teaching:</vt:lpstr>
    </vt:vector>
  </TitlesOfParts>
  <Company>TIEM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Gross, Louis J</cp:lastModifiedBy>
  <cp:revision>856</cp:revision>
  <cp:lastPrinted>2001-07-31T20:27:52Z</cp:lastPrinted>
  <dcterms:created xsi:type="dcterms:W3CDTF">2001-07-27T14:29:20Z</dcterms:created>
  <dcterms:modified xsi:type="dcterms:W3CDTF">2021-03-29T19:50:34Z</dcterms:modified>
</cp:coreProperties>
</file>