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474" r:id="rId2"/>
    <p:sldId id="946" r:id="rId3"/>
    <p:sldId id="1080" r:id="rId4"/>
    <p:sldId id="1081" r:id="rId5"/>
    <p:sldId id="1071" r:id="rId6"/>
    <p:sldId id="1082" r:id="rId7"/>
    <p:sldId id="1083" r:id="rId8"/>
    <p:sldId id="1084" r:id="rId9"/>
    <p:sldId id="1085" r:id="rId10"/>
    <p:sldId id="339" r:id="rId11"/>
    <p:sldId id="340" r:id="rId12"/>
    <p:sldId id="1086" r:id="rId13"/>
    <p:sldId id="1088" r:id="rId14"/>
    <p:sldId id="1089" r:id="rId15"/>
    <p:sldId id="1090" r:id="rId16"/>
    <p:sldId id="1087" r:id="rId17"/>
    <p:sldId id="1091" r:id="rId18"/>
    <p:sldId id="1092" r:id="rId19"/>
    <p:sldId id="1093" r:id="rId20"/>
  </p:sldIdLst>
  <p:sldSz cx="9445625" cy="7562850"/>
  <p:notesSz cx="7102475" cy="8991600"/>
  <p:defaultTextStyle>
    <a:defPPr>
      <a:defRPr lang="en-US"/>
    </a:defPPr>
    <a:lvl1pPr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1pPr>
    <a:lvl2pPr marL="4556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2pPr>
    <a:lvl3pPr marL="9128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3pPr>
    <a:lvl4pPr marL="13700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4pPr>
    <a:lvl5pPr marL="1827213" indent="1588" algn="l" rtl="0" eaLnBrk="0" fontAlgn="base" hangingPunct="0">
      <a:spcBef>
        <a:spcPct val="0"/>
      </a:spcBef>
      <a:spcAft>
        <a:spcPct val="0"/>
      </a:spcAft>
      <a:defRPr sz="4000" b="1" kern="1200">
        <a:solidFill>
          <a:schemeClr val="tx1"/>
        </a:solidFill>
        <a:latin typeface="Times New Roman" charset="0"/>
        <a:ea typeface="ＭＳ Ｐゴシック" charset="-128"/>
        <a:cs typeface="+mn-cs"/>
      </a:defRPr>
    </a:lvl5pPr>
    <a:lvl6pPr marL="2286000" algn="l" defTabSz="914400" rtl="0" eaLnBrk="1" latinLnBrk="0" hangingPunct="1">
      <a:defRPr sz="4000" b="1" kern="1200">
        <a:solidFill>
          <a:schemeClr val="tx1"/>
        </a:solidFill>
        <a:latin typeface="Times New Roman" charset="0"/>
        <a:ea typeface="ＭＳ Ｐゴシック" charset="-128"/>
        <a:cs typeface="+mn-cs"/>
      </a:defRPr>
    </a:lvl6pPr>
    <a:lvl7pPr marL="2743200" algn="l" defTabSz="914400" rtl="0" eaLnBrk="1" latinLnBrk="0" hangingPunct="1">
      <a:defRPr sz="4000" b="1" kern="1200">
        <a:solidFill>
          <a:schemeClr val="tx1"/>
        </a:solidFill>
        <a:latin typeface="Times New Roman" charset="0"/>
        <a:ea typeface="ＭＳ Ｐゴシック" charset="-128"/>
        <a:cs typeface="+mn-cs"/>
      </a:defRPr>
    </a:lvl7pPr>
    <a:lvl8pPr marL="3200400" algn="l" defTabSz="914400" rtl="0" eaLnBrk="1" latinLnBrk="0" hangingPunct="1">
      <a:defRPr sz="4000" b="1" kern="1200">
        <a:solidFill>
          <a:schemeClr val="tx1"/>
        </a:solidFill>
        <a:latin typeface="Times New Roman" charset="0"/>
        <a:ea typeface="ＭＳ Ｐゴシック" charset="-128"/>
        <a:cs typeface="+mn-cs"/>
      </a:defRPr>
    </a:lvl8pPr>
    <a:lvl9pPr marL="3657600" algn="l" defTabSz="914400" rtl="0" eaLnBrk="1" latinLnBrk="0" hangingPunct="1">
      <a:defRPr sz="4000" b="1"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400">
          <p15:clr>
            <a:srgbClr val="A4A3A4"/>
          </p15:clr>
        </p15:guide>
        <p15:guide id="2" pos="2975">
          <p15:clr>
            <a:srgbClr val="A4A3A4"/>
          </p15:clr>
        </p15:guide>
      </p15:sldGuideLst>
    </p:ext>
    <p:ext uri="{2D200454-40CA-4A62-9FC3-DE9A4176ACB9}">
      <p15:notesGuideLst xmlns:p15="http://schemas.microsoft.com/office/powerpoint/2012/main">
        <p15:guide id="1" orient="horz" pos="2832">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00F2"/>
    <a:srgbClr val="D8A300"/>
    <a:srgbClr val="FFFF66"/>
    <a:srgbClr val="CC3399"/>
    <a:srgbClr val="660033"/>
    <a:srgbClr val="FFCC00"/>
    <a:srgbClr val="FF66CC"/>
    <a:srgbClr val="33CC33"/>
    <a:srgbClr val="0000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92"/>
    <p:restoredTop sz="96058"/>
  </p:normalViewPr>
  <p:slideViewPr>
    <p:cSldViewPr>
      <p:cViewPr varScale="1">
        <p:scale>
          <a:sx n="108" d="100"/>
          <a:sy n="108" d="100"/>
        </p:scale>
        <p:origin x="552" y="192"/>
      </p:cViewPr>
      <p:guideLst>
        <p:guide orient="horz" pos="2400"/>
        <p:guide pos="2975"/>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928" y="-104"/>
      </p:cViewPr>
      <p:guideLst>
        <p:guide orient="horz" pos="2832"/>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7" name="Rectangle 3"/>
          <p:cNvSpPr>
            <a:spLocks noGrp="1" noChangeArrowheads="1"/>
          </p:cNvSpPr>
          <p:nvPr>
            <p:ph type="dt" sz="quarter"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465A01-502D-514C-BF27-1EDA220E8484}" type="slidenum">
              <a:rPr lang="en-US" altLang="en-US"/>
              <a:pPr/>
              <a:t>‹#›</a:t>
            </a:fld>
            <a:endParaRPr lang="en-US" altLang="en-US"/>
          </a:p>
        </p:txBody>
      </p:sp>
    </p:spTree>
    <p:extLst>
      <p:ext uri="{BB962C8B-B14F-4D97-AF65-F5344CB8AC3E}">
        <p14:creationId xmlns:p14="http://schemas.microsoft.com/office/powerpoint/2010/main" val="55456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5" name="Rectangle 3"/>
          <p:cNvSpPr>
            <a:spLocks noGrp="1" noChangeArrowheads="1"/>
          </p:cNvSpPr>
          <p:nvPr>
            <p:ph type="dt" idx="1"/>
          </p:nvPr>
        </p:nvSpPr>
        <p:spPr bwMode="auto">
          <a:xfrm>
            <a:off x="4024313" y="0"/>
            <a:ext cx="3078162" cy="4492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ＭＳ Ｐゴシック"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446213" y="674688"/>
            <a:ext cx="4211637" cy="33718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8677" name="Rectangle 5"/>
          <p:cNvSpPr>
            <a:spLocks noGrp="1" noChangeArrowheads="1"/>
          </p:cNvSpPr>
          <p:nvPr>
            <p:ph type="body" sz="quarter" idx="3"/>
          </p:nvPr>
        </p:nvSpPr>
        <p:spPr bwMode="auto">
          <a:xfrm>
            <a:off x="947738" y="4270375"/>
            <a:ext cx="5207000" cy="40465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542338"/>
            <a:ext cx="3078163"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ea typeface="ＭＳ Ｐゴシック"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4024313" y="8542338"/>
            <a:ext cx="3078162" cy="449262"/>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9A4660B6-3BD9-2E4A-85C9-8AF732A0F233}" type="slidenum">
              <a:rPr lang="en-US" altLang="en-US"/>
              <a:pPr/>
              <a:t>‹#›</a:t>
            </a:fld>
            <a:endParaRPr lang="en-US" altLang="en-US"/>
          </a:p>
        </p:txBody>
      </p:sp>
    </p:spTree>
    <p:extLst>
      <p:ext uri="{BB962C8B-B14F-4D97-AF65-F5344CB8AC3E}">
        <p14:creationId xmlns:p14="http://schemas.microsoft.com/office/powerpoint/2010/main" val="125080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5731" algn="l" defTabSz="457146" rtl="0" eaLnBrk="1" latinLnBrk="0" hangingPunct="1">
      <a:defRPr sz="1200" kern="1200">
        <a:solidFill>
          <a:schemeClr val="tx1"/>
        </a:solidFill>
        <a:latin typeface="+mn-lt"/>
        <a:ea typeface="+mn-ea"/>
        <a:cs typeface="+mn-cs"/>
      </a:defRPr>
    </a:lvl6pPr>
    <a:lvl7pPr marL="2742877" algn="l" defTabSz="457146" rtl="0" eaLnBrk="1" latinLnBrk="0" hangingPunct="1">
      <a:defRPr sz="1200" kern="1200">
        <a:solidFill>
          <a:schemeClr val="tx1"/>
        </a:solidFill>
        <a:latin typeface="+mn-lt"/>
        <a:ea typeface="+mn-ea"/>
        <a:cs typeface="+mn-cs"/>
      </a:defRPr>
    </a:lvl7pPr>
    <a:lvl8pPr marL="3200023" algn="l" defTabSz="457146" rtl="0" eaLnBrk="1" latinLnBrk="0" hangingPunct="1">
      <a:defRPr sz="1200" kern="1200">
        <a:solidFill>
          <a:schemeClr val="tx1"/>
        </a:solidFill>
        <a:latin typeface="+mn-lt"/>
        <a:ea typeface="+mn-ea"/>
        <a:cs typeface="+mn-cs"/>
      </a:defRPr>
    </a:lvl8pPr>
    <a:lvl9pPr marL="3657169"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DDCF54A4-6F78-3B44-927A-1BF878FA8F20}" type="slidenum">
              <a:rPr lang="en-US" altLang="en-US" sz="1200" b="0"/>
              <a:pPr/>
              <a:t>1</a:t>
            </a:fld>
            <a:endParaRPr lang="en-US" altLang="en-US" sz="1200" b="0"/>
          </a:p>
        </p:txBody>
      </p:sp>
      <p:sp>
        <p:nvSpPr>
          <p:cNvPr id="322562" name="Rectangle 2"/>
          <p:cNvSpPr>
            <a:spLocks noGrp="1" noRot="1" noChangeAspect="1" noChangeArrowheads="1" noTextEdit="1"/>
          </p:cNvSpPr>
          <p:nvPr>
            <p:ph type="sldImg"/>
          </p:nvPr>
        </p:nvSpPr>
        <p:spPr>
          <a:xfrm>
            <a:off x="1447800" y="674688"/>
            <a:ext cx="4210050" cy="3371850"/>
          </a:xfrm>
          <a:ln/>
          <a:extLst>
            <a:ext uri="{FAA26D3D-D897-4be2-8F04-BA451C77F1D7}">
              <ma14:placeholderFlag xmlns="" xmlns:ma14="http://schemas.microsoft.com/office/mac/drawingml/2011/main" val="1"/>
            </a:ext>
          </a:extLst>
        </p:spPr>
      </p:sp>
      <p:sp>
        <p:nvSpPr>
          <p:cNvPr id="322563" name="Rectangle 3"/>
          <p:cNvSpPr>
            <a:spLocks noGrp="1" noChangeArrowheads="1"/>
          </p:cNvSpPr>
          <p:nvPr>
            <p:ph type="body" idx="1"/>
          </p:nvPr>
        </p:nvSpPr>
        <p:spPr/>
        <p:txBody>
          <a:bodyPr/>
          <a:lstStyle/>
          <a:p>
            <a:pPr>
              <a:defRPr/>
            </a:pPr>
            <a:endParaRPr lang="en-US">
              <a:cs typeface="+mn-cs"/>
            </a:endParaRPr>
          </a:p>
        </p:txBody>
      </p:sp>
    </p:spTree>
    <p:extLst>
      <p:ext uri="{BB962C8B-B14F-4D97-AF65-F5344CB8AC3E}">
        <p14:creationId xmlns:p14="http://schemas.microsoft.com/office/powerpoint/2010/main" val="534120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5B11B333-68C4-8243-BF6A-6C0FCC52C25E}"/>
              </a:ext>
            </a:extLst>
          </p:cNvPr>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531" name="Rectangle 3">
            <a:extLst>
              <a:ext uri="{FF2B5EF4-FFF2-40B4-BE49-F238E27FC236}">
                <a16:creationId xmlns:a16="http://schemas.microsoft.com/office/drawing/2014/main" id="{B1B9663A-7C0E-D646-AF79-DFCC197D9398}"/>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6D8810AA-4FB4-9241-92FE-DDA3C5E32053}"/>
              </a:ext>
            </a:extLst>
          </p:cNvPr>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2579" name="Rectangle 3">
            <a:extLst>
              <a:ext uri="{FF2B5EF4-FFF2-40B4-BE49-F238E27FC236}">
                <a16:creationId xmlns:a16="http://schemas.microsoft.com/office/drawing/2014/main" id="{8C45DCD5-1903-BC42-B8AA-1E46EEE41A10}"/>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12</a:t>
            </a:fld>
            <a:endParaRPr lang="en-US" altLang="en-US" sz="1200" b="0"/>
          </a:p>
        </p:txBody>
      </p:sp>
    </p:spTree>
    <p:extLst>
      <p:ext uri="{BB962C8B-B14F-4D97-AF65-F5344CB8AC3E}">
        <p14:creationId xmlns:p14="http://schemas.microsoft.com/office/powerpoint/2010/main" val="3671602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13</a:t>
            </a:fld>
            <a:endParaRPr lang="en-US" altLang="en-US" sz="1200" b="0"/>
          </a:p>
        </p:txBody>
      </p:sp>
    </p:spTree>
    <p:extLst>
      <p:ext uri="{BB962C8B-B14F-4D97-AF65-F5344CB8AC3E}">
        <p14:creationId xmlns:p14="http://schemas.microsoft.com/office/powerpoint/2010/main" val="4262068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14</a:t>
            </a:fld>
            <a:endParaRPr lang="en-US" altLang="en-US" sz="1200" b="0"/>
          </a:p>
        </p:txBody>
      </p:sp>
    </p:spTree>
    <p:extLst>
      <p:ext uri="{BB962C8B-B14F-4D97-AF65-F5344CB8AC3E}">
        <p14:creationId xmlns:p14="http://schemas.microsoft.com/office/powerpoint/2010/main" val="3446828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15</a:t>
            </a:fld>
            <a:endParaRPr lang="en-US" altLang="en-US" sz="1200" b="0"/>
          </a:p>
        </p:txBody>
      </p:sp>
    </p:spTree>
    <p:extLst>
      <p:ext uri="{BB962C8B-B14F-4D97-AF65-F5344CB8AC3E}">
        <p14:creationId xmlns:p14="http://schemas.microsoft.com/office/powerpoint/2010/main" val="3733044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16</a:t>
            </a:fld>
            <a:endParaRPr lang="en-US" altLang="en-US" sz="1200" b="0"/>
          </a:p>
        </p:txBody>
      </p:sp>
    </p:spTree>
    <p:extLst>
      <p:ext uri="{BB962C8B-B14F-4D97-AF65-F5344CB8AC3E}">
        <p14:creationId xmlns:p14="http://schemas.microsoft.com/office/powerpoint/2010/main" val="1827936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17</a:t>
            </a:fld>
            <a:endParaRPr lang="en-US" altLang="en-US" sz="1200" b="0"/>
          </a:p>
        </p:txBody>
      </p:sp>
    </p:spTree>
    <p:extLst>
      <p:ext uri="{BB962C8B-B14F-4D97-AF65-F5344CB8AC3E}">
        <p14:creationId xmlns:p14="http://schemas.microsoft.com/office/powerpoint/2010/main" val="1220471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18</a:t>
            </a:fld>
            <a:endParaRPr lang="en-US" altLang="en-US" sz="1200" b="0"/>
          </a:p>
        </p:txBody>
      </p:sp>
    </p:spTree>
    <p:extLst>
      <p:ext uri="{BB962C8B-B14F-4D97-AF65-F5344CB8AC3E}">
        <p14:creationId xmlns:p14="http://schemas.microsoft.com/office/powerpoint/2010/main" val="362050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19</a:t>
            </a:fld>
            <a:endParaRPr lang="en-US" altLang="en-US" sz="1200" b="0"/>
          </a:p>
        </p:txBody>
      </p:sp>
    </p:spTree>
    <p:extLst>
      <p:ext uri="{BB962C8B-B14F-4D97-AF65-F5344CB8AC3E}">
        <p14:creationId xmlns:p14="http://schemas.microsoft.com/office/powerpoint/2010/main" val="286723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2</a:t>
            </a:fld>
            <a:endParaRPr lang="en-US" altLang="en-US" sz="1200" b="0"/>
          </a:p>
        </p:txBody>
      </p:sp>
    </p:spTree>
    <p:extLst>
      <p:ext uri="{BB962C8B-B14F-4D97-AF65-F5344CB8AC3E}">
        <p14:creationId xmlns:p14="http://schemas.microsoft.com/office/powerpoint/2010/main" val="95769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3</a:t>
            </a:fld>
            <a:endParaRPr lang="en-US" altLang="en-US" sz="1200" b="0"/>
          </a:p>
        </p:txBody>
      </p:sp>
    </p:spTree>
    <p:extLst>
      <p:ext uri="{BB962C8B-B14F-4D97-AF65-F5344CB8AC3E}">
        <p14:creationId xmlns:p14="http://schemas.microsoft.com/office/powerpoint/2010/main" val="205088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4</a:t>
            </a:fld>
            <a:endParaRPr lang="en-US" altLang="en-US" sz="1200" b="0"/>
          </a:p>
        </p:txBody>
      </p:sp>
    </p:spTree>
    <p:extLst>
      <p:ext uri="{BB962C8B-B14F-4D97-AF65-F5344CB8AC3E}">
        <p14:creationId xmlns:p14="http://schemas.microsoft.com/office/powerpoint/2010/main" val="2610968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5</a:t>
            </a:fld>
            <a:endParaRPr lang="en-US" altLang="en-US" sz="1200" b="0"/>
          </a:p>
        </p:txBody>
      </p:sp>
    </p:spTree>
    <p:extLst>
      <p:ext uri="{BB962C8B-B14F-4D97-AF65-F5344CB8AC3E}">
        <p14:creationId xmlns:p14="http://schemas.microsoft.com/office/powerpoint/2010/main" val="3761179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6</a:t>
            </a:fld>
            <a:endParaRPr lang="en-US" altLang="en-US" sz="1200" b="0"/>
          </a:p>
        </p:txBody>
      </p:sp>
    </p:spTree>
    <p:extLst>
      <p:ext uri="{BB962C8B-B14F-4D97-AF65-F5344CB8AC3E}">
        <p14:creationId xmlns:p14="http://schemas.microsoft.com/office/powerpoint/2010/main" val="303455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7</a:t>
            </a:fld>
            <a:endParaRPr lang="en-US" altLang="en-US" sz="1200" b="0"/>
          </a:p>
        </p:txBody>
      </p:sp>
    </p:spTree>
    <p:extLst>
      <p:ext uri="{BB962C8B-B14F-4D97-AF65-F5344CB8AC3E}">
        <p14:creationId xmlns:p14="http://schemas.microsoft.com/office/powerpoint/2010/main" val="2615279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8</a:t>
            </a:fld>
            <a:endParaRPr lang="en-US" altLang="en-US" sz="1200" b="0"/>
          </a:p>
        </p:txBody>
      </p:sp>
    </p:spTree>
    <p:extLst>
      <p:ext uri="{BB962C8B-B14F-4D97-AF65-F5344CB8AC3E}">
        <p14:creationId xmlns:p14="http://schemas.microsoft.com/office/powerpoint/2010/main" val="725731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800" dirty="0"/>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tx1"/>
                </a:solidFill>
                <a:latin typeface="Times New Roman" charset="0"/>
                <a:ea typeface="ＭＳ Ｐゴシック" charset="-128"/>
              </a:defRPr>
            </a:lvl1pPr>
            <a:lvl2pPr marL="742950" indent="-285750">
              <a:defRPr sz="4000" b="1">
                <a:solidFill>
                  <a:schemeClr val="tx1"/>
                </a:solidFill>
                <a:latin typeface="Times New Roman" charset="0"/>
                <a:ea typeface="ＭＳ Ｐゴシック" charset="-128"/>
              </a:defRPr>
            </a:lvl2pPr>
            <a:lvl3pPr marL="1143000" indent="-228600">
              <a:defRPr sz="4000" b="1">
                <a:solidFill>
                  <a:schemeClr val="tx1"/>
                </a:solidFill>
                <a:latin typeface="Times New Roman" charset="0"/>
                <a:ea typeface="ＭＳ Ｐゴシック" charset="-128"/>
              </a:defRPr>
            </a:lvl3pPr>
            <a:lvl4pPr marL="1600200" indent="-228600">
              <a:defRPr sz="4000" b="1">
                <a:solidFill>
                  <a:schemeClr val="tx1"/>
                </a:solidFill>
                <a:latin typeface="Times New Roman" charset="0"/>
                <a:ea typeface="ＭＳ Ｐゴシック" charset="-128"/>
              </a:defRPr>
            </a:lvl4pPr>
            <a:lvl5pPr marL="2057400" indent="-228600">
              <a:defRPr sz="4000" b="1">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4000" b="1">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4000" b="1">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4000" b="1">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4000" b="1">
                <a:solidFill>
                  <a:schemeClr val="tx1"/>
                </a:solidFill>
                <a:latin typeface="Times New Roman" charset="0"/>
                <a:ea typeface="ＭＳ Ｐゴシック" charset="-128"/>
              </a:defRPr>
            </a:lvl9pPr>
          </a:lstStyle>
          <a:p>
            <a:fld id="{3AB674E2-0D39-AC4C-9B86-629C6AF8F3B6}" type="slidenum">
              <a:rPr lang="en-US" altLang="en-US" sz="1200" b="0"/>
              <a:pPr/>
              <a:t>9</a:t>
            </a:fld>
            <a:endParaRPr lang="en-US" altLang="en-US" sz="1200" b="0"/>
          </a:p>
        </p:txBody>
      </p:sp>
    </p:spTree>
    <p:extLst>
      <p:ext uri="{BB962C8B-B14F-4D97-AF65-F5344CB8AC3E}">
        <p14:creationId xmlns:p14="http://schemas.microsoft.com/office/powerpoint/2010/main" val="3063838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8025" y="2349500"/>
            <a:ext cx="8029575" cy="1620839"/>
          </a:xfrm>
        </p:spPr>
        <p:txBody>
          <a:bodyPr/>
          <a:lstStyle/>
          <a:p>
            <a:r>
              <a:rPr lang="en-US"/>
              <a:t>Click to edit Master title style</a:t>
            </a:r>
          </a:p>
        </p:txBody>
      </p:sp>
      <p:sp>
        <p:nvSpPr>
          <p:cNvPr id="3" name="Subtitle 2"/>
          <p:cNvSpPr>
            <a:spLocks noGrp="1"/>
          </p:cNvSpPr>
          <p:nvPr>
            <p:ph type="subTitle" idx="1"/>
          </p:nvPr>
        </p:nvSpPr>
        <p:spPr>
          <a:xfrm>
            <a:off x="1417638" y="4286251"/>
            <a:ext cx="6611938" cy="1931988"/>
          </a:xfrm>
        </p:spPr>
        <p:txBody>
          <a:bodyPr/>
          <a:lstStyle>
            <a:lvl1pPr marL="0" indent="0" algn="ctr">
              <a:buNone/>
              <a:defRPr/>
            </a:lvl1pPr>
            <a:lvl2pPr marL="457146" indent="0" algn="ctr">
              <a:buNone/>
              <a:defRPr/>
            </a:lvl2pPr>
            <a:lvl3pPr marL="914293" indent="0" algn="ctr">
              <a:buNone/>
              <a:defRPr/>
            </a:lvl3pPr>
            <a:lvl4pPr marL="1371438" indent="0" algn="ctr">
              <a:buNone/>
              <a:defRPr/>
            </a:lvl4pPr>
            <a:lvl5pPr marL="1828585" indent="0" algn="ctr">
              <a:buNone/>
              <a:defRPr/>
            </a:lvl5pPr>
            <a:lvl6pPr marL="2285731" indent="0" algn="ctr">
              <a:buNone/>
              <a:defRPr/>
            </a:lvl6pPr>
            <a:lvl7pPr marL="2742877" indent="0" algn="ctr">
              <a:buNone/>
              <a:defRPr/>
            </a:lvl7pPr>
            <a:lvl8pPr marL="3200023" indent="0" algn="ctr">
              <a:buNone/>
              <a:defRPr/>
            </a:lvl8pPr>
            <a:lvl9pPr marL="36571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9A8294-D97C-9245-97E4-D763DDC8372A}" type="slidenum">
              <a:rPr lang="en-US" altLang="en-US"/>
              <a:pPr/>
              <a:t>‹#›</a:t>
            </a:fld>
            <a:endParaRPr lang="en-US" altLang="en-US"/>
          </a:p>
        </p:txBody>
      </p:sp>
    </p:spTree>
    <p:extLst>
      <p:ext uri="{BB962C8B-B14F-4D97-AF65-F5344CB8AC3E}">
        <p14:creationId xmlns:p14="http://schemas.microsoft.com/office/powerpoint/2010/main" val="6991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402738-15D1-594A-87E1-24D35971EF0E}" type="slidenum">
              <a:rPr lang="en-US" altLang="en-US"/>
              <a:pPr/>
              <a:t>‹#›</a:t>
            </a:fld>
            <a:endParaRPr lang="en-US" altLang="en-US"/>
          </a:p>
        </p:txBody>
      </p:sp>
    </p:spTree>
    <p:extLst>
      <p:ext uri="{BB962C8B-B14F-4D97-AF65-F5344CB8AC3E}">
        <p14:creationId xmlns:p14="http://schemas.microsoft.com/office/powerpoint/2010/main" val="95040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671512"/>
            <a:ext cx="2006600"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8026" y="671512"/>
            <a:ext cx="5870575"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82DC38-2ABE-5E45-90C4-470C79C267F8}" type="slidenum">
              <a:rPr lang="en-US" altLang="en-US"/>
              <a:pPr/>
              <a:t>‹#›</a:t>
            </a:fld>
            <a:endParaRPr lang="en-US" altLang="en-US"/>
          </a:p>
        </p:txBody>
      </p:sp>
    </p:spTree>
    <p:extLst>
      <p:ext uri="{BB962C8B-B14F-4D97-AF65-F5344CB8AC3E}">
        <p14:creationId xmlns:p14="http://schemas.microsoft.com/office/powerpoint/2010/main" val="39650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6A39A7-F5BE-7347-9556-C6A169B8778D}" type="slidenum">
              <a:rPr lang="en-US" altLang="en-US"/>
              <a:pPr/>
              <a:t>‹#›</a:t>
            </a:fld>
            <a:endParaRPr lang="en-US" altLang="en-US"/>
          </a:p>
        </p:txBody>
      </p:sp>
    </p:spTree>
    <p:extLst>
      <p:ext uri="{BB962C8B-B14F-4D97-AF65-F5344CB8AC3E}">
        <p14:creationId xmlns:p14="http://schemas.microsoft.com/office/powerpoint/2010/main" val="533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6126" y="4859339"/>
            <a:ext cx="8029575"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46126" y="3205163"/>
            <a:ext cx="8029575" cy="1654175"/>
          </a:xfrm>
        </p:spPr>
        <p:txBody>
          <a:bodyPr anchor="b"/>
          <a:lstStyle>
            <a:lvl1pPr marL="0" indent="0">
              <a:buNone/>
              <a:defRPr sz="2000"/>
            </a:lvl1pPr>
            <a:lvl2pPr marL="457146" indent="0">
              <a:buNone/>
              <a:defRPr sz="1800"/>
            </a:lvl2pPr>
            <a:lvl3pPr marL="914293" indent="0">
              <a:buNone/>
              <a:defRPr sz="1600"/>
            </a:lvl3pPr>
            <a:lvl4pPr marL="1371438" indent="0">
              <a:buNone/>
              <a:defRPr sz="1400"/>
            </a:lvl4pPr>
            <a:lvl5pPr marL="1828585" indent="0">
              <a:buNone/>
              <a:defRPr sz="1400"/>
            </a:lvl5pPr>
            <a:lvl6pPr marL="2285731" indent="0">
              <a:buNone/>
              <a:defRPr sz="1400"/>
            </a:lvl6pPr>
            <a:lvl7pPr marL="2742877" indent="0">
              <a:buNone/>
              <a:defRPr sz="1400"/>
            </a:lvl7pPr>
            <a:lvl8pPr marL="3200023" indent="0">
              <a:buNone/>
              <a:defRPr sz="1400"/>
            </a:lvl8pPr>
            <a:lvl9pPr marL="365716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3D27179-947D-914A-AB6C-652548A5645E}" type="slidenum">
              <a:rPr lang="en-US" altLang="en-US"/>
              <a:pPr/>
              <a:t>‹#›</a:t>
            </a:fld>
            <a:endParaRPr lang="en-US" altLang="en-US"/>
          </a:p>
        </p:txBody>
      </p:sp>
    </p:spTree>
    <p:extLst>
      <p:ext uri="{BB962C8B-B14F-4D97-AF65-F5344CB8AC3E}">
        <p14:creationId xmlns:p14="http://schemas.microsoft.com/office/powerpoint/2010/main" val="168397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8025" y="2184401"/>
            <a:ext cx="3938588"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9014" y="2184401"/>
            <a:ext cx="3938587" cy="4538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FFFB4A-05F2-5D4A-8061-21B6F0BBC43D}" type="slidenum">
              <a:rPr lang="en-US" altLang="en-US"/>
              <a:pPr/>
              <a:t>‹#›</a:t>
            </a:fld>
            <a:endParaRPr lang="en-US" altLang="en-US"/>
          </a:p>
        </p:txBody>
      </p:sp>
    </p:spTree>
    <p:extLst>
      <p:ext uri="{BB962C8B-B14F-4D97-AF65-F5344CB8AC3E}">
        <p14:creationId xmlns:p14="http://schemas.microsoft.com/office/powerpoint/2010/main" val="9436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303213"/>
            <a:ext cx="8501063" cy="126047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73075" y="1692276"/>
            <a:ext cx="4171950"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4" name="Content Placeholder 3"/>
          <p:cNvSpPr>
            <a:spLocks noGrp="1"/>
          </p:cNvSpPr>
          <p:nvPr>
            <p:ph sz="half" idx="2"/>
          </p:nvPr>
        </p:nvSpPr>
        <p:spPr>
          <a:xfrm>
            <a:off x="473075" y="2398714"/>
            <a:ext cx="417195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9014" y="1692276"/>
            <a:ext cx="4175125" cy="706438"/>
          </a:xfrm>
        </p:spPr>
        <p:txBody>
          <a:bodyPr anchor="b"/>
          <a:lstStyle>
            <a:lvl1pPr marL="0" indent="0">
              <a:buNone/>
              <a:defRPr sz="2400" b="1"/>
            </a:lvl1pPr>
            <a:lvl2pPr marL="457146" indent="0">
              <a:buNone/>
              <a:defRPr sz="2000" b="1"/>
            </a:lvl2pPr>
            <a:lvl3pPr marL="914293" indent="0">
              <a:buNone/>
              <a:defRPr sz="1800" b="1"/>
            </a:lvl3pPr>
            <a:lvl4pPr marL="1371438" indent="0">
              <a:buNone/>
              <a:defRPr sz="1600" b="1"/>
            </a:lvl4pPr>
            <a:lvl5pPr marL="1828585" indent="0">
              <a:buNone/>
              <a:defRPr sz="1600" b="1"/>
            </a:lvl5pPr>
            <a:lvl6pPr marL="2285731" indent="0">
              <a:buNone/>
              <a:defRPr sz="1600" b="1"/>
            </a:lvl6pPr>
            <a:lvl7pPr marL="2742877" indent="0">
              <a:buNone/>
              <a:defRPr sz="1600" b="1"/>
            </a:lvl7pPr>
            <a:lvl8pPr marL="3200023" indent="0">
              <a:buNone/>
              <a:defRPr sz="1600" b="1"/>
            </a:lvl8pPr>
            <a:lvl9pPr marL="36571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9014" y="2398714"/>
            <a:ext cx="4175125"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9C79F0-6686-1C4A-B99C-1207C57EB1F8}" type="slidenum">
              <a:rPr lang="en-US" altLang="en-US"/>
              <a:pPr/>
              <a:t>‹#›</a:t>
            </a:fld>
            <a:endParaRPr lang="en-US" altLang="en-US"/>
          </a:p>
        </p:txBody>
      </p:sp>
    </p:spTree>
    <p:extLst>
      <p:ext uri="{BB962C8B-B14F-4D97-AF65-F5344CB8AC3E}">
        <p14:creationId xmlns:p14="http://schemas.microsoft.com/office/powerpoint/2010/main" val="102357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2DDF6A2-A560-1D45-B334-CCC2CC7D905A}" type="slidenum">
              <a:rPr lang="en-US" altLang="en-US"/>
              <a:pPr/>
              <a:t>‹#›</a:t>
            </a:fld>
            <a:endParaRPr lang="en-US" altLang="en-US"/>
          </a:p>
        </p:txBody>
      </p:sp>
    </p:spTree>
    <p:extLst>
      <p:ext uri="{BB962C8B-B14F-4D97-AF65-F5344CB8AC3E}">
        <p14:creationId xmlns:p14="http://schemas.microsoft.com/office/powerpoint/2010/main" val="19243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460A7A0-4AE9-1C48-AB80-793E5B5AEC08}" type="slidenum">
              <a:rPr lang="en-US" altLang="en-US"/>
              <a:pPr/>
              <a:t>‹#›</a:t>
            </a:fld>
            <a:endParaRPr lang="en-US" altLang="en-US"/>
          </a:p>
        </p:txBody>
      </p:sp>
    </p:spTree>
    <p:extLst>
      <p:ext uri="{BB962C8B-B14F-4D97-AF65-F5344CB8AC3E}">
        <p14:creationId xmlns:p14="http://schemas.microsoft.com/office/powerpoint/2010/main" val="73010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6" y="301626"/>
            <a:ext cx="3106738" cy="12811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92525" y="301627"/>
            <a:ext cx="5281613" cy="6454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3076" y="1582738"/>
            <a:ext cx="3106738" cy="5173662"/>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E9F0-E158-E048-BB87-602AA5A67E89}" type="slidenum">
              <a:rPr lang="en-US" altLang="en-US"/>
              <a:pPr/>
              <a:t>‹#›</a:t>
            </a:fld>
            <a:endParaRPr lang="en-US" altLang="en-US"/>
          </a:p>
        </p:txBody>
      </p:sp>
    </p:spTree>
    <p:extLst>
      <p:ext uri="{BB962C8B-B14F-4D97-AF65-F5344CB8AC3E}">
        <p14:creationId xmlns:p14="http://schemas.microsoft.com/office/powerpoint/2010/main" val="225681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025" y="5294314"/>
            <a:ext cx="5667375" cy="6238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51025" y="676275"/>
            <a:ext cx="5667375" cy="4537075"/>
          </a:xfrm>
        </p:spPr>
        <p:txBody>
          <a:bodyPr/>
          <a:lstStyle>
            <a:lvl1pPr marL="0" indent="0">
              <a:buNone/>
              <a:defRPr sz="3200"/>
            </a:lvl1pPr>
            <a:lvl2pPr marL="457146" indent="0">
              <a:buNone/>
              <a:defRPr sz="2800"/>
            </a:lvl2pPr>
            <a:lvl3pPr marL="914293" indent="0">
              <a:buNone/>
              <a:defRPr sz="2400"/>
            </a:lvl3pPr>
            <a:lvl4pPr marL="1371438" indent="0">
              <a:buNone/>
              <a:defRPr sz="2000"/>
            </a:lvl4pPr>
            <a:lvl5pPr marL="1828585" indent="0">
              <a:buNone/>
              <a:defRPr sz="2000"/>
            </a:lvl5pPr>
            <a:lvl6pPr marL="2285731" indent="0">
              <a:buNone/>
              <a:defRPr sz="2000"/>
            </a:lvl6pPr>
            <a:lvl7pPr marL="2742877" indent="0">
              <a:buNone/>
              <a:defRPr sz="2000"/>
            </a:lvl7pPr>
            <a:lvl8pPr marL="3200023" indent="0">
              <a:buNone/>
              <a:defRPr sz="2000"/>
            </a:lvl8pPr>
            <a:lvl9pPr marL="3657169" indent="0">
              <a:buNone/>
              <a:defRPr sz="2000"/>
            </a:lvl9pPr>
          </a:lstStyle>
          <a:p>
            <a:pPr lvl="0"/>
            <a:endParaRPr lang="en-US" noProof="0"/>
          </a:p>
        </p:txBody>
      </p:sp>
      <p:sp>
        <p:nvSpPr>
          <p:cNvPr id="4" name="Text Placeholder 3"/>
          <p:cNvSpPr>
            <a:spLocks noGrp="1"/>
          </p:cNvSpPr>
          <p:nvPr>
            <p:ph type="body" sz="half" idx="2"/>
          </p:nvPr>
        </p:nvSpPr>
        <p:spPr>
          <a:xfrm>
            <a:off x="1851025" y="5918200"/>
            <a:ext cx="5667375" cy="889000"/>
          </a:xfrm>
        </p:spPr>
        <p:txBody>
          <a:bodyPr/>
          <a:lstStyle>
            <a:lvl1pPr marL="0" indent="0">
              <a:buNone/>
              <a:defRPr sz="1400"/>
            </a:lvl1pPr>
            <a:lvl2pPr marL="457146" indent="0">
              <a:buNone/>
              <a:defRPr sz="1200"/>
            </a:lvl2pPr>
            <a:lvl3pPr marL="914293" indent="0">
              <a:buNone/>
              <a:defRPr sz="1000"/>
            </a:lvl3pPr>
            <a:lvl4pPr marL="1371438" indent="0">
              <a:buNone/>
              <a:defRPr sz="900"/>
            </a:lvl4pPr>
            <a:lvl5pPr marL="1828585" indent="0">
              <a:buNone/>
              <a:defRPr sz="900"/>
            </a:lvl5pPr>
            <a:lvl6pPr marL="2285731" indent="0">
              <a:buNone/>
              <a:defRPr sz="900"/>
            </a:lvl6pPr>
            <a:lvl7pPr marL="2742877" indent="0">
              <a:buNone/>
              <a:defRPr sz="900"/>
            </a:lvl7pPr>
            <a:lvl8pPr marL="3200023" indent="0">
              <a:buNone/>
              <a:defRPr sz="900"/>
            </a:lvl8pPr>
            <a:lvl9pPr marL="365716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02A880-C453-B243-B046-C4C2FDD435F1}" type="slidenum">
              <a:rPr lang="en-US" altLang="en-US"/>
              <a:pPr/>
              <a:t>‹#›</a:t>
            </a:fld>
            <a:endParaRPr lang="en-US" altLang="en-US"/>
          </a:p>
        </p:txBody>
      </p:sp>
    </p:spTree>
    <p:extLst>
      <p:ext uri="{BB962C8B-B14F-4D97-AF65-F5344CB8AC3E}">
        <p14:creationId xmlns:p14="http://schemas.microsoft.com/office/powerpoint/2010/main" val="57184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8025" y="671513"/>
            <a:ext cx="8029575" cy="12604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08025" y="2184400"/>
            <a:ext cx="8029575" cy="4538663"/>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08025"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defTabSz="971435">
              <a:defRPr sz="1500" b="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227388" y="6891338"/>
            <a:ext cx="299085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ctr" defTabSz="971435">
              <a:defRPr sz="1500" b="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769100" y="6891338"/>
            <a:ext cx="1968500" cy="5032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algn="r" defTabSz="969963">
              <a:defRPr sz="1500" b="0"/>
            </a:lvl1pPr>
          </a:lstStyle>
          <a:p>
            <a:fld id="{E7C3E58E-4048-EA4D-BB28-ADDE5A0142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9963" rtl="0" eaLnBrk="0" fontAlgn="base" hangingPunct="0">
        <a:spcBef>
          <a:spcPct val="0"/>
        </a:spcBef>
        <a:spcAft>
          <a:spcPct val="0"/>
        </a:spcAft>
        <a:defRPr sz="4700">
          <a:solidFill>
            <a:schemeClr val="tx2"/>
          </a:solidFill>
          <a:latin typeface="+mj-lt"/>
          <a:ea typeface="+mj-ea"/>
          <a:cs typeface="ＭＳ Ｐゴシック" charset="0"/>
        </a:defRPr>
      </a:lvl1pPr>
      <a:lvl2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2pPr>
      <a:lvl3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3pPr>
      <a:lvl4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4pPr>
      <a:lvl5pPr algn="ctr" defTabSz="969963" rtl="0" eaLnBrk="0" fontAlgn="base" hangingPunct="0">
        <a:spcBef>
          <a:spcPct val="0"/>
        </a:spcBef>
        <a:spcAft>
          <a:spcPct val="0"/>
        </a:spcAft>
        <a:defRPr sz="4700">
          <a:solidFill>
            <a:schemeClr val="tx2"/>
          </a:solidFill>
          <a:latin typeface="Times New Roman" charset="0"/>
          <a:ea typeface="ＭＳ Ｐゴシック" charset="0"/>
          <a:cs typeface="ＭＳ Ｐゴシック" charset="0"/>
        </a:defRPr>
      </a:lvl5pPr>
      <a:lvl6pPr marL="457146" algn="ctr" defTabSz="971435" rtl="0" eaLnBrk="0" fontAlgn="base" hangingPunct="0">
        <a:spcBef>
          <a:spcPct val="0"/>
        </a:spcBef>
        <a:spcAft>
          <a:spcPct val="0"/>
        </a:spcAft>
        <a:defRPr sz="4700">
          <a:solidFill>
            <a:schemeClr val="tx2"/>
          </a:solidFill>
          <a:latin typeface="Times New Roman" charset="0"/>
          <a:ea typeface="ＭＳ Ｐゴシック" charset="0"/>
        </a:defRPr>
      </a:lvl6pPr>
      <a:lvl7pPr marL="914293" algn="ctr" defTabSz="971435" rtl="0" eaLnBrk="0" fontAlgn="base" hangingPunct="0">
        <a:spcBef>
          <a:spcPct val="0"/>
        </a:spcBef>
        <a:spcAft>
          <a:spcPct val="0"/>
        </a:spcAft>
        <a:defRPr sz="4700">
          <a:solidFill>
            <a:schemeClr val="tx2"/>
          </a:solidFill>
          <a:latin typeface="Times New Roman" charset="0"/>
          <a:ea typeface="ＭＳ Ｐゴシック" charset="0"/>
        </a:defRPr>
      </a:lvl7pPr>
      <a:lvl8pPr marL="1371438" algn="ctr" defTabSz="971435" rtl="0" eaLnBrk="0" fontAlgn="base" hangingPunct="0">
        <a:spcBef>
          <a:spcPct val="0"/>
        </a:spcBef>
        <a:spcAft>
          <a:spcPct val="0"/>
        </a:spcAft>
        <a:defRPr sz="4700">
          <a:solidFill>
            <a:schemeClr val="tx2"/>
          </a:solidFill>
          <a:latin typeface="Times New Roman" charset="0"/>
          <a:ea typeface="ＭＳ Ｐゴシック" charset="0"/>
        </a:defRPr>
      </a:lvl8pPr>
      <a:lvl9pPr marL="1828585" algn="ctr" defTabSz="971435" rtl="0" eaLnBrk="0" fontAlgn="base" hangingPunct="0">
        <a:spcBef>
          <a:spcPct val="0"/>
        </a:spcBef>
        <a:spcAft>
          <a:spcPct val="0"/>
        </a:spcAft>
        <a:defRPr sz="4700">
          <a:solidFill>
            <a:schemeClr val="tx2"/>
          </a:solidFill>
          <a:latin typeface="Times New Roman" charset="0"/>
          <a:ea typeface="ＭＳ Ｐゴシック" charset="0"/>
        </a:defRPr>
      </a:lvl9pPr>
    </p:titleStyle>
    <p:bodyStyle>
      <a:lvl1pPr marL="363538" indent="-363538" algn="l" defTabSz="969963" rtl="0" eaLnBrk="0" fontAlgn="base" hangingPunct="0">
        <a:spcBef>
          <a:spcPct val="20000"/>
        </a:spcBef>
        <a:spcAft>
          <a:spcPct val="0"/>
        </a:spcAft>
        <a:buChar char="•"/>
        <a:defRPr sz="3400">
          <a:solidFill>
            <a:schemeClr val="tx1"/>
          </a:solidFill>
          <a:latin typeface="+mn-lt"/>
          <a:ea typeface="+mn-ea"/>
          <a:cs typeface="ＭＳ Ｐゴシック" charset="0"/>
        </a:defRPr>
      </a:lvl1pPr>
      <a:lvl2pPr marL="787400" indent="-301625" algn="l" defTabSz="969963" rtl="0" eaLnBrk="0" fontAlgn="base" hangingPunct="0">
        <a:spcBef>
          <a:spcPct val="20000"/>
        </a:spcBef>
        <a:spcAft>
          <a:spcPct val="0"/>
        </a:spcAft>
        <a:buChar char="–"/>
        <a:defRPr sz="3000">
          <a:solidFill>
            <a:schemeClr val="tx1"/>
          </a:solidFill>
          <a:latin typeface="+mn-lt"/>
          <a:ea typeface="+mn-ea"/>
        </a:defRPr>
      </a:lvl2pPr>
      <a:lvl3pPr marL="1212850" indent="-241300" algn="l" defTabSz="969963" rtl="0" eaLnBrk="0" fontAlgn="base" hangingPunct="0">
        <a:spcBef>
          <a:spcPct val="20000"/>
        </a:spcBef>
        <a:spcAft>
          <a:spcPct val="0"/>
        </a:spcAft>
        <a:buChar char="•"/>
        <a:defRPr sz="2600">
          <a:solidFill>
            <a:schemeClr val="tx1"/>
          </a:solidFill>
          <a:latin typeface="+mn-lt"/>
          <a:ea typeface="+mn-ea"/>
        </a:defRPr>
      </a:lvl3pPr>
      <a:lvl4pPr marL="1698625" indent="-241300" algn="l" defTabSz="969963" rtl="0" eaLnBrk="0" fontAlgn="base" hangingPunct="0">
        <a:spcBef>
          <a:spcPct val="20000"/>
        </a:spcBef>
        <a:spcAft>
          <a:spcPct val="0"/>
        </a:spcAft>
        <a:buChar char="–"/>
        <a:defRPr sz="2100">
          <a:solidFill>
            <a:schemeClr val="tx1"/>
          </a:solidFill>
          <a:latin typeface="+mn-lt"/>
          <a:ea typeface="+mn-ea"/>
        </a:defRPr>
      </a:lvl4pPr>
      <a:lvl5pPr marL="2184400" indent="-241300" algn="l" defTabSz="969963" rtl="0" eaLnBrk="0" fontAlgn="base" hangingPunct="0">
        <a:spcBef>
          <a:spcPct val="20000"/>
        </a:spcBef>
        <a:spcAft>
          <a:spcPct val="0"/>
        </a:spcAft>
        <a:buChar char="»"/>
        <a:defRPr sz="2100">
          <a:solidFill>
            <a:schemeClr val="tx1"/>
          </a:solidFill>
          <a:latin typeface="+mn-lt"/>
          <a:ea typeface="+mn-ea"/>
        </a:defRPr>
      </a:lvl5pPr>
      <a:lvl6pPr marL="2642876" indent="-242859" algn="l" defTabSz="971435" rtl="0" eaLnBrk="0" fontAlgn="base" hangingPunct="0">
        <a:spcBef>
          <a:spcPct val="20000"/>
        </a:spcBef>
        <a:spcAft>
          <a:spcPct val="0"/>
        </a:spcAft>
        <a:buChar char="»"/>
        <a:defRPr sz="2100">
          <a:solidFill>
            <a:schemeClr val="tx1"/>
          </a:solidFill>
          <a:latin typeface="+mn-lt"/>
          <a:ea typeface="+mn-ea"/>
        </a:defRPr>
      </a:lvl6pPr>
      <a:lvl7pPr marL="3100023" indent="-242859" algn="l" defTabSz="971435" rtl="0" eaLnBrk="0" fontAlgn="base" hangingPunct="0">
        <a:spcBef>
          <a:spcPct val="20000"/>
        </a:spcBef>
        <a:spcAft>
          <a:spcPct val="0"/>
        </a:spcAft>
        <a:buChar char="»"/>
        <a:defRPr sz="2100">
          <a:solidFill>
            <a:schemeClr val="tx1"/>
          </a:solidFill>
          <a:latin typeface="+mn-lt"/>
          <a:ea typeface="+mn-ea"/>
        </a:defRPr>
      </a:lvl7pPr>
      <a:lvl8pPr marL="3557169" indent="-242859" algn="l" defTabSz="971435" rtl="0" eaLnBrk="0" fontAlgn="base" hangingPunct="0">
        <a:spcBef>
          <a:spcPct val="20000"/>
        </a:spcBef>
        <a:spcAft>
          <a:spcPct val="0"/>
        </a:spcAft>
        <a:buChar char="»"/>
        <a:defRPr sz="2100">
          <a:solidFill>
            <a:schemeClr val="tx1"/>
          </a:solidFill>
          <a:latin typeface="+mn-lt"/>
          <a:ea typeface="+mn-ea"/>
        </a:defRPr>
      </a:lvl8pPr>
      <a:lvl9pPr marL="4014316" indent="-242859" algn="l" defTabSz="971435" rtl="0" eaLnBrk="0" fontAlgn="base" hangingPunct="0">
        <a:spcBef>
          <a:spcPct val="20000"/>
        </a:spcBef>
        <a:spcAft>
          <a:spcPct val="0"/>
        </a:spcAft>
        <a:buChar char="»"/>
        <a:defRPr sz="2100">
          <a:solidFill>
            <a:schemeClr val="tx1"/>
          </a:solidFill>
          <a:latin typeface="+mn-lt"/>
          <a:ea typeface="+mn-ea"/>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38" algn="l" defTabSz="457146" rtl="0" eaLnBrk="1" latinLnBrk="0" hangingPunct="1">
        <a:defRPr sz="1800" kern="1200">
          <a:solidFill>
            <a:schemeClr val="tx1"/>
          </a:solidFill>
          <a:latin typeface="+mn-lt"/>
          <a:ea typeface="+mn-ea"/>
          <a:cs typeface="+mn-cs"/>
        </a:defRPr>
      </a:lvl4pPr>
      <a:lvl5pPr marL="1828585" algn="l" defTabSz="457146" rtl="0" eaLnBrk="1" latinLnBrk="0" hangingPunct="1">
        <a:defRPr sz="1800" kern="1200">
          <a:solidFill>
            <a:schemeClr val="tx1"/>
          </a:solidFill>
          <a:latin typeface="+mn-lt"/>
          <a:ea typeface="+mn-ea"/>
          <a:cs typeface="+mn-cs"/>
        </a:defRPr>
      </a:lvl5pPr>
      <a:lvl6pPr marL="2285731" algn="l" defTabSz="457146" rtl="0" eaLnBrk="1" latinLnBrk="0" hangingPunct="1">
        <a:defRPr sz="1800" kern="1200">
          <a:solidFill>
            <a:schemeClr val="tx1"/>
          </a:solidFill>
          <a:latin typeface="+mn-lt"/>
          <a:ea typeface="+mn-ea"/>
          <a:cs typeface="+mn-cs"/>
        </a:defRPr>
      </a:lvl6pPr>
      <a:lvl7pPr marL="2742877" algn="l" defTabSz="457146" rtl="0" eaLnBrk="1" latinLnBrk="0" hangingPunct="1">
        <a:defRPr sz="1800" kern="1200">
          <a:solidFill>
            <a:schemeClr val="tx1"/>
          </a:solidFill>
          <a:latin typeface="+mn-lt"/>
          <a:ea typeface="+mn-ea"/>
          <a:cs typeface="+mn-cs"/>
        </a:defRPr>
      </a:lvl7pPr>
      <a:lvl8pPr marL="3200023" algn="l" defTabSz="457146" rtl="0" eaLnBrk="1" latinLnBrk="0" hangingPunct="1">
        <a:defRPr sz="1800" kern="1200">
          <a:solidFill>
            <a:schemeClr val="tx1"/>
          </a:solidFill>
          <a:latin typeface="+mn-lt"/>
          <a:ea typeface="+mn-ea"/>
          <a:cs typeface="+mn-cs"/>
        </a:defRPr>
      </a:lvl8pPr>
      <a:lvl9pPr marL="3657169" algn="l" defTabSz="4571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ctrTitle"/>
          </p:nvPr>
        </p:nvSpPr>
        <p:spPr>
          <a:xfrm>
            <a:off x="503237" y="504825"/>
            <a:ext cx="8335963" cy="1763713"/>
          </a:xfrm>
          <a:extLst>
            <a:ext uri="{909E8E84-426E-40dd-AFC4-6F175D3DCCD1}">
              <a14:hiddenFill xmlns:a14="http://schemas.microsoft.com/office/drawing/2010/main" xmlns="">
                <a:solidFill>
                  <a:srgbClr val="FFFF66"/>
                </a:solidFill>
              </a14:hiddenFill>
            </a:ext>
          </a:extLst>
        </p:spPr>
        <p:txBody>
          <a:bodyPr/>
          <a:lstStyle/>
          <a:p>
            <a:r>
              <a:rPr lang="en-US" sz="4000" b="1" dirty="0"/>
              <a:t>EEB 504 and EEB 607 - Spring 2021 - Careers in Academia: How to Enhance your Chances for Success</a:t>
            </a:r>
          </a:p>
        </p:txBody>
      </p:sp>
      <p:sp>
        <p:nvSpPr>
          <p:cNvPr id="321539" name="Rectangle 3"/>
          <p:cNvSpPr>
            <a:spLocks noGrp="1" noChangeArrowheads="1"/>
          </p:cNvSpPr>
          <p:nvPr>
            <p:ph type="subTitle" idx="1"/>
          </p:nvPr>
        </p:nvSpPr>
        <p:spPr>
          <a:xfrm>
            <a:off x="760412" y="2687637"/>
            <a:ext cx="7924800" cy="1931988"/>
          </a:xfrm>
        </p:spPr>
        <p:txBody>
          <a:bodyPr/>
          <a:lstStyle/>
          <a:p>
            <a:pPr defTabSz="971435">
              <a:defRPr/>
            </a:pPr>
            <a:r>
              <a:rPr lang="en-US" sz="3000" dirty="0">
                <a:cs typeface="+mn-cs"/>
              </a:rPr>
              <a:t>Instructor: Louis J. Gross</a:t>
            </a:r>
          </a:p>
          <a:p>
            <a:pPr defTabSz="971435">
              <a:defRPr/>
            </a:pPr>
            <a:r>
              <a:rPr lang="en-US" sz="3000" dirty="0">
                <a:cs typeface="+mn-cs"/>
              </a:rPr>
              <a:t>Chancellor’s Professor, Departments of Ecology and Evolutionary Biology and Mathematics</a:t>
            </a:r>
          </a:p>
          <a:p>
            <a:pPr defTabSz="971435">
              <a:defRPr/>
            </a:pPr>
            <a:endParaRPr lang="en-US" sz="3000" dirty="0">
              <a:solidFill>
                <a:srgbClr val="FFFF66"/>
              </a:solidFill>
              <a:cs typeface="+mn-cs"/>
            </a:endParaRPr>
          </a:p>
          <a:p>
            <a:pPr defTabSz="971435">
              <a:defRPr/>
            </a:pPr>
            <a:endParaRPr lang="en-US" sz="3000" dirty="0">
              <a:solidFill>
                <a:srgbClr val="CCFF33"/>
              </a:solidFill>
              <a:cs typeface="+mn-cs"/>
            </a:endParaRPr>
          </a:p>
        </p:txBody>
      </p:sp>
      <p:sp>
        <p:nvSpPr>
          <p:cNvPr id="7" name="Rectangle 3">
            <a:extLst>
              <a:ext uri="{FF2B5EF4-FFF2-40B4-BE49-F238E27FC236}">
                <a16:creationId xmlns:a16="http://schemas.microsoft.com/office/drawing/2014/main" id="{521C92CD-30D0-804A-9FFE-9832B240DACD}"/>
              </a:ext>
            </a:extLst>
          </p:cNvPr>
          <p:cNvSpPr txBox="1">
            <a:spLocks noChangeArrowheads="1"/>
          </p:cNvSpPr>
          <p:nvPr/>
        </p:nvSpPr>
        <p:spPr bwMode="auto">
          <a:xfrm>
            <a:off x="1065212" y="4467225"/>
            <a:ext cx="7924800" cy="193198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7171" tIns="48585" rIns="97171" bIns="48585" numCol="1" anchor="t" anchorCtr="0" compatLnSpc="1">
            <a:prstTxWarp prst="textNoShape">
              <a:avLst/>
            </a:prstTxWarp>
          </a:bodyPr>
          <a:lstStyle>
            <a:lvl1pPr marL="0" indent="0" algn="ctr" defTabSz="969963" rtl="0" eaLnBrk="0" fontAlgn="base" hangingPunct="0">
              <a:spcBef>
                <a:spcPct val="20000"/>
              </a:spcBef>
              <a:spcAft>
                <a:spcPct val="0"/>
              </a:spcAft>
              <a:buNone/>
              <a:defRPr sz="3400">
                <a:solidFill>
                  <a:schemeClr val="tx1"/>
                </a:solidFill>
                <a:latin typeface="+mn-lt"/>
                <a:ea typeface="+mn-ea"/>
                <a:cs typeface="ＭＳ Ｐゴシック" charset="0"/>
              </a:defRPr>
            </a:lvl1pPr>
            <a:lvl2pPr marL="457146" indent="0" algn="ctr" defTabSz="969963" rtl="0" eaLnBrk="0" fontAlgn="base" hangingPunct="0">
              <a:spcBef>
                <a:spcPct val="20000"/>
              </a:spcBef>
              <a:spcAft>
                <a:spcPct val="0"/>
              </a:spcAft>
              <a:buNone/>
              <a:defRPr sz="3000">
                <a:solidFill>
                  <a:schemeClr val="tx1"/>
                </a:solidFill>
                <a:latin typeface="+mn-lt"/>
                <a:ea typeface="+mn-ea"/>
              </a:defRPr>
            </a:lvl2pPr>
            <a:lvl3pPr marL="914293" indent="0" algn="ctr" defTabSz="969963" rtl="0" eaLnBrk="0" fontAlgn="base" hangingPunct="0">
              <a:spcBef>
                <a:spcPct val="20000"/>
              </a:spcBef>
              <a:spcAft>
                <a:spcPct val="0"/>
              </a:spcAft>
              <a:buNone/>
              <a:defRPr sz="2600">
                <a:solidFill>
                  <a:schemeClr val="tx1"/>
                </a:solidFill>
                <a:latin typeface="+mn-lt"/>
                <a:ea typeface="+mn-ea"/>
              </a:defRPr>
            </a:lvl3pPr>
            <a:lvl4pPr marL="1371438" indent="0" algn="ctr" defTabSz="969963" rtl="0" eaLnBrk="0" fontAlgn="base" hangingPunct="0">
              <a:spcBef>
                <a:spcPct val="20000"/>
              </a:spcBef>
              <a:spcAft>
                <a:spcPct val="0"/>
              </a:spcAft>
              <a:buNone/>
              <a:defRPr sz="2100">
                <a:solidFill>
                  <a:schemeClr val="tx1"/>
                </a:solidFill>
                <a:latin typeface="+mn-lt"/>
                <a:ea typeface="+mn-ea"/>
              </a:defRPr>
            </a:lvl4pPr>
            <a:lvl5pPr marL="1828585" indent="0" algn="ctr" defTabSz="969963" rtl="0" eaLnBrk="0" fontAlgn="base" hangingPunct="0">
              <a:spcBef>
                <a:spcPct val="20000"/>
              </a:spcBef>
              <a:spcAft>
                <a:spcPct val="0"/>
              </a:spcAft>
              <a:buNone/>
              <a:defRPr sz="2100">
                <a:solidFill>
                  <a:schemeClr val="tx1"/>
                </a:solidFill>
                <a:latin typeface="+mn-lt"/>
                <a:ea typeface="+mn-ea"/>
              </a:defRPr>
            </a:lvl5pPr>
            <a:lvl6pPr marL="2285731" indent="0" algn="ctr" defTabSz="971435" rtl="0" eaLnBrk="0" fontAlgn="base" hangingPunct="0">
              <a:spcBef>
                <a:spcPct val="20000"/>
              </a:spcBef>
              <a:spcAft>
                <a:spcPct val="0"/>
              </a:spcAft>
              <a:buNone/>
              <a:defRPr sz="2100">
                <a:solidFill>
                  <a:schemeClr val="tx1"/>
                </a:solidFill>
                <a:latin typeface="+mn-lt"/>
                <a:ea typeface="+mn-ea"/>
              </a:defRPr>
            </a:lvl6pPr>
            <a:lvl7pPr marL="2742877" indent="0" algn="ctr" defTabSz="971435" rtl="0" eaLnBrk="0" fontAlgn="base" hangingPunct="0">
              <a:spcBef>
                <a:spcPct val="20000"/>
              </a:spcBef>
              <a:spcAft>
                <a:spcPct val="0"/>
              </a:spcAft>
              <a:buNone/>
              <a:defRPr sz="2100">
                <a:solidFill>
                  <a:schemeClr val="tx1"/>
                </a:solidFill>
                <a:latin typeface="+mn-lt"/>
                <a:ea typeface="+mn-ea"/>
              </a:defRPr>
            </a:lvl7pPr>
            <a:lvl8pPr marL="3200023" indent="0" algn="ctr" defTabSz="971435" rtl="0" eaLnBrk="0" fontAlgn="base" hangingPunct="0">
              <a:spcBef>
                <a:spcPct val="20000"/>
              </a:spcBef>
              <a:spcAft>
                <a:spcPct val="0"/>
              </a:spcAft>
              <a:buNone/>
              <a:defRPr sz="2100">
                <a:solidFill>
                  <a:schemeClr val="tx1"/>
                </a:solidFill>
                <a:latin typeface="+mn-lt"/>
                <a:ea typeface="+mn-ea"/>
              </a:defRPr>
            </a:lvl8pPr>
            <a:lvl9pPr marL="3657169" indent="0" algn="ctr" defTabSz="971435" rtl="0" eaLnBrk="0" fontAlgn="base" hangingPunct="0">
              <a:spcBef>
                <a:spcPct val="20000"/>
              </a:spcBef>
              <a:spcAft>
                <a:spcPct val="0"/>
              </a:spcAft>
              <a:buNone/>
              <a:defRPr sz="2100">
                <a:solidFill>
                  <a:schemeClr val="tx1"/>
                </a:solidFill>
                <a:latin typeface="+mn-lt"/>
                <a:ea typeface="+mn-ea"/>
              </a:defRPr>
            </a:lvl9pPr>
          </a:lstStyle>
          <a:p>
            <a:pPr algn="l" defTabSz="971435">
              <a:defRPr/>
            </a:pPr>
            <a:r>
              <a:rPr lang="en-US" sz="3000" b="0" kern="0" dirty="0">
                <a:cs typeface="+mn-cs"/>
              </a:rPr>
              <a:t>Participating in the broader academic community in your field; Building effective collaborations; Building balance in your life; Time management. </a:t>
            </a:r>
          </a:p>
          <a:p>
            <a:pPr algn="l" defTabSz="971435">
              <a:defRPr/>
            </a:pPr>
            <a:r>
              <a:rPr lang="en-US" sz="3000" b="0" kern="0" dirty="0">
                <a:cs typeface="+mn-cs"/>
              </a:rPr>
              <a:t>                            May 4, 2021</a:t>
            </a:r>
            <a:endParaRPr lang="en-US" sz="3000" b="0" kern="0" dirty="0">
              <a:solidFill>
                <a:srgbClr val="FFFF66"/>
              </a:solidFill>
              <a:highlight>
                <a:srgbClr val="000000"/>
              </a:highlight>
              <a:cs typeface="+mn-cs"/>
            </a:endParaRPr>
          </a:p>
          <a:p>
            <a:pPr defTabSz="971435">
              <a:defRPr/>
            </a:pPr>
            <a:endParaRPr lang="en-US" sz="3000" b="0" kern="0" dirty="0">
              <a:solidFill>
                <a:srgbClr val="CCFF33"/>
              </a:solidFill>
              <a:cs typeface="+mn-cs"/>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01D33BF1-9792-EC4E-B207-C248D92BC8A6}"/>
              </a:ext>
            </a:extLst>
          </p:cNvPr>
          <p:cNvSpPr>
            <a:spLocks noGrp="1" noChangeArrowheads="1"/>
          </p:cNvSpPr>
          <p:nvPr>
            <p:ph type="title" idx="4294967295"/>
          </p:nvPr>
        </p:nvSpPr>
        <p:spPr>
          <a:xfrm>
            <a:off x="629708" y="239316"/>
            <a:ext cx="8028781" cy="1180703"/>
          </a:xfrm>
        </p:spPr>
        <p:txBody>
          <a:bodyPr/>
          <a:lstStyle/>
          <a:p>
            <a:pPr eaLnBrk="1" hangingPunct="1"/>
            <a:r>
              <a:rPr lang="en-US" altLang="en-US" sz="2479" b="1" dirty="0"/>
              <a:t> </a:t>
            </a:r>
            <a:r>
              <a:rPr lang="en-US" altLang="en-US" sz="3306" b="1" dirty="0">
                <a:solidFill>
                  <a:srgbClr val="0000F2"/>
                </a:solidFill>
              </a:rPr>
              <a:t>Fostering Interdisciplinary Collaboration: My Tips</a:t>
            </a:r>
            <a:endParaRPr lang="en-US" altLang="en-US" dirty="0">
              <a:solidFill>
                <a:srgbClr val="0000F2"/>
              </a:solidFill>
            </a:endParaRPr>
          </a:p>
        </p:txBody>
      </p:sp>
      <p:sp>
        <p:nvSpPr>
          <p:cNvPr id="149507" name="Rectangle 3">
            <a:extLst>
              <a:ext uri="{FF2B5EF4-FFF2-40B4-BE49-F238E27FC236}">
                <a16:creationId xmlns:a16="http://schemas.microsoft.com/office/drawing/2014/main" id="{DE469DE4-4779-374B-9249-DDD3C741E941}"/>
              </a:ext>
            </a:extLst>
          </p:cNvPr>
          <p:cNvSpPr>
            <a:spLocks noGrp="1" noChangeArrowheads="1"/>
          </p:cNvSpPr>
          <p:nvPr>
            <p:ph type="body" idx="4294967295"/>
          </p:nvPr>
        </p:nvSpPr>
        <p:spPr>
          <a:xfrm>
            <a:off x="393567" y="1734873"/>
            <a:ext cx="8815917" cy="5746089"/>
          </a:xfrm>
        </p:spPr>
        <p:txBody>
          <a:bodyPr/>
          <a:lstStyle/>
          <a:p>
            <a:pPr>
              <a:lnSpc>
                <a:spcPct val="90000"/>
              </a:lnSpc>
              <a:buFontTx/>
              <a:buNone/>
            </a:pPr>
            <a:r>
              <a:rPr lang="en-US" altLang="en-US" sz="2892" dirty="0"/>
              <a:t>Hubris is the enemy of collaboration - you don’t know as much as you think you do.</a:t>
            </a:r>
          </a:p>
          <a:p>
            <a:pPr>
              <a:lnSpc>
                <a:spcPct val="90000"/>
              </a:lnSpc>
              <a:buFontTx/>
              <a:buNone/>
            </a:pPr>
            <a:endParaRPr lang="en-US" altLang="en-US" sz="2892" dirty="0"/>
          </a:p>
          <a:p>
            <a:pPr>
              <a:lnSpc>
                <a:spcPct val="90000"/>
              </a:lnSpc>
              <a:buFontTx/>
              <a:buNone/>
            </a:pPr>
            <a:r>
              <a:rPr lang="en-US" altLang="en-US" sz="2892" dirty="0"/>
              <a:t>Trust your colleagues - they know more than you do. </a:t>
            </a:r>
          </a:p>
          <a:p>
            <a:pPr>
              <a:lnSpc>
                <a:spcPct val="90000"/>
              </a:lnSpc>
              <a:buFontTx/>
              <a:buNone/>
            </a:pPr>
            <a:endParaRPr lang="en-US" altLang="en-US" sz="2892" dirty="0"/>
          </a:p>
          <a:p>
            <a:pPr>
              <a:lnSpc>
                <a:spcPct val="90000"/>
              </a:lnSpc>
              <a:buFontTx/>
              <a:buNone/>
            </a:pPr>
            <a:r>
              <a:rPr lang="en-US" altLang="en-US" sz="2892" dirty="0"/>
              <a:t>Don’t feel obliged to collaborate with assholes, even if they are </a:t>
            </a:r>
            <a:r>
              <a:rPr lang="en-US" altLang="en-US" sz="2892" dirty="0" err="1"/>
              <a:t>brilliant.There</a:t>
            </a:r>
            <a:r>
              <a:rPr lang="en-US" altLang="en-US" sz="2892" dirty="0"/>
              <a:t> are great non-assholes out there  - find them. </a:t>
            </a:r>
          </a:p>
          <a:p>
            <a:pPr>
              <a:lnSpc>
                <a:spcPct val="90000"/>
              </a:lnSpc>
              <a:buFontTx/>
              <a:buNone/>
            </a:pPr>
            <a:endParaRPr lang="en-US" altLang="en-US" sz="2892" dirty="0"/>
          </a:p>
          <a:p>
            <a:pPr>
              <a:lnSpc>
                <a:spcPct val="90000"/>
              </a:lnSpc>
              <a:buFontTx/>
              <a:buNone/>
            </a:pPr>
            <a:r>
              <a:rPr lang="en-US" altLang="en-US" sz="2892" dirty="0"/>
              <a:t>Spice up your life - marry a poet.</a:t>
            </a:r>
          </a:p>
          <a:p>
            <a:pPr>
              <a:lnSpc>
                <a:spcPct val="90000"/>
              </a:lnSpc>
            </a:pPr>
            <a:endParaRPr lang="en-US" altLang="en-US" sz="2066" dirty="0"/>
          </a:p>
          <a:p>
            <a:pPr>
              <a:lnSpc>
                <a:spcPct val="90000"/>
              </a:lnSpc>
              <a:buFontTx/>
              <a:buNone/>
            </a:pPr>
            <a:endParaRPr lang="en-US" altLang="en-US" sz="2066"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9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A24C532C-5951-8640-8FE1-235791BEA19A}"/>
              </a:ext>
            </a:extLst>
          </p:cNvPr>
          <p:cNvSpPr>
            <a:spLocks noGrp="1" noChangeArrowheads="1"/>
          </p:cNvSpPr>
          <p:nvPr>
            <p:ph type="title" idx="4294967295"/>
          </p:nvPr>
        </p:nvSpPr>
        <p:spPr>
          <a:xfrm>
            <a:off x="629708" y="239316"/>
            <a:ext cx="8028781" cy="1180703"/>
          </a:xfrm>
        </p:spPr>
        <p:txBody>
          <a:bodyPr/>
          <a:lstStyle/>
          <a:p>
            <a:pPr eaLnBrk="1" hangingPunct="1"/>
            <a:r>
              <a:rPr lang="en-US" altLang="en-US" sz="2479" b="1" dirty="0"/>
              <a:t> </a:t>
            </a:r>
            <a:r>
              <a:rPr lang="en-US" altLang="en-US" sz="3306" b="1" dirty="0">
                <a:solidFill>
                  <a:srgbClr val="0000F2"/>
                </a:solidFill>
              </a:rPr>
              <a:t>Fostering Interdisciplinary Collaboration: My Tips</a:t>
            </a:r>
            <a:endParaRPr lang="en-US" altLang="en-US" dirty="0">
              <a:solidFill>
                <a:srgbClr val="0000F2"/>
              </a:solidFill>
            </a:endParaRPr>
          </a:p>
        </p:txBody>
      </p:sp>
      <p:sp>
        <p:nvSpPr>
          <p:cNvPr id="151555" name="Rectangle 3">
            <a:extLst>
              <a:ext uri="{FF2B5EF4-FFF2-40B4-BE49-F238E27FC236}">
                <a16:creationId xmlns:a16="http://schemas.microsoft.com/office/drawing/2014/main" id="{170007C4-3421-934D-98AF-823E732EC455}"/>
              </a:ext>
            </a:extLst>
          </p:cNvPr>
          <p:cNvSpPr>
            <a:spLocks noGrp="1" noChangeArrowheads="1"/>
          </p:cNvSpPr>
          <p:nvPr>
            <p:ph type="body" idx="4294967295"/>
          </p:nvPr>
        </p:nvSpPr>
        <p:spPr>
          <a:xfrm>
            <a:off x="393567" y="1105164"/>
            <a:ext cx="8815917" cy="5746089"/>
          </a:xfrm>
        </p:spPr>
        <p:txBody>
          <a:bodyPr/>
          <a:lstStyle/>
          <a:p>
            <a:pPr>
              <a:lnSpc>
                <a:spcPct val="90000"/>
              </a:lnSpc>
              <a:buFontTx/>
              <a:buNone/>
            </a:pPr>
            <a:endParaRPr lang="en-US" altLang="en-US" sz="2066"/>
          </a:p>
          <a:p>
            <a:pPr>
              <a:lnSpc>
                <a:spcPct val="90000"/>
              </a:lnSpc>
              <a:buFontTx/>
              <a:buNone/>
            </a:pPr>
            <a:r>
              <a:rPr lang="en-US" altLang="en-US" sz="2479"/>
              <a:t>Don’t judge other disciplines based upon their students.</a:t>
            </a:r>
          </a:p>
          <a:p>
            <a:pPr>
              <a:lnSpc>
                <a:spcPct val="90000"/>
              </a:lnSpc>
            </a:pPr>
            <a:endParaRPr lang="en-US" altLang="en-US" sz="2479"/>
          </a:p>
          <a:p>
            <a:pPr>
              <a:lnSpc>
                <a:spcPct val="90000"/>
              </a:lnSpc>
              <a:buFontTx/>
              <a:buNone/>
            </a:pPr>
            <a:r>
              <a:rPr lang="en-US" altLang="en-US" sz="2479"/>
              <a:t>Find ways to explain your passion for your field to others.</a:t>
            </a:r>
          </a:p>
          <a:p>
            <a:pPr>
              <a:lnSpc>
                <a:spcPct val="90000"/>
              </a:lnSpc>
            </a:pPr>
            <a:endParaRPr lang="en-US" altLang="en-US" sz="2479"/>
          </a:p>
          <a:p>
            <a:pPr>
              <a:lnSpc>
                <a:spcPct val="90000"/>
              </a:lnSpc>
              <a:buFontTx/>
              <a:buNone/>
            </a:pPr>
            <a:r>
              <a:rPr lang="en-US" altLang="en-US" sz="2479"/>
              <a:t>Be patient - don’t expect to learn the language of another field easily.</a:t>
            </a:r>
          </a:p>
          <a:p>
            <a:pPr>
              <a:lnSpc>
                <a:spcPct val="90000"/>
              </a:lnSpc>
              <a:buFontTx/>
              <a:buNone/>
            </a:pPr>
            <a:endParaRPr lang="en-US" altLang="en-US" sz="2479"/>
          </a:p>
          <a:p>
            <a:pPr>
              <a:lnSpc>
                <a:spcPct val="90000"/>
              </a:lnSpc>
              <a:buFontTx/>
              <a:buNone/>
            </a:pPr>
            <a:r>
              <a:rPr lang="en-US" altLang="en-US" sz="2479"/>
              <a:t>The status quo arose from disciplinary silos - don’t be afraid to challenge it and modify or throw out the “rules”</a:t>
            </a:r>
          </a:p>
          <a:p>
            <a:pPr>
              <a:lnSpc>
                <a:spcPct val="90000"/>
              </a:lnSpc>
              <a:buFontTx/>
              <a:buNone/>
            </a:pPr>
            <a:endParaRPr lang="en-US" altLang="en-US" sz="2479"/>
          </a:p>
          <a:p>
            <a:pPr>
              <a:lnSpc>
                <a:spcPct val="90000"/>
              </a:lnSpc>
              <a:buFontTx/>
              <a:buNone/>
            </a:pPr>
            <a:r>
              <a:rPr lang="en-US" altLang="en-US" sz="2479"/>
              <a:t>Find mechanisms to ensure everyone benefits from a collaboration - individuals, their students, their department - share the wealth in order to generate new resources.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5">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Building Balance in your Life</a:t>
            </a:r>
            <a:r>
              <a:rPr lang="en-US" sz="4000" b="1" dirty="0">
                <a:solidFill>
                  <a:srgbClr val="000090"/>
                </a:solidFill>
              </a:rPr>
              <a:t>:</a:t>
            </a:r>
          </a:p>
        </p:txBody>
      </p:sp>
      <p:sp>
        <p:nvSpPr>
          <p:cNvPr id="321539" name="Rectangle 3"/>
          <p:cNvSpPr>
            <a:spLocks noGrp="1" noChangeArrowheads="1"/>
          </p:cNvSpPr>
          <p:nvPr>
            <p:ph type="body" idx="1"/>
          </p:nvPr>
        </p:nvSpPr>
        <p:spPr>
          <a:xfrm>
            <a:off x="760412" y="1167654"/>
            <a:ext cx="5410204" cy="4922163"/>
          </a:xfrm>
          <a:ln>
            <a:solidFill>
              <a:schemeClr val="bg1"/>
            </a:solidFill>
          </a:ln>
        </p:spPr>
        <p:txBody>
          <a:bodyPr/>
          <a:lstStyle/>
          <a:p>
            <a:pPr>
              <a:lnSpc>
                <a:spcPct val="90000"/>
              </a:lnSpc>
              <a:buFontTx/>
              <a:buNone/>
              <a:defRPr/>
            </a:pPr>
            <a:r>
              <a:rPr lang="en-US" sz="2400" i="1" dirty="0"/>
              <a:t>Remembering a Conversation: </a:t>
            </a:r>
          </a:p>
          <a:p>
            <a:pPr>
              <a:lnSpc>
                <a:spcPct val="90000"/>
              </a:lnSpc>
              <a:buFontTx/>
              <a:buNone/>
              <a:defRPr/>
            </a:pPr>
            <a:r>
              <a:rPr lang="en-US" sz="2400" dirty="0"/>
              <a:t>When visiting Morehouse College several years ago, I had a fascinating conversation with J.K. (as he is known) not about biology though there was that too) but about what drove us. In all my many visits to higher education institutions, J.K. was the only person who asked the deep questions of “What drives you”, “What really matters to you”, “What do you do for yourself”, “How do you contribute to the world”. This led to a discussion of family, art, music and educating students to “build a life they can look back on without regret”. </a:t>
            </a:r>
          </a:p>
          <a:p>
            <a:pPr>
              <a:lnSpc>
                <a:spcPct val="90000"/>
              </a:lnSpc>
              <a:buFontTx/>
              <a:buNone/>
              <a:defRPr/>
            </a:pPr>
            <a:r>
              <a:rPr lang="en-US" sz="2400" dirty="0"/>
              <a:t>This seems to relate today to YOLO – You only live once</a:t>
            </a:r>
          </a:p>
        </p:txBody>
      </p:sp>
      <p:pic>
        <p:nvPicPr>
          <p:cNvPr id="4" name="Picture 3" descr="A picture containing person, person, wearing, posing&#10;&#10;Description automatically generated">
            <a:extLst>
              <a:ext uri="{FF2B5EF4-FFF2-40B4-BE49-F238E27FC236}">
                <a16:creationId xmlns:a16="http://schemas.microsoft.com/office/drawing/2014/main" id="{81ADDCC1-B8AC-4F44-9CF2-309CAB55E5AF}"/>
              </a:ext>
            </a:extLst>
          </p:cNvPr>
          <p:cNvPicPr>
            <a:picLocks noChangeAspect="1"/>
          </p:cNvPicPr>
          <p:nvPr/>
        </p:nvPicPr>
        <p:blipFill>
          <a:blip r:embed="rId3"/>
          <a:stretch>
            <a:fillRect/>
          </a:stretch>
        </p:blipFill>
        <p:spPr>
          <a:xfrm>
            <a:off x="6524553" y="1297662"/>
            <a:ext cx="2451100" cy="3009900"/>
          </a:xfrm>
          <a:prstGeom prst="rect">
            <a:avLst/>
          </a:prstGeom>
        </p:spPr>
      </p:pic>
      <p:sp>
        <p:nvSpPr>
          <p:cNvPr id="5" name="TextBox 4">
            <a:extLst>
              <a:ext uri="{FF2B5EF4-FFF2-40B4-BE49-F238E27FC236}">
                <a16:creationId xmlns:a16="http://schemas.microsoft.com/office/drawing/2014/main" id="{948B97EA-8954-264E-A90B-35B4A83236AA}"/>
              </a:ext>
            </a:extLst>
          </p:cNvPr>
          <p:cNvSpPr txBox="1"/>
          <p:nvPr/>
        </p:nvSpPr>
        <p:spPr>
          <a:xfrm>
            <a:off x="6524553" y="4467225"/>
            <a:ext cx="2652641" cy="1631216"/>
          </a:xfrm>
          <a:prstGeom prst="rect">
            <a:avLst/>
          </a:prstGeom>
          <a:noFill/>
        </p:spPr>
        <p:txBody>
          <a:bodyPr wrap="square" rtlCol="0">
            <a:spAutoFit/>
          </a:bodyPr>
          <a:lstStyle/>
          <a:p>
            <a:r>
              <a:rPr lang="en-US" sz="2000" dirty="0"/>
              <a:t>J.K. Haynes – Professor of Biology and Dean of Science and Math, Morehouse College</a:t>
            </a:r>
          </a:p>
        </p:txBody>
      </p:sp>
    </p:spTree>
    <p:extLst>
      <p:ext uri="{BB962C8B-B14F-4D97-AF65-F5344CB8AC3E}">
        <p14:creationId xmlns:p14="http://schemas.microsoft.com/office/powerpoint/2010/main" val="670370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Building Balance in your Life</a:t>
            </a:r>
            <a:r>
              <a:rPr lang="en-US" sz="4000" b="1" dirty="0">
                <a:solidFill>
                  <a:srgbClr val="000090"/>
                </a:solidFill>
              </a:rPr>
              <a:t>:</a:t>
            </a:r>
          </a:p>
        </p:txBody>
      </p:sp>
      <p:sp>
        <p:nvSpPr>
          <p:cNvPr id="321539" name="Rectangle 3"/>
          <p:cNvSpPr>
            <a:spLocks noGrp="1" noChangeArrowheads="1"/>
          </p:cNvSpPr>
          <p:nvPr>
            <p:ph type="body" idx="1"/>
          </p:nvPr>
        </p:nvSpPr>
        <p:spPr>
          <a:xfrm>
            <a:off x="608012" y="1324506"/>
            <a:ext cx="6172200" cy="1085320"/>
          </a:xfrm>
          <a:ln>
            <a:solidFill>
              <a:schemeClr val="bg1"/>
            </a:solidFill>
          </a:ln>
        </p:spPr>
        <p:txBody>
          <a:bodyPr/>
          <a:lstStyle/>
          <a:p>
            <a:pPr>
              <a:lnSpc>
                <a:spcPct val="90000"/>
              </a:lnSpc>
              <a:buFontTx/>
              <a:buNone/>
              <a:defRPr/>
            </a:pPr>
            <a:r>
              <a:rPr lang="en-US" sz="2400" i="1" dirty="0"/>
              <a:t>There’s hosts of books on work-life balance:</a:t>
            </a:r>
            <a:endParaRPr lang="en-US" sz="2400" dirty="0"/>
          </a:p>
        </p:txBody>
      </p:sp>
      <p:pic>
        <p:nvPicPr>
          <p:cNvPr id="3" name="Picture 2" descr="A picture containing text&#10;&#10;Description automatically generated">
            <a:extLst>
              <a:ext uri="{FF2B5EF4-FFF2-40B4-BE49-F238E27FC236}">
                <a16:creationId xmlns:a16="http://schemas.microsoft.com/office/drawing/2014/main" id="{7AC9E82F-B5F8-724A-906D-479E9EE210E7}"/>
              </a:ext>
            </a:extLst>
          </p:cNvPr>
          <p:cNvPicPr>
            <a:picLocks noChangeAspect="1"/>
          </p:cNvPicPr>
          <p:nvPr/>
        </p:nvPicPr>
        <p:blipFill>
          <a:blip r:embed="rId3"/>
          <a:stretch>
            <a:fillRect/>
          </a:stretch>
        </p:blipFill>
        <p:spPr>
          <a:xfrm>
            <a:off x="992979" y="1836965"/>
            <a:ext cx="2197100" cy="2197100"/>
          </a:xfrm>
          <a:prstGeom prst="rect">
            <a:avLst/>
          </a:prstGeom>
        </p:spPr>
      </p:pic>
      <p:pic>
        <p:nvPicPr>
          <p:cNvPr id="5" name="Picture 4" descr="Text&#10;&#10;Description automatically generated">
            <a:extLst>
              <a:ext uri="{FF2B5EF4-FFF2-40B4-BE49-F238E27FC236}">
                <a16:creationId xmlns:a16="http://schemas.microsoft.com/office/drawing/2014/main" id="{F2FC258D-9238-3146-812C-5EF8DD102AA5}"/>
              </a:ext>
            </a:extLst>
          </p:cNvPr>
          <p:cNvPicPr>
            <a:picLocks noChangeAspect="1"/>
          </p:cNvPicPr>
          <p:nvPr/>
        </p:nvPicPr>
        <p:blipFill>
          <a:blip r:embed="rId4"/>
          <a:stretch>
            <a:fillRect/>
          </a:stretch>
        </p:blipFill>
        <p:spPr>
          <a:xfrm>
            <a:off x="3711327" y="2409826"/>
            <a:ext cx="2095500" cy="3175000"/>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4AF5AAD1-BC91-8643-A5A6-7F3411E507B3}"/>
              </a:ext>
            </a:extLst>
          </p:cNvPr>
          <p:cNvPicPr>
            <a:picLocks noChangeAspect="1"/>
          </p:cNvPicPr>
          <p:nvPr/>
        </p:nvPicPr>
        <p:blipFill>
          <a:blip r:embed="rId5"/>
          <a:stretch>
            <a:fillRect/>
          </a:stretch>
        </p:blipFill>
        <p:spPr>
          <a:xfrm>
            <a:off x="6713736" y="1063625"/>
            <a:ext cx="1765300" cy="3175000"/>
          </a:xfrm>
          <a:prstGeom prst="rect">
            <a:avLst/>
          </a:prstGeom>
        </p:spPr>
      </p:pic>
      <p:pic>
        <p:nvPicPr>
          <p:cNvPr id="11" name="Picture 10" descr="Diagram&#10;&#10;Description automatically generated">
            <a:extLst>
              <a:ext uri="{FF2B5EF4-FFF2-40B4-BE49-F238E27FC236}">
                <a16:creationId xmlns:a16="http://schemas.microsoft.com/office/drawing/2014/main" id="{26A73ED6-DB37-814D-A160-616866647F60}"/>
              </a:ext>
            </a:extLst>
          </p:cNvPr>
          <p:cNvPicPr>
            <a:picLocks noChangeAspect="1"/>
          </p:cNvPicPr>
          <p:nvPr/>
        </p:nvPicPr>
        <p:blipFill>
          <a:blip r:embed="rId6"/>
          <a:stretch>
            <a:fillRect/>
          </a:stretch>
        </p:blipFill>
        <p:spPr>
          <a:xfrm>
            <a:off x="1287063" y="4238625"/>
            <a:ext cx="2095500" cy="3162300"/>
          </a:xfrm>
          <a:prstGeom prst="rect">
            <a:avLst/>
          </a:prstGeom>
        </p:spPr>
      </p:pic>
      <p:pic>
        <p:nvPicPr>
          <p:cNvPr id="13" name="Picture 12" descr="Text&#10;&#10;Description automatically generated">
            <a:extLst>
              <a:ext uri="{FF2B5EF4-FFF2-40B4-BE49-F238E27FC236}">
                <a16:creationId xmlns:a16="http://schemas.microsoft.com/office/drawing/2014/main" id="{95812C8D-8CD6-AA4E-9801-B597E0675F64}"/>
              </a:ext>
            </a:extLst>
          </p:cNvPr>
          <p:cNvPicPr>
            <a:picLocks noChangeAspect="1"/>
          </p:cNvPicPr>
          <p:nvPr/>
        </p:nvPicPr>
        <p:blipFill>
          <a:blip r:embed="rId7"/>
          <a:stretch>
            <a:fillRect/>
          </a:stretch>
        </p:blipFill>
        <p:spPr>
          <a:xfrm>
            <a:off x="6011739" y="4279447"/>
            <a:ext cx="2095500" cy="3175000"/>
          </a:xfrm>
          <a:prstGeom prst="rect">
            <a:avLst/>
          </a:prstGeom>
        </p:spPr>
      </p:pic>
    </p:spTree>
    <p:extLst>
      <p:ext uri="{BB962C8B-B14F-4D97-AF65-F5344CB8AC3E}">
        <p14:creationId xmlns:p14="http://schemas.microsoft.com/office/powerpoint/2010/main" val="2133786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Building Balance in your Life</a:t>
            </a:r>
            <a:r>
              <a:rPr lang="en-US" sz="4000" b="1" dirty="0">
                <a:solidFill>
                  <a:srgbClr val="000090"/>
                </a:solidFill>
              </a:rPr>
              <a:t>:</a:t>
            </a:r>
          </a:p>
        </p:txBody>
      </p:sp>
      <p:sp>
        <p:nvSpPr>
          <p:cNvPr id="321539" name="Rectangle 3"/>
          <p:cNvSpPr>
            <a:spLocks noGrp="1" noChangeArrowheads="1"/>
          </p:cNvSpPr>
          <p:nvPr>
            <p:ph type="body" idx="1"/>
          </p:nvPr>
        </p:nvSpPr>
        <p:spPr>
          <a:xfrm>
            <a:off x="608012" y="1145262"/>
            <a:ext cx="7467600" cy="3474363"/>
          </a:xfrm>
          <a:ln>
            <a:solidFill>
              <a:schemeClr val="bg1"/>
            </a:solidFill>
          </a:ln>
        </p:spPr>
        <p:txBody>
          <a:bodyPr/>
          <a:lstStyle/>
          <a:p>
            <a:pPr>
              <a:lnSpc>
                <a:spcPct val="90000"/>
              </a:lnSpc>
              <a:buFontTx/>
              <a:buNone/>
              <a:defRPr/>
            </a:pPr>
            <a:r>
              <a:rPr lang="en-US" sz="2400" i="1" dirty="0"/>
              <a:t>The Typical Suggested Steps include: </a:t>
            </a:r>
          </a:p>
          <a:p>
            <a:pPr>
              <a:lnSpc>
                <a:spcPct val="90000"/>
              </a:lnSpc>
              <a:defRPr/>
            </a:pPr>
            <a:r>
              <a:rPr lang="en-US" sz="2400" dirty="0"/>
              <a:t>Prioritize and redo this regularly</a:t>
            </a:r>
          </a:p>
          <a:p>
            <a:pPr>
              <a:lnSpc>
                <a:spcPct val="90000"/>
              </a:lnSpc>
              <a:defRPr/>
            </a:pPr>
            <a:r>
              <a:rPr lang="en-US" sz="2400" dirty="0"/>
              <a:t>Set firm boundaries between work and life</a:t>
            </a:r>
          </a:p>
          <a:p>
            <a:pPr>
              <a:lnSpc>
                <a:spcPct val="90000"/>
              </a:lnSpc>
              <a:defRPr/>
            </a:pPr>
            <a:r>
              <a:rPr lang="en-US" sz="2400" dirty="0"/>
              <a:t>Be consistent about your time for each</a:t>
            </a:r>
          </a:p>
          <a:p>
            <a:pPr>
              <a:lnSpc>
                <a:spcPct val="90000"/>
              </a:lnSpc>
              <a:defRPr/>
            </a:pPr>
            <a:r>
              <a:rPr lang="en-US" sz="2400" dirty="0"/>
              <a:t>Find time everyday to do something other than work</a:t>
            </a:r>
          </a:p>
          <a:p>
            <a:pPr>
              <a:lnSpc>
                <a:spcPct val="90000"/>
              </a:lnSpc>
              <a:defRPr/>
            </a:pPr>
            <a:r>
              <a:rPr lang="en-US" sz="2400" dirty="0"/>
              <a:t>Learn to separate and focus on work there but not at home</a:t>
            </a:r>
          </a:p>
          <a:p>
            <a:pPr>
              <a:lnSpc>
                <a:spcPct val="90000"/>
              </a:lnSpc>
              <a:defRPr/>
            </a:pPr>
            <a:r>
              <a:rPr lang="en-US" sz="2400" dirty="0"/>
              <a:t>Find people who are supportive</a:t>
            </a:r>
          </a:p>
          <a:p>
            <a:pPr>
              <a:lnSpc>
                <a:spcPct val="90000"/>
              </a:lnSpc>
              <a:defRPr/>
            </a:pPr>
            <a:endParaRPr lang="en-US" sz="2400" dirty="0"/>
          </a:p>
          <a:p>
            <a:pPr marL="0" indent="0">
              <a:lnSpc>
                <a:spcPct val="90000"/>
              </a:lnSpc>
              <a:buNone/>
              <a:defRPr/>
            </a:pPr>
            <a:endParaRPr lang="en-US" sz="2400" dirty="0"/>
          </a:p>
        </p:txBody>
      </p:sp>
      <p:sp>
        <p:nvSpPr>
          <p:cNvPr id="2" name="TextBox 1">
            <a:extLst>
              <a:ext uri="{FF2B5EF4-FFF2-40B4-BE49-F238E27FC236}">
                <a16:creationId xmlns:a16="http://schemas.microsoft.com/office/drawing/2014/main" id="{33269CE1-369D-E14A-B224-2FE4A529B6D9}"/>
              </a:ext>
            </a:extLst>
          </p:cNvPr>
          <p:cNvSpPr txBox="1"/>
          <p:nvPr/>
        </p:nvSpPr>
        <p:spPr>
          <a:xfrm>
            <a:off x="469896" y="4467225"/>
            <a:ext cx="8305800" cy="2677656"/>
          </a:xfrm>
          <a:prstGeom prst="rect">
            <a:avLst/>
          </a:prstGeom>
          <a:noFill/>
        </p:spPr>
        <p:txBody>
          <a:bodyPr wrap="square" rtlCol="0">
            <a:spAutoFit/>
          </a:bodyPr>
          <a:lstStyle/>
          <a:p>
            <a:r>
              <a:rPr lang="en-US" sz="2400" b="0" dirty="0"/>
              <a:t>The academic life is rather different from other “jobs” though. In academia, rather than having a “boss” who manages you, much of what you do is self-motivated. If you do not heavily prioritize your scholarship, frankly you are simply not going to be successful (brilliance is not sufficient – you have to work very hard to be successful – just the effort to publish a single paper is substantial). </a:t>
            </a:r>
          </a:p>
        </p:txBody>
      </p:sp>
    </p:spTree>
    <p:extLst>
      <p:ext uri="{BB962C8B-B14F-4D97-AF65-F5344CB8AC3E}">
        <p14:creationId xmlns:p14="http://schemas.microsoft.com/office/powerpoint/2010/main" val="1025075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Building Balance in your Life</a:t>
            </a:r>
            <a:r>
              <a:rPr lang="en-US" sz="4000" b="1" dirty="0">
                <a:solidFill>
                  <a:srgbClr val="000090"/>
                </a:solidFill>
              </a:rPr>
              <a:t>:</a:t>
            </a:r>
          </a:p>
        </p:txBody>
      </p:sp>
      <p:sp>
        <p:nvSpPr>
          <p:cNvPr id="321539" name="Rectangle 3"/>
          <p:cNvSpPr>
            <a:spLocks noGrp="1" noChangeArrowheads="1"/>
          </p:cNvSpPr>
          <p:nvPr>
            <p:ph type="body" idx="1"/>
          </p:nvPr>
        </p:nvSpPr>
        <p:spPr>
          <a:xfrm>
            <a:off x="608012" y="1324505"/>
            <a:ext cx="7924800" cy="4922163"/>
          </a:xfrm>
          <a:ln>
            <a:solidFill>
              <a:schemeClr val="bg1"/>
            </a:solidFill>
          </a:ln>
        </p:spPr>
        <p:txBody>
          <a:bodyPr/>
          <a:lstStyle/>
          <a:p>
            <a:pPr>
              <a:lnSpc>
                <a:spcPct val="90000"/>
              </a:lnSpc>
              <a:buFontTx/>
              <a:buNone/>
              <a:defRPr/>
            </a:pPr>
            <a:r>
              <a:rPr lang="en-US" sz="2400" i="1" dirty="0"/>
              <a:t>So there is the danger: </a:t>
            </a:r>
          </a:p>
          <a:p>
            <a:pPr>
              <a:lnSpc>
                <a:spcPct val="90000"/>
              </a:lnSpc>
              <a:buFontTx/>
              <a:buNone/>
              <a:defRPr/>
            </a:pPr>
            <a:r>
              <a:rPr lang="en-US" sz="2400" dirty="0"/>
              <a:t>Creative effort in scholarship may well not be readily separable from the rest of your life. Indeed, that are many stories/books about self-absorbed artists whose life is destructive, and scientific work can be just as self-absorbing as artistic efforts. </a:t>
            </a:r>
          </a:p>
          <a:p>
            <a:pPr>
              <a:lnSpc>
                <a:spcPct val="90000"/>
              </a:lnSpc>
              <a:buFontTx/>
              <a:buNone/>
              <a:defRPr/>
            </a:pPr>
            <a:r>
              <a:rPr lang="en-US" sz="2400" i="1" dirty="0"/>
              <a:t>Avoiding this:</a:t>
            </a:r>
            <a:r>
              <a:rPr lang="en-US" sz="2400" dirty="0"/>
              <a:t> </a:t>
            </a:r>
          </a:p>
          <a:p>
            <a:pPr>
              <a:lnSpc>
                <a:spcPct val="90000"/>
              </a:lnSpc>
              <a:buFontTx/>
              <a:buNone/>
              <a:defRPr/>
            </a:pPr>
            <a:r>
              <a:rPr lang="en-US" sz="2400" dirty="0"/>
              <a:t>Look at the values in the IDP you chose – add to these values a set of items that are not on the list that really matter to you now, that you look forward to having time to spend on in the future (e.g. family activities, playing music, running, sports, etc.) and make sure that these make it into your IDP and revise the IDP and career plan accordingly</a:t>
            </a:r>
          </a:p>
        </p:txBody>
      </p:sp>
    </p:spTree>
    <p:extLst>
      <p:ext uri="{BB962C8B-B14F-4D97-AF65-F5344CB8AC3E}">
        <p14:creationId xmlns:p14="http://schemas.microsoft.com/office/powerpoint/2010/main" val="2765622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Building Balance in your Life</a:t>
            </a:r>
            <a:r>
              <a:rPr lang="en-US" sz="4000" b="1" dirty="0">
                <a:solidFill>
                  <a:srgbClr val="000090"/>
                </a:solidFill>
              </a:rPr>
              <a:t>:</a:t>
            </a:r>
          </a:p>
        </p:txBody>
      </p:sp>
      <p:sp>
        <p:nvSpPr>
          <p:cNvPr id="321539" name="Rectangle 3"/>
          <p:cNvSpPr>
            <a:spLocks noGrp="1" noChangeArrowheads="1"/>
          </p:cNvSpPr>
          <p:nvPr>
            <p:ph type="body" idx="1"/>
          </p:nvPr>
        </p:nvSpPr>
        <p:spPr>
          <a:xfrm>
            <a:off x="608012" y="1324505"/>
            <a:ext cx="7467600" cy="4922163"/>
          </a:xfrm>
          <a:ln>
            <a:solidFill>
              <a:schemeClr val="bg1"/>
            </a:solidFill>
          </a:ln>
        </p:spPr>
        <p:txBody>
          <a:bodyPr/>
          <a:lstStyle/>
          <a:p>
            <a:pPr>
              <a:lnSpc>
                <a:spcPct val="90000"/>
              </a:lnSpc>
              <a:buFontTx/>
              <a:buNone/>
              <a:defRPr/>
            </a:pPr>
            <a:r>
              <a:rPr lang="en-US" sz="2400" i="1" dirty="0"/>
              <a:t>My suggestion: </a:t>
            </a:r>
          </a:p>
          <a:p>
            <a:pPr>
              <a:lnSpc>
                <a:spcPct val="90000"/>
              </a:lnSpc>
              <a:buFontTx/>
              <a:buNone/>
              <a:defRPr/>
            </a:pPr>
            <a:r>
              <a:rPr lang="en-US" sz="2400" dirty="0"/>
              <a:t>Have something outside your professional career and responsibilities that you want to be able to say you are really good at, maybe that you are the “best” at among some selected group. Then allocate time and effort to getting to that point. Like playing a musical instrument, it may require years of effort, and there may be plateau’s where you want to evaluate whether you want to try something else to focus on (this is typical of certain physical activities that are more difficult to be as competitive at as you age). So resetting and reevaluating these, particularly as your family responsibilities may change, is needed.</a:t>
            </a:r>
          </a:p>
          <a:p>
            <a:pPr>
              <a:lnSpc>
                <a:spcPct val="90000"/>
              </a:lnSpc>
              <a:buFontTx/>
              <a:buNone/>
              <a:defRPr/>
            </a:pPr>
            <a:r>
              <a:rPr lang="en-US" sz="2400" dirty="0"/>
              <a:t>In the end, have something outside academia that allows you to build a different cohort of friends and to be proud of your accomplishments is healthy. </a:t>
            </a:r>
          </a:p>
        </p:txBody>
      </p:sp>
    </p:spTree>
    <p:extLst>
      <p:ext uri="{BB962C8B-B14F-4D97-AF65-F5344CB8AC3E}">
        <p14:creationId xmlns:p14="http://schemas.microsoft.com/office/powerpoint/2010/main" val="3161201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Time Management</a:t>
            </a:r>
            <a:r>
              <a:rPr lang="en-US" sz="4000" b="1" dirty="0">
                <a:solidFill>
                  <a:srgbClr val="000090"/>
                </a:solidFill>
              </a:rPr>
              <a:t>:</a:t>
            </a:r>
          </a:p>
        </p:txBody>
      </p:sp>
      <p:sp>
        <p:nvSpPr>
          <p:cNvPr id="321539" name="Rectangle 3"/>
          <p:cNvSpPr>
            <a:spLocks noGrp="1" noChangeArrowheads="1"/>
          </p:cNvSpPr>
          <p:nvPr>
            <p:ph type="body" idx="1"/>
          </p:nvPr>
        </p:nvSpPr>
        <p:spPr>
          <a:xfrm>
            <a:off x="760412" y="1038225"/>
            <a:ext cx="7467600" cy="856720"/>
          </a:xfrm>
          <a:ln>
            <a:solidFill>
              <a:schemeClr val="bg1"/>
            </a:solidFill>
          </a:ln>
        </p:spPr>
        <p:txBody>
          <a:bodyPr/>
          <a:lstStyle/>
          <a:p>
            <a:pPr>
              <a:lnSpc>
                <a:spcPct val="90000"/>
              </a:lnSpc>
              <a:buFontTx/>
              <a:buNone/>
              <a:defRPr/>
            </a:pPr>
            <a:r>
              <a:rPr lang="en-US" sz="2400" i="1" dirty="0"/>
              <a:t>Again there are many books with suggestions: </a:t>
            </a:r>
          </a:p>
        </p:txBody>
      </p:sp>
      <p:pic>
        <p:nvPicPr>
          <p:cNvPr id="5" name="Picture 4" descr="A picture containing text, sign, screenshot&#10;&#10;Description automatically generated">
            <a:extLst>
              <a:ext uri="{FF2B5EF4-FFF2-40B4-BE49-F238E27FC236}">
                <a16:creationId xmlns:a16="http://schemas.microsoft.com/office/drawing/2014/main" id="{B5AC6861-EA2F-BD45-B9BD-DB024AAEB558}"/>
              </a:ext>
            </a:extLst>
          </p:cNvPr>
          <p:cNvPicPr>
            <a:picLocks noChangeAspect="1"/>
          </p:cNvPicPr>
          <p:nvPr/>
        </p:nvPicPr>
        <p:blipFill>
          <a:blip r:embed="rId3"/>
          <a:stretch>
            <a:fillRect/>
          </a:stretch>
        </p:blipFill>
        <p:spPr>
          <a:xfrm>
            <a:off x="862013" y="2105025"/>
            <a:ext cx="2082800" cy="3162300"/>
          </a:xfrm>
          <a:prstGeom prst="rect">
            <a:avLst/>
          </a:prstGeom>
        </p:spPr>
      </p:pic>
      <p:pic>
        <p:nvPicPr>
          <p:cNvPr id="9" name="Picture 8" descr="Diagram&#10;&#10;Description automatically generated">
            <a:extLst>
              <a:ext uri="{FF2B5EF4-FFF2-40B4-BE49-F238E27FC236}">
                <a16:creationId xmlns:a16="http://schemas.microsoft.com/office/drawing/2014/main" id="{E6D4738D-78CF-ED43-918E-2AC073A407E7}"/>
              </a:ext>
            </a:extLst>
          </p:cNvPr>
          <p:cNvPicPr>
            <a:picLocks noChangeAspect="1"/>
          </p:cNvPicPr>
          <p:nvPr/>
        </p:nvPicPr>
        <p:blipFill>
          <a:blip r:embed="rId4"/>
          <a:stretch>
            <a:fillRect/>
          </a:stretch>
        </p:blipFill>
        <p:spPr>
          <a:xfrm>
            <a:off x="6521902" y="2092325"/>
            <a:ext cx="2095500" cy="3175000"/>
          </a:xfrm>
          <a:prstGeom prst="rect">
            <a:avLst/>
          </a:prstGeom>
        </p:spPr>
      </p:pic>
      <p:pic>
        <p:nvPicPr>
          <p:cNvPr id="15" name="Picture 14" descr="Text, whiteboard&#10;&#10;Description automatically generated">
            <a:extLst>
              <a:ext uri="{FF2B5EF4-FFF2-40B4-BE49-F238E27FC236}">
                <a16:creationId xmlns:a16="http://schemas.microsoft.com/office/drawing/2014/main" id="{040190A7-968C-A544-97FE-BDFE716C8839}"/>
              </a:ext>
            </a:extLst>
          </p:cNvPr>
          <p:cNvPicPr>
            <a:picLocks noChangeAspect="1"/>
          </p:cNvPicPr>
          <p:nvPr/>
        </p:nvPicPr>
        <p:blipFill>
          <a:blip r:embed="rId5"/>
          <a:stretch>
            <a:fillRect/>
          </a:stretch>
        </p:blipFill>
        <p:spPr>
          <a:xfrm>
            <a:off x="3732212" y="2092325"/>
            <a:ext cx="1981200" cy="3175000"/>
          </a:xfrm>
          <a:prstGeom prst="rect">
            <a:avLst/>
          </a:prstGeom>
        </p:spPr>
      </p:pic>
    </p:spTree>
    <p:extLst>
      <p:ext uri="{BB962C8B-B14F-4D97-AF65-F5344CB8AC3E}">
        <p14:creationId xmlns:p14="http://schemas.microsoft.com/office/powerpoint/2010/main" val="1344424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Time Management</a:t>
            </a:r>
            <a:r>
              <a:rPr lang="en-US" sz="4000" b="1" dirty="0">
                <a:solidFill>
                  <a:srgbClr val="000090"/>
                </a:solidFill>
              </a:rPr>
              <a:t>:</a:t>
            </a:r>
          </a:p>
        </p:txBody>
      </p:sp>
      <p:sp>
        <p:nvSpPr>
          <p:cNvPr id="321539" name="Rectangle 3"/>
          <p:cNvSpPr>
            <a:spLocks noGrp="1" noChangeArrowheads="1"/>
          </p:cNvSpPr>
          <p:nvPr>
            <p:ph type="body" idx="1"/>
          </p:nvPr>
        </p:nvSpPr>
        <p:spPr>
          <a:xfrm>
            <a:off x="760412" y="1038225"/>
            <a:ext cx="7467600" cy="3124200"/>
          </a:xfrm>
          <a:ln>
            <a:solidFill>
              <a:schemeClr val="bg1"/>
            </a:solidFill>
          </a:ln>
        </p:spPr>
        <p:txBody>
          <a:bodyPr/>
          <a:lstStyle/>
          <a:p>
            <a:pPr>
              <a:lnSpc>
                <a:spcPct val="90000"/>
              </a:lnSpc>
              <a:buFontTx/>
              <a:buNone/>
              <a:defRPr/>
            </a:pPr>
            <a:r>
              <a:rPr lang="en-US" sz="2400" i="1" dirty="0"/>
              <a:t>Example of the tips (from Steven Covey’s book): </a:t>
            </a:r>
          </a:p>
          <a:p>
            <a:pPr>
              <a:lnSpc>
                <a:spcPct val="90000"/>
              </a:lnSpc>
              <a:defRPr/>
            </a:pPr>
            <a:r>
              <a:rPr lang="en-US" sz="2400" dirty="0"/>
              <a:t>Be proactive </a:t>
            </a:r>
          </a:p>
          <a:p>
            <a:pPr>
              <a:lnSpc>
                <a:spcPct val="90000"/>
              </a:lnSpc>
              <a:defRPr/>
            </a:pPr>
            <a:r>
              <a:rPr lang="en-US" sz="2400" dirty="0"/>
              <a:t>Begin with the end in mind</a:t>
            </a:r>
          </a:p>
          <a:p>
            <a:pPr>
              <a:lnSpc>
                <a:spcPct val="90000"/>
              </a:lnSpc>
              <a:defRPr/>
            </a:pPr>
            <a:r>
              <a:rPr lang="en-US" sz="2400" dirty="0"/>
              <a:t>Put first things first</a:t>
            </a:r>
          </a:p>
          <a:p>
            <a:pPr>
              <a:lnSpc>
                <a:spcPct val="90000"/>
              </a:lnSpc>
              <a:defRPr/>
            </a:pPr>
            <a:r>
              <a:rPr lang="en-US" sz="2400" dirty="0"/>
              <a:t>Think win/win</a:t>
            </a:r>
          </a:p>
          <a:p>
            <a:pPr>
              <a:lnSpc>
                <a:spcPct val="90000"/>
              </a:lnSpc>
              <a:defRPr/>
            </a:pPr>
            <a:r>
              <a:rPr lang="en-US" sz="2400" dirty="0"/>
              <a:t>Seek first to be understanding (of others), then to be understood</a:t>
            </a:r>
          </a:p>
          <a:p>
            <a:pPr>
              <a:lnSpc>
                <a:spcPct val="90000"/>
              </a:lnSpc>
              <a:defRPr/>
            </a:pPr>
            <a:r>
              <a:rPr lang="en-US" sz="2400" dirty="0"/>
              <a:t>Synergize (seek creative cooperation)</a:t>
            </a:r>
          </a:p>
          <a:p>
            <a:pPr>
              <a:lnSpc>
                <a:spcPct val="90000"/>
              </a:lnSpc>
              <a:defRPr/>
            </a:pPr>
            <a:r>
              <a:rPr lang="en-US" sz="2400" dirty="0"/>
              <a:t>Sharpen the saw – improve yourself mentally, in value seeking, socially/emotionally, physically</a:t>
            </a:r>
          </a:p>
        </p:txBody>
      </p:sp>
      <p:sp>
        <p:nvSpPr>
          <p:cNvPr id="2" name="TextBox 1">
            <a:extLst>
              <a:ext uri="{FF2B5EF4-FFF2-40B4-BE49-F238E27FC236}">
                <a16:creationId xmlns:a16="http://schemas.microsoft.com/office/drawing/2014/main" id="{BDC94431-5048-9940-9BA6-AEA6DC6DA938}"/>
              </a:ext>
            </a:extLst>
          </p:cNvPr>
          <p:cNvSpPr txBox="1"/>
          <p:nvPr/>
        </p:nvSpPr>
        <p:spPr>
          <a:xfrm>
            <a:off x="455612" y="5153025"/>
            <a:ext cx="8229600" cy="1200329"/>
          </a:xfrm>
          <a:prstGeom prst="rect">
            <a:avLst/>
          </a:prstGeom>
          <a:noFill/>
        </p:spPr>
        <p:txBody>
          <a:bodyPr wrap="square" rtlCol="0">
            <a:spAutoFit/>
          </a:bodyPr>
          <a:lstStyle/>
          <a:p>
            <a:r>
              <a:rPr lang="en-US" sz="2400" dirty="0"/>
              <a:t>A key in the time management literature is making lists, formalizing these, establishing a schedule and setting rules for yourself to follow the schedule. </a:t>
            </a:r>
          </a:p>
        </p:txBody>
      </p:sp>
    </p:spTree>
    <p:extLst>
      <p:ext uri="{BB962C8B-B14F-4D97-AF65-F5344CB8AC3E}">
        <p14:creationId xmlns:p14="http://schemas.microsoft.com/office/powerpoint/2010/main" val="3402607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Time Management</a:t>
            </a:r>
            <a:r>
              <a:rPr lang="en-US" sz="4000" b="1" dirty="0">
                <a:solidFill>
                  <a:srgbClr val="000090"/>
                </a:solidFill>
              </a:rPr>
              <a:t>:</a:t>
            </a:r>
          </a:p>
        </p:txBody>
      </p:sp>
      <p:sp>
        <p:nvSpPr>
          <p:cNvPr id="321539" name="Rectangle 3"/>
          <p:cNvSpPr>
            <a:spLocks noGrp="1" noChangeArrowheads="1"/>
          </p:cNvSpPr>
          <p:nvPr>
            <p:ph type="body" idx="1"/>
          </p:nvPr>
        </p:nvSpPr>
        <p:spPr>
          <a:xfrm>
            <a:off x="760412" y="1038225"/>
            <a:ext cx="7467600" cy="6172200"/>
          </a:xfrm>
          <a:ln>
            <a:solidFill>
              <a:schemeClr val="bg1"/>
            </a:solidFill>
          </a:ln>
        </p:spPr>
        <p:txBody>
          <a:bodyPr/>
          <a:lstStyle/>
          <a:p>
            <a:pPr>
              <a:lnSpc>
                <a:spcPct val="90000"/>
              </a:lnSpc>
              <a:buFontTx/>
              <a:buNone/>
              <a:defRPr/>
            </a:pPr>
            <a:r>
              <a:rPr lang="en-US" sz="2400" i="1" dirty="0"/>
              <a:t>Some tips: </a:t>
            </a:r>
          </a:p>
          <a:p>
            <a:pPr>
              <a:lnSpc>
                <a:spcPct val="90000"/>
              </a:lnSpc>
              <a:defRPr/>
            </a:pPr>
            <a:r>
              <a:rPr lang="en-US" sz="2400" dirty="0"/>
              <a:t>Prioritize (how will this help my career goals, how much effort will it take) – view it as a cost/benefit analysis even if you don’t know the exact values</a:t>
            </a:r>
          </a:p>
          <a:p>
            <a:pPr>
              <a:lnSpc>
                <a:spcPct val="90000"/>
              </a:lnSpc>
              <a:defRPr/>
            </a:pPr>
            <a:r>
              <a:rPr lang="en-US" sz="2400" dirty="0"/>
              <a:t>Give higher priority if it is “fun”</a:t>
            </a:r>
          </a:p>
          <a:p>
            <a:pPr>
              <a:lnSpc>
                <a:spcPct val="90000"/>
              </a:lnSpc>
              <a:defRPr/>
            </a:pPr>
            <a:r>
              <a:rPr lang="en-US" sz="2400" dirty="0"/>
              <a:t>Learn to say “No”</a:t>
            </a:r>
          </a:p>
          <a:p>
            <a:pPr>
              <a:lnSpc>
                <a:spcPct val="90000"/>
              </a:lnSpc>
              <a:defRPr/>
            </a:pPr>
            <a:r>
              <a:rPr lang="en-US" sz="2400" dirty="0"/>
              <a:t>Plan and make time for the “big issues” that you hope to look back on and say you chose to work on problems that matter</a:t>
            </a:r>
          </a:p>
          <a:p>
            <a:pPr>
              <a:lnSpc>
                <a:spcPct val="90000"/>
              </a:lnSpc>
              <a:defRPr/>
            </a:pPr>
            <a:r>
              <a:rPr lang="en-US" sz="2400" dirty="0"/>
              <a:t>Use a “time matrix” placing tasks on Urgent/Not urgent and Important/Less important</a:t>
            </a:r>
          </a:p>
          <a:p>
            <a:pPr>
              <a:lnSpc>
                <a:spcPct val="90000"/>
              </a:lnSpc>
              <a:defRPr/>
            </a:pPr>
            <a:r>
              <a:rPr lang="en-US" sz="2400" dirty="0"/>
              <a:t>Set goals on different time scales – short/medium/long that align with phases of your career plan</a:t>
            </a:r>
            <a:endParaRPr lang="en-US" sz="2400" b="1" dirty="0"/>
          </a:p>
          <a:p>
            <a:pPr>
              <a:lnSpc>
                <a:spcPct val="90000"/>
              </a:lnSpc>
              <a:defRPr/>
            </a:pPr>
            <a:r>
              <a:rPr lang="en-US" sz="2400" dirty="0"/>
              <a:t>Learn to “triage” and discard (or don’t agree to) tasks that don’t align with your career plan </a:t>
            </a:r>
          </a:p>
          <a:p>
            <a:pPr>
              <a:lnSpc>
                <a:spcPct val="90000"/>
              </a:lnSpc>
              <a:defRPr/>
            </a:pPr>
            <a:r>
              <a:rPr lang="en-US" sz="2400" dirty="0"/>
              <a:t>Avoid procrastination</a:t>
            </a:r>
          </a:p>
          <a:p>
            <a:pPr marL="0" indent="0">
              <a:lnSpc>
                <a:spcPct val="90000"/>
              </a:lnSpc>
              <a:buNone/>
              <a:defRPr/>
            </a:pPr>
            <a:endParaRPr lang="en-US" sz="2400" dirty="0"/>
          </a:p>
        </p:txBody>
      </p:sp>
    </p:spTree>
    <p:extLst>
      <p:ext uri="{BB962C8B-B14F-4D97-AF65-F5344CB8AC3E}">
        <p14:creationId xmlns:p14="http://schemas.microsoft.com/office/powerpoint/2010/main" val="400638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382588" y="-180975"/>
            <a:ext cx="8029575" cy="1260475"/>
          </a:xfrm>
        </p:spPr>
        <p:txBody>
          <a:bodyPr/>
          <a:lstStyle/>
          <a:p>
            <a:pPr>
              <a:defRPr/>
            </a:pPr>
            <a:r>
              <a:rPr lang="en-US" sz="4000" b="1" dirty="0">
                <a:solidFill>
                  <a:srgbClr val="000090"/>
                </a:solidFill>
              </a:rPr>
              <a:t>Outline of course topics:</a:t>
            </a:r>
          </a:p>
        </p:txBody>
      </p:sp>
      <p:sp>
        <p:nvSpPr>
          <p:cNvPr id="321539" name="Rectangle 3"/>
          <p:cNvSpPr>
            <a:spLocks noGrp="1" noChangeArrowheads="1"/>
          </p:cNvSpPr>
          <p:nvPr>
            <p:ph type="body" idx="1"/>
          </p:nvPr>
        </p:nvSpPr>
        <p:spPr>
          <a:xfrm>
            <a:off x="836612" y="885825"/>
            <a:ext cx="8029575" cy="4461933"/>
          </a:xfrm>
          <a:ln>
            <a:solidFill>
              <a:schemeClr val="bg1"/>
            </a:solidFill>
          </a:ln>
        </p:spPr>
        <p:txBody>
          <a:bodyPr/>
          <a:lstStyle/>
          <a:p>
            <a:pPr>
              <a:lnSpc>
                <a:spcPct val="90000"/>
              </a:lnSpc>
              <a:buFontTx/>
              <a:buNone/>
              <a:defRPr/>
            </a:pPr>
            <a:r>
              <a:rPr lang="en-US" sz="2200" dirty="0"/>
              <a:t>Types of higher education institutions; </a:t>
            </a:r>
          </a:p>
          <a:p>
            <a:pPr>
              <a:lnSpc>
                <a:spcPct val="90000"/>
              </a:lnSpc>
              <a:buFontTx/>
              <a:buNone/>
              <a:defRPr/>
            </a:pPr>
            <a:r>
              <a:rPr lang="en-US" sz="2200" dirty="0"/>
              <a:t>How colleges and universities work;</a:t>
            </a:r>
          </a:p>
          <a:p>
            <a:pPr>
              <a:lnSpc>
                <a:spcPct val="90000"/>
              </a:lnSpc>
              <a:buFontTx/>
              <a:buNone/>
              <a:defRPr/>
            </a:pPr>
            <a:r>
              <a:rPr lang="en-US" sz="2200" dirty="0"/>
              <a:t>Where the money comes from and where it goes; </a:t>
            </a:r>
          </a:p>
          <a:p>
            <a:pPr>
              <a:lnSpc>
                <a:spcPct val="90000"/>
              </a:lnSpc>
              <a:buFontTx/>
              <a:buNone/>
              <a:defRPr/>
            </a:pPr>
            <a:r>
              <a:rPr lang="en-US" sz="2200" dirty="0"/>
              <a:t>Various roles of a faculty member and prioritizing among them;</a:t>
            </a:r>
          </a:p>
          <a:p>
            <a:pPr>
              <a:lnSpc>
                <a:spcPct val="90000"/>
              </a:lnSpc>
              <a:buFontTx/>
              <a:buNone/>
              <a:defRPr/>
            </a:pPr>
            <a:r>
              <a:rPr lang="en-US" sz="2200" dirty="0"/>
              <a:t>Stages of a career; </a:t>
            </a:r>
          </a:p>
          <a:p>
            <a:pPr>
              <a:lnSpc>
                <a:spcPct val="90000"/>
              </a:lnSpc>
              <a:buFontTx/>
              <a:buNone/>
              <a:defRPr/>
            </a:pPr>
            <a:r>
              <a:rPr lang="en-US" sz="2200" dirty="0"/>
              <a:t>Planning for transitions in career stages; </a:t>
            </a:r>
          </a:p>
          <a:p>
            <a:pPr>
              <a:lnSpc>
                <a:spcPct val="90000"/>
              </a:lnSpc>
              <a:buFontTx/>
              <a:buNone/>
              <a:defRPr/>
            </a:pPr>
            <a:r>
              <a:rPr lang="en-US" sz="2200" dirty="0"/>
              <a:t>Position searches and how to apply; </a:t>
            </a:r>
          </a:p>
          <a:p>
            <a:pPr>
              <a:lnSpc>
                <a:spcPct val="90000"/>
              </a:lnSpc>
              <a:buFontTx/>
              <a:buNone/>
              <a:defRPr/>
            </a:pPr>
            <a:r>
              <a:rPr lang="en-US" sz="2200" dirty="0"/>
              <a:t>Mentoring - getting it and giving it; </a:t>
            </a:r>
          </a:p>
          <a:p>
            <a:pPr>
              <a:lnSpc>
                <a:spcPct val="90000"/>
              </a:lnSpc>
              <a:buFontTx/>
              <a:buNone/>
              <a:defRPr/>
            </a:pPr>
            <a:r>
              <a:rPr lang="en-US" sz="2200" dirty="0"/>
              <a:t>Enhancing your teaching; </a:t>
            </a:r>
          </a:p>
          <a:p>
            <a:pPr>
              <a:lnSpc>
                <a:spcPct val="90000"/>
              </a:lnSpc>
              <a:buFontTx/>
              <a:buNone/>
              <a:defRPr/>
            </a:pPr>
            <a:r>
              <a:rPr lang="en-US" sz="2200" dirty="0"/>
              <a:t>Building your communication capabilities;</a:t>
            </a:r>
          </a:p>
          <a:p>
            <a:pPr>
              <a:lnSpc>
                <a:spcPct val="90000"/>
              </a:lnSpc>
              <a:buFontTx/>
              <a:buNone/>
              <a:defRPr/>
            </a:pPr>
            <a:r>
              <a:rPr lang="en-US" sz="2200" dirty="0"/>
              <a:t>Administrators and how they impact your career; </a:t>
            </a:r>
          </a:p>
          <a:p>
            <a:pPr>
              <a:lnSpc>
                <a:spcPct val="90000"/>
              </a:lnSpc>
              <a:buFontTx/>
              <a:buNone/>
              <a:defRPr/>
            </a:pPr>
            <a:r>
              <a:rPr lang="en-US" sz="2200" dirty="0"/>
              <a:t>Effectively preparing for evaluations at various levels;</a:t>
            </a:r>
          </a:p>
          <a:p>
            <a:pPr>
              <a:lnSpc>
                <a:spcPct val="90000"/>
              </a:lnSpc>
              <a:buFontTx/>
              <a:buNone/>
              <a:defRPr/>
            </a:pPr>
            <a:r>
              <a:rPr lang="en-US" sz="2200" dirty="0"/>
              <a:t>Funding your scholarship; </a:t>
            </a:r>
          </a:p>
          <a:p>
            <a:pPr>
              <a:lnSpc>
                <a:spcPct val="90000"/>
              </a:lnSpc>
              <a:buFontTx/>
              <a:buNone/>
              <a:defRPr/>
            </a:pPr>
            <a:r>
              <a:rPr lang="en-US" sz="2200" dirty="0"/>
              <a:t>Participating in the broader academic community in your field; </a:t>
            </a:r>
          </a:p>
          <a:p>
            <a:pPr>
              <a:lnSpc>
                <a:spcPct val="90000"/>
              </a:lnSpc>
              <a:buFontTx/>
              <a:buNone/>
              <a:defRPr/>
            </a:pPr>
            <a:r>
              <a:rPr lang="en-US" sz="2200" dirty="0"/>
              <a:t>Building effective collaborations; </a:t>
            </a:r>
          </a:p>
          <a:p>
            <a:pPr>
              <a:lnSpc>
                <a:spcPct val="90000"/>
              </a:lnSpc>
              <a:buFontTx/>
              <a:buNone/>
              <a:defRPr/>
            </a:pPr>
            <a:r>
              <a:rPr lang="en-US" sz="2200" dirty="0"/>
              <a:t>Combining your personal life and academic expectations; </a:t>
            </a:r>
          </a:p>
          <a:p>
            <a:pPr>
              <a:lnSpc>
                <a:spcPct val="90000"/>
              </a:lnSpc>
              <a:buFontTx/>
              <a:buNone/>
              <a:defRPr/>
            </a:pPr>
            <a:r>
              <a:rPr lang="en-US" sz="2200" dirty="0"/>
              <a:t>Time management. </a:t>
            </a:r>
            <a:endParaRPr lang="en-US" sz="2200" b="1" dirty="0"/>
          </a:p>
          <a:p>
            <a:pPr>
              <a:lnSpc>
                <a:spcPct val="90000"/>
              </a:lnSpc>
              <a:buFontTx/>
              <a:buNone/>
              <a:defRPr/>
            </a:pPr>
            <a:endParaRPr lang="en-US" sz="3200" b="1" dirty="0"/>
          </a:p>
          <a:p>
            <a:pPr>
              <a:lnSpc>
                <a:spcPct val="90000"/>
              </a:lnSpc>
              <a:buFontTx/>
              <a:buNone/>
              <a:defRPr/>
            </a:pPr>
            <a:endParaRPr lang="en-US" sz="3200" b="1" dirty="0"/>
          </a:p>
        </p:txBody>
      </p:sp>
    </p:spTree>
    <p:extLst>
      <p:ext uri="{BB962C8B-B14F-4D97-AF65-F5344CB8AC3E}">
        <p14:creationId xmlns:p14="http://schemas.microsoft.com/office/powerpoint/2010/main" val="557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27805" y="11091"/>
            <a:ext cx="8990013" cy="1260475"/>
          </a:xfrm>
        </p:spPr>
        <p:txBody>
          <a:bodyPr/>
          <a:lstStyle/>
          <a:p>
            <a:pPr>
              <a:defRPr/>
            </a:pPr>
            <a:r>
              <a:rPr lang="en-US" sz="4000" b="1" dirty="0">
                <a:solidFill>
                  <a:srgbClr val="000090"/>
                </a:solidFill>
              </a:rPr>
              <a:t>Preparing for Evaluations</a:t>
            </a:r>
          </a:p>
        </p:txBody>
      </p:sp>
      <p:sp>
        <p:nvSpPr>
          <p:cNvPr id="321539" name="Rectangle 3"/>
          <p:cNvSpPr>
            <a:spLocks noGrp="1" noChangeArrowheads="1"/>
          </p:cNvSpPr>
          <p:nvPr>
            <p:ph type="body" idx="1"/>
          </p:nvPr>
        </p:nvSpPr>
        <p:spPr>
          <a:xfrm>
            <a:off x="493711" y="1271566"/>
            <a:ext cx="8458200" cy="5338001"/>
          </a:xfrm>
          <a:ln>
            <a:solidFill>
              <a:schemeClr val="bg1"/>
            </a:solidFill>
          </a:ln>
        </p:spPr>
        <p:txBody>
          <a:bodyPr/>
          <a:lstStyle/>
          <a:p>
            <a:pPr>
              <a:lnSpc>
                <a:spcPct val="90000"/>
              </a:lnSpc>
              <a:buFontTx/>
              <a:buNone/>
              <a:defRPr/>
            </a:pPr>
            <a:r>
              <a:rPr lang="en-US" sz="2400" i="1" dirty="0"/>
              <a:t>The Review Process: </a:t>
            </a:r>
            <a:r>
              <a:rPr lang="en-US" sz="2400" dirty="0"/>
              <a:t>We already discussed the tenure review and promotion process. There are additional annual reviews typically expected to be carried out by Heads for all the faculty. There may be explicit formats for documents you supply for this rather than just turning in a cv. It will help in completing these if you keep careful records of everything you have done, including all your formal courses, any other teaching you have done (e.g. running a tutorial for a professional society, giving guest lectures for classes of other faculty, journal clubs or seminars you have participated in, etc.), your mentoring activities, efforts for any professional societies, talks you have given, external funding proposals submitted, editing/reviewing for journals, reviewing for funding agencies, etc. Make it as easy as possible for your Head to complete a review by including in your annual report a “summary” that they can lift and use to laud you.</a:t>
            </a:r>
          </a:p>
        </p:txBody>
      </p:sp>
    </p:spTree>
    <p:extLst>
      <p:ext uri="{BB962C8B-B14F-4D97-AF65-F5344CB8AC3E}">
        <p14:creationId xmlns:p14="http://schemas.microsoft.com/office/powerpoint/2010/main" val="324163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227805" y="11091"/>
            <a:ext cx="8990013" cy="1260475"/>
          </a:xfrm>
        </p:spPr>
        <p:txBody>
          <a:bodyPr/>
          <a:lstStyle/>
          <a:p>
            <a:pPr>
              <a:defRPr/>
            </a:pPr>
            <a:r>
              <a:rPr lang="en-US" sz="4000" b="1" dirty="0">
                <a:solidFill>
                  <a:srgbClr val="000090"/>
                </a:solidFill>
              </a:rPr>
              <a:t>Preparing for Evaluations</a:t>
            </a:r>
          </a:p>
        </p:txBody>
      </p:sp>
      <p:sp>
        <p:nvSpPr>
          <p:cNvPr id="321539" name="Rectangle 3"/>
          <p:cNvSpPr>
            <a:spLocks noGrp="1" noChangeArrowheads="1"/>
          </p:cNvSpPr>
          <p:nvPr>
            <p:ph type="body" idx="1"/>
          </p:nvPr>
        </p:nvSpPr>
        <p:spPr>
          <a:xfrm>
            <a:off x="493711" y="1271566"/>
            <a:ext cx="8458200" cy="5338001"/>
          </a:xfrm>
          <a:ln>
            <a:solidFill>
              <a:schemeClr val="bg1"/>
            </a:solidFill>
          </a:ln>
        </p:spPr>
        <p:txBody>
          <a:bodyPr/>
          <a:lstStyle/>
          <a:p>
            <a:pPr>
              <a:lnSpc>
                <a:spcPct val="90000"/>
              </a:lnSpc>
              <a:buFontTx/>
              <a:buNone/>
              <a:defRPr/>
            </a:pPr>
            <a:r>
              <a:rPr lang="en-US" sz="2400" i="1" dirty="0"/>
              <a:t>The Review Process: </a:t>
            </a:r>
            <a:r>
              <a:rPr lang="en-US" sz="2400" dirty="0"/>
              <a:t>While your Head is the primary individual involved in  your evaluation as a faculty member, the colleagues in your department also have a role for promotions and awards. Typically, the pre-tenure faculty are all reviewed annually by either a subcommittee of the tenured faculty or the complete group of tenured faculty. The tenured faculty may then make a recommendation to the Head (or Dean) on retention of the pre-tenured faculty. For promotion reviews, Associate Professors are reviewed by Full Professors. Departments (and the College, and University) have award committees who take nominations for whatever honors/awards are available, and then review these to make a recommendation to the administrator making the final decision. Sometimes these award committees are made up of recent or current winners of the awards. Professional societies also have awards – be aware of those in your field so if appropriate you can ask a colleague to nominate you. Be pro-active about these – awards are a typical method to assess the success of faculty.</a:t>
            </a:r>
          </a:p>
        </p:txBody>
      </p:sp>
    </p:spTree>
    <p:extLst>
      <p:ext uri="{BB962C8B-B14F-4D97-AF65-F5344CB8AC3E}">
        <p14:creationId xmlns:p14="http://schemas.microsoft.com/office/powerpoint/2010/main" val="3221657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Participating in the broader academic community</a:t>
            </a:r>
            <a:r>
              <a:rPr lang="en-US" sz="4000" b="1" dirty="0">
                <a:solidFill>
                  <a:srgbClr val="000090"/>
                </a:solidFill>
              </a:rPr>
              <a:t>:</a:t>
            </a:r>
          </a:p>
        </p:txBody>
      </p:sp>
      <p:sp>
        <p:nvSpPr>
          <p:cNvPr id="321539" name="Rectangle 3"/>
          <p:cNvSpPr>
            <a:spLocks noGrp="1" noChangeArrowheads="1"/>
          </p:cNvSpPr>
          <p:nvPr>
            <p:ph type="body" idx="1"/>
          </p:nvPr>
        </p:nvSpPr>
        <p:spPr>
          <a:xfrm>
            <a:off x="608010" y="1246209"/>
            <a:ext cx="8029575" cy="6324600"/>
          </a:xfrm>
          <a:ln>
            <a:solidFill>
              <a:schemeClr val="bg1"/>
            </a:solidFill>
          </a:ln>
        </p:spPr>
        <p:txBody>
          <a:bodyPr/>
          <a:lstStyle/>
          <a:p>
            <a:pPr>
              <a:lnSpc>
                <a:spcPct val="90000"/>
              </a:lnSpc>
              <a:buFontTx/>
              <a:buNone/>
              <a:defRPr/>
            </a:pPr>
            <a:r>
              <a:rPr lang="en-US" sz="2400" i="1" dirty="0"/>
              <a:t>What does this mean</a:t>
            </a:r>
            <a:r>
              <a:rPr lang="en-US" sz="2400" dirty="0"/>
              <a:t>? In your academic field it could mean participating in professional societies, editing for journals, attending or organizing workshops/tutorials, reviewing for grant agencies. In a wider sense it refers to participating in the professoriate at your institution (e.g. being a good colleague when someone in another field asks for writing for your input), serving on advisory boards for local, regional or national organizations that may not directly relate to your academic discipline, giving outreach presentations, writing for the public.  </a:t>
            </a:r>
            <a:endParaRPr lang="en-US" sz="2400" i="1" dirty="0"/>
          </a:p>
          <a:p>
            <a:pPr>
              <a:lnSpc>
                <a:spcPct val="90000"/>
              </a:lnSpc>
              <a:buFontTx/>
              <a:buNone/>
              <a:defRPr/>
            </a:pPr>
            <a:r>
              <a:rPr lang="en-US" sz="2400" i="1" dirty="0"/>
              <a:t>Why does this matter? </a:t>
            </a:r>
            <a:r>
              <a:rPr lang="en-US" sz="2400" dirty="0"/>
              <a:t>It helps you expand your network. It can provide different perspectives than those available in your home institution. It builds your reputation. It can indicate that you have the “altruism gene” that may eventually lead to being recognized as an officer of your professional society or editor of a main journal. All this reflects positively on you and your institution . </a:t>
            </a:r>
          </a:p>
        </p:txBody>
      </p:sp>
    </p:spTree>
    <p:extLst>
      <p:ext uri="{BB962C8B-B14F-4D97-AF65-F5344CB8AC3E}">
        <p14:creationId xmlns:p14="http://schemas.microsoft.com/office/powerpoint/2010/main" val="166912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Participating in the broader academic community</a:t>
            </a:r>
            <a:r>
              <a:rPr lang="en-US" sz="4000" b="1" dirty="0">
                <a:solidFill>
                  <a:srgbClr val="000090"/>
                </a:solidFill>
              </a:rPr>
              <a:t>:</a:t>
            </a:r>
          </a:p>
        </p:txBody>
      </p:sp>
      <p:sp>
        <p:nvSpPr>
          <p:cNvPr id="321539" name="Rectangle 3"/>
          <p:cNvSpPr>
            <a:spLocks noGrp="1" noChangeArrowheads="1"/>
          </p:cNvSpPr>
          <p:nvPr>
            <p:ph type="body" idx="1"/>
          </p:nvPr>
        </p:nvSpPr>
        <p:spPr>
          <a:xfrm>
            <a:off x="608008" y="1495425"/>
            <a:ext cx="8029575" cy="6324600"/>
          </a:xfrm>
          <a:ln>
            <a:solidFill>
              <a:schemeClr val="bg1"/>
            </a:solidFill>
          </a:ln>
        </p:spPr>
        <p:txBody>
          <a:bodyPr/>
          <a:lstStyle/>
          <a:p>
            <a:pPr>
              <a:lnSpc>
                <a:spcPct val="90000"/>
              </a:lnSpc>
              <a:buFontTx/>
              <a:buNone/>
              <a:defRPr/>
            </a:pPr>
            <a:r>
              <a:rPr lang="en-US" sz="2400" i="1" dirty="0"/>
              <a:t>How do you bring this about</a:t>
            </a:r>
            <a:r>
              <a:rPr lang="en-US" sz="2400" dirty="0"/>
              <a:t>? Join appropriate professional societies (they often have lower rates for junior researchers), determine whether they have sub-groups that directly align with your interests and join these. The subgroups often are much more readily open to having new researchers take on leadership/volunteer roles than the larger overall society, so start there. If you publish in a particular journal you are already likely already on their potential reviewer list but if you don’t get requests and wish to, look at the editorial board and send a note to one of the board members whose area is most closely aligned with yours and volunteer to review. At your institution there is likely an outreach office which manages requests for faculty speakers – you can get on their list. Look at local organizations that you could feel connected to, attend some activities and volunteer for them if you are drawn to their efforts.</a:t>
            </a:r>
          </a:p>
        </p:txBody>
      </p:sp>
    </p:spTree>
    <p:extLst>
      <p:ext uri="{BB962C8B-B14F-4D97-AF65-F5344CB8AC3E}">
        <p14:creationId xmlns:p14="http://schemas.microsoft.com/office/powerpoint/2010/main" val="196716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Participating in the broader academic community</a:t>
            </a:r>
            <a:r>
              <a:rPr lang="en-US" sz="4000" b="1" dirty="0">
                <a:solidFill>
                  <a:srgbClr val="000090"/>
                </a:solidFill>
              </a:rPr>
              <a:t>:</a:t>
            </a:r>
          </a:p>
        </p:txBody>
      </p:sp>
      <p:sp>
        <p:nvSpPr>
          <p:cNvPr id="321539" name="Rectangle 3"/>
          <p:cNvSpPr>
            <a:spLocks noGrp="1" noChangeArrowheads="1"/>
          </p:cNvSpPr>
          <p:nvPr>
            <p:ph type="body" idx="1"/>
          </p:nvPr>
        </p:nvSpPr>
        <p:spPr>
          <a:xfrm>
            <a:off x="608008" y="1647825"/>
            <a:ext cx="8029575" cy="4724400"/>
          </a:xfrm>
          <a:ln>
            <a:solidFill>
              <a:schemeClr val="bg1"/>
            </a:solidFill>
          </a:ln>
        </p:spPr>
        <p:txBody>
          <a:bodyPr/>
          <a:lstStyle/>
          <a:p>
            <a:pPr>
              <a:lnSpc>
                <a:spcPct val="90000"/>
              </a:lnSpc>
              <a:buFontTx/>
              <a:buNone/>
              <a:defRPr/>
            </a:pPr>
            <a:r>
              <a:rPr lang="en-US" sz="2400" i="1" dirty="0"/>
              <a:t>Is this really necessary? </a:t>
            </a:r>
            <a:r>
              <a:rPr lang="en-US" sz="2400" dirty="0"/>
              <a:t>No, there are highly successful faculty who don’t invest time and effort in this. They “hunker down” and focus on their own scholarship. Or they limit their connections to those activities that are directly beneficial to their careers. However, among the leading researchers I’ve known, the really top ones (e.g. ones who win the major awards such as Medal of Science, National Academy membership, etc.) typically are known for their efforts outside the strictly research ones. One advantage of participating as described in the academic community is finding these folks and interacting with them. This can be professionally and personally rewarding.</a:t>
            </a:r>
          </a:p>
        </p:txBody>
      </p:sp>
    </p:spTree>
    <p:extLst>
      <p:ext uri="{BB962C8B-B14F-4D97-AF65-F5344CB8AC3E}">
        <p14:creationId xmlns:p14="http://schemas.microsoft.com/office/powerpoint/2010/main" val="2859905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Building Effective Collaboration</a:t>
            </a:r>
            <a:r>
              <a:rPr lang="en-US" sz="4000" b="1" dirty="0">
                <a:solidFill>
                  <a:srgbClr val="000090"/>
                </a:solidFill>
              </a:rPr>
              <a:t>:</a:t>
            </a:r>
          </a:p>
        </p:txBody>
      </p:sp>
      <p:sp>
        <p:nvSpPr>
          <p:cNvPr id="321539" name="Rectangle 3"/>
          <p:cNvSpPr>
            <a:spLocks noGrp="1" noChangeArrowheads="1"/>
          </p:cNvSpPr>
          <p:nvPr>
            <p:ph type="body" idx="1"/>
          </p:nvPr>
        </p:nvSpPr>
        <p:spPr>
          <a:xfrm>
            <a:off x="608008" y="1320547"/>
            <a:ext cx="8029575" cy="4724400"/>
          </a:xfrm>
          <a:ln>
            <a:solidFill>
              <a:schemeClr val="bg1"/>
            </a:solidFill>
          </a:ln>
        </p:spPr>
        <p:txBody>
          <a:bodyPr/>
          <a:lstStyle/>
          <a:p>
            <a:pPr>
              <a:lnSpc>
                <a:spcPct val="90000"/>
              </a:lnSpc>
              <a:buFontTx/>
              <a:buNone/>
              <a:defRPr/>
            </a:pPr>
            <a:r>
              <a:rPr lang="en-US" sz="2400" i="1" dirty="0"/>
              <a:t>What counts as effective? </a:t>
            </a:r>
            <a:r>
              <a:rPr lang="en-US" sz="2400" dirty="0"/>
              <a:t>Each person involved has shared responsibility to carry out the effort, everyone contributes though not necessarily in “equal” ways, there is consensus about who is doing what, there is mutual respect, there are products that all agree upon</a:t>
            </a:r>
          </a:p>
          <a:p>
            <a:pPr>
              <a:lnSpc>
                <a:spcPct val="90000"/>
              </a:lnSpc>
              <a:buFontTx/>
              <a:buNone/>
              <a:defRPr/>
            </a:pPr>
            <a:r>
              <a:rPr lang="en-US" sz="2400" i="1" dirty="0"/>
              <a:t>Why this matters? </a:t>
            </a:r>
            <a:r>
              <a:rPr lang="en-US" sz="2400" dirty="0"/>
              <a:t>Effective collaborations are like “leveraging” in that they allow you to both hone your skills by learning from others with different skill sets, while being more effective yourself in getting scholarship accomplished. Particularly for problems crossing disciplinary boundaries, having a diversity of skills ensures that no single approach limits the methods utilized. In many particular areas there can be disagreement by experts on key approaches, as well as the particular methods to employ. Having diverse collaborators to call upon reduces the likelihood that the research becomes “canalized” along a particular path when other routes may be more productive</a:t>
            </a:r>
          </a:p>
        </p:txBody>
      </p:sp>
    </p:spTree>
    <p:extLst>
      <p:ext uri="{BB962C8B-B14F-4D97-AF65-F5344CB8AC3E}">
        <p14:creationId xmlns:p14="http://schemas.microsoft.com/office/powerpoint/2010/main" val="2320190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127790" y="37187"/>
            <a:ext cx="8990013" cy="1260475"/>
          </a:xfrm>
        </p:spPr>
        <p:txBody>
          <a:bodyPr/>
          <a:lstStyle/>
          <a:p>
            <a:pPr>
              <a:defRPr/>
            </a:pPr>
            <a:r>
              <a:rPr lang="en-US" sz="4000" b="1" dirty="0">
                <a:solidFill>
                  <a:srgbClr val="0000F2"/>
                </a:solidFill>
              </a:rPr>
              <a:t>Building Effective Collaboration</a:t>
            </a:r>
            <a:r>
              <a:rPr lang="en-US" sz="4000" b="1" dirty="0">
                <a:solidFill>
                  <a:srgbClr val="000090"/>
                </a:solidFill>
              </a:rPr>
              <a:t>:</a:t>
            </a:r>
          </a:p>
        </p:txBody>
      </p:sp>
      <p:sp>
        <p:nvSpPr>
          <p:cNvPr id="321539" name="Rectangle 3"/>
          <p:cNvSpPr>
            <a:spLocks noGrp="1" noChangeArrowheads="1"/>
          </p:cNvSpPr>
          <p:nvPr>
            <p:ph type="body" idx="1"/>
          </p:nvPr>
        </p:nvSpPr>
        <p:spPr>
          <a:xfrm>
            <a:off x="608008" y="1495425"/>
            <a:ext cx="8029575" cy="4724400"/>
          </a:xfrm>
          <a:ln>
            <a:solidFill>
              <a:schemeClr val="bg1"/>
            </a:solidFill>
          </a:ln>
        </p:spPr>
        <p:txBody>
          <a:bodyPr/>
          <a:lstStyle/>
          <a:p>
            <a:pPr>
              <a:lnSpc>
                <a:spcPct val="90000"/>
              </a:lnSpc>
              <a:buFontTx/>
              <a:buNone/>
              <a:defRPr/>
            </a:pPr>
            <a:r>
              <a:rPr lang="en-US" sz="2400" i="1" dirty="0"/>
              <a:t>How to bring this about? </a:t>
            </a:r>
            <a:r>
              <a:rPr lang="en-US" sz="2400" dirty="0"/>
              <a:t>The “Science of Team Science” has provided guidance on effective collaboration, though there is no single route to build these. Some arise from acknowledgement up-front that various skills are needed to analyze a problem, some arise only after a research effort has started and it is determined new perspectives are necessary to really address the main problems. There are organizations (</a:t>
            </a:r>
            <a:r>
              <a:rPr lang="en-US" sz="2400" dirty="0" err="1"/>
              <a:t>KnowInnovation</a:t>
            </a:r>
            <a:r>
              <a:rPr lang="en-US" sz="2400" dirty="0"/>
              <a:t> is one) that agencies such as NSF rely upon to foster collaborations ( e.g. this group coordinates the NSF “IDEAS Labs”) through formal facilitation. The NSF Synthesis Centers were designed to foster team science. </a:t>
            </a:r>
          </a:p>
        </p:txBody>
      </p:sp>
      <p:sp>
        <p:nvSpPr>
          <p:cNvPr id="2" name="TextBox 1">
            <a:extLst>
              <a:ext uri="{FF2B5EF4-FFF2-40B4-BE49-F238E27FC236}">
                <a16:creationId xmlns:a16="http://schemas.microsoft.com/office/drawing/2014/main" id="{3FD66F4A-AA96-684F-AC28-4E9A44A41FC4}"/>
              </a:ext>
            </a:extLst>
          </p:cNvPr>
          <p:cNvSpPr txBox="1"/>
          <p:nvPr/>
        </p:nvSpPr>
        <p:spPr>
          <a:xfrm>
            <a:off x="644519" y="5457825"/>
            <a:ext cx="8473283" cy="2185214"/>
          </a:xfrm>
          <a:prstGeom prst="rect">
            <a:avLst/>
          </a:prstGeom>
          <a:noFill/>
        </p:spPr>
        <p:txBody>
          <a:bodyPr wrap="square" rtlCol="0">
            <a:spAutoFit/>
          </a:bodyPr>
          <a:lstStyle/>
          <a:p>
            <a:r>
              <a:rPr lang="en-US" sz="1600" b="0" dirty="0"/>
              <a:t>Baron, J. S. et al. 2017.  Synthesis Centers as Critical Research Infrastructure, </a:t>
            </a:r>
            <a:r>
              <a:rPr lang="en-US" sz="1600" b="0" dirty="0" err="1"/>
              <a:t>BioScience</a:t>
            </a:r>
            <a:r>
              <a:rPr lang="en-US" sz="1600" b="0" dirty="0"/>
              <a:t>, Volume 67, Issue 8, August 2017, Pages 750–759, https://</a:t>
            </a:r>
            <a:r>
              <a:rPr lang="en-US" sz="1600" b="0" dirty="0" err="1"/>
              <a:t>doi.org</a:t>
            </a:r>
            <a:r>
              <a:rPr lang="en-US" sz="1600" b="0" dirty="0"/>
              <a:t>/10.1093/</a:t>
            </a:r>
            <a:r>
              <a:rPr lang="en-US" sz="1600" b="0" dirty="0" err="1"/>
              <a:t>biosci</a:t>
            </a:r>
            <a:r>
              <a:rPr lang="en-US" sz="1600" b="0" dirty="0"/>
              <a:t>/bix053 </a:t>
            </a:r>
          </a:p>
          <a:p>
            <a:endParaRPr lang="en-US" sz="1600" b="0" dirty="0"/>
          </a:p>
          <a:p>
            <a:r>
              <a:rPr lang="en-US" sz="1600" b="0" dirty="0"/>
              <a:t>Hall, K. E. et al.,. 2018. The Science of Team Science: A Review of the Empirical Evidence and Research Gaps on Collaboration in Science. American Psychologist 2018, Vol. 73, No. 4, 532–548.</a:t>
            </a:r>
          </a:p>
          <a:p>
            <a:endParaRPr lang="en-US" sz="1600" b="0" dirty="0"/>
          </a:p>
          <a:p>
            <a:endParaRPr lang="en-US" dirty="0"/>
          </a:p>
        </p:txBody>
      </p:sp>
    </p:spTree>
    <p:extLst>
      <p:ext uri="{BB962C8B-B14F-4D97-AF65-F5344CB8AC3E}">
        <p14:creationId xmlns:p14="http://schemas.microsoft.com/office/powerpoint/2010/main" val="367585723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19011</TotalTime>
  <Words>2444</Words>
  <Application>Microsoft Macintosh PowerPoint</Application>
  <PresentationFormat>Custom</PresentationFormat>
  <Paragraphs>125</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Blank Presentation</vt:lpstr>
      <vt:lpstr>EEB 504 and EEB 607 - Spring 2021 - Careers in Academia: How to Enhance your Chances for Success</vt:lpstr>
      <vt:lpstr>Outline of course topics:</vt:lpstr>
      <vt:lpstr>Preparing for Evaluations</vt:lpstr>
      <vt:lpstr>Preparing for Evaluations</vt:lpstr>
      <vt:lpstr>Participating in the broader academic community:</vt:lpstr>
      <vt:lpstr>Participating in the broader academic community:</vt:lpstr>
      <vt:lpstr>Participating in the broader academic community:</vt:lpstr>
      <vt:lpstr>Building Effective Collaboration:</vt:lpstr>
      <vt:lpstr>Building Effective Collaboration:</vt:lpstr>
      <vt:lpstr> Fostering Interdisciplinary Collaboration: My Tips</vt:lpstr>
      <vt:lpstr> Fostering Interdisciplinary Collaboration: My Tips</vt:lpstr>
      <vt:lpstr>Building Balance in your Life:</vt:lpstr>
      <vt:lpstr>Building Balance in your Life:</vt:lpstr>
      <vt:lpstr>Building Balance in your Life:</vt:lpstr>
      <vt:lpstr>Building Balance in your Life:</vt:lpstr>
      <vt:lpstr>Building Balance in your Life:</vt:lpstr>
      <vt:lpstr>Time Management:</vt:lpstr>
      <vt:lpstr>Time Management:</vt:lpstr>
      <vt:lpstr>Time Management:</vt:lpstr>
    </vt:vector>
  </TitlesOfParts>
  <Company>TIEM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Control and Individual-Based Modeling: Bears and Hunting in the Southern Appalachians</dc:title>
  <dc:creator>Scott M. Duke-Sylvester</dc:creator>
  <cp:lastModifiedBy>Gross, Louis J</cp:lastModifiedBy>
  <cp:revision>961</cp:revision>
  <cp:lastPrinted>2001-07-31T20:27:52Z</cp:lastPrinted>
  <dcterms:created xsi:type="dcterms:W3CDTF">2001-07-27T14:29:20Z</dcterms:created>
  <dcterms:modified xsi:type="dcterms:W3CDTF">2021-05-04T15:35:27Z</dcterms:modified>
</cp:coreProperties>
</file>