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474" r:id="rId2"/>
    <p:sldId id="946" r:id="rId3"/>
    <p:sldId id="1048" r:id="rId4"/>
    <p:sldId id="1049" r:id="rId5"/>
    <p:sldId id="1041" r:id="rId6"/>
    <p:sldId id="1042" r:id="rId7"/>
    <p:sldId id="1029" r:id="rId8"/>
    <p:sldId id="1051" r:id="rId9"/>
    <p:sldId id="1050" r:id="rId10"/>
    <p:sldId id="1052" r:id="rId11"/>
    <p:sldId id="1053" r:id="rId12"/>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99"/>
    <p:restoredTop sz="94565"/>
  </p:normalViewPr>
  <p:slideViewPr>
    <p:cSldViewPr>
      <p:cViewPr varScale="1">
        <p:scale>
          <a:sx n="102" d="100"/>
          <a:sy n="102" d="100"/>
        </p:scale>
        <p:origin x="131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10</a:t>
            </a:fld>
            <a:endParaRPr lang="en-US" altLang="en-US" sz="1200" b="0"/>
          </a:p>
        </p:txBody>
      </p:sp>
    </p:spTree>
    <p:extLst>
      <p:ext uri="{BB962C8B-B14F-4D97-AF65-F5344CB8AC3E}">
        <p14:creationId xmlns:p14="http://schemas.microsoft.com/office/powerpoint/2010/main" val="2515783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11</a:t>
            </a:fld>
            <a:endParaRPr lang="en-US" altLang="en-US" sz="1200" b="0"/>
          </a:p>
        </p:txBody>
      </p:sp>
    </p:spTree>
    <p:extLst>
      <p:ext uri="{BB962C8B-B14F-4D97-AF65-F5344CB8AC3E}">
        <p14:creationId xmlns:p14="http://schemas.microsoft.com/office/powerpoint/2010/main" val="173726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1755762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177739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1975653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15870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3345916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172116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298287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 xmlns:a14="http://schemas.microsoft.com/office/drawing/2010/main">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Enhancing your Teaching, Dealing with Difficult People, Getting Funding for Your </a:t>
            </a:r>
            <a:r>
              <a:rPr lang="en-US" sz="3000" b="0" kern="0">
                <a:cs typeface="+mn-cs"/>
              </a:rPr>
              <a:t>Scholarship – Initial Comments</a:t>
            </a:r>
            <a:endParaRPr lang="en-US" sz="3000" b="0" kern="0" dirty="0">
              <a:cs typeface="+mn-cs"/>
            </a:endParaRPr>
          </a:p>
          <a:p>
            <a:pPr algn="l" defTabSz="971435">
              <a:defRPr/>
            </a:pPr>
            <a:r>
              <a:rPr lang="en-US" sz="3000" b="0" kern="0" dirty="0">
                <a:cs typeface="+mn-cs"/>
              </a:rPr>
              <a:t>                            April 5,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Initial Overall Comments: </a:t>
            </a:r>
          </a:p>
          <a:p>
            <a:pPr>
              <a:lnSpc>
                <a:spcPct val="90000"/>
              </a:lnSpc>
              <a:buFontTx/>
              <a:buNone/>
              <a:defRPr/>
            </a:pPr>
            <a:r>
              <a:rPr lang="en-US" sz="2600" dirty="0"/>
              <a:t>You will be frustrated (everyone is) – so be prepared for rejection and expect it</a:t>
            </a:r>
          </a:p>
          <a:p>
            <a:pPr>
              <a:lnSpc>
                <a:spcPct val="90000"/>
              </a:lnSpc>
              <a:buFontTx/>
              <a:buNone/>
              <a:defRPr/>
            </a:pPr>
            <a:r>
              <a:rPr lang="en-US" sz="2600" dirty="0"/>
              <a:t>Don’t expect that you will be highly successful – very few faculty ever attract substantial external funding. If you are regularly bringing in some external funding, then you are more successful than most of your colleagues. </a:t>
            </a:r>
          </a:p>
          <a:p>
            <a:pPr>
              <a:lnSpc>
                <a:spcPct val="90000"/>
              </a:lnSpc>
              <a:buFontTx/>
              <a:buNone/>
              <a:defRPr/>
            </a:pPr>
            <a:r>
              <a:rPr lang="en-US" sz="2600" dirty="0"/>
              <a:t>All money is not the same – some requires huge effort for very little funding, some has no allowable indirect costs.</a:t>
            </a:r>
          </a:p>
          <a:p>
            <a:pPr>
              <a:lnSpc>
                <a:spcPct val="90000"/>
              </a:lnSpc>
              <a:buFontTx/>
              <a:buNone/>
              <a:defRPr/>
            </a:pPr>
            <a:r>
              <a:rPr lang="en-US" sz="2600" dirty="0"/>
              <a:t>Not every institution has the capacity to support success in obtaining external funding, and there are tremendous differences between institutions in their capacity to assist in obtaining funding from different sources. Any lack of success may be because your institution is not set up to assist adequately.</a:t>
            </a:r>
          </a:p>
        </p:txBody>
      </p:sp>
    </p:spTree>
    <p:extLst>
      <p:ext uri="{BB962C8B-B14F-4D97-AF65-F5344CB8AC3E}">
        <p14:creationId xmlns:p14="http://schemas.microsoft.com/office/powerpoint/2010/main" val="2665883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0"/>
            <a:ext cx="8029575"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708024" y="1343025"/>
            <a:ext cx="8029575" cy="6324600"/>
          </a:xfrm>
          <a:ln>
            <a:solidFill>
              <a:schemeClr val="bg1"/>
            </a:solidFill>
          </a:ln>
        </p:spPr>
        <p:txBody>
          <a:bodyPr/>
          <a:lstStyle/>
          <a:p>
            <a:pPr>
              <a:lnSpc>
                <a:spcPct val="90000"/>
              </a:lnSpc>
              <a:buFontTx/>
              <a:buNone/>
              <a:defRPr/>
            </a:pPr>
            <a:r>
              <a:rPr lang="en-US" sz="2600" i="1" dirty="0"/>
              <a:t>How hard is it? Background data on NSF awards (2017): </a:t>
            </a:r>
          </a:p>
          <a:p>
            <a:pPr>
              <a:lnSpc>
                <a:spcPct val="90000"/>
              </a:lnSpc>
              <a:buFontTx/>
              <a:buNone/>
              <a:defRPr/>
            </a:pPr>
            <a:r>
              <a:rPr lang="en-US" sz="2600" dirty="0"/>
              <a:t>Of research proposals submitted (82% of all proposals to NSF), only 21% were funded. There is variation between programs though.</a:t>
            </a:r>
          </a:p>
          <a:p>
            <a:pPr>
              <a:lnSpc>
                <a:spcPct val="90000"/>
              </a:lnSpc>
              <a:buFontTx/>
              <a:buNone/>
              <a:defRPr/>
            </a:pPr>
            <a:r>
              <a:rPr lang="en-US" sz="2600" dirty="0"/>
              <a:t>Early career PI funding rate was 18%, vs. 22% to other PIs</a:t>
            </a:r>
          </a:p>
          <a:p>
            <a:pPr>
              <a:lnSpc>
                <a:spcPct val="90000"/>
              </a:lnSpc>
              <a:buFontTx/>
              <a:buNone/>
              <a:defRPr/>
            </a:pPr>
            <a:r>
              <a:rPr lang="en-US" sz="2600" dirty="0"/>
              <a:t>The 3-year funding rate was 39%, meaning that of all PIs who submitted a proposal over 3 years, 39% received at least one award.</a:t>
            </a:r>
          </a:p>
          <a:p>
            <a:pPr>
              <a:lnSpc>
                <a:spcPct val="90000"/>
              </a:lnSpc>
              <a:buFontTx/>
              <a:buNone/>
              <a:defRPr/>
            </a:pPr>
            <a:r>
              <a:rPr lang="en-US" sz="2600" dirty="0"/>
              <a:t>Average number of proposals submitted to obtain an award was 2.4 – so for those who did get an award during those 3 years, on average they submitted 2.4 proposals</a:t>
            </a:r>
          </a:p>
          <a:p>
            <a:pPr>
              <a:lnSpc>
                <a:spcPct val="90000"/>
              </a:lnSpc>
              <a:buFontTx/>
              <a:buNone/>
              <a:defRPr/>
            </a:pPr>
            <a:r>
              <a:rPr lang="en-US" sz="2600" dirty="0"/>
              <a:t>Average annual award amount was $169K and average duration of award was 2.9 years. Median award size was  about $130K. These values vary tremendously across programs. </a:t>
            </a:r>
          </a:p>
        </p:txBody>
      </p:sp>
      <p:sp>
        <p:nvSpPr>
          <p:cNvPr id="2" name="TextBox 1">
            <a:extLst>
              <a:ext uri="{FF2B5EF4-FFF2-40B4-BE49-F238E27FC236}">
                <a16:creationId xmlns:a16="http://schemas.microsoft.com/office/drawing/2014/main" id="{B6D5B0D3-B8A9-F542-B17C-36A5885E759F}"/>
              </a:ext>
            </a:extLst>
          </p:cNvPr>
          <p:cNvSpPr txBox="1"/>
          <p:nvPr/>
        </p:nvSpPr>
        <p:spPr>
          <a:xfrm>
            <a:off x="671989" y="7134225"/>
            <a:ext cx="7596187" cy="338554"/>
          </a:xfrm>
          <a:prstGeom prst="rect">
            <a:avLst/>
          </a:prstGeom>
          <a:noFill/>
        </p:spPr>
        <p:txBody>
          <a:bodyPr wrap="square" rtlCol="0">
            <a:spAutoFit/>
          </a:bodyPr>
          <a:lstStyle/>
          <a:p>
            <a:r>
              <a:rPr lang="en-US" sz="1600" dirty="0"/>
              <a:t>https://</a:t>
            </a:r>
            <a:r>
              <a:rPr lang="en-US" sz="1600" dirty="0" err="1"/>
              <a:t>www.nsf.gov</a:t>
            </a:r>
            <a:r>
              <a:rPr lang="en-US" sz="1600" dirty="0"/>
              <a:t>/</a:t>
            </a:r>
            <a:r>
              <a:rPr lang="en-US" sz="1600" dirty="0" err="1"/>
              <a:t>nsb</a:t>
            </a:r>
            <a:r>
              <a:rPr lang="en-US" sz="1600" dirty="0"/>
              <a:t>/publications/2018/nsb201915.pdf</a:t>
            </a:r>
          </a:p>
        </p:txBody>
      </p:sp>
    </p:spTree>
    <p:extLst>
      <p:ext uri="{BB962C8B-B14F-4D97-AF65-F5344CB8AC3E}">
        <p14:creationId xmlns:p14="http://schemas.microsoft.com/office/powerpoint/2010/main" val="2962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Enhancing Your Teaching:</a:t>
            </a:r>
          </a:p>
        </p:txBody>
      </p:sp>
      <p:sp>
        <p:nvSpPr>
          <p:cNvPr id="2" name="TextBox 1">
            <a:extLst>
              <a:ext uri="{FF2B5EF4-FFF2-40B4-BE49-F238E27FC236}">
                <a16:creationId xmlns:a16="http://schemas.microsoft.com/office/drawing/2014/main" id="{F8478E0C-8B57-3C48-A44C-BB39BABE5AD5}"/>
              </a:ext>
            </a:extLst>
          </p:cNvPr>
          <p:cNvSpPr txBox="1"/>
          <p:nvPr/>
        </p:nvSpPr>
        <p:spPr>
          <a:xfrm>
            <a:off x="608012" y="885825"/>
            <a:ext cx="8129587" cy="6063198"/>
          </a:xfrm>
          <a:prstGeom prst="rect">
            <a:avLst/>
          </a:prstGeom>
          <a:noFill/>
        </p:spPr>
        <p:txBody>
          <a:bodyPr wrap="square" rtlCol="0">
            <a:spAutoFit/>
          </a:bodyPr>
          <a:lstStyle/>
          <a:p>
            <a:r>
              <a:rPr lang="en-US" sz="2800" b="0" i="1" dirty="0"/>
              <a:t>Teaching and Success in Tenure/Promotion: </a:t>
            </a:r>
            <a:endParaRPr lang="en-US" sz="2400" b="0" dirty="0"/>
          </a:p>
          <a:p>
            <a:endParaRPr lang="en-US" sz="2000" b="0" i="1" dirty="0"/>
          </a:p>
          <a:p>
            <a:r>
              <a:rPr lang="en-US" sz="2000" b="0" i="1" dirty="0"/>
              <a:t>Do something unique for your department: </a:t>
            </a:r>
            <a:r>
              <a:rPr lang="en-US" sz="2000" b="0" dirty="0"/>
              <a:t>develop a new course, implement a new set of practices in an existing course, develop new materials to help Teaching Assistants in a standard course, organize a journal club on education research in your discipline, collaborate with an education researcher on papers, help revise the curriculum </a:t>
            </a:r>
          </a:p>
          <a:p>
            <a:endParaRPr lang="en-US" sz="2000" b="0" dirty="0"/>
          </a:p>
          <a:p>
            <a:r>
              <a:rPr lang="en-US" sz="2000" b="0" i="1" dirty="0"/>
              <a:t>Be involved in activities that indicate you value the importance of teaching: </a:t>
            </a:r>
            <a:r>
              <a:rPr lang="en-US" sz="2000" b="0" dirty="0"/>
              <a:t>attend workshops at your institution, become a “teaching fellow” if these exist, participate in (or even better organize) an education workshop/special session at your professional society, become a leader in the education section of your professional society</a:t>
            </a:r>
          </a:p>
          <a:p>
            <a:endParaRPr lang="en-US" sz="2000" b="0" dirty="0"/>
          </a:p>
          <a:p>
            <a:r>
              <a:rPr lang="en-US" sz="2000" b="0" i="1" dirty="0"/>
              <a:t>Get a grant that involves education </a:t>
            </a:r>
            <a:r>
              <a:rPr lang="en-US" sz="2000" b="0" dirty="0"/>
              <a:t>- this can be one that focuses on education perhaps in collaboration with an education researcher, it could be taking the lead on the education/broader impacts of an award for which you are not the lead investigator, it could be developing a tutorial or other training as part of a research grant </a:t>
            </a:r>
          </a:p>
        </p:txBody>
      </p:sp>
    </p:spTree>
    <p:extLst>
      <p:ext uri="{BB962C8B-B14F-4D97-AF65-F5344CB8AC3E}">
        <p14:creationId xmlns:p14="http://schemas.microsoft.com/office/powerpoint/2010/main" val="255384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Enhancing Your Teaching:</a:t>
            </a:r>
          </a:p>
        </p:txBody>
      </p:sp>
      <p:sp>
        <p:nvSpPr>
          <p:cNvPr id="2" name="TextBox 1">
            <a:extLst>
              <a:ext uri="{FF2B5EF4-FFF2-40B4-BE49-F238E27FC236}">
                <a16:creationId xmlns:a16="http://schemas.microsoft.com/office/drawing/2014/main" id="{F8478E0C-8B57-3C48-A44C-BB39BABE5AD5}"/>
              </a:ext>
            </a:extLst>
          </p:cNvPr>
          <p:cNvSpPr txBox="1"/>
          <p:nvPr/>
        </p:nvSpPr>
        <p:spPr>
          <a:xfrm>
            <a:off x="608012" y="885825"/>
            <a:ext cx="8129587" cy="6370975"/>
          </a:xfrm>
          <a:prstGeom prst="rect">
            <a:avLst/>
          </a:prstGeom>
          <a:noFill/>
        </p:spPr>
        <p:txBody>
          <a:bodyPr wrap="square" rtlCol="0">
            <a:spAutoFit/>
          </a:bodyPr>
          <a:lstStyle/>
          <a:p>
            <a:r>
              <a:rPr lang="en-US" sz="2800" b="0" i="1" dirty="0"/>
              <a:t>Teaching and Success in Tenure/Promotion: </a:t>
            </a:r>
            <a:endParaRPr lang="en-US" sz="2400" b="0" dirty="0"/>
          </a:p>
          <a:p>
            <a:endParaRPr lang="en-US" sz="2000" b="0" i="1" dirty="0"/>
          </a:p>
          <a:p>
            <a:r>
              <a:rPr lang="en-US" sz="2000" b="0" i="1" dirty="0"/>
              <a:t>Tenure documents:</a:t>
            </a:r>
          </a:p>
          <a:p>
            <a:r>
              <a:rPr lang="en-US" sz="2000" b="0" dirty="0"/>
              <a:t>In your portfolio you will be asked to provide a teaching section. If you have done any of the above they should be highlighted in this section along with anything you have done on a regular basis to make your classes more effective. In reviewing tenure cases, external reviewers are mostly not specifically tasked with saying much about teaching, however if you have done any of the above it makes it easier for a reviewer (as well as the local Tenure Committee) to state something positive about your teaching.  </a:t>
            </a:r>
          </a:p>
          <a:p>
            <a:endParaRPr lang="en-US" sz="2000" b="0" dirty="0"/>
          </a:p>
          <a:p>
            <a:r>
              <a:rPr lang="en-US" sz="2000" b="0" i="1" dirty="0"/>
              <a:t>About student evaluations of teaching: </a:t>
            </a:r>
            <a:r>
              <a:rPr lang="en-US" sz="2000" b="0" dirty="0"/>
              <a:t>these are held essentially everywhere but there are major problems with them (e.g. various biases). Take them seriously but consider supplementing them with questions you ask the students in classes (anonymously) to help you improve as the course goes along (e.g. don’t wait </a:t>
            </a:r>
            <a:r>
              <a:rPr lang="en-US" sz="2000" b="0" dirty="0" err="1"/>
              <a:t>til</a:t>
            </a:r>
            <a:r>
              <a:rPr lang="en-US" sz="2000" b="0" dirty="0"/>
              <a:t> the end of the term) and keep these to potentially add to your department file. Ask a colleague to sit in on your classes occasionally to provide feedback either informally, or formally as part of the peer review process. </a:t>
            </a:r>
          </a:p>
          <a:p>
            <a:endParaRPr lang="en-US" sz="2000" b="0" dirty="0"/>
          </a:p>
        </p:txBody>
      </p:sp>
    </p:spTree>
    <p:extLst>
      <p:ext uri="{BB962C8B-B14F-4D97-AF65-F5344CB8AC3E}">
        <p14:creationId xmlns:p14="http://schemas.microsoft.com/office/powerpoint/2010/main" val="393151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Dealing with Difficult People:</a:t>
            </a:r>
          </a:p>
        </p:txBody>
      </p:sp>
      <p:sp>
        <p:nvSpPr>
          <p:cNvPr id="321539" name="Rectangle 3"/>
          <p:cNvSpPr>
            <a:spLocks noGrp="1" noChangeArrowheads="1"/>
          </p:cNvSpPr>
          <p:nvPr>
            <p:ph type="body" idx="1"/>
          </p:nvPr>
        </p:nvSpPr>
        <p:spPr>
          <a:xfrm>
            <a:off x="731837" y="962026"/>
            <a:ext cx="8029575" cy="1447800"/>
          </a:xfrm>
          <a:ln>
            <a:solidFill>
              <a:schemeClr val="bg1"/>
            </a:solidFill>
          </a:ln>
        </p:spPr>
        <p:txBody>
          <a:bodyPr/>
          <a:lstStyle/>
          <a:p>
            <a:pPr>
              <a:lnSpc>
                <a:spcPct val="90000"/>
              </a:lnSpc>
              <a:buFontTx/>
              <a:buNone/>
              <a:defRPr/>
            </a:pPr>
            <a:r>
              <a:rPr lang="en-US" sz="2600" i="1" dirty="0"/>
              <a:t>Be prepared for this – it will happen: </a:t>
            </a:r>
            <a:r>
              <a:rPr lang="en-US" sz="2600" dirty="0"/>
              <a:t>There are many books on this - it may be helpful to read about this in advance. </a:t>
            </a:r>
          </a:p>
        </p:txBody>
      </p:sp>
      <p:pic>
        <p:nvPicPr>
          <p:cNvPr id="3" name="Picture 2" descr="Text, application&#10;&#10;Description automatically generated">
            <a:extLst>
              <a:ext uri="{FF2B5EF4-FFF2-40B4-BE49-F238E27FC236}">
                <a16:creationId xmlns:a16="http://schemas.microsoft.com/office/drawing/2014/main" id="{914C1E52-EADF-194A-B950-DEFFFEA23F9C}"/>
              </a:ext>
            </a:extLst>
          </p:cNvPr>
          <p:cNvPicPr>
            <a:picLocks noChangeAspect="1"/>
          </p:cNvPicPr>
          <p:nvPr/>
        </p:nvPicPr>
        <p:blipFill>
          <a:blip r:embed="rId3"/>
          <a:stretch>
            <a:fillRect/>
          </a:stretch>
        </p:blipFill>
        <p:spPr>
          <a:xfrm>
            <a:off x="161871" y="2268696"/>
            <a:ext cx="1565275" cy="2309920"/>
          </a:xfrm>
          <a:prstGeom prst="rect">
            <a:avLst/>
          </a:prstGeom>
        </p:spPr>
      </p:pic>
      <p:pic>
        <p:nvPicPr>
          <p:cNvPr id="5" name="Picture 4" descr="Text&#10;&#10;Description automatically generated">
            <a:extLst>
              <a:ext uri="{FF2B5EF4-FFF2-40B4-BE49-F238E27FC236}">
                <a16:creationId xmlns:a16="http://schemas.microsoft.com/office/drawing/2014/main" id="{F6649C31-DA1A-8748-8646-D40F170939EC}"/>
              </a:ext>
            </a:extLst>
          </p:cNvPr>
          <p:cNvPicPr>
            <a:picLocks noChangeAspect="1"/>
          </p:cNvPicPr>
          <p:nvPr/>
        </p:nvPicPr>
        <p:blipFill>
          <a:blip r:embed="rId4"/>
          <a:stretch>
            <a:fillRect/>
          </a:stretch>
        </p:blipFill>
        <p:spPr>
          <a:xfrm>
            <a:off x="2489065" y="2144020"/>
            <a:ext cx="1682653" cy="2578100"/>
          </a:xfrm>
          <a:prstGeom prst="rect">
            <a:avLst/>
          </a:prstGeom>
        </p:spPr>
      </p:pic>
      <p:pic>
        <p:nvPicPr>
          <p:cNvPr id="7" name="Picture 6" descr="Text&#10;&#10;Description automatically generated">
            <a:extLst>
              <a:ext uri="{FF2B5EF4-FFF2-40B4-BE49-F238E27FC236}">
                <a16:creationId xmlns:a16="http://schemas.microsoft.com/office/drawing/2014/main" id="{2C8B529A-4C71-6449-97D1-AF8398B67CAD}"/>
              </a:ext>
            </a:extLst>
          </p:cNvPr>
          <p:cNvPicPr>
            <a:picLocks noChangeAspect="1"/>
          </p:cNvPicPr>
          <p:nvPr/>
        </p:nvPicPr>
        <p:blipFill>
          <a:blip r:embed="rId5"/>
          <a:stretch>
            <a:fillRect/>
          </a:stretch>
        </p:blipFill>
        <p:spPr>
          <a:xfrm>
            <a:off x="4481884" y="1760068"/>
            <a:ext cx="2578100" cy="2578100"/>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5C54337C-9F33-B247-9E6E-F00A3D977364}"/>
              </a:ext>
            </a:extLst>
          </p:cNvPr>
          <p:cNvPicPr>
            <a:picLocks noChangeAspect="1"/>
          </p:cNvPicPr>
          <p:nvPr/>
        </p:nvPicPr>
        <p:blipFill>
          <a:blip r:embed="rId6"/>
          <a:stretch>
            <a:fillRect/>
          </a:stretch>
        </p:blipFill>
        <p:spPr>
          <a:xfrm>
            <a:off x="7548635" y="1760068"/>
            <a:ext cx="1570378" cy="2198529"/>
          </a:xfrm>
          <a:prstGeom prst="rect">
            <a:avLst/>
          </a:prstGeom>
        </p:spPr>
      </p:pic>
      <p:pic>
        <p:nvPicPr>
          <p:cNvPr id="12" name="Picture 11" descr="Text&#10;&#10;Description automatically generated">
            <a:extLst>
              <a:ext uri="{FF2B5EF4-FFF2-40B4-BE49-F238E27FC236}">
                <a16:creationId xmlns:a16="http://schemas.microsoft.com/office/drawing/2014/main" id="{B2289075-C907-6B4B-AF59-23A122C7895E}"/>
              </a:ext>
            </a:extLst>
          </p:cNvPr>
          <p:cNvPicPr>
            <a:picLocks noChangeAspect="1"/>
          </p:cNvPicPr>
          <p:nvPr/>
        </p:nvPicPr>
        <p:blipFill>
          <a:blip r:embed="rId7"/>
          <a:stretch>
            <a:fillRect/>
          </a:stretch>
        </p:blipFill>
        <p:spPr>
          <a:xfrm>
            <a:off x="161871" y="4798543"/>
            <a:ext cx="2578101" cy="2578101"/>
          </a:xfrm>
          <a:prstGeom prst="rect">
            <a:avLst/>
          </a:prstGeom>
        </p:spPr>
      </p:pic>
      <p:pic>
        <p:nvPicPr>
          <p:cNvPr id="14" name="Picture 13" descr="Text, whiteboard&#10;&#10;Description automatically generated">
            <a:extLst>
              <a:ext uri="{FF2B5EF4-FFF2-40B4-BE49-F238E27FC236}">
                <a16:creationId xmlns:a16="http://schemas.microsoft.com/office/drawing/2014/main" id="{E72F2091-E188-274C-AAD9-4763E767690C}"/>
              </a:ext>
            </a:extLst>
          </p:cNvPr>
          <p:cNvPicPr>
            <a:picLocks noChangeAspect="1"/>
          </p:cNvPicPr>
          <p:nvPr/>
        </p:nvPicPr>
        <p:blipFill>
          <a:blip r:embed="rId8"/>
          <a:stretch>
            <a:fillRect/>
          </a:stretch>
        </p:blipFill>
        <p:spPr>
          <a:xfrm>
            <a:off x="2997868" y="4963462"/>
            <a:ext cx="2119544" cy="2248261"/>
          </a:xfrm>
          <a:prstGeom prst="rect">
            <a:avLst/>
          </a:prstGeom>
        </p:spPr>
      </p:pic>
      <p:pic>
        <p:nvPicPr>
          <p:cNvPr id="16" name="Picture 15" descr="Text, whiteboard&#10;&#10;Description automatically generated">
            <a:extLst>
              <a:ext uri="{FF2B5EF4-FFF2-40B4-BE49-F238E27FC236}">
                <a16:creationId xmlns:a16="http://schemas.microsoft.com/office/drawing/2014/main" id="{5DDB1049-A547-1D4D-857E-522A7A66F2FC}"/>
              </a:ext>
            </a:extLst>
          </p:cNvPr>
          <p:cNvPicPr>
            <a:picLocks noChangeAspect="1"/>
          </p:cNvPicPr>
          <p:nvPr/>
        </p:nvPicPr>
        <p:blipFill>
          <a:blip r:embed="rId9"/>
          <a:stretch>
            <a:fillRect/>
          </a:stretch>
        </p:blipFill>
        <p:spPr>
          <a:xfrm>
            <a:off x="5273908" y="4558135"/>
            <a:ext cx="1923623" cy="2804318"/>
          </a:xfrm>
          <a:prstGeom prst="rect">
            <a:avLst/>
          </a:prstGeom>
        </p:spPr>
      </p:pic>
      <p:pic>
        <p:nvPicPr>
          <p:cNvPr id="18" name="Picture 17" descr="A picture containing text, person, person, indoor&#10;&#10;Description automatically generated">
            <a:extLst>
              <a:ext uri="{FF2B5EF4-FFF2-40B4-BE49-F238E27FC236}">
                <a16:creationId xmlns:a16="http://schemas.microsoft.com/office/drawing/2014/main" id="{5339C7C5-28BE-D740-BF41-981EDD122FD0}"/>
              </a:ext>
            </a:extLst>
          </p:cNvPr>
          <p:cNvPicPr>
            <a:picLocks noChangeAspect="1"/>
          </p:cNvPicPr>
          <p:nvPr/>
        </p:nvPicPr>
        <p:blipFill>
          <a:blip r:embed="rId10"/>
          <a:stretch>
            <a:fillRect/>
          </a:stretch>
        </p:blipFill>
        <p:spPr>
          <a:xfrm>
            <a:off x="7373003" y="4537169"/>
            <a:ext cx="1775662" cy="2736608"/>
          </a:xfrm>
          <a:prstGeom prst="rect">
            <a:avLst/>
          </a:prstGeom>
        </p:spPr>
      </p:pic>
    </p:spTree>
    <p:extLst>
      <p:ext uri="{BB962C8B-B14F-4D97-AF65-F5344CB8AC3E}">
        <p14:creationId xmlns:p14="http://schemas.microsoft.com/office/powerpoint/2010/main" val="2393210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Dealing with Difficult People:</a:t>
            </a:r>
          </a:p>
        </p:txBody>
      </p:sp>
      <p:sp>
        <p:nvSpPr>
          <p:cNvPr id="321539" name="Rectangle 3"/>
          <p:cNvSpPr>
            <a:spLocks noGrp="1" noChangeArrowheads="1"/>
          </p:cNvSpPr>
          <p:nvPr>
            <p:ph type="body" idx="1"/>
          </p:nvPr>
        </p:nvSpPr>
        <p:spPr>
          <a:xfrm>
            <a:off x="836611" y="962025"/>
            <a:ext cx="8029575" cy="6248400"/>
          </a:xfrm>
          <a:ln>
            <a:solidFill>
              <a:schemeClr val="bg1"/>
            </a:solidFill>
          </a:ln>
        </p:spPr>
        <p:txBody>
          <a:bodyPr/>
          <a:lstStyle/>
          <a:p>
            <a:pPr marL="0" indent="0">
              <a:buNone/>
            </a:pPr>
            <a:r>
              <a:rPr lang="en-US" sz="3200" i="1" dirty="0"/>
              <a:t>Some basic tips</a:t>
            </a:r>
            <a:r>
              <a:rPr lang="en-US" sz="2600" i="1" dirty="0"/>
              <a:t>:</a:t>
            </a:r>
            <a:r>
              <a:rPr lang="en-US" b="1" dirty="0"/>
              <a:t> </a:t>
            </a:r>
          </a:p>
          <a:p>
            <a:r>
              <a:rPr lang="en-US" sz="2800" dirty="0"/>
              <a:t>Be calm. </a:t>
            </a:r>
          </a:p>
          <a:p>
            <a:r>
              <a:rPr lang="en-US" sz="2800" dirty="0"/>
              <a:t>Understand the person's intentions. </a:t>
            </a:r>
          </a:p>
          <a:p>
            <a:r>
              <a:rPr lang="en-US" sz="2800" dirty="0"/>
              <a:t>Get some perspective from others. </a:t>
            </a:r>
          </a:p>
          <a:p>
            <a:r>
              <a:rPr lang="en-US" sz="2800" dirty="0"/>
              <a:t>Let the person know where you are coming from. </a:t>
            </a:r>
          </a:p>
          <a:p>
            <a:r>
              <a:rPr lang="en-US" sz="2800" dirty="0"/>
              <a:t>Build a rapport. </a:t>
            </a:r>
          </a:p>
          <a:p>
            <a:r>
              <a:rPr lang="en-US" sz="2800" dirty="0"/>
              <a:t>Treat the person with respect.  </a:t>
            </a:r>
          </a:p>
          <a:p>
            <a:r>
              <a:rPr lang="en-US" sz="2800" dirty="0"/>
              <a:t>Focus on what can be actioned upon. </a:t>
            </a:r>
          </a:p>
          <a:p>
            <a:r>
              <a:rPr lang="en-US" sz="2800" dirty="0"/>
              <a:t>Ignore.</a:t>
            </a:r>
          </a:p>
        </p:txBody>
      </p:sp>
      <p:sp>
        <p:nvSpPr>
          <p:cNvPr id="2" name="TextBox 1">
            <a:extLst>
              <a:ext uri="{FF2B5EF4-FFF2-40B4-BE49-F238E27FC236}">
                <a16:creationId xmlns:a16="http://schemas.microsoft.com/office/drawing/2014/main" id="{B3CE4581-64BA-D745-A7E2-488EC18101E9}"/>
              </a:ext>
            </a:extLst>
          </p:cNvPr>
          <p:cNvSpPr txBox="1"/>
          <p:nvPr/>
        </p:nvSpPr>
        <p:spPr>
          <a:xfrm>
            <a:off x="774699" y="6143625"/>
            <a:ext cx="8153400" cy="830997"/>
          </a:xfrm>
          <a:prstGeom prst="rect">
            <a:avLst/>
          </a:prstGeom>
          <a:noFill/>
        </p:spPr>
        <p:txBody>
          <a:bodyPr wrap="square" rtlCol="0">
            <a:spAutoFit/>
          </a:bodyPr>
          <a:lstStyle/>
          <a:p>
            <a:r>
              <a:rPr lang="en-US" sz="2400" dirty="0"/>
              <a:t>https://</a:t>
            </a:r>
            <a:r>
              <a:rPr lang="en-US" sz="2400" dirty="0" err="1"/>
              <a:t>www.businessinsider.com</a:t>
            </a:r>
            <a:r>
              <a:rPr lang="en-US" sz="2400" dirty="0"/>
              <a:t>/9-useful-strategies-to-dealing-with-difficult-people-at-work-2011-6</a:t>
            </a:r>
          </a:p>
        </p:txBody>
      </p:sp>
    </p:spTree>
    <p:extLst>
      <p:ext uri="{BB962C8B-B14F-4D97-AF65-F5344CB8AC3E}">
        <p14:creationId xmlns:p14="http://schemas.microsoft.com/office/powerpoint/2010/main" val="92138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Dealing with Difficult People:</a:t>
            </a:r>
          </a:p>
        </p:txBody>
      </p:sp>
      <p:sp>
        <p:nvSpPr>
          <p:cNvPr id="321539" name="Rectangle 3"/>
          <p:cNvSpPr>
            <a:spLocks noGrp="1" noChangeArrowheads="1"/>
          </p:cNvSpPr>
          <p:nvPr>
            <p:ph type="body" idx="1"/>
          </p:nvPr>
        </p:nvSpPr>
        <p:spPr>
          <a:xfrm>
            <a:off x="731837" y="962025"/>
            <a:ext cx="8029575" cy="6324600"/>
          </a:xfrm>
          <a:ln>
            <a:solidFill>
              <a:schemeClr val="bg1"/>
            </a:solidFill>
          </a:ln>
        </p:spPr>
        <p:txBody>
          <a:bodyPr/>
          <a:lstStyle/>
          <a:p>
            <a:pPr>
              <a:lnSpc>
                <a:spcPct val="90000"/>
              </a:lnSpc>
              <a:buFontTx/>
              <a:buNone/>
              <a:defRPr/>
            </a:pPr>
            <a:r>
              <a:rPr lang="en-US" sz="2600" i="1" dirty="0"/>
              <a:t>Be prepared for this – it will happen: </a:t>
            </a:r>
            <a:r>
              <a:rPr lang="en-US" sz="2600" dirty="0"/>
              <a:t>Academia offers somewhat different challenges though: </a:t>
            </a:r>
          </a:p>
          <a:p>
            <a:pPr marL="514350" indent="-514350">
              <a:lnSpc>
                <a:spcPct val="90000"/>
              </a:lnSpc>
              <a:buFont typeface="+mj-lt"/>
              <a:buAutoNum type="arabicPeriod"/>
              <a:defRPr/>
            </a:pPr>
            <a:r>
              <a:rPr lang="en-US" sz="2600" dirty="0"/>
              <a:t>	It could involve a colleague you have no authority  	over and who you have to interact with long-term </a:t>
            </a:r>
          </a:p>
          <a:p>
            <a:pPr marL="514350" indent="-514350">
              <a:lnSpc>
                <a:spcPct val="90000"/>
              </a:lnSpc>
              <a:buFont typeface="+mj-lt"/>
              <a:buAutoNum type="arabicPeriod"/>
              <a:defRPr/>
            </a:pPr>
            <a:r>
              <a:rPr lang="en-US" sz="2600" dirty="0"/>
              <a:t>	It could involve an administrator who can make	decisions that impact your success</a:t>
            </a:r>
          </a:p>
          <a:p>
            <a:pPr marL="514350" indent="-514350">
              <a:lnSpc>
                <a:spcPct val="90000"/>
              </a:lnSpc>
              <a:buFont typeface="+mj-lt"/>
              <a:buAutoNum type="arabicPeriod"/>
              <a:defRPr/>
            </a:pPr>
            <a:r>
              <a:rPr lang="en-US" sz="2600" dirty="0"/>
              <a:t>	It could involve students/staff who report to you</a:t>
            </a:r>
          </a:p>
          <a:p>
            <a:pPr marL="514350" indent="-514350">
              <a:lnSpc>
                <a:spcPct val="90000"/>
              </a:lnSpc>
              <a:buFont typeface="+mj-lt"/>
              <a:buAutoNum type="arabicPeriod"/>
              <a:defRPr/>
            </a:pPr>
            <a:r>
              <a:rPr lang="en-US" sz="2600" dirty="0"/>
              <a:t>	It could involve a student in your class </a:t>
            </a:r>
          </a:p>
          <a:p>
            <a:pPr marL="514350" indent="-514350">
              <a:lnSpc>
                <a:spcPct val="90000"/>
              </a:lnSpc>
              <a:buFont typeface="+mj-lt"/>
              <a:buAutoNum type="arabicPeriod"/>
              <a:defRPr/>
            </a:pPr>
            <a:r>
              <a:rPr lang="en-US" sz="2600" dirty="0"/>
              <a:t>	It could involve someone you are expected to	mentor. </a:t>
            </a:r>
          </a:p>
          <a:p>
            <a:pPr>
              <a:lnSpc>
                <a:spcPct val="90000"/>
              </a:lnSpc>
              <a:buFontTx/>
              <a:buNone/>
              <a:defRPr/>
            </a:pPr>
            <a:r>
              <a:rPr lang="en-US" sz="2600" dirty="0"/>
              <a:t>In 3-5, you are in a position of authority for the person involved – so be very careful to follow all of the rules in the Faculty Handbook or HR manuals . If you are not certain what the rules are, be sure to ask HR or someone who knows. </a:t>
            </a:r>
          </a:p>
        </p:txBody>
      </p:sp>
    </p:spTree>
    <p:extLst>
      <p:ext uri="{BB962C8B-B14F-4D97-AF65-F5344CB8AC3E}">
        <p14:creationId xmlns:p14="http://schemas.microsoft.com/office/powerpoint/2010/main" val="145721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Dealing with Difficult People:</a:t>
            </a:r>
          </a:p>
        </p:txBody>
      </p:sp>
      <p:sp>
        <p:nvSpPr>
          <p:cNvPr id="321539" name="Rectangle 3"/>
          <p:cNvSpPr>
            <a:spLocks noGrp="1" noChangeArrowheads="1"/>
          </p:cNvSpPr>
          <p:nvPr>
            <p:ph type="body" idx="1"/>
          </p:nvPr>
        </p:nvSpPr>
        <p:spPr>
          <a:xfrm>
            <a:off x="836612" y="1223245"/>
            <a:ext cx="8029575" cy="6324600"/>
          </a:xfrm>
          <a:ln>
            <a:solidFill>
              <a:schemeClr val="bg1"/>
            </a:solidFill>
          </a:ln>
        </p:spPr>
        <p:txBody>
          <a:bodyPr/>
          <a:lstStyle/>
          <a:p>
            <a:pPr>
              <a:lnSpc>
                <a:spcPct val="90000"/>
              </a:lnSpc>
              <a:buFontTx/>
              <a:buNone/>
              <a:defRPr/>
            </a:pPr>
            <a:r>
              <a:rPr lang="en-US" sz="2600" i="1" dirty="0"/>
              <a:t>Some tips: </a:t>
            </a:r>
          </a:p>
          <a:p>
            <a:pPr marL="571500" indent="-571500">
              <a:lnSpc>
                <a:spcPct val="90000"/>
              </a:lnSpc>
              <a:buFontTx/>
              <a:buAutoNum type="romanLcParenBoth"/>
              <a:defRPr/>
            </a:pPr>
            <a:r>
              <a:rPr lang="en-US" sz="2600" dirty="0"/>
              <a:t>Treat everyone with respect, even those not deserving (e.g. take the high road). </a:t>
            </a:r>
          </a:p>
          <a:p>
            <a:pPr marL="571500" indent="-571500">
              <a:lnSpc>
                <a:spcPct val="90000"/>
              </a:lnSpc>
              <a:buFontTx/>
              <a:buAutoNum type="romanLcParenBoth"/>
              <a:defRPr/>
            </a:pPr>
            <a:r>
              <a:rPr lang="en-US" sz="2600" dirty="0"/>
              <a:t>Place yourself as much as possible in a position of unassailable integrity – because you have been very successful, have great knowledge of the institution, have been above reproach. </a:t>
            </a:r>
          </a:p>
          <a:p>
            <a:pPr marL="571500" indent="-571500">
              <a:lnSpc>
                <a:spcPct val="90000"/>
              </a:lnSpc>
              <a:buFontTx/>
              <a:buAutoNum type="romanLcParenBoth"/>
              <a:defRPr/>
            </a:pPr>
            <a:r>
              <a:rPr lang="en-US" sz="2600" dirty="0"/>
              <a:t>Use the processes at the institution if appropriate (e.g. for harassment, inequity) but sparingly. </a:t>
            </a:r>
          </a:p>
          <a:p>
            <a:pPr marL="571500" indent="-571500">
              <a:lnSpc>
                <a:spcPct val="90000"/>
              </a:lnSpc>
              <a:buFontTx/>
              <a:buAutoNum type="romanLcParenBoth"/>
              <a:defRPr/>
            </a:pPr>
            <a:r>
              <a:rPr lang="en-US" sz="2600" dirty="0"/>
              <a:t>Know the appeals routes (every institution has these for all kinds of issues possibly in the Faculty Handbook or in the Human Resources manuals) if the actions of the person involved directly impacts your career.</a:t>
            </a:r>
          </a:p>
        </p:txBody>
      </p:sp>
    </p:spTree>
    <p:extLst>
      <p:ext uri="{BB962C8B-B14F-4D97-AF65-F5344CB8AC3E}">
        <p14:creationId xmlns:p14="http://schemas.microsoft.com/office/powerpoint/2010/main" val="117994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Dealing with Difficult People:</a:t>
            </a:r>
          </a:p>
        </p:txBody>
      </p:sp>
      <p:sp>
        <p:nvSpPr>
          <p:cNvPr id="321539" name="Rectangle 3"/>
          <p:cNvSpPr>
            <a:spLocks noGrp="1" noChangeArrowheads="1"/>
          </p:cNvSpPr>
          <p:nvPr>
            <p:ph type="body" idx="1"/>
          </p:nvPr>
        </p:nvSpPr>
        <p:spPr>
          <a:xfrm>
            <a:off x="731837" y="962025"/>
            <a:ext cx="8029575" cy="6324600"/>
          </a:xfrm>
          <a:ln>
            <a:solidFill>
              <a:schemeClr val="bg1"/>
            </a:solidFill>
          </a:ln>
        </p:spPr>
        <p:txBody>
          <a:bodyPr/>
          <a:lstStyle/>
          <a:p>
            <a:pPr>
              <a:lnSpc>
                <a:spcPct val="90000"/>
              </a:lnSpc>
              <a:buFontTx/>
              <a:buNone/>
              <a:defRPr/>
            </a:pPr>
            <a:r>
              <a:rPr lang="en-US" sz="2600" i="1" dirty="0"/>
              <a:t>Some additional tips: </a:t>
            </a:r>
          </a:p>
          <a:p>
            <a:pPr>
              <a:lnSpc>
                <a:spcPct val="90000"/>
              </a:lnSpc>
              <a:buFontTx/>
              <a:buNone/>
              <a:defRPr/>
            </a:pPr>
            <a:r>
              <a:rPr lang="en-US" sz="2600" dirty="0"/>
              <a:t>(v)</a:t>
            </a:r>
            <a:r>
              <a:rPr lang="en-US" sz="2600" i="1" dirty="0"/>
              <a:t> </a:t>
            </a:r>
            <a:r>
              <a:rPr lang="en-US" sz="2600" dirty="0"/>
              <a:t>Cultivate someone in authority (e.g. a mentor, Head, Dean, etc.) who can stand up for you if necessary. </a:t>
            </a:r>
          </a:p>
          <a:p>
            <a:pPr>
              <a:lnSpc>
                <a:spcPct val="90000"/>
              </a:lnSpc>
              <a:buFontTx/>
              <a:buNone/>
              <a:defRPr/>
            </a:pPr>
            <a:r>
              <a:rPr lang="en-US" sz="2600" dirty="0"/>
              <a:t>(vi) If the difficult person has authority over you (e.g. your Head), be very careful about going to someone above them without being sure you have tried all you can to resolve the situation</a:t>
            </a:r>
          </a:p>
          <a:p>
            <a:pPr>
              <a:lnSpc>
                <a:spcPct val="90000"/>
              </a:lnSpc>
              <a:buFontTx/>
              <a:buNone/>
              <a:defRPr/>
            </a:pPr>
            <a:r>
              <a:rPr lang="en-US" sz="2600" b="1" i="1" dirty="0"/>
              <a:t>    Note: in every situation (not just dealing with difficult people) be sure to copy everyone in the line of authority if you contact a higher-up about any issue. </a:t>
            </a:r>
          </a:p>
          <a:p>
            <a:pPr>
              <a:lnSpc>
                <a:spcPct val="90000"/>
              </a:lnSpc>
              <a:buFontTx/>
              <a:buNone/>
              <a:defRPr/>
            </a:pPr>
            <a:r>
              <a:rPr lang="en-US" sz="2600" dirty="0"/>
              <a:t>(vii) Most institutions have an ombudsperson who is charged with helping resolve differences and fix problems - they may have some capability to assist though most really are there to guide you to other resources and to play the role of mediator. </a:t>
            </a:r>
          </a:p>
        </p:txBody>
      </p:sp>
    </p:spTree>
    <p:extLst>
      <p:ext uri="{BB962C8B-B14F-4D97-AF65-F5344CB8AC3E}">
        <p14:creationId xmlns:p14="http://schemas.microsoft.com/office/powerpoint/2010/main" val="125222169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17633</TotalTime>
  <Words>1412</Words>
  <Application>Microsoft Macintosh PowerPoint</Application>
  <PresentationFormat>Custom</PresentationFormat>
  <Paragraphs>96</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Times New Roman</vt:lpstr>
      <vt:lpstr>Blank Presentation</vt:lpstr>
      <vt:lpstr>EEB 504 and EEB 607 - Spring 2021 - Careers in Academia: How to Enhance your Chances for Success</vt:lpstr>
      <vt:lpstr>Outline of course topics:</vt:lpstr>
      <vt:lpstr>Enhancing Your Teaching:</vt:lpstr>
      <vt:lpstr>Enhancing Your Teaching:</vt:lpstr>
      <vt:lpstr>Dealing with Difficult People:</vt:lpstr>
      <vt:lpstr>Dealing with Difficult People:</vt:lpstr>
      <vt:lpstr>Dealing with Difficult People:</vt:lpstr>
      <vt:lpstr>Dealing with Difficult People:</vt:lpstr>
      <vt:lpstr>Dealing with Difficult People:</vt:lpstr>
      <vt:lpstr>Getting Funding for your Scholarship:</vt:lpstr>
      <vt:lpstr>Getting Funding for your Scholarship:</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880</cp:revision>
  <cp:lastPrinted>2001-07-31T20:27:52Z</cp:lastPrinted>
  <dcterms:created xsi:type="dcterms:W3CDTF">2001-07-27T14:29:20Z</dcterms:created>
  <dcterms:modified xsi:type="dcterms:W3CDTF">2021-04-05T20:25:58Z</dcterms:modified>
</cp:coreProperties>
</file>