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74" r:id="rId2"/>
    <p:sldId id="946" r:id="rId3"/>
    <p:sldId id="978" r:id="rId4"/>
    <p:sldId id="979" r:id="rId5"/>
  </p:sldIdLst>
  <p:sldSz cx="9445625" cy="7562850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9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A300"/>
    <a:srgbClr val="FFFF66"/>
    <a:srgbClr val="CC3399"/>
    <a:srgbClr val="660033"/>
    <a:srgbClr val="FFCC00"/>
    <a:srgbClr val="FF66CC"/>
    <a:srgbClr val="33CC33"/>
    <a:srgbClr val="0000F3"/>
    <a:srgbClr val="000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99"/>
    <p:restoredTop sz="94593"/>
  </p:normalViewPr>
  <p:slideViewPr>
    <p:cSldViewPr>
      <p:cViewPr varScale="1">
        <p:scale>
          <a:sx n="106" d="100"/>
          <a:sy n="106" d="100"/>
        </p:scale>
        <p:origin x="1192" y="176"/>
      </p:cViewPr>
      <p:guideLst>
        <p:guide orient="horz" pos="2400"/>
        <p:guide pos="2975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928" y="-104"/>
      </p:cViewPr>
      <p:guideLst>
        <p:guide orient="horz" pos="2832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07465A01-502D-514C-BF27-1EDA220E84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567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6213" y="674688"/>
            <a:ext cx="4211637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A4660B6-3BD9-2E4A-85C9-8AF732A0F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80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5731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7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3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9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DDCF54A4-6F78-3B44-927A-1BF878FA8F20}" type="slidenum">
              <a:rPr lang="en-US" altLang="en-US" sz="1200" b="0"/>
              <a:pPr/>
              <a:t>1</a:t>
            </a:fld>
            <a:endParaRPr lang="en-US" altLang="en-US" sz="1200" b="0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7800" y="674688"/>
            <a:ext cx="4210050" cy="33718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12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AB674E2-0D39-AC4C-9B86-629C6AF8F3B6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957695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AB674E2-0D39-AC4C-9B86-629C6AF8F3B6}" type="slidenum">
              <a:rPr lang="en-US" altLang="en-US" sz="1200" b="0"/>
              <a:pPr/>
              <a:t>3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740076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AB674E2-0D39-AC4C-9B86-629C6AF8F3B6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650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025" y="2349500"/>
            <a:ext cx="8029575" cy="16208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638" y="4286251"/>
            <a:ext cx="6611938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146" indent="0" algn="ctr">
              <a:buNone/>
              <a:defRPr/>
            </a:lvl2pPr>
            <a:lvl3pPr marL="914293" indent="0" algn="ctr">
              <a:buNone/>
              <a:defRPr/>
            </a:lvl3pPr>
            <a:lvl4pPr marL="1371438" indent="0" algn="ctr">
              <a:buNone/>
              <a:defRPr/>
            </a:lvl4pPr>
            <a:lvl5pPr marL="1828585" indent="0" algn="ctr">
              <a:buNone/>
              <a:defRPr/>
            </a:lvl5pPr>
            <a:lvl6pPr marL="2285731" indent="0" algn="ctr">
              <a:buNone/>
              <a:defRPr/>
            </a:lvl6pPr>
            <a:lvl7pPr marL="2742877" indent="0" algn="ctr">
              <a:buNone/>
              <a:defRPr/>
            </a:lvl7pPr>
            <a:lvl8pPr marL="3200023" indent="0" algn="ctr">
              <a:buNone/>
              <a:defRPr/>
            </a:lvl8pPr>
            <a:lvl9pPr marL="365716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A8294-D97C-9245-97E4-D763DDC83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17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02738-15D1-594A-87E1-24D35971EF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40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671512"/>
            <a:ext cx="2006600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8026" y="671512"/>
            <a:ext cx="5870575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2DC38-2ABE-5E45-90C4-470C79C26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A39A7-F5BE-7347-9556-C6A169B87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126" y="4859339"/>
            <a:ext cx="802957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126" y="3205163"/>
            <a:ext cx="802957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6" indent="0">
              <a:buNone/>
              <a:defRPr sz="1800"/>
            </a:lvl2pPr>
            <a:lvl3pPr marL="914293" indent="0">
              <a:buNone/>
              <a:defRPr sz="1600"/>
            </a:lvl3pPr>
            <a:lvl4pPr marL="1371438" indent="0">
              <a:buNone/>
              <a:defRPr sz="1400"/>
            </a:lvl4pPr>
            <a:lvl5pPr marL="1828585" indent="0">
              <a:buNone/>
              <a:defRPr sz="1400"/>
            </a:lvl5pPr>
            <a:lvl6pPr marL="2285731" indent="0">
              <a:buNone/>
              <a:defRPr sz="1400"/>
            </a:lvl6pPr>
            <a:lvl7pPr marL="2742877" indent="0">
              <a:buNone/>
              <a:defRPr sz="1400"/>
            </a:lvl7pPr>
            <a:lvl8pPr marL="3200023" indent="0">
              <a:buNone/>
              <a:defRPr sz="1400"/>
            </a:lvl8pPr>
            <a:lvl9pPr marL="365716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27179-947D-914A-AB6C-652548A564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97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8025" y="2184401"/>
            <a:ext cx="3938588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4" y="2184401"/>
            <a:ext cx="3938587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FFB4A-05F2-5D4A-8061-21B6F0BBC4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66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303213"/>
            <a:ext cx="85010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1692276"/>
            <a:ext cx="417195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5" indent="0">
              <a:buNone/>
              <a:defRPr sz="1600" b="1"/>
            </a:lvl5pPr>
            <a:lvl6pPr marL="2285731" indent="0">
              <a:buNone/>
              <a:defRPr sz="1600" b="1"/>
            </a:lvl6pPr>
            <a:lvl7pPr marL="2742877" indent="0">
              <a:buNone/>
              <a:defRPr sz="1600" b="1"/>
            </a:lvl7pPr>
            <a:lvl8pPr marL="3200023" indent="0">
              <a:buNone/>
              <a:defRPr sz="1600" b="1"/>
            </a:lvl8pPr>
            <a:lvl9pPr marL="36571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2398714"/>
            <a:ext cx="4171950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9014" y="1692276"/>
            <a:ext cx="41751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5" indent="0">
              <a:buNone/>
              <a:defRPr sz="1600" b="1"/>
            </a:lvl5pPr>
            <a:lvl6pPr marL="2285731" indent="0">
              <a:buNone/>
              <a:defRPr sz="1600" b="1"/>
            </a:lvl6pPr>
            <a:lvl7pPr marL="2742877" indent="0">
              <a:buNone/>
              <a:defRPr sz="1600" b="1"/>
            </a:lvl7pPr>
            <a:lvl8pPr marL="3200023" indent="0">
              <a:buNone/>
              <a:defRPr sz="1600" b="1"/>
            </a:lvl8pPr>
            <a:lvl9pPr marL="36571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9014" y="2398714"/>
            <a:ext cx="41751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C79F0-6686-1C4A-B99C-1207C57EB1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57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DF6A2-A560-1D45-B334-CCC2CC7D9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30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0A7A0-4AE9-1C48-AB80-793E5B5AE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10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6" y="301626"/>
            <a:ext cx="310673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525" y="301627"/>
            <a:ext cx="5281613" cy="64547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6" y="1582738"/>
            <a:ext cx="3106738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38" indent="0">
              <a:buNone/>
              <a:defRPr sz="900"/>
            </a:lvl4pPr>
            <a:lvl5pPr marL="1828585" indent="0">
              <a:buNone/>
              <a:defRPr sz="900"/>
            </a:lvl5pPr>
            <a:lvl6pPr marL="2285731" indent="0">
              <a:buNone/>
              <a:defRPr sz="900"/>
            </a:lvl6pPr>
            <a:lvl7pPr marL="2742877" indent="0">
              <a:buNone/>
              <a:defRPr sz="900"/>
            </a:lvl7pPr>
            <a:lvl8pPr marL="3200023" indent="0">
              <a:buNone/>
              <a:defRPr sz="900"/>
            </a:lvl8pPr>
            <a:lvl9pPr marL="36571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0E9F0-E158-E048-BB87-602AA5A67E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8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025" y="5294314"/>
            <a:ext cx="5667375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1025" y="676275"/>
            <a:ext cx="5667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38" indent="0">
              <a:buNone/>
              <a:defRPr sz="2000"/>
            </a:lvl4pPr>
            <a:lvl5pPr marL="1828585" indent="0">
              <a:buNone/>
              <a:defRPr sz="2000"/>
            </a:lvl5pPr>
            <a:lvl6pPr marL="2285731" indent="0">
              <a:buNone/>
              <a:defRPr sz="2000"/>
            </a:lvl6pPr>
            <a:lvl7pPr marL="2742877" indent="0">
              <a:buNone/>
              <a:defRPr sz="2000"/>
            </a:lvl7pPr>
            <a:lvl8pPr marL="3200023" indent="0">
              <a:buNone/>
              <a:defRPr sz="2000"/>
            </a:lvl8pPr>
            <a:lvl9pPr marL="365716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1025" y="5918200"/>
            <a:ext cx="5667375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38" indent="0">
              <a:buNone/>
              <a:defRPr sz="900"/>
            </a:lvl4pPr>
            <a:lvl5pPr marL="1828585" indent="0">
              <a:buNone/>
              <a:defRPr sz="900"/>
            </a:lvl5pPr>
            <a:lvl6pPr marL="2285731" indent="0">
              <a:buNone/>
              <a:defRPr sz="900"/>
            </a:lvl6pPr>
            <a:lvl7pPr marL="2742877" indent="0">
              <a:buNone/>
              <a:defRPr sz="900"/>
            </a:lvl7pPr>
            <a:lvl8pPr marL="3200023" indent="0">
              <a:buNone/>
              <a:defRPr sz="900"/>
            </a:lvl8pPr>
            <a:lvl9pPr marL="36571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2A880-C453-B243-B046-C4C2FDD435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84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671513"/>
            <a:ext cx="8029575" cy="12604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7171" tIns="48585" rIns="97171" bIns="485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2184400"/>
            <a:ext cx="8029575" cy="4538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7171" tIns="48585" rIns="97171" bIns="48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025" y="6891338"/>
            <a:ext cx="1968500" cy="5032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7171" tIns="48585" rIns="97171" bIns="48585" numCol="1" anchor="t" anchorCtr="0" compatLnSpc="1">
            <a:prstTxWarp prst="textNoShape">
              <a:avLst/>
            </a:prstTxWarp>
          </a:bodyPr>
          <a:lstStyle>
            <a:lvl1pPr defTabSz="971435">
              <a:defRPr sz="1500" b="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27388" y="6891338"/>
            <a:ext cx="2990850" cy="5032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7171" tIns="48585" rIns="97171" bIns="48585" numCol="1" anchor="t" anchorCtr="0" compatLnSpc="1">
            <a:prstTxWarp prst="textNoShape">
              <a:avLst/>
            </a:prstTxWarp>
          </a:bodyPr>
          <a:lstStyle>
            <a:lvl1pPr algn="ctr" defTabSz="971435">
              <a:defRPr sz="1500" b="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69100" y="6891338"/>
            <a:ext cx="1968500" cy="5032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7171" tIns="48585" rIns="97171" bIns="48585" numCol="1" anchor="t" anchorCtr="0" compatLnSpc="1">
            <a:prstTxWarp prst="textNoShape">
              <a:avLst/>
            </a:prstTxWarp>
          </a:bodyPr>
          <a:lstStyle>
            <a:lvl1pPr algn="r" defTabSz="969963">
              <a:defRPr sz="1500" b="0"/>
            </a:lvl1pPr>
          </a:lstStyle>
          <a:p>
            <a:fld id="{E7C3E58E-4048-EA4D-BB28-ADDE5A0142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996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96996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96996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96996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96996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146" algn="ctr" defTabSz="97143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293" algn="ctr" defTabSz="97143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438" algn="ctr" defTabSz="97143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585" algn="ctr" defTabSz="97143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63538" indent="-363538" algn="l" defTabSz="9699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87400" indent="-301625" algn="l" defTabSz="9699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+mn-ea"/>
        </a:defRPr>
      </a:lvl2pPr>
      <a:lvl3pPr marL="1212850" indent="-241300" algn="l" defTabSz="9699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</a:defRPr>
      </a:lvl3pPr>
      <a:lvl4pPr marL="1698625" indent="-241300" algn="l" defTabSz="9699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4pPr>
      <a:lvl5pPr marL="2184400" indent="-241300" algn="l" defTabSz="9699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5pPr>
      <a:lvl6pPr marL="2642876" indent="-242859" algn="l" defTabSz="97143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100023" indent="-242859" algn="l" defTabSz="97143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557169" indent="-242859" algn="l" defTabSz="97143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4014316" indent="-242859" algn="l" defTabSz="97143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8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5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1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7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237" y="504825"/>
            <a:ext cx="8335963" cy="176371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66"/>
                </a:solidFill>
              </a14:hiddenFill>
            </a:ext>
          </a:extLst>
        </p:spPr>
        <p:txBody>
          <a:bodyPr/>
          <a:lstStyle/>
          <a:p>
            <a:r>
              <a:rPr lang="en-US" sz="4000" b="1" dirty="0"/>
              <a:t>EEB 504 and EEB 607 - Spring 2021 - Careers in Academia: How to Enhance your Chances for Success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412" y="2687637"/>
            <a:ext cx="7924800" cy="1931988"/>
          </a:xfrm>
        </p:spPr>
        <p:txBody>
          <a:bodyPr/>
          <a:lstStyle/>
          <a:p>
            <a:pPr defTabSz="971435">
              <a:defRPr/>
            </a:pPr>
            <a:r>
              <a:rPr lang="en-US" sz="3000" dirty="0">
                <a:cs typeface="+mn-cs"/>
              </a:rPr>
              <a:t>Instructor: Louis J. Gross</a:t>
            </a:r>
          </a:p>
          <a:p>
            <a:pPr defTabSz="971435">
              <a:defRPr/>
            </a:pPr>
            <a:r>
              <a:rPr lang="en-US" sz="3000" dirty="0">
                <a:cs typeface="+mn-cs"/>
              </a:rPr>
              <a:t>Chancellor’s Professor, Departments of Ecology and Evolutionary Biology and Mathematics</a:t>
            </a:r>
          </a:p>
          <a:p>
            <a:pPr defTabSz="971435">
              <a:defRPr/>
            </a:pPr>
            <a:endParaRPr lang="en-US" sz="3000" dirty="0">
              <a:solidFill>
                <a:srgbClr val="FFFF66"/>
              </a:solidFill>
              <a:cs typeface="+mn-cs"/>
            </a:endParaRPr>
          </a:p>
          <a:p>
            <a:pPr defTabSz="971435">
              <a:defRPr/>
            </a:pPr>
            <a:endParaRPr lang="en-US" sz="3000" dirty="0">
              <a:solidFill>
                <a:srgbClr val="CCFF33"/>
              </a:solidFill>
              <a:cs typeface="+mn-cs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21C92CD-30D0-804A-9FFE-9832B240D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2" y="4619625"/>
            <a:ext cx="7924800" cy="19319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7171" tIns="48585" rIns="97171" bIns="48585" numCol="1" anchor="t" anchorCtr="0" compatLnSpc="1">
            <a:prstTxWarp prst="textNoShape">
              <a:avLst/>
            </a:prstTxWarp>
          </a:bodyPr>
          <a:lstStyle>
            <a:lvl1pPr marL="0" indent="0" algn="ctr" defTabSz="96996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146" indent="0" algn="ctr" defTabSz="96996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914293" indent="0" algn="ctr" defTabSz="96996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438" indent="0" algn="ctr" defTabSz="96996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585" indent="0" algn="ctr" defTabSz="96996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  <a:ea typeface="+mn-ea"/>
              </a:defRPr>
            </a:lvl5pPr>
            <a:lvl6pPr marL="2285731" indent="0" algn="ctr" defTabSz="971435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  <a:ea typeface="+mn-ea"/>
              </a:defRPr>
            </a:lvl6pPr>
            <a:lvl7pPr marL="2742877" indent="0" algn="ctr" defTabSz="971435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023" indent="0" algn="ctr" defTabSz="971435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169" indent="0" algn="ctr" defTabSz="971435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defTabSz="971435">
              <a:defRPr/>
            </a:pPr>
            <a:r>
              <a:rPr lang="en-US" sz="3000" b="0" kern="0" dirty="0">
                <a:cs typeface="+mn-cs"/>
              </a:rPr>
              <a:t>A Current Case study at UT, Employees and the Hierarchy, Structure, Processes, Budgets, Roles of a Faculty Member </a:t>
            </a:r>
          </a:p>
          <a:p>
            <a:pPr algn="l" defTabSz="971435">
              <a:defRPr/>
            </a:pPr>
            <a:r>
              <a:rPr lang="en-US" sz="3000" b="0" kern="0" dirty="0">
                <a:cs typeface="+mn-cs"/>
              </a:rPr>
              <a:t>                            Feb 8, 2021</a:t>
            </a:r>
            <a:endParaRPr lang="en-US" sz="3000" b="0" kern="0" dirty="0">
              <a:solidFill>
                <a:srgbClr val="FFFF66"/>
              </a:solidFill>
              <a:highlight>
                <a:srgbClr val="000000"/>
              </a:highlight>
              <a:cs typeface="+mn-cs"/>
            </a:endParaRPr>
          </a:p>
          <a:p>
            <a:pPr defTabSz="971435">
              <a:defRPr/>
            </a:pPr>
            <a:endParaRPr lang="en-US" sz="3000" b="0" kern="0" dirty="0">
              <a:solidFill>
                <a:srgbClr val="CCFF33"/>
              </a:solidFill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-382588" y="-180975"/>
            <a:ext cx="8029575" cy="1260475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rgbClr val="000090"/>
                </a:solidFill>
              </a:rPr>
              <a:t>Outline of course topics: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2" y="885825"/>
            <a:ext cx="8029575" cy="4461933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Types of higher education institutions;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How colleges and universities work;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Where the money comes from and where it goes;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Various roles of a faculty member and prioritizing among them;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Stages of a career;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Planning for transitions in career stages;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Position searches and how to apply;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Mentoring - getting it and giving it;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Enhancing your teaching;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Building your communication capabilities;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Administrators and how they impact your career;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Effectively preparing for evaluations at various levels;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Funding your scholarship;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Participating in the broader academic community in your field;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Building effective collaborations;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Combining your personal life and academic expectations;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/>
              <a:t>Time management. </a:t>
            </a:r>
            <a:endParaRPr lang="en-US" sz="2200" b="1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3200" b="1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5740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-230188" y="-125413"/>
            <a:ext cx="8029575" cy="1260475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rgbClr val="000090"/>
                </a:solidFill>
              </a:rPr>
              <a:t>Who works at these: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4" y="902758"/>
            <a:ext cx="8029575" cy="5757333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 dirty="0"/>
              <a:t>Faculty</a:t>
            </a:r>
            <a:r>
              <a:rPr lang="en-US" sz="3200" dirty="0"/>
              <a:t> -Tenured, Tenure-track, Contingent, Part-time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/>
              <a:t>        </a:t>
            </a:r>
            <a:r>
              <a:rPr lang="en-US" sz="2800" dirty="0"/>
              <a:t>Ranks: Full Professor, Associate Professor,  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                      Assistant Professor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dirty="0"/>
              <a:t>    Research Professors at these ranks (Soft money), Professors of Practice (teaching-focused), Clinical Professors (Nursing, Psychology),  Instructors/Lecturers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 dirty="0"/>
              <a:t>Staff (</a:t>
            </a:r>
            <a:r>
              <a:rPr lang="en-US" sz="3200" dirty="0"/>
              <a:t>Hard money, soft money</a:t>
            </a:r>
            <a:r>
              <a:rPr lang="en-US" sz="3200" b="1" dirty="0"/>
              <a:t>)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 dirty="0"/>
              <a:t>Administrators (</a:t>
            </a:r>
            <a:r>
              <a:rPr lang="en-US" sz="3200" dirty="0"/>
              <a:t>some have Faculty positions</a:t>
            </a:r>
            <a:r>
              <a:rPr lang="en-US" sz="3200" b="1" dirty="0"/>
              <a:t>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 dirty="0"/>
              <a:t>Students (</a:t>
            </a:r>
            <a:r>
              <a:rPr lang="en-US" sz="3200" dirty="0"/>
              <a:t>Teaching/Research Assistants, hourly, soft and hard money</a:t>
            </a:r>
            <a:r>
              <a:rPr lang="en-US" sz="3200" b="1" dirty="0"/>
              <a:t>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b="1" dirty="0"/>
              <a:t>Note: </a:t>
            </a:r>
            <a:r>
              <a:rPr lang="en-US" sz="2400" dirty="0"/>
              <a:t>some of the above are contract employees, some not.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8493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-230188" y="-125413"/>
            <a:ext cx="8029575" cy="1260475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rgbClr val="000090"/>
                </a:solidFill>
              </a:rPr>
              <a:t>The hierarchy of positions: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4" y="902758"/>
            <a:ext cx="8029575" cy="5757333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 dirty="0"/>
              <a:t>There are several ways to consider this: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dirty="0"/>
              <a:t>Compensation – order is roughly: coaches, administrators, faculty, staff, students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dirty="0"/>
              <a:t>Longevity – order is roughly: staff, faculty, administrators, students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dirty="0"/>
              <a:t>Power (e.g. funding decision authority): administrators, faculty, staff, students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dirty="0"/>
              <a:t>Academic matters: faculty, administrators, staff, students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dirty="0"/>
              <a:t>Student life: students, administrators, staff,  faculty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dirty="0"/>
              <a:t>Note: overall authority for all of this rests with an oversight Board (Trustees)</a:t>
            </a:r>
          </a:p>
        </p:txBody>
      </p:sp>
    </p:spTree>
    <p:extLst>
      <p:ext uri="{BB962C8B-B14F-4D97-AF65-F5344CB8AC3E}">
        <p14:creationId xmlns:p14="http://schemas.microsoft.com/office/powerpoint/2010/main" val="202299458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11785</TotalTime>
  <Words>376</Words>
  <Application>Microsoft Macintosh PowerPoint</Application>
  <PresentationFormat>Custom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Times New Roman</vt:lpstr>
      <vt:lpstr>Blank Presentation</vt:lpstr>
      <vt:lpstr>EEB 504 and EEB 607 - Spring 2021 - Careers in Academia: How to Enhance your Chances for Success</vt:lpstr>
      <vt:lpstr>Outline of course topics:</vt:lpstr>
      <vt:lpstr>Who works at these:</vt:lpstr>
      <vt:lpstr>The hierarchy of positions:</vt:lpstr>
    </vt:vector>
  </TitlesOfParts>
  <Company>TIEM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Control and Individual-Based Modeling: Bears and Hunting in the Southern Appalachians</dc:title>
  <dc:creator>Scott M. Duke-Sylvester</dc:creator>
  <cp:lastModifiedBy>Gross, Louis J</cp:lastModifiedBy>
  <cp:revision>728</cp:revision>
  <cp:lastPrinted>2001-07-31T20:27:52Z</cp:lastPrinted>
  <dcterms:created xsi:type="dcterms:W3CDTF">2001-07-27T14:29:20Z</dcterms:created>
  <dcterms:modified xsi:type="dcterms:W3CDTF">2021-02-08T20:48:03Z</dcterms:modified>
</cp:coreProperties>
</file>