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474" r:id="rId2"/>
    <p:sldId id="944" r:id="rId3"/>
    <p:sldId id="958" r:id="rId4"/>
    <p:sldId id="946" r:id="rId5"/>
    <p:sldId id="980" r:id="rId6"/>
    <p:sldId id="981" r:id="rId7"/>
    <p:sldId id="982" r:id="rId8"/>
    <p:sldId id="983" r:id="rId9"/>
    <p:sldId id="962" r:id="rId10"/>
  </p:sldIdLst>
  <p:sldSz cx="9445625" cy="7562850"/>
  <p:notesSz cx="7102475" cy="8991600"/>
  <p:defaultTextStyle>
    <a:defPPr>
      <a:defRPr lang="en-US"/>
    </a:defPPr>
    <a:lvl1pPr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1pPr>
    <a:lvl2pPr marL="4556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2pPr>
    <a:lvl3pPr marL="9128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3pPr>
    <a:lvl4pPr marL="13700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4pPr>
    <a:lvl5pPr marL="18272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5pPr>
    <a:lvl6pPr marL="2286000" algn="l" defTabSz="914400" rtl="0" eaLnBrk="1" latinLnBrk="0" hangingPunct="1">
      <a:defRPr sz="4000" b="1" kern="1200">
        <a:solidFill>
          <a:schemeClr val="tx1"/>
        </a:solidFill>
        <a:latin typeface="Times New Roman" charset="0"/>
        <a:ea typeface="ＭＳ Ｐゴシック" charset="-128"/>
        <a:cs typeface="+mn-cs"/>
      </a:defRPr>
    </a:lvl6pPr>
    <a:lvl7pPr marL="2743200" algn="l" defTabSz="914400" rtl="0" eaLnBrk="1" latinLnBrk="0" hangingPunct="1">
      <a:defRPr sz="4000" b="1" kern="1200">
        <a:solidFill>
          <a:schemeClr val="tx1"/>
        </a:solidFill>
        <a:latin typeface="Times New Roman" charset="0"/>
        <a:ea typeface="ＭＳ Ｐゴシック" charset="-128"/>
        <a:cs typeface="+mn-cs"/>
      </a:defRPr>
    </a:lvl7pPr>
    <a:lvl8pPr marL="3200400" algn="l" defTabSz="914400" rtl="0" eaLnBrk="1" latinLnBrk="0" hangingPunct="1">
      <a:defRPr sz="4000" b="1" kern="1200">
        <a:solidFill>
          <a:schemeClr val="tx1"/>
        </a:solidFill>
        <a:latin typeface="Times New Roman" charset="0"/>
        <a:ea typeface="ＭＳ Ｐゴシック" charset="-128"/>
        <a:cs typeface="+mn-cs"/>
      </a:defRPr>
    </a:lvl8pPr>
    <a:lvl9pPr marL="3657600" algn="l" defTabSz="914400" rtl="0" eaLnBrk="1" latinLnBrk="0" hangingPunct="1">
      <a:defRPr sz="4000" b="1"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400">
          <p15:clr>
            <a:srgbClr val="A4A3A4"/>
          </p15:clr>
        </p15:guide>
        <p15:guide id="2" pos="2975">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D8A300"/>
    <a:srgbClr val="FFFF66"/>
    <a:srgbClr val="CC3399"/>
    <a:srgbClr val="660033"/>
    <a:srgbClr val="FFCC00"/>
    <a:srgbClr val="FF66CC"/>
    <a:srgbClr val="33CC33"/>
    <a:srgbClr val="0000F3"/>
    <a:srgbClr val="000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64"/>
    <p:restoredTop sz="94593"/>
  </p:normalViewPr>
  <p:slideViewPr>
    <p:cSldViewPr>
      <p:cViewPr varScale="1">
        <p:scale>
          <a:sx n="106" d="100"/>
          <a:sy n="106" d="100"/>
        </p:scale>
        <p:origin x="1192" y="176"/>
      </p:cViewPr>
      <p:guideLst>
        <p:guide orient="horz" pos="2400"/>
        <p:guide pos="2975"/>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928" y="-104"/>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7" name="Rectangle 3"/>
          <p:cNvSpPr>
            <a:spLocks noGrp="1" noChangeArrowheads="1"/>
          </p:cNvSpPr>
          <p:nvPr>
            <p:ph type="dt" sz="quarter" idx="1"/>
          </p:nvPr>
        </p:nvSpPr>
        <p:spPr bwMode="auto">
          <a:xfrm>
            <a:off x="4024313" y="0"/>
            <a:ext cx="3078162" cy="4492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47108" name="Rectangle 4"/>
          <p:cNvSpPr>
            <a:spLocks noGrp="1" noChangeArrowheads="1"/>
          </p:cNvSpPr>
          <p:nvPr>
            <p:ph type="ftr" sz="quarter" idx="2"/>
          </p:nvPr>
        </p:nvSpPr>
        <p:spPr bwMode="auto">
          <a:xfrm>
            <a:off x="0" y="8542338"/>
            <a:ext cx="3078163" cy="449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9"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7465A01-502D-514C-BF27-1EDA220E8484}" type="slidenum">
              <a:rPr lang="en-US" altLang="en-US"/>
              <a:pPr/>
              <a:t>‹#›</a:t>
            </a:fld>
            <a:endParaRPr lang="en-US" altLang="en-US"/>
          </a:p>
        </p:txBody>
      </p:sp>
    </p:spTree>
    <p:extLst>
      <p:ext uri="{BB962C8B-B14F-4D97-AF65-F5344CB8AC3E}">
        <p14:creationId xmlns:p14="http://schemas.microsoft.com/office/powerpoint/2010/main" val="55456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5" name="Rectangle 3"/>
          <p:cNvSpPr>
            <a:spLocks noGrp="1" noChangeArrowheads="1"/>
          </p:cNvSpPr>
          <p:nvPr>
            <p:ph type="dt" idx="1"/>
          </p:nvPr>
        </p:nvSpPr>
        <p:spPr bwMode="auto">
          <a:xfrm>
            <a:off x="4024313" y="0"/>
            <a:ext cx="3078162" cy="4492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446213" y="674688"/>
            <a:ext cx="4211637" cy="33718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8677"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542338"/>
            <a:ext cx="3078163" cy="449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9A4660B6-3BD9-2E4A-85C9-8AF732A0F233}" type="slidenum">
              <a:rPr lang="en-US" altLang="en-US"/>
              <a:pPr/>
              <a:t>‹#›</a:t>
            </a:fld>
            <a:endParaRPr lang="en-US" altLang="en-US"/>
          </a:p>
        </p:txBody>
      </p:sp>
    </p:spTree>
    <p:extLst>
      <p:ext uri="{BB962C8B-B14F-4D97-AF65-F5344CB8AC3E}">
        <p14:creationId xmlns:p14="http://schemas.microsoft.com/office/powerpoint/2010/main" val="1250804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5731" algn="l" defTabSz="457146" rtl="0" eaLnBrk="1" latinLnBrk="0" hangingPunct="1">
      <a:defRPr sz="1200" kern="1200">
        <a:solidFill>
          <a:schemeClr val="tx1"/>
        </a:solidFill>
        <a:latin typeface="+mn-lt"/>
        <a:ea typeface="+mn-ea"/>
        <a:cs typeface="+mn-cs"/>
      </a:defRPr>
    </a:lvl6pPr>
    <a:lvl7pPr marL="2742877" algn="l" defTabSz="457146" rtl="0" eaLnBrk="1" latinLnBrk="0" hangingPunct="1">
      <a:defRPr sz="1200" kern="1200">
        <a:solidFill>
          <a:schemeClr val="tx1"/>
        </a:solidFill>
        <a:latin typeface="+mn-lt"/>
        <a:ea typeface="+mn-ea"/>
        <a:cs typeface="+mn-cs"/>
      </a:defRPr>
    </a:lvl7pPr>
    <a:lvl8pPr marL="3200023" algn="l" defTabSz="457146" rtl="0" eaLnBrk="1" latinLnBrk="0" hangingPunct="1">
      <a:defRPr sz="1200" kern="1200">
        <a:solidFill>
          <a:schemeClr val="tx1"/>
        </a:solidFill>
        <a:latin typeface="+mn-lt"/>
        <a:ea typeface="+mn-ea"/>
        <a:cs typeface="+mn-cs"/>
      </a:defRPr>
    </a:lvl8pPr>
    <a:lvl9pPr marL="3657169"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DCF54A4-6F78-3B44-927A-1BF878FA8F20}" type="slidenum">
              <a:rPr lang="en-US" altLang="en-US" sz="1200" b="0"/>
              <a:pPr/>
              <a:t>1</a:t>
            </a:fld>
            <a:endParaRPr lang="en-US" altLang="en-US" sz="1200" b="0"/>
          </a:p>
        </p:txBody>
      </p:sp>
      <p:sp>
        <p:nvSpPr>
          <p:cNvPr id="322562" name="Rectangle 2"/>
          <p:cNvSpPr>
            <a:spLocks noGrp="1" noRot="1" noChangeAspect="1" noChangeArrowheads="1" noTextEdit="1"/>
          </p:cNvSpPr>
          <p:nvPr>
            <p:ph type="sldImg"/>
          </p:nvPr>
        </p:nvSpPr>
        <p:spPr>
          <a:xfrm>
            <a:off x="1447800" y="674688"/>
            <a:ext cx="4210050" cy="3371850"/>
          </a:xfrm>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53412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4</a:t>
            </a:fld>
            <a:endParaRPr lang="en-US" altLang="en-US" sz="1200" b="0"/>
          </a:p>
        </p:txBody>
      </p:sp>
    </p:spTree>
    <p:extLst>
      <p:ext uri="{BB962C8B-B14F-4D97-AF65-F5344CB8AC3E}">
        <p14:creationId xmlns:p14="http://schemas.microsoft.com/office/powerpoint/2010/main" val="95769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5</a:t>
            </a:fld>
            <a:endParaRPr lang="en-US" altLang="en-US" sz="1200" b="0"/>
          </a:p>
        </p:txBody>
      </p:sp>
    </p:spTree>
    <p:extLst>
      <p:ext uri="{BB962C8B-B14F-4D97-AF65-F5344CB8AC3E}">
        <p14:creationId xmlns:p14="http://schemas.microsoft.com/office/powerpoint/2010/main" val="316351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6</a:t>
            </a:fld>
            <a:endParaRPr lang="en-US" altLang="en-US" sz="1200" b="0"/>
          </a:p>
        </p:txBody>
      </p:sp>
    </p:spTree>
    <p:extLst>
      <p:ext uri="{BB962C8B-B14F-4D97-AF65-F5344CB8AC3E}">
        <p14:creationId xmlns:p14="http://schemas.microsoft.com/office/powerpoint/2010/main" val="208833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7</a:t>
            </a:fld>
            <a:endParaRPr lang="en-US" altLang="en-US" sz="1200" b="0"/>
          </a:p>
        </p:txBody>
      </p:sp>
    </p:spTree>
    <p:extLst>
      <p:ext uri="{BB962C8B-B14F-4D97-AF65-F5344CB8AC3E}">
        <p14:creationId xmlns:p14="http://schemas.microsoft.com/office/powerpoint/2010/main" val="123030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8</a:t>
            </a:fld>
            <a:endParaRPr lang="en-US" altLang="en-US" sz="1200" b="0"/>
          </a:p>
        </p:txBody>
      </p:sp>
    </p:spTree>
    <p:extLst>
      <p:ext uri="{BB962C8B-B14F-4D97-AF65-F5344CB8AC3E}">
        <p14:creationId xmlns:p14="http://schemas.microsoft.com/office/powerpoint/2010/main" val="205652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9</a:t>
            </a:fld>
            <a:endParaRPr lang="en-US" altLang="en-US" sz="1200" b="0"/>
          </a:p>
        </p:txBody>
      </p:sp>
    </p:spTree>
    <p:extLst>
      <p:ext uri="{BB962C8B-B14F-4D97-AF65-F5344CB8AC3E}">
        <p14:creationId xmlns:p14="http://schemas.microsoft.com/office/powerpoint/2010/main" val="60450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8025" y="2349500"/>
            <a:ext cx="8029575" cy="1620839"/>
          </a:xfrm>
        </p:spPr>
        <p:txBody>
          <a:bodyPr/>
          <a:lstStyle/>
          <a:p>
            <a:r>
              <a:rPr lang="en-US"/>
              <a:t>Click to edit Master title style</a:t>
            </a:r>
          </a:p>
        </p:txBody>
      </p:sp>
      <p:sp>
        <p:nvSpPr>
          <p:cNvPr id="3" name="Subtitle 2"/>
          <p:cNvSpPr>
            <a:spLocks noGrp="1"/>
          </p:cNvSpPr>
          <p:nvPr>
            <p:ph type="subTitle" idx="1"/>
          </p:nvPr>
        </p:nvSpPr>
        <p:spPr>
          <a:xfrm>
            <a:off x="1417638" y="4286251"/>
            <a:ext cx="6611938" cy="1931988"/>
          </a:xfrm>
        </p:spPr>
        <p:txBody>
          <a:bodyPr/>
          <a:lstStyle>
            <a:lvl1pPr marL="0" indent="0" algn="ctr">
              <a:buNone/>
              <a:defRPr/>
            </a:lvl1pPr>
            <a:lvl2pPr marL="457146" indent="0" algn="ctr">
              <a:buNone/>
              <a:defRPr/>
            </a:lvl2pPr>
            <a:lvl3pPr marL="914293" indent="0" algn="ctr">
              <a:buNone/>
              <a:defRPr/>
            </a:lvl3pPr>
            <a:lvl4pPr marL="1371438" indent="0" algn="ctr">
              <a:buNone/>
              <a:defRPr/>
            </a:lvl4pPr>
            <a:lvl5pPr marL="1828585" indent="0" algn="ctr">
              <a:buNone/>
              <a:defRPr/>
            </a:lvl5pPr>
            <a:lvl6pPr marL="2285731" indent="0" algn="ctr">
              <a:buNone/>
              <a:defRPr/>
            </a:lvl6pPr>
            <a:lvl7pPr marL="2742877" indent="0" algn="ctr">
              <a:buNone/>
              <a:defRPr/>
            </a:lvl7pPr>
            <a:lvl8pPr marL="3200023" indent="0" algn="ctr">
              <a:buNone/>
              <a:defRPr/>
            </a:lvl8pPr>
            <a:lvl9pPr marL="365716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9A8294-D97C-9245-97E4-D763DDC8372A}" type="slidenum">
              <a:rPr lang="en-US" altLang="en-US"/>
              <a:pPr/>
              <a:t>‹#›</a:t>
            </a:fld>
            <a:endParaRPr lang="en-US" altLang="en-US"/>
          </a:p>
        </p:txBody>
      </p:sp>
    </p:spTree>
    <p:extLst>
      <p:ext uri="{BB962C8B-B14F-4D97-AF65-F5344CB8AC3E}">
        <p14:creationId xmlns:p14="http://schemas.microsoft.com/office/powerpoint/2010/main" val="69917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402738-15D1-594A-87E1-24D35971EF0E}" type="slidenum">
              <a:rPr lang="en-US" altLang="en-US"/>
              <a:pPr/>
              <a:t>‹#›</a:t>
            </a:fld>
            <a:endParaRPr lang="en-US" altLang="en-US"/>
          </a:p>
        </p:txBody>
      </p:sp>
    </p:spTree>
    <p:extLst>
      <p:ext uri="{BB962C8B-B14F-4D97-AF65-F5344CB8AC3E}">
        <p14:creationId xmlns:p14="http://schemas.microsoft.com/office/powerpoint/2010/main" val="9504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671512"/>
            <a:ext cx="2006600"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026" y="671512"/>
            <a:ext cx="5870575"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82DC38-2ABE-5E45-90C4-470C79C267F8}" type="slidenum">
              <a:rPr lang="en-US" altLang="en-US"/>
              <a:pPr/>
              <a:t>‹#›</a:t>
            </a:fld>
            <a:endParaRPr lang="en-US" altLang="en-US"/>
          </a:p>
        </p:txBody>
      </p:sp>
    </p:spTree>
    <p:extLst>
      <p:ext uri="{BB962C8B-B14F-4D97-AF65-F5344CB8AC3E}">
        <p14:creationId xmlns:p14="http://schemas.microsoft.com/office/powerpoint/2010/main" val="39650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6A39A7-F5BE-7347-9556-C6A169B8778D}" type="slidenum">
              <a:rPr lang="en-US" altLang="en-US"/>
              <a:pPr/>
              <a:t>‹#›</a:t>
            </a:fld>
            <a:endParaRPr lang="en-US" altLang="en-US"/>
          </a:p>
        </p:txBody>
      </p:sp>
    </p:spTree>
    <p:extLst>
      <p:ext uri="{BB962C8B-B14F-4D97-AF65-F5344CB8AC3E}">
        <p14:creationId xmlns:p14="http://schemas.microsoft.com/office/powerpoint/2010/main" val="533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6126" y="4859339"/>
            <a:ext cx="802957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46126" y="3205163"/>
            <a:ext cx="8029575" cy="1654175"/>
          </a:xfrm>
        </p:spPr>
        <p:txBody>
          <a:bodyPr anchor="b"/>
          <a:lstStyle>
            <a:lvl1pPr marL="0" indent="0">
              <a:buNone/>
              <a:defRPr sz="2000"/>
            </a:lvl1pPr>
            <a:lvl2pPr marL="457146" indent="0">
              <a:buNone/>
              <a:defRPr sz="1800"/>
            </a:lvl2pPr>
            <a:lvl3pPr marL="914293" indent="0">
              <a:buNone/>
              <a:defRPr sz="1600"/>
            </a:lvl3pPr>
            <a:lvl4pPr marL="1371438" indent="0">
              <a:buNone/>
              <a:defRPr sz="1400"/>
            </a:lvl4pPr>
            <a:lvl5pPr marL="1828585" indent="0">
              <a:buNone/>
              <a:defRPr sz="1400"/>
            </a:lvl5pPr>
            <a:lvl6pPr marL="2285731" indent="0">
              <a:buNone/>
              <a:defRPr sz="1400"/>
            </a:lvl6pPr>
            <a:lvl7pPr marL="2742877" indent="0">
              <a:buNone/>
              <a:defRPr sz="1400"/>
            </a:lvl7pPr>
            <a:lvl8pPr marL="3200023" indent="0">
              <a:buNone/>
              <a:defRPr sz="1400"/>
            </a:lvl8pPr>
            <a:lvl9pPr marL="365716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D27179-947D-914A-AB6C-652548A5645E}" type="slidenum">
              <a:rPr lang="en-US" altLang="en-US"/>
              <a:pPr/>
              <a:t>‹#›</a:t>
            </a:fld>
            <a:endParaRPr lang="en-US" altLang="en-US"/>
          </a:p>
        </p:txBody>
      </p:sp>
    </p:spTree>
    <p:extLst>
      <p:ext uri="{BB962C8B-B14F-4D97-AF65-F5344CB8AC3E}">
        <p14:creationId xmlns:p14="http://schemas.microsoft.com/office/powerpoint/2010/main" val="168397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025" y="2184401"/>
            <a:ext cx="3938588"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9014" y="2184401"/>
            <a:ext cx="3938587"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FFFB4A-05F2-5D4A-8061-21B6F0BBC43D}" type="slidenum">
              <a:rPr lang="en-US" altLang="en-US"/>
              <a:pPr/>
              <a:t>‹#›</a:t>
            </a:fld>
            <a:endParaRPr lang="en-US" altLang="en-US"/>
          </a:p>
        </p:txBody>
      </p:sp>
    </p:spTree>
    <p:extLst>
      <p:ext uri="{BB962C8B-B14F-4D97-AF65-F5344CB8AC3E}">
        <p14:creationId xmlns:p14="http://schemas.microsoft.com/office/powerpoint/2010/main" val="9436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303213"/>
            <a:ext cx="8501063"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3075" y="1692276"/>
            <a:ext cx="4171950"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2398714"/>
            <a:ext cx="417195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99014" y="1692276"/>
            <a:ext cx="4175125"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9014" y="2398714"/>
            <a:ext cx="41751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79C79F0-6686-1C4A-B99C-1207C57EB1F8}" type="slidenum">
              <a:rPr lang="en-US" altLang="en-US"/>
              <a:pPr/>
              <a:t>‹#›</a:t>
            </a:fld>
            <a:endParaRPr lang="en-US" altLang="en-US"/>
          </a:p>
        </p:txBody>
      </p:sp>
    </p:spTree>
    <p:extLst>
      <p:ext uri="{BB962C8B-B14F-4D97-AF65-F5344CB8AC3E}">
        <p14:creationId xmlns:p14="http://schemas.microsoft.com/office/powerpoint/2010/main" val="102357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DDF6A2-A560-1D45-B334-CCC2CC7D905A}" type="slidenum">
              <a:rPr lang="en-US" altLang="en-US"/>
              <a:pPr/>
              <a:t>‹#›</a:t>
            </a:fld>
            <a:endParaRPr lang="en-US" altLang="en-US"/>
          </a:p>
        </p:txBody>
      </p:sp>
    </p:spTree>
    <p:extLst>
      <p:ext uri="{BB962C8B-B14F-4D97-AF65-F5344CB8AC3E}">
        <p14:creationId xmlns:p14="http://schemas.microsoft.com/office/powerpoint/2010/main" val="192430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460A7A0-4AE9-1C48-AB80-793E5B5AEC08}" type="slidenum">
              <a:rPr lang="en-US" altLang="en-US"/>
              <a:pPr/>
              <a:t>‹#›</a:t>
            </a:fld>
            <a:endParaRPr lang="en-US" altLang="en-US"/>
          </a:p>
        </p:txBody>
      </p:sp>
    </p:spTree>
    <p:extLst>
      <p:ext uri="{BB962C8B-B14F-4D97-AF65-F5344CB8AC3E}">
        <p14:creationId xmlns:p14="http://schemas.microsoft.com/office/powerpoint/2010/main" val="73010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6" y="301626"/>
            <a:ext cx="3106738"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692525" y="301627"/>
            <a:ext cx="5281613" cy="6454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6" y="1582738"/>
            <a:ext cx="3106738" cy="5173662"/>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D0E9F0-E158-E048-BB87-602AA5A67E89}" type="slidenum">
              <a:rPr lang="en-US" altLang="en-US"/>
              <a:pPr/>
              <a:t>‹#›</a:t>
            </a:fld>
            <a:endParaRPr lang="en-US" altLang="en-US"/>
          </a:p>
        </p:txBody>
      </p:sp>
    </p:spTree>
    <p:extLst>
      <p:ext uri="{BB962C8B-B14F-4D97-AF65-F5344CB8AC3E}">
        <p14:creationId xmlns:p14="http://schemas.microsoft.com/office/powerpoint/2010/main" val="22568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025" y="5294314"/>
            <a:ext cx="5667375"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51025" y="676275"/>
            <a:ext cx="5667375" cy="4537075"/>
          </a:xfrm>
        </p:spPr>
        <p:txBody>
          <a:bodyPr/>
          <a:lstStyle>
            <a:lvl1pPr marL="0" indent="0">
              <a:buNone/>
              <a:defRPr sz="3200"/>
            </a:lvl1pPr>
            <a:lvl2pPr marL="457146" indent="0">
              <a:buNone/>
              <a:defRPr sz="2800"/>
            </a:lvl2pPr>
            <a:lvl3pPr marL="914293" indent="0">
              <a:buNone/>
              <a:defRPr sz="2400"/>
            </a:lvl3pPr>
            <a:lvl4pPr marL="1371438" indent="0">
              <a:buNone/>
              <a:defRPr sz="2000"/>
            </a:lvl4pPr>
            <a:lvl5pPr marL="1828585" indent="0">
              <a:buNone/>
              <a:defRPr sz="2000"/>
            </a:lvl5pPr>
            <a:lvl6pPr marL="2285731" indent="0">
              <a:buNone/>
              <a:defRPr sz="2000"/>
            </a:lvl6pPr>
            <a:lvl7pPr marL="2742877" indent="0">
              <a:buNone/>
              <a:defRPr sz="2000"/>
            </a:lvl7pPr>
            <a:lvl8pPr marL="3200023" indent="0">
              <a:buNone/>
              <a:defRPr sz="2000"/>
            </a:lvl8pPr>
            <a:lvl9pPr marL="3657169" indent="0">
              <a:buNone/>
              <a:defRPr sz="2000"/>
            </a:lvl9pPr>
          </a:lstStyle>
          <a:p>
            <a:pPr lvl="0"/>
            <a:endParaRPr lang="en-US" noProof="0"/>
          </a:p>
        </p:txBody>
      </p:sp>
      <p:sp>
        <p:nvSpPr>
          <p:cNvPr id="4" name="Text Placeholder 3"/>
          <p:cNvSpPr>
            <a:spLocks noGrp="1"/>
          </p:cNvSpPr>
          <p:nvPr>
            <p:ph type="body" sz="half" idx="2"/>
          </p:nvPr>
        </p:nvSpPr>
        <p:spPr>
          <a:xfrm>
            <a:off x="1851025" y="5918200"/>
            <a:ext cx="5667375" cy="889000"/>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02A880-C453-B243-B046-C4C2FDD435F1}" type="slidenum">
              <a:rPr lang="en-US" altLang="en-US"/>
              <a:pPr/>
              <a:t>‹#›</a:t>
            </a:fld>
            <a:endParaRPr lang="en-US" altLang="en-US"/>
          </a:p>
        </p:txBody>
      </p:sp>
    </p:spTree>
    <p:extLst>
      <p:ext uri="{BB962C8B-B14F-4D97-AF65-F5344CB8AC3E}">
        <p14:creationId xmlns:p14="http://schemas.microsoft.com/office/powerpoint/2010/main" val="57184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8025" y="671513"/>
            <a:ext cx="8029575" cy="12604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08025" y="2184400"/>
            <a:ext cx="8029575" cy="45386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08025" y="6891338"/>
            <a:ext cx="1968500" cy="5032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defTabSz="971435">
              <a:defRPr sz="1500" b="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227388" y="6891338"/>
            <a:ext cx="2990850" cy="5032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ctr" defTabSz="971435">
              <a:defRPr sz="1500" b="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769100" y="6891338"/>
            <a:ext cx="1968500" cy="5032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r" defTabSz="969963">
              <a:defRPr sz="1500" b="0"/>
            </a:lvl1pPr>
          </a:lstStyle>
          <a:p>
            <a:fld id="{E7C3E58E-4048-EA4D-BB28-ADDE5A0142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9963" rtl="0" eaLnBrk="0" fontAlgn="base" hangingPunct="0">
        <a:spcBef>
          <a:spcPct val="0"/>
        </a:spcBef>
        <a:spcAft>
          <a:spcPct val="0"/>
        </a:spcAft>
        <a:defRPr sz="4700">
          <a:solidFill>
            <a:schemeClr val="tx2"/>
          </a:solidFill>
          <a:latin typeface="+mj-lt"/>
          <a:ea typeface="+mj-ea"/>
          <a:cs typeface="ＭＳ Ｐゴシック" charset="0"/>
        </a:defRPr>
      </a:lvl1pPr>
      <a:lvl2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2pPr>
      <a:lvl3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3pPr>
      <a:lvl4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4pPr>
      <a:lvl5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5pPr>
      <a:lvl6pPr marL="457146" algn="ctr" defTabSz="971435" rtl="0" eaLnBrk="0" fontAlgn="base" hangingPunct="0">
        <a:spcBef>
          <a:spcPct val="0"/>
        </a:spcBef>
        <a:spcAft>
          <a:spcPct val="0"/>
        </a:spcAft>
        <a:defRPr sz="4700">
          <a:solidFill>
            <a:schemeClr val="tx2"/>
          </a:solidFill>
          <a:latin typeface="Times New Roman" charset="0"/>
          <a:ea typeface="ＭＳ Ｐゴシック" charset="0"/>
        </a:defRPr>
      </a:lvl6pPr>
      <a:lvl7pPr marL="914293" algn="ctr" defTabSz="971435" rtl="0" eaLnBrk="0" fontAlgn="base" hangingPunct="0">
        <a:spcBef>
          <a:spcPct val="0"/>
        </a:spcBef>
        <a:spcAft>
          <a:spcPct val="0"/>
        </a:spcAft>
        <a:defRPr sz="4700">
          <a:solidFill>
            <a:schemeClr val="tx2"/>
          </a:solidFill>
          <a:latin typeface="Times New Roman" charset="0"/>
          <a:ea typeface="ＭＳ Ｐゴシック" charset="0"/>
        </a:defRPr>
      </a:lvl7pPr>
      <a:lvl8pPr marL="1371438" algn="ctr" defTabSz="971435" rtl="0" eaLnBrk="0" fontAlgn="base" hangingPunct="0">
        <a:spcBef>
          <a:spcPct val="0"/>
        </a:spcBef>
        <a:spcAft>
          <a:spcPct val="0"/>
        </a:spcAft>
        <a:defRPr sz="4700">
          <a:solidFill>
            <a:schemeClr val="tx2"/>
          </a:solidFill>
          <a:latin typeface="Times New Roman" charset="0"/>
          <a:ea typeface="ＭＳ Ｐゴシック" charset="0"/>
        </a:defRPr>
      </a:lvl8pPr>
      <a:lvl9pPr marL="1828585" algn="ctr" defTabSz="971435" rtl="0" eaLnBrk="0" fontAlgn="base" hangingPunct="0">
        <a:spcBef>
          <a:spcPct val="0"/>
        </a:spcBef>
        <a:spcAft>
          <a:spcPct val="0"/>
        </a:spcAft>
        <a:defRPr sz="4700">
          <a:solidFill>
            <a:schemeClr val="tx2"/>
          </a:solidFill>
          <a:latin typeface="Times New Roman" charset="0"/>
          <a:ea typeface="ＭＳ Ｐゴシック" charset="0"/>
        </a:defRPr>
      </a:lvl9pPr>
    </p:titleStyle>
    <p:bodyStyle>
      <a:lvl1pPr marL="363538" indent="-363538" algn="l" defTabSz="969963" rtl="0" eaLnBrk="0" fontAlgn="base" hangingPunct="0">
        <a:spcBef>
          <a:spcPct val="20000"/>
        </a:spcBef>
        <a:spcAft>
          <a:spcPct val="0"/>
        </a:spcAft>
        <a:buChar char="•"/>
        <a:defRPr sz="3400">
          <a:solidFill>
            <a:schemeClr val="tx1"/>
          </a:solidFill>
          <a:latin typeface="+mn-lt"/>
          <a:ea typeface="+mn-ea"/>
          <a:cs typeface="ＭＳ Ｐゴシック" charset="0"/>
        </a:defRPr>
      </a:lvl1pPr>
      <a:lvl2pPr marL="787400" indent="-301625" algn="l" defTabSz="969963" rtl="0" eaLnBrk="0" fontAlgn="base" hangingPunct="0">
        <a:spcBef>
          <a:spcPct val="20000"/>
        </a:spcBef>
        <a:spcAft>
          <a:spcPct val="0"/>
        </a:spcAft>
        <a:buChar char="–"/>
        <a:defRPr sz="3000">
          <a:solidFill>
            <a:schemeClr val="tx1"/>
          </a:solidFill>
          <a:latin typeface="+mn-lt"/>
          <a:ea typeface="+mn-ea"/>
        </a:defRPr>
      </a:lvl2pPr>
      <a:lvl3pPr marL="1212850" indent="-241300" algn="l" defTabSz="969963" rtl="0" eaLnBrk="0" fontAlgn="base" hangingPunct="0">
        <a:spcBef>
          <a:spcPct val="20000"/>
        </a:spcBef>
        <a:spcAft>
          <a:spcPct val="0"/>
        </a:spcAft>
        <a:buChar char="•"/>
        <a:defRPr sz="2600">
          <a:solidFill>
            <a:schemeClr val="tx1"/>
          </a:solidFill>
          <a:latin typeface="+mn-lt"/>
          <a:ea typeface="+mn-ea"/>
        </a:defRPr>
      </a:lvl3pPr>
      <a:lvl4pPr marL="1698625" indent="-241300" algn="l" defTabSz="969963" rtl="0" eaLnBrk="0" fontAlgn="base" hangingPunct="0">
        <a:spcBef>
          <a:spcPct val="20000"/>
        </a:spcBef>
        <a:spcAft>
          <a:spcPct val="0"/>
        </a:spcAft>
        <a:buChar char="–"/>
        <a:defRPr sz="2100">
          <a:solidFill>
            <a:schemeClr val="tx1"/>
          </a:solidFill>
          <a:latin typeface="+mn-lt"/>
          <a:ea typeface="+mn-ea"/>
        </a:defRPr>
      </a:lvl4pPr>
      <a:lvl5pPr marL="2184400" indent="-241300" algn="l" defTabSz="969963" rtl="0" eaLnBrk="0" fontAlgn="base" hangingPunct="0">
        <a:spcBef>
          <a:spcPct val="20000"/>
        </a:spcBef>
        <a:spcAft>
          <a:spcPct val="0"/>
        </a:spcAft>
        <a:buChar char="»"/>
        <a:defRPr sz="2100">
          <a:solidFill>
            <a:schemeClr val="tx1"/>
          </a:solidFill>
          <a:latin typeface="+mn-lt"/>
          <a:ea typeface="+mn-ea"/>
        </a:defRPr>
      </a:lvl5pPr>
      <a:lvl6pPr marL="2642876" indent="-242859" algn="l" defTabSz="971435" rtl="0" eaLnBrk="0" fontAlgn="base" hangingPunct="0">
        <a:spcBef>
          <a:spcPct val="20000"/>
        </a:spcBef>
        <a:spcAft>
          <a:spcPct val="0"/>
        </a:spcAft>
        <a:buChar char="»"/>
        <a:defRPr sz="2100">
          <a:solidFill>
            <a:schemeClr val="tx1"/>
          </a:solidFill>
          <a:latin typeface="+mn-lt"/>
          <a:ea typeface="+mn-ea"/>
        </a:defRPr>
      </a:lvl6pPr>
      <a:lvl7pPr marL="3100023" indent="-242859" algn="l" defTabSz="971435" rtl="0" eaLnBrk="0" fontAlgn="base" hangingPunct="0">
        <a:spcBef>
          <a:spcPct val="20000"/>
        </a:spcBef>
        <a:spcAft>
          <a:spcPct val="0"/>
        </a:spcAft>
        <a:buChar char="»"/>
        <a:defRPr sz="2100">
          <a:solidFill>
            <a:schemeClr val="tx1"/>
          </a:solidFill>
          <a:latin typeface="+mn-lt"/>
          <a:ea typeface="+mn-ea"/>
        </a:defRPr>
      </a:lvl7pPr>
      <a:lvl8pPr marL="3557169" indent="-242859" algn="l" defTabSz="971435" rtl="0" eaLnBrk="0" fontAlgn="base" hangingPunct="0">
        <a:spcBef>
          <a:spcPct val="20000"/>
        </a:spcBef>
        <a:spcAft>
          <a:spcPct val="0"/>
        </a:spcAft>
        <a:buChar char="»"/>
        <a:defRPr sz="2100">
          <a:solidFill>
            <a:schemeClr val="tx1"/>
          </a:solidFill>
          <a:latin typeface="+mn-lt"/>
          <a:ea typeface="+mn-ea"/>
        </a:defRPr>
      </a:lvl8pPr>
      <a:lvl9pPr marL="4014316" indent="-242859" algn="l" defTabSz="971435" rtl="0" eaLnBrk="0" fontAlgn="base" hangingPunct="0">
        <a:spcBef>
          <a:spcPct val="20000"/>
        </a:spcBef>
        <a:spcAft>
          <a:spcPct val="0"/>
        </a:spcAft>
        <a:buChar char="»"/>
        <a:defRPr sz="2100">
          <a:solidFill>
            <a:schemeClr val="tx1"/>
          </a:solidFill>
          <a:latin typeface="+mn-lt"/>
          <a:ea typeface="+mn-ea"/>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5" algn="l" defTabSz="457146" rtl="0" eaLnBrk="1" latinLnBrk="0" hangingPunct="1">
        <a:defRPr sz="1800" kern="1200">
          <a:solidFill>
            <a:schemeClr val="tx1"/>
          </a:solidFill>
          <a:latin typeface="+mn-lt"/>
          <a:ea typeface="+mn-ea"/>
          <a:cs typeface="+mn-cs"/>
        </a:defRPr>
      </a:lvl5pPr>
      <a:lvl6pPr marL="2285731" algn="l" defTabSz="457146" rtl="0" eaLnBrk="1" latinLnBrk="0" hangingPunct="1">
        <a:defRPr sz="1800" kern="1200">
          <a:solidFill>
            <a:schemeClr val="tx1"/>
          </a:solidFill>
          <a:latin typeface="+mn-lt"/>
          <a:ea typeface="+mn-ea"/>
          <a:cs typeface="+mn-cs"/>
        </a:defRPr>
      </a:lvl6pPr>
      <a:lvl7pPr marL="2742877" algn="l" defTabSz="457146" rtl="0" eaLnBrk="1" latinLnBrk="0" hangingPunct="1">
        <a:defRPr sz="1800" kern="1200">
          <a:solidFill>
            <a:schemeClr val="tx1"/>
          </a:solidFill>
          <a:latin typeface="+mn-lt"/>
          <a:ea typeface="+mn-ea"/>
          <a:cs typeface="+mn-cs"/>
        </a:defRPr>
      </a:lvl7pPr>
      <a:lvl8pPr marL="3200023" algn="l" defTabSz="457146" rtl="0" eaLnBrk="1" latinLnBrk="0" hangingPunct="1">
        <a:defRPr sz="1800" kern="1200">
          <a:solidFill>
            <a:schemeClr val="tx1"/>
          </a:solidFill>
          <a:latin typeface="+mn-lt"/>
          <a:ea typeface="+mn-ea"/>
          <a:cs typeface="+mn-cs"/>
        </a:defRPr>
      </a:lvl8pPr>
      <a:lvl9pPr marL="3657169"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503237" y="504825"/>
            <a:ext cx="8335963" cy="1763713"/>
          </a:xfrm>
          <a:extLst>
            <a:ext uri="{909E8E84-426E-40dd-AFC4-6F175D3DCCD1}">
              <a14:hiddenFill xmlns:a14="http://schemas.microsoft.com/office/drawing/2010/main" xmlns="">
                <a:solidFill>
                  <a:srgbClr val="FFFF66"/>
                </a:solidFill>
              </a14:hiddenFill>
            </a:ext>
          </a:extLst>
        </p:spPr>
        <p:txBody>
          <a:bodyPr/>
          <a:lstStyle/>
          <a:p>
            <a:r>
              <a:rPr lang="en-US" sz="4000" b="1" dirty="0"/>
              <a:t>EEB 504 and EEB 607 - Spring 2021 - Careers in Academia: How to Enhance your Chances for Success</a:t>
            </a:r>
          </a:p>
        </p:txBody>
      </p:sp>
      <p:sp>
        <p:nvSpPr>
          <p:cNvPr id="321539" name="Rectangle 3"/>
          <p:cNvSpPr>
            <a:spLocks noGrp="1" noChangeArrowheads="1"/>
          </p:cNvSpPr>
          <p:nvPr>
            <p:ph type="subTitle" idx="1"/>
          </p:nvPr>
        </p:nvSpPr>
        <p:spPr>
          <a:xfrm>
            <a:off x="760412" y="2687637"/>
            <a:ext cx="7924800" cy="1931988"/>
          </a:xfrm>
        </p:spPr>
        <p:txBody>
          <a:bodyPr/>
          <a:lstStyle/>
          <a:p>
            <a:pPr defTabSz="971435">
              <a:defRPr/>
            </a:pPr>
            <a:r>
              <a:rPr lang="en-US" sz="3000" dirty="0">
                <a:cs typeface="+mn-cs"/>
              </a:rPr>
              <a:t>Instructor: Louis J. Gross</a:t>
            </a:r>
          </a:p>
          <a:p>
            <a:pPr defTabSz="971435">
              <a:defRPr/>
            </a:pPr>
            <a:r>
              <a:rPr lang="en-US" sz="3000" dirty="0">
                <a:cs typeface="+mn-cs"/>
              </a:rPr>
              <a:t>Chancellor’s Professor, Departments of Ecology and Evolutionary Biology and Mathematics</a:t>
            </a:r>
          </a:p>
          <a:p>
            <a:pPr defTabSz="971435">
              <a:defRPr/>
            </a:pPr>
            <a:endParaRPr lang="en-US" sz="3000" dirty="0">
              <a:solidFill>
                <a:srgbClr val="FFFF66"/>
              </a:solidFill>
              <a:cs typeface="+mn-cs"/>
            </a:endParaRPr>
          </a:p>
          <a:p>
            <a:pPr defTabSz="971435">
              <a:defRPr/>
            </a:pPr>
            <a:endParaRPr lang="en-US" sz="3000" dirty="0">
              <a:solidFill>
                <a:srgbClr val="CCFF33"/>
              </a:solidFill>
              <a:cs typeface="+mn-cs"/>
            </a:endParaRPr>
          </a:p>
        </p:txBody>
      </p:sp>
      <p:sp>
        <p:nvSpPr>
          <p:cNvPr id="7" name="Rectangle 3">
            <a:extLst>
              <a:ext uri="{FF2B5EF4-FFF2-40B4-BE49-F238E27FC236}">
                <a16:creationId xmlns:a16="http://schemas.microsoft.com/office/drawing/2014/main" id="{521C92CD-30D0-804A-9FFE-9832B240DACD}"/>
              </a:ext>
            </a:extLst>
          </p:cNvPr>
          <p:cNvSpPr txBox="1">
            <a:spLocks noChangeArrowheads="1"/>
          </p:cNvSpPr>
          <p:nvPr/>
        </p:nvSpPr>
        <p:spPr bwMode="auto">
          <a:xfrm>
            <a:off x="1141412" y="4619625"/>
            <a:ext cx="7924800" cy="19319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marL="0" indent="0" algn="ctr" defTabSz="969963" rtl="0" eaLnBrk="0" fontAlgn="base" hangingPunct="0">
              <a:spcBef>
                <a:spcPct val="20000"/>
              </a:spcBef>
              <a:spcAft>
                <a:spcPct val="0"/>
              </a:spcAft>
              <a:buNone/>
              <a:defRPr sz="3400">
                <a:solidFill>
                  <a:schemeClr val="tx1"/>
                </a:solidFill>
                <a:latin typeface="+mn-lt"/>
                <a:ea typeface="+mn-ea"/>
                <a:cs typeface="ＭＳ Ｐゴシック" charset="0"/>
              </a:defRPr>
            </a:lvl1pPr>
            <a:lvl2pPr marL="457146" indent="0" algn="ctr" defTabSz="969963" rtl="0" eaLnBrk="0" fontAlgn="base" hangingPunct="0">
              <a:spcBef>
                <a:spcPct val="20000"/>
              </a:spcBef>
              <a:spcAft>
                <a:spcPct val="0"/>
              </a:spcAft>
              <a:buNone/>
              <a:defRPr sz="3000">
                <a:solidFill>
                  <a:schemeClr val="tx1"/>
                </a:solidFill>
                <a:latin typeface="+mn-lt"/>
                <a:ea typeface="+mn-ea"/>
              </a:defRPr>
            </a:lvl2pPr>
            <a:lvl3pPr marL="914293" indent="0" algn="ctr" defTabSz="969963" rtl="0" eaLnBrk="0" fontAlgn="base" hangingPunct="0">
              <a:spcBef>
                <a:spcPct val="20000"/>
              </a:spcBef>
              <a:spcAft>
                <a:spcPct val="0"/>
              </a:spcAft>
              <a:buNone/>
              <a:defRPr sz="2600">
                <a:solidFill>
                  <a:schemeClr val="tx1"/>
                </a:solidFill>
                <a:latin typeface="+mn-lt"/>
                <a:ea typeface="+mn-ea"/>
              </a:defRPr>
            </a:lvl3pPr>
            <a:lvl4pPr marL="1371438" indent="0" algn="ctr" defTabSz="969963" rtl="0" eaLnBrk="0" fontAlgn="base" hangingPunct="0">
              <a:spcBef>
                <a:spcPct val="20000"/>
              </a:spcBef>
              <a:spcAft>
                <a:spcPct val="0"/>
              </a:spcAft>
              <a:buNone/>
              <a:defRPr sz="2100">
                <a:solidFill>
                  <a:schemeClr val="tx1"/>
                </a:solidFill>
                <a:latin typeface="+mn-lt"/>
                <a:ea typeface="+mn-ea"/>
              </a:defRPr>
            </a:lvl4pPr>
            <a:lvl5pPr marL="1828585" indent="0" algn="ctr" defTabSz="969963" rtl="0" eaLnBrk="0" fontAlgn="base" hangingPunct="0">
              <a:spcBef>
                <a:spcPct val="20000"/>
              </a:spcBef>
              <a:spcAft>
                <a:spcPct val="0"/>
              </a:spcAft>
              <a:buNone/>
              <a:defRPr sz="2100">
                <a:solidFill>
                  <a:schemeClr val="tx1"/>
                </a:solidFill>
                <a:latin typeface="+mn-lt"/>
                <a:ea typeface="+mn-ea"/>
              </a:defRPr>
            </a:lvl5pPr>
            <a:lvl6pPr marL="2285731" indent="0" algn="ctr" defTabSz="971435" rtl="0" eaLnBrk="0" fontAlgn="base" hangingPunct="0">
              <a:spcBef>
                <a:spcPct val="20000"/>
              </a:spcBef>
              <a:spcAft>
                <a:spcPct val="0"/>
              </a:spcAft>
              <a:buNone/>
              <a:defRPr sz="2100">
                <a:solidFill>
                  <a:schemeClr val="tx1"/>
                </a:solidFill>
                <a:latin typeface="+mn-lt"/>
                <a:ea typeface="+mn-ea"/>
              </a:defRPr>
            </a:lvl6pPr>
            <a:lvl7pPr marL="2742877" indent="0" algn="ctr" defTabSz="971435" rtl="0" eaLnBrk="0" fontAlgn="base" hangingPunct="0">
              <a:spcBef>
                <a:spcPct val="20000"/>
              </a:spcBef>
              <a:spcAft>
                <a:spcPct val="0"/>
              </a:spcAft>
              <a:buNone/>
              <a:defRPr sz="2100">
                <a:solidFill>
                  <a:schemeClr val="tx1"/>
                </a:solidFill>
                <a:latin typeface="+mn-lt"/>
                <a:ea typeface="+mn-ea"/>
              </a:defRPr>
            </a:lvl7pPr>
            <a:lvl8pPr marL="3200023" indent="0" algn="ctr" defTabSz="971435" rtl="0" eaLnBrk="0" fontAlgn="base" hangingPunct="0">
              <a:spcBef>
                <a:spcPct val="20000"/>
              </a:spcBef>
              <a:spcAft>
                <a:spcPct val="0"/>
              </a:spcAft>
              <a:buNone/>
              <a:defRPr sz="2100">
                <a:solidFill>
                  <a:schemeClr val="tx1"/>
                </a:solidFill>
                <a:latin typeface="+mn-lt"/>
                <a:ea typeface="+mn-ea"/>
              </a:defRPr>
            </a:lvl8pPr>
            <a:lvl9pPr marL="3657169" indent="0" algn="ctr" defTabSz="971435" rtl="0" eaLnBrk="0" fontAlgn="base" hangingPunct="0">
              <a:spcBef>
                <a:spcPct val="20000"/>
              </a:spcBef>
              <a:spcAft>
                <a:spcPct val="0"/>
              </a:spcAft>
              <a:buNone/>
              <a:defRPr sz="2100">
                <a:solidFill>
                  <a:schemeClr val="tx1"/>
                </a:solidFill>
                <a:latin typeface="+mn-lt"/>
                <a:ea typeface="+mn-ea"/>
              </a:defRPr>
            </a:lvl9pPr>
          </a:lstStyle>
          <a:p>
            <a:pPr algn="l" defTabSz="971435">
              <a:defRPr/>
            </a:pPr>
            <a:r>
              <a:rPr lang="en-US" sz="3000" b="0" kern="0" dirty="0">
                <a:cs typeface="+mn-cs"/>
              </a:rPr>
              <a:t>Course Introduction: </a:t>
            </a:r>
          </a:p>
          <a:p>
            <a:pPr algn="l" defTabSz="971435">
              <a:defRPr/>
            </a:pPr>
            <a:r>
              <a:rPr lang="en-US" sz="3000" b="0" kern="0" dirty="0">
                <a:cs typeface="+mn-cs"/>
              </a:rPr>
              <a:t>Expectations of participants </a:t>
            </a:r>
          </a:p>
          <a:p>
            <a:pPr algn="l" defTabSz="971435">
              <a:defRPr/>
            </a:pPr>
            <a:r>
              <a:rPr lang="en-US" sz="3000" b="0" kern="0" dirty="0">
                <a:cs typeface="+mn-cs"/>
              </a:rPr>
              <a:t>Topics to be covered</a:t>
            </a:r>
          </a:p>
          <a:p>
            <a:pPr algn="l" defTabSz="971435">
              <a:defRPr/>
            </a:pPr>
            <a:r>
              <a:rPr lang="en-US" sz="3000" b="0" kern="0" dirty="0">
                <a:cs typeface="+mn-cs"/>
              </a:rPr>
              <a:t>Individual Development Plan</a:t>
            </a:r>
          </a:p>
          <a:p>
            <a:pPr algn="l" defTabSz="971435">
              <a:defRPr/>
            </a:pPr>
            <a:r>
              <a:rPr lang="en-US" sz="3000" b="0" kern="0" dirty="0">
                <a:cs typeface="+mn-cs"/>
              </a:rPr>
              <a:t>Basics of higher education institutions </a:t>
            </a:r>
          </a:p>
          <a:p>
            <a:pPr defTabSz="971435">
              <a:defRPr/>
            </a:pPr>
            <a:endParaRPr lang="en-US" sz="3000" b="0" kern="0" dirty="0">
              <a:solidFill>
                <a:srgbClr val="FFFF66"/>
              </a:solidFill>
              <a:cs typeface="+mn-cs"/>
            </a:endParaRPr>
          </a:p>
          <a:p>
            <a:pPr defTabSz="971435">
              <a:defRPr/>
            </a:pPr>
            <a:endParaRPr lang="en-US" sz="3000" b="0" kern="0" dirty="0">
              <a:solidFill>
                <a:srgbClr val="CCFF33"/>
              </a:solidFill>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5045"/>
            <a:ext cx="9445625" cy="6308180"/>
          </a:xfrm>
          <a:prstGeom prst="rect">
            <a:avLst/>
          </a:prstGeom>
        </p:spPr>
      </p:pic>
      <p:sp>
        <p:nvSpPr>
          <p:cNvPr id="3" name="TextBox 2">
            <a:extLst>
              <a:ext uri="{FF2B5EF4-FFF2-40B4-BE49-F238E27FC236}">
                <a16:creationId xmlns:a16="http://schemas.microsoft.com/office/drawing/2014/main" id="{8D1D0D68-9C2F-8940-B079-3EE610264242}"/>
              </a:ext>
            </a:extLst>
          </p:cNvPr>
          <p:cNvSpPr txBox="1"/>
          <p:nvPr/>
        </p:nvSpPr>
        <p:spPr>
          <a:xfrm>
            <a:off x="1751012" y="15541"/>
            <a:ext cx="6629400" cy="584775"/>
          </a:xfrm>
          <a:prstGeom prst="rect">
            <a:avLst/>
          </a:prstGeom>
          <a:noFill/>
        </p:spPr>
        <p:txBody>
          <a:bodyPr wrap="square" rtlCol="0">
            <a:spAutoFit/>
          </a:bodyPr>
          <a:lstStyle/>
          <a:p>
            <a:r>
              <a:rPr lang="en-US" sz="3200" dirty="0"/>
              <a:t>What this seminar is not about</a:t>
            </a:r>
          </a:p>
        </p:txBody>
      </p:sp>
    </p:spTree>
    <p:extLst>
      <p:ext uri="{BB962C8B-B14F-4D97-AF65-F5344CB8AC3E}">
        <p14:creationId xmlns:p14="http://schemas.microsoft.com/office/powerpoint/2010/main" val="52577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2" y="123825"/>
            <a:ext cx="3277931" cy="52863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088" y="1876425"/>
            <a:ext cx="2679700" cy="4368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788" y="352425"/>
            <a:ext cx="3037019" cy="4580191"/>
          </a:xfrm>
          <a:prstGeom prst="rect">
            <a:avLst/>
          </a:prstGeom>
        </p:spPr>
      </p:pic>
      <p:sp>
        <p:nvSpPr>
          <p:cNvPr id="2" name="TextBox 1">
            <a:extLst>
              <a:ext uri="{FF2B5EF4-FFF2-40B4-BE49-F238E27FC236}">
                <a16:creationId xmlns:a16="http://schemas.microsoft.com/office/drawing/2014/main" id="{2833B5E5-A32F-A248-B49D-227FD66C5FB5}"/>
              </a:ext>
            </a:extLst>
          </p:cNvPr>
          <p:cNvSpPr txBox="1"/>
          <p:nvPr/>
        </p:nvSpPr>
        <p:spPr>
          <a:xfrm>
            <a:off x="608012" y="6372225"/>
            <a:ext cx="8077200" cy="954107"/>
          </a:xfrm>
          <a:prstGeom prst="rect">
            <a:avLst/>
          </a:prstGeom>
          <a:noFill/>
        </p:spPr>
        <p:txBody>
          <a:bodyPr wrap="square" rtlCol="0">
            <a:spAutoFit/>
          </a:bodyPr>
          <a:lstStyle/>
          <a:p>
            <a:r>
              <a:rPr lang="en-US" sz="2800" dirty="0"/>
              <a:t>Some of what is in these are topics we will discuss, but mostly we will focus on careers</a:t>
            </a:r>
          </a:p>
        </p:txBody>
      </p:sp>
    </p:spTree>
    <p:extLst>
      <p:ext uri="{BB962C8B-B14F-4D97-AF65-F5344CB8AC3E}">
        <p14:creationId xmlns:p14="http://schemas.microsoft.com/office/powerpoint/2010/main" val="168744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82588" y="-180975"/>
            <a:ext cx="8029575" cy="1260475"/>
          </a:xfrm>
        </p:spPr>
        <p:txBody>
          <a:bodyPr/>
          <a:lstStyle/>
          <a:p>
            <a:pPr>
              <a:defRPr/>
            </a:pPr>
            <a:r>
              <a:rPr lang="en-US" sz="4000" b="1" dirty="0">
                <a:solidFill>
                  <a:srgbClr val="000090"/>
                </a:solidFill>
              </a:rPr>
              <a:t>Outline of course topics:</a:t>
            </a:r>
          </a:p>
        </p:txBody>
      </p:sp>
      <p:sp>
        <p:nvSpPr>
          <p:cNvPr id="321539" name="Rectangle 3"/>
          <p:cNvSpPr>
            <a:spLocks noGrp="1" noChangeArrowheads="1"/>
          </p:cNvSpPr>
          <p:nvPr>
            <p:ph type="body" idx="1"/>
          </p:nvPr>
        </p:nvSpPr>
        <p:spPr>
          <a:xfrm>
            <a:off x="836612" y="885825"/>
            <a:ext cx="8029575" cy="4461933"/>
          </a:xfrm>
          <a:ln>
            <a:solidFill>
              <a:schemeClr val="bg1"/>
            </a:solidFill>
          </a:ln>
        </p:spPr>
        <p:txBody>
          <a:bodyPr/>
          <a:lstStyle/>
          <a:p>
            <a:pPr>
              <a:lnSpc>
                <a:spcPct val="90000"/>
              </a:lnSpc>
              <a:buFontTx/>
              <a:buNone/>
              <a:defRPr/>
            </a:pPr>
            <a:r>
              <a:rPr lang="en-US" sz="2200" dirty="0"/>
              <a:t>Types of higher education institutions; </a:t>
            </a:r>
          </a:p>
          <a:p>
            <a:pPr>
              <a:lnSpc>
                <a:spcPct val="90000"/>
              </a:lnSpc>
              <a:buFontTx/>
              <a:buNone/>
              <a:defRPr/>
            </a:pPr>
            <a:r>
              <a:rPr lang="en-US" sz="2200" dirty="0"/>
              <a:t>How colleges and universities work;</a:t>
            </a:r>
          </a:p>
          <a:p>
            <a:pPr>
              <a:lnSpc>
                <a:spcPct val="90000"/>
              </a:lnSpc>
              <a:buFontTx/>
              <a:buNone/>
              <a:defRPr/>
            </a:pPr>
            <a:r>
              <a:rPr lang="en-US" sz="2200" dirty="0"/>
              <a:t>Where the money comes from and where it goes; </a:t>
            </a:r>
          </a:p>
          <a:p>
            <a:pPr>
              <a:lnSpc>
                <a:spcPct val="90000"/>
              </a:lnSpc>
              <a:buFontTx/>
              <a:buNone/>
              <a:defRPr/>
            </a:pPr>
            <a:r>
              <a:rPr lang="en-US" sz="2200" dirty="0"/>
              <a:t>Various roles of a faculty member and prioritizing among them;</a:t>
            </a:r>
          </a:p>
          <a:p>
            <a:pPr>
              <a:lnSpc>
                <a:spcPct val="90000"/>
              </a:lnSpc>
              <a:buFontTx/>
              <a:buNone/>
              <a:defRPr/>
            </a:pPr>
            <a:r>
              <a:rPr lang="en-US" sz="2200" dirty="0"/>
              <a:t>Stages of a career; </a:t>
            </a:r>
          </a:p>
          <a:p>
            <a:pPr>
              <a:lnSpc>
                <a:spcPct val="90000"/>
              </a:lnSpc>
              <a:buFontTx/>
              <a:buNone/>
              <a:defRPr/>
            </a:pPr>
            <a:r>
              <a:rPr lang="en-US" sz="2200" dirty="0"/>
              <a:t>Planning for transitions in career stages; </a:t>
            </a:r>
          </a:p>
          <a:p>
            <a:pPr>
              <a:lnSpc>
                <a:spcPct val="90000"/>
              </a:lnSpc>
              <a:buFontTx/>
              <a:buNone/>
              <a:defRPr/>
            </a:pPr>
            <a:r>
              <a:rPr lang="en-US" sz="2200" dirty="0"/>
              <a:t>Position searches and how to apply; </a:t>
            </a:r>
          </a:p>
          <a:p>
            <a:pPr>
              <a:lnSpc>
                <a:spcPct val="90000"/>
              </a:lnSpc>
              <a:buFontTx/>
              <a:buNone/>
              <a:defRPr/>
            </a:pPr>
            <a:r>
              <a:rPr lang="en-US" sz="2200" dirty="0"/>
              <a:t>Mentoring - getting it and giving it; </a:t>
            </a:r>
          </a:p>
          <a:p>
            <a:pPr>
              <a:lnSpc>
                <a:spcPct val="90000"/>
              </a:lnSpc>
              <a:buFontTx/>
              <a:buNone/>
              <a:defRPr/>
            </a:pPr>
            <a:r>
              <a:rPr lang="en-US" sz="2200" dirty="0"/>
              <a:t>Enhancing your teaching; </a:t>
            </a:r>
          </a:p>
          <a:p>
            <a:pPr>
              <a:lnSpc>
                <a:spcPct val="90000"/>
              </a:lnSpc>
              <a:buFontTx/>
              <a:buNone/>
              <a:defRPr/>
            </a:pPr>
            <a:r>
              <a:rPr lang="en-US" sz="2200" dirty="0"/>
              <a:t>Building your communication capabilities;</a:t>
            </a:r>
          </a:p>
          <a:p>
            <a:pPr>
              <a:lnSpc>
                <a:spcPct val="90000"/>
              </a:lnSpc>
              <a:buFontTx/>
              <a:buNone/>
              <a:defRPr/>
            </a:pPr>
            <a:r>
              <a:rPr lang="en-US" sz="2200" dirty="0"/>
              <a:t>Administrators and how they impact your career; </a:t>
            </a:r>
          </a:p>
          <a:p>
            <a:pPr>
              <a:lnSpc>
                <a:spcPct val="90000"/>
              </a:lnSpc>
              <a:buFontTx/>
              <a:buNone/>
              <a:defRPr/>
            </a:pPr>
            <a:r>
              <a:rPr lang="en-US" sz="2200" dirty="0"/>
              <a:t>Effectively preparing for evaluations at various levels;</a:t>
            </a:r>
          </a:p>
          <a:p>
            <a:pPr>
              <a:lnSpc>
                <a:spcPct val="90000"/>
              </a:lnSpc>
              <a:buFontTx/>
              <a:buNone/>
              <a:defRPr/>
            </a:pPr>
            <a:r>
              <a:rPr lang="en-US" sz="2200" dirty="0"/>
              <a:t>Funding your scholarship; </a:t>
            </a:r>
          </a:p>
          <a:p>
            <a:pPr>
              <a:lnSpc>
                <a:spcPct val="90000"/>
              </a:lnSpc>
              <a:buFontTx/>
              <a:buNone/>
              <a:defRPr/>
            </a:pPr>
            <a:r>
              <a:rPr lang="en-US" sz="2200" dirty="0"/>
              <a:t>Participating in the broader academic community in your field; </a:t>
            </a:r>
          </a:p>
          <a:p>
            <a:pPr>
              <a:lnSpc>
                <a:spcPct val="90000"/>
              </a:lnSpc>
              <a:buFontTx/>
              <a:buNone/>
              <a:defRPr/>
            </a:pPr>
            <a:r>
              <a:rPr lang="en-US" sz="2200" dirty="0"/>
              <a:t>Building effective collaborations; </a:t>
            </a:r>
          </a:p>
          <a:p>
            <a:pPr>
              <a:lnSpc>
                <a:spcPct val="90000"/>
              </a:lnSpc>
              <a:buFontTx/>
              <a:buNone/>
              <a:defRPr/>
            </a:pPr>
            <a:r>
              <a:rPr lang="en-US" sz="2200" dirty="0"/>
              <a:t>Combining your personal life and academic expectations; </a:t>
            </a:r>
          </a:p>
          <a:p>
            <a:pPr>
              <a:lnSpc>
                <a:spcPct val="90000"/>
              </a:lnSpc>
              <a:buFontTx/>
              <a:buNone/>
              <a:defRPr/>
            </a:pPr>
            <a:r>
              <a:rPr lang="en-US" sz="2200" dirty="0"/>
              <a:t>Time management. </a:t>
            </a:r>
            <a:endParaRPr lang="en-US" sz="2200" b="1" dirty="0"/>
          </a:p>
          <a:p>
            <a:pPr>
              <a:lnSpc>
                <a:spcPct val="90000"/>
              </a:lnSpc>
              <a:buFontTx/>
              <a:buNone/>
              <a:defRPr/>
            </a:pPr>
            <a:endParaRPr lang="en-US" sz="3200" b="1" dirty="0"/>
          </a:p>
          <a:p>
            <a:pPr>
              <a:lnSpc>
                <a:spcPct val="90000"/>
              </a:lnSpc>
              <a:buFontTx/>
              <a:buNone/>
              <a:defRPr/>
            </a:pPr>
            <a:endParaRPr lang="en-US" sz="3200" b="1" dirty="0"/>
          </a:p>
        </p:txBody>
      </p:sp>
    </p:spTree>
    <p:extLst>
      <p:ext uri="{BB962C8B-B14F-4D97-AF65-F5344CB8AC3E}">
        <p14:creationId xmlns:p14="http://schemas.microsoft.com/office/powerpoint/2010/main" val="55740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82588" y="-180975"/>
            <a:ext cx="8029575" cy="1260475"/>
          </a:xfrm>
        </p:spPr>
        <p:txBody>
          <a:bodyPr/>
          <a:lstStyle/>
          <a:p>
            <a:pPr>
              <a:defRPr/>
            </a:pPr>
            <a:r>
              <a:rPr lang="en-US" sz="4000" b="1" dirty="0">
                <a:solidFill>
                  <a:srgbClr val="000090"/>
                </a:solidFill>
              </a:rPr>
              <a:t>Your feedback on these topics:</a:t>
            </a:r>
          </a:p>
        </p:txBody>
      </p:sp>
      <p:sp>
        <p:nvSpPr>
          <p:cNvPr id="321539" name="Rectangle 3"/>
          <p:cNvSpPr>
            <a:spLocks noGrp="1" noChangeArrowheads="1"/>
          </p:cNvSpPr>
          <p:nvPr>
            <p:ph type="body" idx="1"/>
          </p:nvPr>
        </p:nvSpPr>
        <p:spPr>
          <a:xfrm>
            <a:off x="708024" y="1266825"/>
            <a:ext cx="8029575" cy="4461933"/>
          </a:xfrm>
          <a:ln>
            <a:solidFill>
              <a:schemeClr val="bg1"/>
            </a:solidFill>
          </a:ln>
        </p:spPr>
        <p:txBody>
          <a:bodyPr/>
          <a:lstStyle/>
          <a:p>
            <a:pPr>
              <a:lnSpc>
                <a:spcPct val="90000"/>
              </a:lnSpc>
              <a:buFontTx/>
              <a:buNone/>
              <a:defRPr/>
            </a:pPr>
            <a:r>
              <a:rPr lang="en-US" sz="3200" dirty="0"/>
              <a:t>I expect that you have already had exposure to some aspects of these topics such as writing a basic funding proposal, giving talks and posters, and teaching pedagogy.</a:t>
            </a:r>
          </a:p>
          <a:p>
            <a:pPr>
              <a:lnSpc>
                <a:spcPct val="90000"/>
              </a:lnSpc>
              <a:buFontTx/>
              <a:buNone/>
              <a:defRPr/>
            </a:pPr>
            <a:r>
              <a:rPr lang="en-US" sz="3200" dirty="0"/>
              <a:t>It would be helpful to have your assessment of what you have seen in these topics (e.g. the entire process of writing funding proposals vs. the basics of a good proposal) so that we can prioritize discussions for this term.</a:t>
            </a:r>
          </a:p>
          <a:p>
            <a:pPr>
              <a:lnSpc>
                <a:spcPct val="90000"/>
              </a:lnSpc>
              <a:buFontTx/>
              <a:buNone/>
              <a:defRPr/>
            </a:pPr>
            <a:endParaRPr lang="en-US" sz="3200" b="1" dirty="0"/>
          </a:p>
        </p:txBody>
      </p:sp>
    </p:spTree>
    <p:extLst>
      <p:ext uri="{BB962C8B-B14F-4D97-AF65-F5344CB8AC3E}">
        <p14:creationId xmlns:p14="http://schemas.microsoft.com/office/powerpoint/2010/main" val="347492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82588" y="-180975"/>
            <a:ext cx="8029575" cy="1260475"/>
          </a:xfrm>
        </p:spPr>
        <p:txBody>
          <a:bodyPr/>
          <a:lstStyle/>
          <a:p>
            <a:pPr>
              <a:defRPr/>
            </a:pPr>
            <a:r>
              <a:rPr lang="en-US" sz="4000" b="1" dirty="0">
                <a:solidFill>
                  <a:srgbClr val="000090"/>
                </a:solidFill>
              </a:rPr>
              <a:t>Basic tenet of this seminar:</a:t>
            </a:r>
          </a:p>
        </p:txBody>
      </p:sp>
      <p:sp>
        <p:nvSpPr>
          <p:cNvPr id="321539" name="Rectangle 3"/>
          <p:cNvSpPr>
            <a:spLocks noGrp="1" noChangeArrowheads="1"/>
          </p:cNvSpPr>
          <p:nvPr>
            <p:ph type="body" idx="1"/>
          </p:nvPr>
        </p:nvSpPr>
        <p:spPr>
          <a:xfrm>
            <a:off x="608012" y="885825"/>
            <a:ext cx="8029575" cy="4461933"/>
          </a:xfrm>
          <a:ln>
            <a:solidFill>
              <a:schemeClr val="bg1"/>
            </a:solidFill>
          </a:ln>
        </p:spPr>
        <p:txBody>
          <a:bodyPr/>
          <a:lstStyle/>
          <a:p>
            <a:pPr>
              <a:lnSpc>
                <a:spcPct val="90000"/>
              </a:lnSpc>
              <a:buFontTx/>
              <a:buNone/>
              <a:defRPr/>
            </a:pPr>
            <a:r>
              <a:rPr lang="en-US" sz="3000" dirty="0"/>
              <a:t>There are those in positions in academia that essentially ignore most all of the topics listed, do not care to be knowledgeable about the organizational structure of their institution, and just wish to do their work. They can certainly be successful while ignoring most everything we will discuss.</a:t>
            </a:r>
          </a:p>
          <a:p>
            <a:pPr>
              <a:lnSpc>
                <a:spcPct val="90000"/>
              </a:lnSpc>
              <a:buFontTx/>
              <a:buNone/>
              <a:defRPr/>
            </a:pPr>
            <a:r>
              <a:rPr lang="en-US" sz="3000" dirty="0"/>
              <a:t>The tenet of this seminar is that knowledge is power, that you can more readily prepare yourself for success in an academic position if you are knowledgeable, and that there are internal “political” issues at every higher education institution that you might best be served by being prepared to deal with. </a:t>
            </a:r>
          </a:p>
          <a:p>
            <a:pPr>
              <a:lnSpc>
                <a:spcPct val="90000"/>
              </a:lnSpc>
              <a:buFontTx/>
              <a:buNone/>
              <a:defRPr/>
            </a:pPr>
            <a:r>
              <a:rPr lang="en-US" sz="3000" dirty="0"/>
              <a:t>Example: </a:t>
            </a:r>
            <a:r>
              <a:rPr lang="en-US" sz="3000" dirty="0" err="1"/>
              <a:t>NIMBioS</a:t>
            </a:r>
            <a:endParaRPr lang="en-US" sz="3000" dirty="0"/>
          </a:p>
        </p:txBody>
      </p:sp>
    </p:spTree>
    <p:extLst>
      <p:ext uri="{BB962C8B-B14F-4D97-AF65-F5344CB8AC3E}">
        <p14:creationId xmlns:p14="http://schemas.microsoft.com/office/powerpoint/2010/main" val="287797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82588" y="-180975"/>
            <a:ext cx="8029575" cy="1260475"/>
          </a:xfrm>
        </p:spPr>
        <p:txBody>
          <a:bodyPr/>
          <a:lstStyle/>
          <a:p>
            <a:pPr>
              <a:defRPr/>
            </a:pPr>
            <a:r>
              <a:rPr lang="en-US" sz="4000" b="1" dirty="0">
                <a:solidFill>
                  <a:srgbClr val="000090"/>
                </a:solidFill>
              </a:rPr>
              <a:t>Individual Development Plan:</a:t>
            </a:r>
          </a:p>
        </p:txBody>
      </p:sp>
      <p:sp>
        <p:nvSpPr>
          <p:cNvPr id="321539" name="Rectangle 3"/>
          <p:cNvSpPr>
            <a:spLocks noGrp="1" noChangeArrowheads="1"/>
          </p:cNvSpPr>
          <p:nvPr>
            <p:ph type="body" idx="1"/>
          </p:nvPr>
        </p:nvSpPr>
        <p:spPr>
          <a:xfrm>
            <a:off x="608012" y="885825"/>
            <a:ext cx="8029575" cy="4461933"/>
          </a:xfrm>
          <a:ln>
            <a:solidFill>
              <a:schemeClr val="bg1"/>
            </a:solidFill>
          </a:ln>
        </p:spPr>
        <p:txBody>
          <a:bodyPr/>
          <a:lstStyle/>
          <a:p>
            <a:pPr>
              <a:lnSpc>
                <a:spcPct val="90000"/>
              </a:lnSpc>
              <a:buFontTx/>
              <a:buNone/>
              <a:defRPr/>
            </a:pPr>
            <a:r>
              <a:rPr lang="en-US" sz="3000" dirty="0"/>
              <a:t>The concept here is that it will assist you in your consideration of your career by being proactive about what your objectives are, what your strengths and values are, and what processes you might follow to help you get where you want to be. A typical interview question is “where do you want to be in 5-years” and an IDP is one method to help you address this in a somewhat formalized manner. There are a variety of tools available to assist (not to mention “life coaches” and your graduate mentors serve in that role to some extent), but I suggest starting with the tools available through AAAS Science Careers. </a:t>
            </a:r>
          </a:p>
        </p:txBody>
      </p:sp>
    </p:spTree>
    <p:extLst>
      <p:ext uri="{BB962C8B-B14F-4D97-AF65-F5344CB8AC3E}">
        <p14:creationId xmlns:p14="http://schemas.microsoft.com/office/powerpoint/2010/main" val="1786286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Content Placeholder 6" descr="Graphical user interface, text, application, email&#10;&#10;Description automatically generated">
            <a:extLst>
              <a:ext uri="{FF2B5EF4-FFF2-40B4-BE49-F238E27FC236}">
                <a16:creationId xmlns:a16="http://schemas.microsoft.com/office/drawing/2014/main" id="{AAFE5B5B-8D7F-8D4F-914E-B9E5653E920E}"/>
              </a:ext>
            </a:extLst>
          </p:cNvPr>
          <p:cNvPicPr>
            <a:picLocks noGrp="1" noChangeAspect="1"/>
          </p:cNvPicPr>
          <p:nvPr>
            <p:ph idx="1"/>
          </p:nvPr>
        </p:nvPicPr>
        <p:blipFill>
          <a:blip r:embed="rId3"/>
          <a:stretch>
            <a:fillRect/>
          </a:stretch>
        </p:blipFill>
        <p:spPr>
          <a:xfrm>
            <a:off x="131839" y="428625"/>
            <a:ext cx="9181945" cy="6080919"/>
          </a:xfrm>
        </p:spPr>
      </p:pic>
    </p:spTree>
    <p:extLst>
      <p:ext uri="{BB962C8B-B14F-4D97-AF65-F5344CB8AC3E}">
        <p14:creationId xmlns:p14="http://schemas.microsoft.com/office/powerpoint/2010/main" val="76857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230188" y="0"/>
            <a:ext cx="8029575" cy="1260475"/>
          </a:xfrm>
        </p:spPr>
        <p:txBody>
          <a:bodyPr/>
          <a:lstStyle/>
          <a:p>
            <a:pPr>
              <a:defRPr/>
            </a:pPr>
            <a:r>
              <a:rPr lang="en-US" sz="4000" b="1" dirty="0">
                <a:solidFill>
                  <a:srgbClr val="000090"/>
                </a:solidFill>
              </a:rPr>
              <a:t>Types of Institutions:</a:t>
            </a:r>
          </a:p>
        </p:txBody>
      </p:sp>
      <p:sp>
        <p:nvSpPr>
          <p:cNvPr id="321539" name="Rectangle 3"/>
          <p:cNvSpPr>
            <a:spLocks noGrp="1" noChangeArrowheads="1"/>
          </p:cNvSpPr>
          <p:nvPr>
            <p:ph type="body" idx="1"/>
          </p:nvPr>
        </p:nvSpPr>
        <p:spPr>
          <a:xfrm>
            <a:off x="1141412" y="1038225"/>
            <a:ext cx="8029575" cy="5757333"/>
          </a:xfrm>
          <a:ln>
            <a:solidFill>
              <a:schemeClr val="bg1"/>
            </a:solidFill>
          </a:ln>
        </p:spPr>
        <p:txBody>
          <a:bodyPr/>
          <a:lstStyle/>
          <a:p>
            <a:pPr>
              <a:lnSpc>
                <a:spcPct val="90000"/>
              </a:lnSpc>
              <a:buFontTx/>
              <a:buNone/>
              <a:defRPr/>
            </a:pPr>
            <a:r>
              <a:rPr lang="en-US" sz="3000" dirty="0"/>
              <a:t>Private/Public </a:t>
            </a:r>
          </a:p>
          <a:p>
            <a:pPr>
              <a:lnSpc>
                <a:spcPct val="90000"/>
              </a:lnSpc>
              <a:buFontTx/>
              <a:buNone/>
              <a:defRPr/>
            </a:pPr>
            <a:r>
              <a:rPr lang="en-US" sz="3000" dirty="0"/>
              <a:t>Systems</a:t>
            </a:r>
          </a:p>
          <a:p>
            <a:pPr>
              <a:lnSpc>
                <a:spcPct val="90000"/>
              </a:lnSpc>
              <a:buFontTx/>
              <a:buNone/>
              <a:defRPr/>
            </a:pPr>
            <a:r>
              <a:rPr lang="en-US" sz="3000" dirty="0"/>
              <a:t>Non-profit/For profit </a:t>
            </a:r>
          </a:p>
          <a:p>
            <a:pPr>
              <a:lnSpc>
                <a:spcPct val="90000"/>
              </a:lnSpc>
              <a:buFontTx/>
              <a:buNone/>
              <a:defRPr/>
            </a:pPr>
            <a:r>
              <a:rPr lang="en-US" sz="3000" dirty="0"/>
              <a:t>R1, 2, 3 Carnegie </a:t>
            </a:r>
          </a:p>
          <a:p>
            <a:pPr>
              <a:lnSpc>
                <a:spcPct val="90000"/>
              </a:lnSpc>
              <a:buFontTx/>
              <a:buNone/>
              <a:defRPr/>
            </a:pPr>
            <a:r>
              <a:rPr lang="en-US" sz="3000" dirty="0"/>
              <a:t>Comprehensive</a:t>
            </a:r>
          </a:p>
          <a:p>
            <a:pPr>
              <a:lnSpc>
                <a:spcPct val="90000"/>
              </a:lnSpc>
              <a:buFontTx/>
              <a:buNone/>
              <a:defRPr/>
            </a:pPr>
            <a:r>
              <a:rPr lang="en-US" sz="3000" dirty="0"/>
              <a:t>Land-grant </a:t>
            </a:r>
          </a:p>
          <a:p>
            <a:pPr>
              <a:lnSpc>
                <a:spcPct val="90000"/>
              </a:lnSpc>
              <a:buFontTx/>
              <a:buNone/>
              <a:defRPr/>
            </a:pPr>
            <a:r>
              <a:rPr lang="en-US" sz="3000" dirty="0"/>
              <a:t>4 year (PUI) – Primarily Undergraduate </a:t>
            </a:r>
          </a:p>
          <a:p>
            <a:pPr>
              <a:lnSpc>
                <a:spcPct val="90000"/>
              </a:lnSpc>
              <a:buFontTx/>
              <a:buNone/>
              <a:defRPr/>
            </a:pPr>
            <a:r>
              <a:rPr lang="en-US" sz="3000" dirty="0"/>
              <a:t>2 year (Community College)</a:t>
            </a:r>
          </a:p>
          <a:p>
            <a:pPr>
              <a:lnSpc>
                <a:spcPct val="90000"/>
              </a:lnSpc>
              <a:buFontTx/>
              <a:buNone/>
              <a:defRPr/>
            </a:pPr>
            <a:r>
              <a:rPr lang="en-US" sz="3000" dirty="0"/>
              <a:t>MSI – Minority-serving, HBCU, Tribal</a:t>
            </a:r>
          </a:p>
          <a:p>
            <a:pPr>
              <a:lnSpc>
                <a:spcPct val="90000"/>
              </a:lnSpc>
              <a:buFontTx/>
              <a:buNone/>
              <a:defRPr/>
            </a:pPr>
            <a:r>
              <a:rPr lang="en-US" sz="3000" dirty="0"/>
              <a:t>College (specialty, Arts, Graduate, Medical)</a:t>
            </a:r>
          </a:p>
          <a:p>
            <a:pPr>
              <a:lnSpc>
                <a:spcPct val="90000"/>
              </a:lnSpc>
              <a:buFontTx/>
              <a:buNone/>
              <a:defRPr/>
            </a:pPr>
            <a:r>
              <a:rPr lang="en-US" sz="3000" dirty="0"/>
              <a:t>Liberal Arts</a:t>
            </a:r>
          </a:p>
          <a:p>
            <a:pPr>
              <a:lnSpc>
                <a:spcPct val="90000"/>
              </a:lnSpc>
              <a:buFontTx/>
              <a:buNone/>
              <a:defRPr/>
            </a:pPr>
            <a:r>
              <a:rPr lang="en-US" sz="3000" dirty="0"/>
              <a:t>Alternative</a:t>
            </a:r>
          </a:p>
          <a:p>
            <a:pPr>
              <a:lnSpc>
                <a:spcPct val="90000"/>
              </a:lnSpc>
              <a:buFontTx/>
              <a:buNone/>
              <a:defRPr/>
            </a:pPr>
            <a:endParaRPr lang="en-US" sz="3200" b="1" dirty="0"/>
          </a:p>
          <a:p>
            <a:pPr>
              <a:lnSpc>
                <a:spcPct val="90000"/>
              </a:lnSpc>
              <a:buFontTx/>
              <a:buNone/>
              <a:defRPr/>
            </a:pPr>
            <a:endParaRPr lang="en-US" sz="3200" b="1" dirty="0"/>
          </a:p>
          <a:p>
            <a:pPr>
              <a:lnSpc>
                <a:spcPct val="90000"/>
              </a:lnSpc>
              <a:buFontTx/>
              <a:buNone/>
              <a:defRPr/>
            </a:pPr>
            <a:endParaRPr lang="en-US" sz="3200" b="1" dirty="0"/>
          </a:p>
        </p:txBody>
      </p:sp>
    </p:spTree>
    <p:extLst>
      <p:ext uri="{BB962C8B-B14F-4D97-AF65-F5344CB8AC3E}">
        <p14:creationId xmlns:p14="http://schemas.microsoft.com/office/powerpoint/2010/main" val="203124603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10189</TotalTime>
  <Words>586</Words>
  <Application>Microsoft Macintosh PowerPoint</Application>
  <PresentationFormat>Custom</PresentationFormat>
  <Paragraphs>58</Paragraphs>
  <Slides>9</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Times New Roman</vt:lpstr>
      <vt:lpstr>Blank Presentation</vt:lpstr>
      <vt:lpstr>EEB 504 and EEB 607 - Spring 2021 - Careers in Academia: How to Enhance your Chances for Success</vt:lpstr>
      <vt:lpstr>PowerPoint Presentation</vt:lpstr>
      <vt:lpstr>PowerPoint Presentation</vt:lpstr>
      <vt:lpstr>Outline of course topics:</vt:lpstr>
      <vt:lpstr>Your feedback on these topics:</vt:lpstr>
      <vt:lpstr>Basic tenet of this seminar:</vt:lpstr>
      <vt:lpstr>Individual Development Plan:</vt:lpstr>
      <vt:lpstr>PowerPoint Presentation</vt:lpstr>
      <vt:lpstr>Types of Institutions:</vt:lpstr>
    </vt:vector>
  </TitlesOfParts>
  <Company>TIEM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Control and Individual-Based Modeling: Bears and Hunting in the Southern Appalachians</dc:title>
  <dc:creator>Scott M. Duke-Sylvester</dc:creator>
  <cp:lastModifiedBy>Gross, Louis J</cp:lastModifiedBy>
  <cp:revision>696</cp:revision>
  <cp:lastPrinted>2001-07-31T20:27:52Z</cp:lastPrinted>
  <dcterms:created xsi:type="dcterms:W3CDTF">2001-07-27T14:29:20Z</dcterms:created>
  <dcterms:modified xsi:type="dcterms:W3CDTF">2021-01-27T06:12:43Z</dcterms:modified>
</cp:coreProperties>
</file>