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9"/>
  </p:notesMasterIdLst>
  <p:handoutMasterIdLst>
    <p:handoutMasterId r:id="rId30"/>
  </p:handoutMasterIdLst>
  <p:sldIdLst>
    <p:sldId id="1902" r:id="rId3"/>
    <p:sldId id="1879" r:id="rId4"/>
    <p:sldId id="1880" r:id="rId5"/>
    <p:sldId id="1911" r:id="rId6"/>
    <p:sldId id="1907" r:id="rId7"/>
    <p:sldId id="1828" r:id="rId8"/>
    <p:sldId id="1827" r:id="rId9"/>
    <p:sldId id="1839" r:id="rId10"/>
    <p:sldId id="1849" r:id="rId11"/>
    <p:sldId id="1913" r:id="rId12"/>
    <p:sldId id="1908" r:id="rId13"/>
    <p:sldId id="1909" r:id="rId14"/>
    <p:sldId id="1910" r:id="rId15"/>
    <p:sldId id="1915" r:id="rId16"/>
    <p:sldId id="1912" r:id="rId17"/>
    <p:sldId id="1914" r:id="rId18"/>
    <p:sldId id="1916" r:id="rId19"/>
    <p:sldId id="1917" r:id="rId20"/>
    <p:sldId id="1918" r:id="rId21"/>
    <p:sldId id="1906" r:id="rId22"/>
    <p:sldId id="1925" r:id="rId23"/>
    <p:sldId id="1922" r:id="rId24"/>
    <p:sldId id="1923" r:id="rId25"/>
    <p:sldId id="1921" r:id="rId26"/>
    <p:sldId id="1920" r:id="rId27"/>
    <p:sldId id="1753" r:id="rId2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8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8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8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800" kern="1200">
        <a:solidFill>
          <a:schemeClr val="tx1"/>
        </a:solidFill>
        <a:latin typeface="Times New Roman" charset="0"/>
        <a:ea typeface="ＭＳ Ｐゴシック" charset="-128"/>
        <a:cs typeface="+mn-cs"/>
      </a:defRPr>
    </a:lvl5pPr>
    <a:lvl6pPr marL="2286000" algn="l" defTabSz="914400" rtl="0" eaLnBrk="1" latinLnBrk="0" hangingPunct="1">
      <a:defRPr sz="2800" kern="1200">
        <a:solidFill>
          <a:schemeClr val="tx1"/>
        </a:solidFill>
        <a:latin typeface="Times New Roman" charset="0"/>
        <a:ea typeface="ＭＳ Ｐゴシック" charset="-128"/>
        <a:cs typeface="+mn-cs"/>
      </a:defRPr>
    </a:lvl6pPr>
    <a:lvl7pPr marL="2743200" algn="l" defTabSz="914400" rtl="0" eaLnBrk="1" latinLnBrk="0" hangingPunct="1">
      <a:defRPr sz="2800" kern="1200">
        <a:solidFill>
          <a:schemeClr val="tx1"/>
        </a:solidFill>
        <a:latin typeface="Times New Roman" charset="0"/>
        <a:ea typeface="ＭＳ Ｐゴシック" charset="-128"/>
        <a:cs typeface="+mn-cs"/>
      </a:defRPr>
    </a:lvl7pPr>
    <a:lvl8pPr marL="3200400" algn="l" defTabSz="914400" rtl="0" eaLnBrk="1" latinLnBrk="0" hangingPunct="1">
      <a:defRPr sz="2800" kern="1200">
        <a:solidFill>
          <a:schemeClr val="tx1"/>
        </a:solidFill>
        <a:latin typeface="Times New Roman" charset="0"/>
        <a:ea typeface="ＭＳ Ｐゴシック" charset="-128"/>
        <a:cs typeface="+mn-cs"/>
      </a:defRPr>
    </a:lvl8pPr>
    <a:lvl9pPr marL="3657600" algn="l" defTabSz="914400" rtl="0" eaLnBrk="1" latinLnBrk="0" hangingPunct="1">
      <a:defRPr sz="28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2E7"/>
    <a:srgbClr val="FBF703"/>
    <a:srgbClr val="F5F902"/>
    <a:srgbClr val="FF271C"/>
    <a:srgbClr val="82A92A"/>
    <a:srgbClr val="11BA32"/>
    <a:srgbClr val="6774FF"/>
    <a:srgbClr val="81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4577"/>
  </p:normalViewPr>
  <p:slideViewPr>
    <p:cSldViewPr snapToGrid="0">
      <p:cViewPr varScale="1">
        <p:scale>
          <a:sx n="116" d="100"/>
          <a:sy n="116" d="100"/>
        </p:scale>
        <p:origin x="416" y="192"/>
      </p:cViewPr>
      <p:guideLst>
        <p:guide orient="horz" pos="2160"/>
        <p:guide pos="2880"/>
      </p:guideLst>
    </p:cSldViewPr>
  </p:slideViewPr>
  <p:outlineViewPr>
    <p:cViewPr>
      <p:scale>
        <a:sx n="33" d="100"/>
        <a:sy n="33" d="100"/>
      </p:scale>
      <p:origin x="0" y="4264"/>
    </p:cViewPr>
  </p:outlineViewPr>
  <p:notesTextViewPr>
    <p:cViewPr>
      <p:scale>
        <a:sx n="100" d="100"/>
        <a:sy n="100" d="100"/>
      </p:scale>
      <p:origin x="0" y="0"/>
    </p:cViewPr>
  </p:notesTextViewPr>
  <p:sorterViewPr>
    <p:cViewPr>
      <p:scale>
        <a:sx n="1" d="1"/>
        <a:sy n="1" d="1"/>
      </p:scale>
      <p:origin x="0" y="1816"/>
    </p:cViewPr>
  </p:sorterViewPr>
  <p:notesViewPr>
    <p:cSldViewPr snapToGrid="0">
      <p:cViewPr varScale="1">
        <p:scale>
          <a:sx n="42" d="100"/>
          <a:sy n="42" d="100"/>
        </p:scale>
        <p:origin x="-1435"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6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Times New Roman" pitchFamily="-112" charset="0"/>
                <a:ea typeface="+mn-ea"/>
                <a:cs typeface="+mn-cs"/>
              </a:defRPr>
            </a:lvl1pPr>
          </a:lstStyle>
          <a:p>
            <a:pPr>
              <a:defRPr/>
            </a:pPr>
            <a:endParaRPr lang="en-US"/>
          </a:p>
        </p:txBody>
      </p:sp>
      <p:sp>
        <p:nvSpPr>
          <p:cNvPr id="12666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Times New Roman" pitchFamily="-112" charset="0"/>
                <a:ea typeface="+mn-ea"/>
                <a:cs typeface="+mn-cs"/>
              </a:defRPr>
            </a:lvl1pPr>
          </a:lstStyle>
          <a:p>
            <a:pPr>
              <a:defRPr/>
            </a:pPr>
            <a:endParaRPr lang="en-US"/>
          </a:p>
        </p:txBody>
      </p:sp>
      <p:sp>
        <p:nvSpPr>
          <p:cNvPr id="12666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Times New Roman" pitchFamily="-112" charset="0"/>
                <a:ea typeface="+mn-ea"/>
                <a:cs typeface="+mn-cs"/>
              </a:defRPr>
            </a:lvl1pPr>
          </a:lstStyle>
          <a:p>
            <a:pPr>
              <a:defRPr/>
            </a:pPr>
            <a:endParaRPr lang="en-US"/>
          </a:p>
        </p:txBody>
      </p:sp>
      <p:sp>
        <p:nvSpPr>
          <p:cNvPr id="12666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FD598F09-1CA9-2742-8995-C92AC020DEE5}" type="slidenum">
              <a:rPr lang="en-US" altLang="en-US"/>
              <a:pPr/>
              <a:t>‹#›</a:t>
            </a:fld>
            <a:endParaRPr lang="en-US" altLang="en-US"/>
          </a:p>
        </p:txBody>
      </p:sp>
    </p:spTree>
    <p:extLst>
      <p:ext uri="{BB962C8B-B14F-4D97-AF65-F5344CB8AC3E}">
        <p14:creationId xmlns:p14="http://schemas.microsoft.com/office/powerpoint/2010/main" val="1681933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12" charset="0"/>
                <a:ea typeface="+mn-ea"/>
                <a:cs typeface="+mn-cs"/>
              </a:defRPr>
            </a:lvl1pPr>
          </a:lstStyle>
          <a:p>
            <a:pPr>
              <a:defRPr/>
            </a:pPr>
            <a:endParaRPr lang="en-US"/>
          </a:p>
        </p:txBody>
      </p:sp>
      <p:sp>
        <p:nvSpPr>
          <p:cNvPr id="145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ea typeface="+mn-ea"/>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5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12" charset="0"/>
                <a:ea typeface="+mn-ea"/>
                <a:cs typeface="+mn-cs"/>
              </a:defRPr>
            </a:lvl1pPr>
          </a:lstStyle>
          <a:p>
            <a:pPr>
              <a:defRPr/>
            </a:pPr>
            <a:endParaRPr lang="en-US"/>
          </a:p>
        </p:txBody>
      </p:sp>
      <p:sp>
        <p:nvSpPr>
          <p:cNvPr id="145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8ADE0D-D298-584D-A5C9-55321DFDBE3E}" type="slidenum">
              <a:rPr lang="en-US" altLang="en-US"/>
              <a:pPr/>
              <a:t>‹#›</a:t>
            </a:fld>
            <a:endParaRPr lang="en-US" altLang="en-US"/>
          </a:p>
        </p:txBody>
      </p:sp>
    </p:spTree>
    <p:extLst>
      <p:ext uri="{BB962C8B-B14F-4D97-AF65-F5344CB8AC3E}">
        <p14:creationId xmlns:p14="http://schemas.microsoft.com/office/powerpoint/2010/main" val="593478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4FB7-E5E2-CE56-9707-F36A73FE6DF3}"/>
            </a:ext>
          </a:extLst>
        </p:cNvPr>
        <p:cNvGrpSpPr/>
        <p:nvPr/>
      </p:nvGrpSpPr>
      <p:grpSpPr>
        <a:xfrm>
          <a:off x="0" y="0"/>
          <a:ext cx="0" cy="0"/>
          <a:chOff x="0" y="0"/>
          <a:chExt cx="0" cy="0"/>
        </a:xfrm>
      </p:grpSpPr>
      <p:sp>
        <p:nvSpPr>
          <p:cNvPr id="32769" name="Rectangle 7">
            <a:extLst>
              <a:ext uri="{FF2B5EF4-FFF2-40B4-BE49-F238E27FC236}">
                <a16:creationId xmlns:a16="http://schemas.microsoft.com/office/drawing/2014/main" id="{0CC31515-A741-09A8-DA62-C692371AE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128"/>
              </a:defRPr>
            </a:lvl1pPr>
            <a:lvl2pPr marL="742950" indent="-285750" eaLnBrk="0" hangingPunct="0">
              <a:defRPr sz="2800">
                <a:solidFill>
                  <a:schemeClr val="tx1"/>
                </a:solidFill>
                <a:latin typeface="Times New Roman" charset="0"/>
                <a:ea typeface="ＭＳ Ｐゴシック" charset="-128"/>
              </a:defRPr>
            </a:lvl2pPr>
            <a:lvl3pPr marL="1143000" indent="-228600" eaLnBrk="0" hangingPunct="0">
              <a:defRPr sz="2800">
                <a:solidFill>
                  <a:schemeClr val="tx1"/>
                </a:solidFill>
                <a:latin typeface="Times New Roman" charset="0"/>
                <a:ea typeface="ＭＳ Ｐゴシック" charset="-128"/>
              </a:defRPr>
            </a:lvl3pPr>
            <a:lvl4pPr marL="1600200" indent="-228600" eaLnBrk="0" hangingPunct="0">
              <a:defRPr sz="2800">
                <a:solidFill>
                  <a:schemeClr val="tx1"/>
                </a:solidFill>
                <a:latin typeface="Times New Roman" charset="0"/>
                <a:ea typeface="ＭＳ Ｐゴシック" charset="-128"/>
              </a:defRPr>
            </a:lvl4pPr>
            <a:lvl5pPr marL="2057400" indent="-228600" eaLnBrk="0" hangingPunct="0">
              <a:defRPr sz="28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128"/>
              </a:defRPr>
            </a:lvl9pPr>
          </a:lstStyle>
          <a:p>
            <a:pPr eaLnBrk="1" hangingPunct="1"/>
            <a:fld id="{F90F2690-EEEF-8949-9636-1B94206149B5}" type="slidenum">
              <a:rPr lang="en-US" altLang="en-US" sz="1200"/>
              <a:pPr eaLnBrk="1" hangingPunct="1"/>
              <a:t>1</a:t>
            </a:fld>
            <a:endParaRPr lang="en-US" altLang="en-US" sz="1200"/>
          </a:p>
        </p:txBody>
      </p:sp>
      <p:sp>
        <p:nvSpPr>
          <p:cNvPr id="32770" name="Rectangle 2">
            <a:extLst>
              <a:ext uri="{FF2B5EF4-FFF2-40B4-BE49-F238E27FC236}">
                <a16:creationId xmlns:a16="http://schemas.microsoft.com/office/drawing/2014/main" id="{580B1ADF-B974-36CC-BF58-3CB31D3506D8}"/>
              </a:ext>
            </a:extLst>
          </p:cNvPr>
          <p:cNvSpPr>
            <a:spLocks noGrp="1" noRot="1" noChangeAspect="1" noChangeArrowheads="1" noTextEdit="1"/>
          </p:cNvSpPr>
          <p:nvPr>
            <p:ph type="sldImg"/>
          </p:nvPr>
        </p:nvSpPr>
        <p:spPr>
          <a:xfrm>
            <a:off x="1144588" y="685800"/>
            <a:ext cx="4572000" cy="3429000"/>
          </a:xfrm>
          <a:ln/>
        </p:spPr>
      </p:sp>
      <p:sp>
        <p:nvSpPr>
          <p:cNvPr id="322563" name="Rectangle 3">
            <a:extLst>
              <a:ext uri="{FF2B5EF4-FFF2-40B4-BE49-F238E27FC236}">
                <a16:creationId xmlns:a16="http://schemas.microsoft.com/office/drawing/2014/main" id="{EE7B8F60-6E07-1463-5CAA-9CD73AAFDCAB}"/>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17630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128"/>
              </a:defRPr>
            </a:lvl1pPr>
            <a:lvl2pPr marL="742950" indent="-285750" eaLnBrk="0" hangingPunct="0">
              <a:defRPr sz="2800">
                <a:solidFill>
                  <a:schemeClr val="tx1"/>
                </a:solidFill>
                <a:latin typeface="Times New Roman" charset="0"/>
                <a:ea typeface="ＭＳ Ｐゴシック" charset="-128"/>
              </a:defRPr>
            </a:lvl2pPr>
            <a:lvl3pPr marL="1143000" indent="-228600" eaLnBrk="0" hangingPunct="0">
              <a:defRPr sz="2800">
                <a:solidFill>
                  <a:schemeClr val="tx1"/>
                </a:solidFill>
                <a:latin typeface="Times New Roman" charset="0"/>
                <a:ea typeface="ＭＳ Ｐゴシック" charset="-128"/>
              </a:defRPr>
            </a:lvl3pPr>
            <a:lvl4pPr marL="1600200" indent="-228600" eaLnBrk="0" hangingPunct="0">
              <a:defRPr sz="2800">
                <a:solidFill>
                  <a:schemeClr val="tx1"/>
                </a:solidFill>
                <a:latin typeface="Times New Roman" charset="0"/>
                <a:ea typeface="ＭＳ Ｐゴシック" charset="-128"/>
              </a:defRPr>
            </a:lvl4pPr>
            <a:lvl5pPr marL="2057400" indent="-228600" eaLnBrk="0" hangingPunct="0">
              <a:defRPr sz="28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128"/>
              </a:defRPr>
            </a:lvl9pPr>
          </a:lstStyle>
          <a:p>
            <a:pPr eaLnBrk="1" hangingPunct="1"/>
            <a:fld id="{C9BE67BE-34F0-C448-B59C-F7D96043679C}" type="slidenum">
              <a:rPr lang="en-US" altLang="en-US" sz="1200">
                <a:latin typeface="Arial" charset="0"/>
              </a:rPr>
              <a:pPr eaLnBrk="1" hangingPunct="1"/>
              <a:t>6</a:t>
            </a:fld>
            <a:endParaRPr lang="en-US" altLang="en-US" sz="1200">
              <a:latin typeface="Arial" charset="0"/>
            </a:endParaRPr>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30550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128"/>
              </a:defRPr>
            </a:lvl1pPr>
            <a:lvl2pPr marL="742950" indent="-285750" eaLnBrk="0" hangingPunct="0">
              <a:defRPr sz="2800">
                <a:solidFill>
                  <a:schemeClr val="tx1"/>
                </a:solidFill>
                <a:latin typeface="Times New Roman" charset="0"/>
                <a:ea typeface="ＭＳ Ｐゴシック" charset="-128"/>
              </a:defRPr>
            </a:lvl2pPr>
            <a:lvl3pPr marL="1143000" indent="-228600" eaLnBrk="0" hangingPunct="0">
              <a:defRPr sz="2800">
                <a:solidFill>
                  <a:schemeClr val="tx1"/>
                </a:solidFill>
                <a:latin typeface="Times New Roman" charset="0"/>
                <a:ea typeface="ＭＳ Ｐゴシック" charset="-128"/>
              </a:defRPr>
            </a:lvl3pPr>
            <a:lvl4pPr marL="1600200" indent="-228600" eaLnBrk="0" hangingPunct="0">
              <a:defRPr sz="2800">
                <a:solidFill>
                  <a:schemeClr val="tx1"/>
                </a:solidFill>
                <a:latin typeface="Times New Roman" charset="0"/>
                <a:ea typeface="ＭＳ Ｐゴシック" charset="-128"/>
              </a:defRPr>
            </a:lvl4pPr>
            <a:lvl5pPr marL="2057400" indent="-228600" eaLnBrk="0" hangingPunct="0">
              <a:defRPr sz="28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128"/>
              </a:defRPr>
            </a:lvl9pPr>
          </a:lstStyle>
          <a:p>
            <a:pPr eaLnBrk="1" hangingPunct="1"/>
            <a:fld id="{C9BE67BE-34F0-C448-B59C-F7D96043679C}" type="slidenum">
              <a:rPr lang="en-US" altLang="en-US" sz="1200">
                <a:latin typeface="Arial" charset="0"/>
              </a:rPr>
              <a:pPr eaLnBrk="1" hangingPunct="1"/>
              <a:t>7</a:t>
            </a:fld>
            <a:endParaRPr lang="en-US" altLang="en-US" sz="1200">
              <a:latin typeface="Arial" charset="0"/>
            </a:endParaRPr>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56019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1A817E50-4329-8140-980B-60F6D83938C6}" type="slidenum">
              <a:rPr lang="en-US" altLang="x-none">
                <a:latin typeface="Arial" charset="0"/>
              </a:rPr>
              <a:pPr>
                <a:spcBef>
                  <a:spcPct val="0"/>
                </a:spcBef>
              </a:pPr>
              <a:t>26</a:t>
            </a:fld>
            <a:endParaRPr lang="en-US" altLang="x-none">
              <a:latin typeface="Arial" charset="0"/>
            </a:endParaRPr>
          </a:p>
        </p:txBody>
      </p:sp>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C96D99-0A0F-0B49-BD53-DF238600B2CD}" type="slidenum">
              <a:rPr lang="en-US" altLang="en-US"/>
              <a:pPr/>
              <a:t>‹#›</a:t>
            </a:fld>
            <a:endParaRPr lang="en-US" altLang="en-US"/>
          </a:p>
        </p:txBody>
      </p:sp>
    </p:spTree>
    <p:extLst>
      <p:ext uri="{BB962C8B-B14F-4D97-AF65-F5344CB8AC3E}">
        <p14:creationId xmlns:p14="http://schemas.microsoft.com/office/powerpoint/2010/main" val="146350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D3263F-99D3-6F4F-951C-5F2D7B744430}" type="slidenum">
              <a:rPr lang="en-US" altLang="en-US"/>
              <a:pPr/>
              <a:t>‹#›</a:t>
            </a:fld>
            <a:endParaRPr lang="en-US" altLang="en-US"/>
          </a:p>
        </p:txBody>
      </p:sp>
    </p:spTree>
    <p:extLst>
      <p:ext uri="{BB962C8B-B14F-4D97-AF65-F5344CB8AC3E}">
        <p14:creationId xmlns:p14="http://schemas.microsoft.com/office/powerpoint/2010/main" val="90137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EC7A90-1099-0F4C-B421-6F5A74BCED5B}" type="slidenum">
              <a:rPr lang="en-US" altLang="en-US"/>
              <a:pPr/>
              <a:t>‹#›</a:t>
            </a:fld>
            <a:endParaRPr lang="en-US" altLang="en-US"/>
          </a:p>
        </p:txBody>
      </p:sp>
    </p:spTree>
    <p:extLst>
      <p:ext uri="{BB962C8B-B14F-4D97-AF65-F5344CB8AC3E}">
        <p14:creationId xmlns:p14="http://schemas.microsoft.com/office/powerpoint/2010/main" val="1118131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8BC921-71B4-0A4D-8E41-78C82F082576}" type="slidenum">
              <a:rPr lang="en-US" altLang="en-US"/>
              <a:pPr/>
              <a:t>‹#›</a:t>
            </a:fld>
            <a:endParaRPr lang="en-US" altLang="en-US"/>
          </a:p>
        </p:txBody>
      </p:sp>
    </p:spTree>
    <p:extLst>
      <p:ext uri="{BB962C8B-B14F-4D97-AF65-F5344CB8AC3E}">
        <p14:creationId xmlns:p14="http://schemas.microsoft.com/office/powerpoint/2010/main" val="195054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174EDA-6576-EC4A-BA77-A1A44F833E48}" type="slidenum">
              <a:rPr lang="en-US" altLang="en-US"/>
              <a:pPr/>
              <a:t>‹#›</a:t>
            </a:fld>
            <a:endParaRPr lang="en-US" altLang="en-US"/>
          </a:p>
        </p:txBody>
      </p:sp>
    </p:spTree>
    <p:extLst>
      <p:ext uri="{BB962C8B-B14F-4D97-AF65-F5344CB8AC3E}">
        <p14:creationId xmlns:p14="http://schemas.microsoft.com/office/powerpoint/2010/main" val="1477389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CC9B72-547C-FA49-8595-01220C3647B0}" type="slidenum">
              <a:rPr lang="en-US" altLang="en-US"/>
              <a:pPr/>
              <a:t>‹#›</a:t>
            </a:fld>
            <a:endParaRPr lang="en-US" altLang="en-US"/>
          </a:p>
        </p:txBody>
      </p:sp>
    </p:spTree>
    <p:extLst>
      <p:ext uri="{BB962C8B-B14F-4D97-AF65-F5344CB8AC3E}">
        <p14:creationId xmlns:p14="http://schemas.microsoft.com/office/powerpoint/2010/main" val="127121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8" name="Freeform 6"/>
            <p:cNvSpPr>
              <a:spLocks/>
            </p:cNvSpPr>
            <p:nvPr/>
          </p:nvSpPr>
          <p:spPr bwMode="hidden">
            <a:xfrm>
              <a:off x="4038" y="3577"/>
              <a:ext cx="1720" cy="65"/>
            </a:xfrm>
            <a:custGeom>
              <a:avLst/>
              <a:gdLst>
                <a:gd name="T0" fmla="*/ 1676 w 1722"/>
                <a:gd name="T1" fmla="*/ 43 h 66"/>
                <a:gd name="T2" fmla="*/ 1676 w 1722"/>
                <a:gd name="T3" fmla="*/ 37 h 66"/>
                <a:gd name="T4" fmla="*/ 0 w 1722"/>
                <a:gd name="T5" fmla="*/ 0 h 66"/>
                <a:gd name="T6" fmla="*/ 0 w 1722"/>
                <a:gd name="T7" fmla="*/ 33 h 66"/>
                <a:gd name="T8" fmla="*/ 1676 w 1722"/>
                <a:gd name="T9" fmla="*/ 43 h 66"/>
                <a:gd name="T10" fmla="*/ 1676 w 1722"/>
                <a:gd name="T11" fmla="*/ 4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ctr">
                <a:defRPr/>
              </a:pPr>
              <a:endParaRPr lang="en-US">
                <a:latin typeface="Times New Roman" pitchFamily="-112" charset="0"/>
                <a:ea typeface="+mn-ea"/>
              </a:endParaRPr>
            </a:p>
          </p:txBody>
        </p:sp>
        <p:sp>
          <p:nvSpPr>
            <p:cNvPr id="10" name="Freeform 8"/>
            <p:cNvSpPr>
              <a:spLocks/>
            </p:cNvSpPr>
            <p:nvPr/>
          </p:nvSpPr>
          <p:spPr bwMode="hidden">
            <a:xfrm>
              <a:off x="4784" y="3702"/>
              <a:ext cx="974" cy="101"/>
            </a:xfrm>
            <a:custGeom>
              <a:avLst/>
              <a:gdLst>
                <a:gd name="T0" fmla="*/ 952 w 975"/>
                <a:gd name="T1" fmla="*/ 48 h 101"/>
                <a:gd name="T2" fmla="*/ 952 w 975"/>
                <a:gd name="T3" fmla="*/ 0 h 101"/>
                <a:gd name="T4" fmla="*/ 0 w 975"/>
                <a:gd name="T5" fmla="*/ 24 h 101"/>
                <a:gd name="T6" fmla="*/ 0 w 975"/>
                <a:gd name="T7" fmla="*/ 101 h 101"/>
                <a:gd name="T8" fmla="*/ 952 w 975"/>
                <a:gd name="T9" fmla="*/ 48 h 101"/>
                <a:gd name="T10" fmla="*/ 95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095 w 2141"/>
                <a:gd name="T1" fmla="*/ 0 h 198"/>
                <a:gd name="T2" fmla="*/ 0 w 2141"/>
                <a:gd name="T3" fmla="*/ 156 h 198"/>
                <a:gd name="T4" fmla="*/ 0 w 2141"/>
                <a:gd name="T5" fmla="*/ 198 h 198"/>
                <a:gd name="T6" fmla="*/ 2095 w 2141"/>
                <a:gd name="T7" fmla="*/ 0 h 198"/>
                <a:gd name="T8" fmla="*/ 209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3" name="Freeform 11"/>
            <p:cNvSpPr>
              <a:spLocks/>
            </p:cNvSpPr>
            <p:nvPr/>
          </p:nvSpPr>
          <p:spPr bwMode="hidden">
            <a:xfrm>
              <a:off x="2097" y="4043"/>
              <a:ext cx="2514" cy="276"/>
            </a:xfrm>
            <a:custGeom>
              <a:avLst/>
              <a:gdLst>
                <a:gd name="T0" fmla="*/ 2113 w 2517"/>
                <a:gd name="T1" fmla="*/ 276 h 276"/>
                <a:gd name="T2" fmla="*/ 2448 w 2517"/>
                <a:gd name="T3" fmla="*/ 204 h 276"/>
                <a:gd name="T4" fmla="*/ 2191 w 2517"/>
                <a:gd name="T5" fmla="*/ 0 h 276"/>
                <a:gd name="T6" fmla="*/ 0 w 2517"/>
                <a:gd name="T7" fmla="*/ 276 h 276"/>
                <a:gd name="T8" fmla="*/ 2113 w 2517"/>
                <a:gd name="T9" fmla="*/ 276 h 276"/>
                <a:gd name="T10" fmla="*/ 211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5" name="Freeform 13"/>
            <p:cNvSpPr>
              <a:spLocks/>
            </p:cNvSpPr>
            <p:nvPr/>
          </p:nvSpPr>
          <p:spPr bwMode="hidden">
            <a:xfrm>
              <a:off x="5030" y="3151"/>
              <a:ext cx="728" cy="240"/>
            </a:xfrm>
            <a:custGeom>
              <a:avLst/>
              <a:gdLst>
                <a:gd name="T0" fmla="*/ 706 w 729"/>
                <a:gd name="T1" fmla="*/ 240 h 240"/>
                <a:gd name="T2" fmla="*/ 0 w 729"/>
                <a:gd name="T3" fmla="*/ 0 h 240"/>
                <a:gd name="T4" fmla="*/ 0 w 729"/>
                <a:gd name="T5" fmla="*/ 6 h 240"/>
                <a:gd name="T6" fmla="*/ 706 w 729"/>
                <a:gd name="T7" fmla="*/ 240 h 240"/>
                <a:gd name="T8" fmla="*/ 70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7" name="Freeform 15"/>
            <p:cNvSpPr>
              <a:spLocks/>
            </p:cNvSpPr>
            <p:nvPr/>
          </p:nvSpPr>
          <p:spPr bwMode="hidden">
            <a:xfrm>
              <a:off x="5030" y="3049"/>
              <a:ext cx="728" cy="318"/>
            </a:xfrm>
            <a:custGeom>
              <a:avLst/>
              <a:gdLst>
                <a:gd name="T0" fmla="*/ 706 w 729"/>
                <a:gd name="T1" fmla="*/ 318 h 318"/>
                <a:gd name="T2" fmla="*/ 706 w 729"/>
                <a:gd name="T3" fmla="*/ 312 h 318"/>
                <a:gd name="T4" fmla="*/ 0 w 729"/>
                <a:gd name="T5" fmla="*/ 0 h 318"/>
                <a:gd name="T6" fmla="*/ 0 w 729"/>
                <a:gd name="T7" fmla="*/ 54 h 318"/>
                <a:gd name="T8" fmla="*/ 706 w 729"/>
                <a:gd name="T9" fmla="*/ 318 h 318"/>
                <a:gd name="T10" fmla="*/ 70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ctr">
                <a:defRPr/>
              </a:pPr>
              <a:endParaRPr lang="en-US">
                <a:latin typeface="Times New Roman" pitchFamily="-112" charset="0"/>
                <a:ea typeface="+mn-ea"/>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ctr">
                <a:defRPr/>
              </a:pPr>
              <a:endParaRPr lang="en-US">
                <a:latin typeface="Times New Roman" pitchFamily="-112" charset="0"/>
                <a:ea typeface="+mn-ea"/>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en-US">
                <a:latin typeface="Times New Roman" pitchFamily="-112" charset="0"/>
                <a:ea typeface="+mn-ea"/>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8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en-US">
                <a:latin typeface="Times New Roman" pitchFamily="-112" charset="0"/>
                <a:ea typeface="+mn-ea"/>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ctr">
                  <a:defRPr/>
                </a:pPr>
                <a:endParaRPr lang="en-US">
                  <a:latin typeface="Times New Roman" pitchFamily="-112" charset="0"/>
                  <a:ea typeface="+mn-ea"/>
                </a:endParaRPr>
              </a:p>
            </p:txBody>
          </p:sp>
        </p:grpSp>
      </p:grpSp>
      <p:sp>
        <p:nvSpPr>
          <p:cNvPr id="44" name="Text Box 47"/>
          <p:cNvSpPr txBox="1">
            <a:spLocks noChangeArrowheads="1"/>
          </p:cNvSpPr>
          <p:nvPr userDrawn="1"/>
        </p:nvSpPr>
        <p:spPr bwMode="auto">
          <a:xfrm>
            <a:off x="3810000" y="5257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2800">
                <a:solidFill>
                  <a:schemeClr val="tx1"/>
                </a:solidFill>
                <a:latin typeface="Times New Roman" charset="0"/>
                <a:ea typeface="ＭＳ Ｐゴシック" charset="0"/>
                <a:cs typeface="ＭＳ Ｐゴシック" charset="0"/>
              </a:defRPr>
            </a:lvl1pPr>
            <a:lvl2pPr marL="742950" indent="-285750" algn="ctr" eaLnBrk="0" hangingPunct="0">
              <a:defRPr sz="2800">
                <a:solidFill>
                  <a:schemeClr val="tx1"/>
                </a:solidFill>
                <a:latin typeface="Times New Roman" charset="0"/>
                <a:ea typeface="ＭＳ Ｐゴシック" charset="0"/>
              </a:defRPr>
            </a:lvl2pPr>
            <a:lvl3pPr marL="1143000" indent="-228600" algn="ctr" eaLnBrk="0" hangingPunct="0">
              <a:defRPr sz="2800">
                <a:solidFill>
                  <a:schemeClr val="tx1"/>
                </a:solidFill>
                <a:latin typeface="Times New Roman" charset="0"/>
                <a:ea typeface="ＭＳ Ｐゴシック" charset="0"/>
              </a:defRPr>
            </a:lvl3pPr>
            <a:lvl4pPr marL="1600200" indent="-228600" algn="ctr" eaLnBrk="0" hangingPunct="0">
              <a:defRPr sz="2800">
                <a:solidFill>
                  <a:schemeClr val="tx1"/>
                </a:solidFill>
                <a:latin typeface="Times New Roman" charset="0"/>
                <a:ea typeface="ＭＳ Ｐゴシック" charset="0"/>
              </a:defRPr>
            </a:lvl4pPr>
            <a:lvl5pPr marL="2057400" indent="-228600" algn="ctr" eaLnBrk="0" hangingPunct="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l" eaLnBrk="1" hangingPunct="1">
              <a:spcBef>
                <a:spcPct val="50000"/>
              </a:spcBef>
              <a:defRPr/>
            </a:pPr>
            <a:endParaRPr lang="en-US" sz="2000">
              <a:latin typeface="Trebuchet MS" charset="0"/>
            </a:endParaRPr>
          </a:p>
        </p:txBody>
      </p:sp>
      <p:sp>
        <p:nvSpPr>
          <p:cNvPr id="1483818" name="Rectangle 42"/>
          <p:cNvSpPr>
            <a:spLocks noGrp="1" noChangeArrowheads="1"/>
          </p:cNvSpPr>
          <p:nvPr>
            <p:ph type="ctrTitle" sz="quarter"/>
          </p:nvPr>
        </p:nvSpPr>
        <p:spPr>
          <a:xfrm>
            <a:off x="457200" y="1600200"/>
            <a:ext cx="8229600" cy="1828800"/>
          </a:xfrm>
        </p:spPr>
        <p:txBody>
          <a:bodyPr/>
          <a:lstStyle>
            <a:lvl1pPr>
              <a:defRPr sz="2400"/>
            </a:lvl1pPr>
          </a:lstStyle>
          <a:p>
            <a:r>
              <a:rPr lang="en-US"/>
              <a:t>Click to edit Master title style</a:t>
            </a:r>
          </a:p>
        </p:txBody>
      </p:sp>
      <p:sp>
        <p:nvSpPr>
          <p:cNvPr id="148381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sz="2000"/>
            </a:lvl1pPr>
          </a:lstStyle>
          <a:p>
            <a:r>
              <a:rPr lang="en-US"/>
              <a:t>Click to edit Master subtitle style</a:t>
            </a:r>
          </a:p>
        </p:txBody>
      </p:sp>
      <p:sp>
        <p:nvSpPr>
          <p:cNvPr id="45" name="Rectangle 44"/>
          <p:cNvSpPr>
            <a:spLocks noGrp="1" noChangeArrowheads="1"/>
          </p:cNvSpPr>
          <p:nvPr>
            <p:ph type="dt" sz="quarter" idx="10"/>
          </p:nvPr>
        </p:nvSpPr>
        <p:spPr/>
        <p:txBody>
          <a:bodyPr/>
          <a:lstStyle>
            <a:lvl1pPr>
              <a:defRPr/>
            </a:lvl1pPr>
          </a:lstStyle>
          <a:p>
            <a:pPr>
              <a:defRPr/>
            </a:pPr>
            <a:endParaRPr lang="en-US"/>
          </a:p>
        </p:txBody>
      </p:sp>
      <p:sp>
        <p:nvSpPr>
          <p:cNvPr id="46" name="Rectangle 45"/>
          <p:cNvSpPr>
            <a:spLocks noGrp="1" noChangeArrowheads="1"/>
          </p:cNvSpPr>
          <p:nvPr>
            <p:ph type="ftr" sz="quarter" idx="11"/>
          </p:nvPr>
        </p:nvSpPr>
        <p:spPr/>
        <p:txBody>
          <a:bodyPr/>
          <a:lstStyle>
            <a:lvl1pPr>
              <a:defRPr/>
            </a:lvl1pPr>
          </a:lstStyle>
          <a:p>
            <a:pPr>
              <a:defRPr/>
            </a:pPr>
            <a:endParaRPr lang="en-US"/>
          </a:p>
        </p:txBody>
      </p:sp>
      <p:sp>
        <p:nvSpPr>
          <p:cNvPr id="47" name="Rectangle 46"/>
          <p:cNvSpPr>
            <a:spLocks noGrp="1" noChangeArrowheads="1"/>
          </p:cNvSpPr>
          <p:nvPr>
            <p:ph type="sldNum" sz="quarter" idx="12"/>
          </p:nvPr>
        </p:nvSpPr>
        <p:spPr/>
        <p:txBody>
          <a:bodyPr/>
          <a:lstStyle>
            <a:lvl1pPr>
              <a:defRPr/>
            </a:lvl1pPr>
          </a:lstStyle>
          <a:p>
            <a:fld id="{9B3DE74E-C97B-124C-A270-73694DB62A17}" type="slidenum">
              <a:rPr lang="en-US" altLang="en-US"/>
              <a:pPr/>
              <a:t>‹#›</a:t>
            </a:fld>
            <a:endParaRPr lang="en-US" altLang="en-US"/>
          </a:p>
        </p:txBody>
      </p:sp>
    </p:spTree>
    <p:extLst>
      <p:ext uri="{BB962C8B-B14F-4D97-AF65-F5344CB8AC3E}">
        <p14:creationId xmlns:p14="http://schemas.microsoft.com/office/powerpoint/2010/main" val="214111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defRPr/>
            </a:lvl1pPr>
          </a:lstStyle>
          <a:p>
            <a:pPr>
              <a:defRPr/>
            </a:pPr>
            <a:endParaRPr lang="en-US"/>
          </a:p>
        </p:txBody>
      </p:sp>
      <p:sp>
        <p:nvSpPr>
          <p:cNvPr id="5" name="Rectangle 45"/>
          <p:cNvSpPr>
            <a:spLocks noGrp="1" noChangeArrowheads="1"/>
          </p:cNvSpPr>
          <p:nvPr>
            <p:ph type="ftr" sz="quarter" idx="11"/>
          </p:nvPr>
        </p:nvSpPr>
        <p:spPr/>
        <p:txBody>
          <a:bodyPr/>
          <a:lstStyle>
            <a:lvl1pPr>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vl1pPr>
          </a:lstStyle>
          <a:p>
            <a:fld id="{7089D4B2-4F48-B74A-AF62-085AF9D64891}" type="slidenum">
              <a:rPr lang="en-US" altLang="en-US"/>
              <a:pPr/>
              <a:t>‹#›</a:t>
            </a:fld>
            <a:endParaRPr lang="en-US" altLang="en-US"/>
          </a:p>
        </p:txBody>
      </p:sp>
    </p:spTree>
    <p:extLst>
      <p:ext uri="{BB962C8B-B14F-4D97-AF65-F5344CB8AC3E}">
        <p14:creationId xmlns:p14="http://schemas.microsoft.com/office/powerpoint/2010/main" val="37638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p:txBody>
          <a:bodyPr/>
          <a:lstStyle>
            <a:lvl1pPr>
              <a:defRPr/>
            </a:lvl1pPr>
          </a:lstStyle>
          <a:p>
            <a:pPr>
              <a:defRPr/>
            </a:pPr>
            <a:endParaRPr lang="en-US"/>
          </a:p>
        </p:txBody>
      </p:sp>
      <p:sp>
        <p:nvSpPr>
          <p:cNvPr id="5" name="Rectangle 45"/>
          <p:cNvSpPr>
            <a:spLocks noGrp="1" noChangeArrowheads="1"/>
          </p:cNvSpPr>
          <p:nvPr>
            <p:ph type="ftr" sz="quarter" idx="11"/>
          </p:nvPr>
        </p:nvSpPr>
        <p:spPr/>
        <p:txBody>
          <a:bodyPr/>
          <a:lstStyle>
            <a:lvl1pPr>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vl1pPr>
          </a:lstStyle>
          <a:p>
            <a:fld id="{92DC295E-8DD3-C345-AA36-D382B9E12ABD}" type="slidenum">
              <a:rPr lang="en-US" altLang="en-US"/>
              <a:pPr/>
              <a:t>‹#›</a:t>
            </a:fld>
            <a:endParaRPr lang="en-US" altLang="en-US"/>
          </a:p>
        </p:txBody>
      </p:sp>
    </p:spTree>
    <p:extLst>
      <p:ext uri="{BB962C8B-B14F-4D97-AF65-F5344CB8AC3E}">
        <p14:creationId xmlns:p14="http://schemas.microsoft.com/office/powerpoint/2010/main" val="1534816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p:txBody>
          <a:bodyPr/>
          <a:lstStyle>
            <a:lvl1pPr>
              <a:defRPr/>
            </a:lvl1pPr>
          </a:lstStyle>
          <a:p>
            <a:pPr>
              <a:defRPr/>
            </a:pPr>
            <a:endParaRPr lang="en-US"/>
          </a:p>
        </p:txBody>
      </p:sp>
      <p:sp>
        <p:nvSpPr>
          <p:cNvPr id="6" name="Rectangle 45"/>
          <p:cNvSpPr>
            <a:spLocks noGrp="1" noChangeArrowheads="1"/>
          </p:cNvSpPr>
          <p:nvPr>
            <p:ph type="ftr" sz="quarter" idx="11"/>
          </p:nvPr>
        </p:nvSpPr>
        <p:spPr/>
        <p:txBody>
          <a:bodyPr/>
          <a:lstStyle>
            <a:lvl1pPr>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lvl1pPr>
          </a:lstStyle>
          <a:p>
            <a:fld id="{C5338F6E-9A11-6A47-8D9D-5FDAD475A275}" type="slidenum">
              <a:rPr lang="en-US" altLang="en-US"/>
              <a:pPr/>
              <a:t>‹#›</a:t>
            </a:fld>
            <a:endParaRPr lang="en-US" altLang="en-US"/>
          </a:p>
        </p:txBody>
      </p:sp>
    </p:spTree>
    <p:extLst>
      <p:ext uri="{BB962C8B-B14F-4D97-AF65-F5344CB8AC3E}">
        <p14:creationId xmlns:p14="http://schemas.microsoft.com/office/powerpoint/2010/main" val="83969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p:txBody>
          <a:bodyPr/>
          <a:lstStyle>
            <a:lvl1pPr>
              <a:defRPr/>
            </a:lvl1pPr>
          </a:lstStyle>
          <a:p>
            <a:pPr>
              <a:defRPr/>
            </a:pPr>
            <a:endParaRPr lang="en-US"/>
          </a:p>
        </p:txBody>
      </p:sp>
      <p:sp>
        <p:nvSpPr>
          <p:cNvPr id="8" name="Rectangle 45"/>
          <p:cNvSpPr>
            <a:spLocks noGrp="1" noChangeArrowheads="1"/>
          </p:cNvSpPr>
          <p:nvPr>
            <p:ph type="ftr" sz="quarter" idx="11"/>
          </p:nvPr>
        </p:nvSpPr>
        <p:spPr/>
        <p:txBody>
          <a:bodyPr/>
          <a:lstStyle>
            <a:lvl1pPr>
              <a:defRPr/>
            </a:lvl1pPr>
          </a:lstStyle>
          <a:p>
            <a:pPr>
              <a:defRPr/>
            </a:pPr>
            <a:endParaRPr lang="en-US"/>
          </a:p>
        </p:txBody>
      </p:sp>
      <p:sp>
        <p:nvSpPr>
          <p:cNvPr id="9" name="Rectangle 46"/>
          <p:cNvSpPr>
            <a:spLocks noGrp="1" noChangeArrowheads="1"/>
          </p:cNvSpPr>
          <p:nvPr>
            <p:ph type="sldNum" sz="quarter" idx="12"/>
          </p:nvPr>
        </p:nvSpPr>
        <p:spPr/>
        <p:txBody>
          <a:bodyPr/>
          <a:lstStyle>
            <a:lvl1pPr>
              <a:defRPr/>
            </a:lvl1pPr>
          </a:lstStyle>
          <a:p>
            <a:fld id="{813FD6ED-6039-C142-8842-96F3DF351039}" type="slidenum">
              <a:rPr lang="en-US" altLang="en-US"/>
              <a:pPr/>
              <a:t>‹#›</a:t>
            </a:fld>
            <a:endParaRPr lang="en-US" altLang="en-US"/>
          </a:p>
        </p:txBody>
      </p:sp>
    </p:spTree>
    <p:extLst>
      <p:ext uri="{BB962C8B-B14F-4D97-AF65-F5344CB8AC3E}">
        <p14:creationId xmlns:p14="http://schemas.microsoft.com/office/powerpoint/2010/main" val="37911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3415BF-BFB0-DB48-AD32-1ECD1B19E866}" type="slidenum">
              <a:rPr lang="en-US" altLang="en-US"/>
              <a:pPr/>
              <a:t>‹#›</a:t>
            </a:fld>
            <a:endParaRPr lang="en-US" altLang="en-US"/>
          </a:p>
        </p:txBody>
      </p:sp>
    </p:spTree>
    <p:extLst>
      <p:ext uri="{BB962C8B-B14F-4D97-AF65-F5344CB8AC3E}">
        <p14:creationId xmlns:p14="http://schemas.microsoft.com/office/powerpoint/2010/main" val="1965938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p:txBody>
          <a:bodyPr/>
          <a:lstStyle>
            <a:lvl1pPr>
              <a:defRPr/>
            </a:lvl1pPr>
          </a:lstStyle>
          <a:p>
            <a:pPr>
              <a:defRPr/>
            </a:pPr>
            <a:endParaRPr lang="en-US"/>
          </a:p>
        </p:txBody>
      </p:sp>
      <p:sp>
        <p:nvSpPr>
          <p:cNvPr id="4" name="Rectangle 45"/>
          <p:cNvSpPr>
            <a:spLocks noGrp="1" noChangeArrowheads="1"/>
          </p:cNvSpPr>
          <p:nvPr>
            <p:ph type="ftr" sz="quarter" idx="11"/>
          </p:nvPr>
        </p:nvSpPr>
        <p:spPr/>
        <p:txBody>
          <a:bodyPr/>
          <a:lstStyle>
            <a:lvl1pPr>
              <a:defRPr/>
            </a:lvl1pPr>
          </a:lstStyle>
          <a:p>
            <a:pPr>
              <a:defRPr/>
            </a:pPr>
            <a:endParaRPr lang="en-US"/>
          </a:p>
        </p:txBody>
      </p:sp>
      <p:sp>
        <p:nvSpPr>
          <p:cNvPr id="5" name="Rectangle 46"/>
          <p:cNvSpPr>
            <a:spLocks noGrp="1" noChangeArrowheads="1"/>
          </p:cNvSpPr>
          <p:nvPr>
            <p:ph type="sldNum" sz="quarter" idx="12"/>
          </p:nvPr>
        </p:nvSpPr>
        <p:spPr/>
        <p:txBody>
          <a:bodyPr/>
          <a:lstStyle>
            <a:lvl1pPr>
              <a:defRPr/>
            </a:lvl1pPr>
          </a:lstStyle>
          <a:p>
            <a:fld id="{1E90A287-66DB-0D4A-B978-F2B3442E4D81}" type="slidenum">
              <a:rPr lang="en-US" altLang="en-US"/>
              <a:pPr/>
              <a:t>‹#›</a:t>
            </a:fld>
            <a:endParaRPr lang="en-US" altLang="en-US"/>
          </a:p>
        </p:txBody>
      </p:sp>
    </p:spTree>
    <p:extLst>
      <p:ext uri="{BB962C8B-B14F-4D97-AF65-F5344CB8AC3E}">
        <p14:creationId xmlns:p14="http://schemas.microsoft.com/office/powerpoint/2010/main" val="249287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defRPr/>
            </a:lvl1pPr>
          </a:lstStyle>
          <a:p>
            <a:pPr>
              <a:defRPr/>
            </a:pPr>
            <a:endParaRPr lang="en-US"/>
          </a:p>
        </p:txBody>
      </p:sp>
      <p:sp>
        <p:nvSpPr>
          <p:cNvPr id="3" name="Rectangle 45"/>
          <p:cNvSpPr>
            <a:spLocks noGrp="1" noChangeArrowheads="1"/>
          </p:cNvSpPr>
          <p:nvPr>
            <p:ph type="ftr" sz="quarter" idx="11"/>
          </p:nvPr>
        </p:nvSpPr>
        <p:spPr/>
        <p:txBody>
          <a:bodyPr/>
          <a:lstStyle>
            <a:lvl1pPr>
              <a:defRPr/>
            </a:lvl1pPr>
          </a:lstStyle>
          <a:p>
            <a:pPr>
              <a:defRPr/>
            </a:pPr>
            <a:endParaRPr lang="en-US"/>
          </a:p>
        </p:txBody>
      </p:sp>
      <p:sp>
        <p:nvSpPr>
          <p:cNvPr id="4" name="Rectangle 46"/>
          <p:cNvSpPr>
            <a:spLocks noGrp="1" noChangeArrowheads="1"/>
          </p:cNvSpPr>
          <p:nvPr>
            <p:ph type="sldNum" sz="quarter" idx="12"/>
          </p:nvPr>
        </p:nvSpPr>
        <p:spPr/>
        <p:txBody>
          <a:bodyPr/>
          <a:lstStyle>
            <a:lvl1pPr>
              <a:defRPr/>
            </a:lvl1pPr>
          </a:lstStyle>
          <a:p>
            <a:fld id="{2C9C3C98-DA56-164C-8A02-C059C6C6BBFD}" type="slidenum">
              <a:rPr lang="en-US" altLang="en-US"/>
              <a:pPr/>
              <a:t>‹#›</a:t>
            </a:fld>
            <a:endParaRPr lang="en-US" altLang="en-US"/>
          </a:p>
        </p:txBody>
      </p:sp>
    </p:spTree>
    <p:extLst>
      <p:ext uri="{BB962C8B-B14F-4D97-AF65-F5344CB8AC3E}">
        <p14:creationId xmlns:p14="http://schemas.microsoft.com/office/powerpoint/2010/main" val="31375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defRPr/>
            </a:lvl1pPr>
          </a:lstStyle>
          <a:p>
            <a:pPr>
              <a:defRPr/>
            </a:pPr>
            <a:endParaRPr lang="en-US"/>
          </a:p>
        </p:txBody>
      </p:sp>
      <p:sp>
        <p:nvSpPr>
          <p:cNvPr id="6" name="Rectangle 45"/>
          <p:cNvSpPr>
            <a:spLocks noGrp="1" noChangeArrowheads="1"/>
          </p:cNvSpPr>
          <p:nvPr>
            <p:ph type="ftr" sz="quarter" idx="11"/>
          </p:nvPr>
        </p:nvSpPr>
        <p:spPr/>
        <p:txBody>
          <a:bodyPr/>
          <a:lstStyle>
            <a:lvl1pPr>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lvl1pPr>
          </a:lstStyle>
          <a:p>
            <a:fld id="{91F85CC1-9CE9-5845-A2F0-7C45AD81D8FD}" type="slidenum">
              <a:rPr lang="en-US" altLang="en-US"/>
              <a:pPr/>
              <a:t>‹#›</a:t>
            </a:fld>
            <a:endParaRPr lang="en-US" altLang="en-US"/>
          </a:p>
        </p:txBody>
      </p:sp>
    </p:spTree>
    <p:extLst>
      <p:ext uri="{BB962C8B-B14F-4D97-AF65-F5344CB8AC3E}">
        <p14:creationId xmlns:p14="http://schemas.microsoft.com/office/powerpoint/2010/main" val="118841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defRPr/>
            </a:lvl1pPr>
          </a:lstStyle>
          <a:p>
            <a:pPr>
              <a:defRPr/>
            </a:pPr>
            <a:endParaRPr lang="en-US"/>
          </a:p>
        </p:txBody>
      </p:sp>
      <p:sp>
        <p:nvSpPr>
          <p:cNvPr id="6" name="Rectangle 45"/>
          <p:cNvSpPr>
            <a:spLocks noGrp="1" noChangeArrowheads="1"/>
          </p:cNvSpPr>
          <p:nvPr>
            <p:ph type="ftr" sz="quarter" idx="11"/>
          </p:nvPr>
        </p:nvSpPr>
        <p:spPr/>
        <p:txBody>
          <a:bodyPr/>
          <a:lstStyle>
            <a:lvl1pPr>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lvl1pPr>
          </a:lstStyle>
          <a:p>
            <a:fld id="{1C870A41-D7C9-D848-A1A6-EEE4A27939FC}" type="slidenum">
              <a:rPr lang="en-US" altLang="en-US"/>
              <a:pPr/>
              <a:t>‹#›</a:t>
            </a:fld>
            <a:endParaRPr lang="en-US" altLang="en-US"/>
          </a:p>
        </p:txBody>
      </p:sp>
    </p:spTree>
    <p:extLst>
      <p:ext uri="{BB962C8B-B14F-4D97-AF65-F5344CB8AC3E}">
        <p14:creationId xmlns:p14="http://schemas.microsoft.com/office/powerpoint/2010/main" val="2130585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defRPr/>
            </a:lvl1pPr>
          </a:lstStyle>
          <a:p>
            <a:pPr>
              <a:defRPr/>
            </a:pPr>
            <a:endParaRPr lang="en-US"/>
          </a:p>
        </p:txBody>
      </p:sp>
      <p:sp>
        <p:nvSpPr>
          <p:cNvPr id="5" name="Rectangle 45"/>
          <p:cNvSpPr>
            <a:spLocks noGrp="1" noChangeArrowheads="1"/>
          </p:cNvSpPr>
          <p:nvPr>
            <p:ph type="ftr" sz="quarter" idx="11"/>
          </p:nvPr>
        </p:nvSpPr>
        <p:spPr/>
        <p:txBody>
          <a:bodyPr/>
          <a:lstStyle>
            <a:lvl1pPr>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vl1pPr>
          </a:lstStyle>
          <a:p>
            <a:fld id="{D87C143C-A9A0-5046-B06F-DA757BE91808}" type="slidenum">
              <a:rPr lang="en-US" altLang="en-US"/>
              <a:pPr/>
              <a:t>‹#›</a:t>
            </a:fld>
            <a:endParaRPr lang="en-US" altLang="en-US"/>
          </a:p>
        </p:txBody>
      </p:sp>
    </p:spTree>
    <p:extLst>
      <p:ext uri="{BB962C8B-B14F-4D97-AF65-F5344CB8AC3E}">
        <p14:creationId xmlns:p14="http://schemas.microsoft.com/office/powerpoint/2010/main" val="1602437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defRPr/>
            </a:lvl1pPr>
          </a:lstStyle>
          <a:p>
            <a:pPr>
              <a:defRPr/>
            </a:pPr>
            <a:endParaRPr lang="en-US"/>
          </a:p>
        </p:txBody>
      </p:sp>
      <p:sp>
        <p:nvSpPr>
          <p:cNvPr id="5" name="Rectangle 45"/>
          <p:cNvSpPr>
            <a:spLocks noGrp="1" noChangeArrowheads="1"/>
          </p:cNvSpPr>
          <p:nvPr>
            <p:ph type="ftr" sz="quarter" idx="11"/>
          </p:nvPr>
        </p:nvSpPr>
        <p:spPr/>
        <p:txBody>
          <a:bodyPr/>
          <a:lstStyle>
            <a:lvl1pPr>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vl1pPr>
          </a:lstStyle>
          <a:p>
            <a:fld id="{AFB13365-CD0B-CE4A-AA69-DBABB6393FC9}" type="slidenum">
              <a:rPr lang="en-US" altLang="en-US"/>
              <a:pPr/>
              <a:t>‹#›</a:t>
            </a:fld>
            <a:endParaRPr lang="en-US" altLang="en-US"/>
          </a:p>
        </p:txBody>
      </p:sp>
    </p:spTree>
    <p:extLst>
      <p:ext uri="{BB962C8B-B14F-4D97-AF65-F5344CB8AC3E}">
        <p14:creationId xmlns:p14="http://schemas.microsoft.com/office/powerpoint/2010/main" val="570191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p:cNvSpPr>
            <a:spLocks noGrp="1" noChangeArrowheads="1"/>
          </p:cNvSpPr>
          <p:nvPr>
            <p:ph type="dt" sz="half" idx="10"/>
          </p:nvPr>
        </p:nvSpPr>
        <p:spPr/>
        <p:txBody>
          <a:bodyPr/>
          <a:lstStyle>
            <a:lvl1pPr>
              <a:defRPr/>
            </a:lvl1pPr>
          </a:lstStyle>
          <a:p>
            <a:pPr>
              <a:defRPr/>
            </a:pPr>
            <a:endParaRPr lang="en-US"/>
          </a:p>
        </p:txBody>
      </p:sp>
      <p:sp>
        <p:nvSpPr>
          <p:cNvPr id="7" name="Rectangle 45"/>
          <p:cNvSpPr>
            <a:spLocks noGrp="1" noChangeArrowheads="1"/>
          </p:cNvSpPr>
          <p:nvPr>
            <p:ph type="ftr" sz="quarter" idx="11"/>
          </p:nvPr>
        </p:nvSpPr>
        <p:spPr/>
        <p:txBody>
          <a:bodyPr/>
          <a:lstStyle>
            <a:lvl1pPr>
              <a:defRPr/>
            </a:lvl1pPr>
          </a:lstStyle>
          <a:p>
            <a:pPr>
              <a:defRPr/>
            </a:pPr>
            <a:endParaRPr lang="en-US"/>
          </a:p>
        </p:txBody>
      </p:sp>
      <p:sp>
        <p:nvSpPr>
          <p:cNvPr id="8" name="Rectangle 46"/>
          <p:cNvSpPr>
            <a:spLocks noGrp="1" noChangeArrowheads="1"/>
          </p:cNvSpPr>
          <p:nvPr>
            <p:ph type="sldNum" sz="quarter" idx="12"/>
          </p:nvPr>
        </p:nvSpPr>
        <p:spPr/>
        <p:txBody>
          <a:bodyPr/>
          <a:lstStyle>
            <a:lvl1pPr>
              <a:defRPr/>
            </a:lvl1pPr>
          </a:lstStyle>
          <a:p>
            <a:fld id="{06477A33-E616-F04F-9BBB-06066BF58D12}" type="slidenum">
              <a:rPr lang="en-US" altLang="en-US"/>
              <a:pPr/>
              <a:t>‹#›</a:t>
            </a:fld>
            <a:endParaRPr lang="en-US" altLang="en-US"/>
          </a:p>
        </p:txBody>
      </p:sp>
    </p:spTree>
    <p:extLst>
      <p:ext uri="{BB962C8B-B14F-4D97-AF65-F5344CB8AC3E}">
        <p14:creationId xmlns:p14="http://schemas.microsoft.com/office/powerpoint/2010/main" val="113849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503441-1789-4647-85D4-96AE3933EE9F}" type="slidenum">
              <a:rPr lang="en-US" altLang="en-US"/>
              <a:pPr/>
              <a:t>‹#›</a:t>
            </a:fld>
            <a:endParaRPr lang="en-US" altLang="en-US"/>
          </a:p>
        </p:txBody>
      </p:sp>
    </p:spTree>
    <p:extLst>
      <p:ext uri="{BB962C8B-B14F-4D97-AF65-F5344CB8AC3E}">
        <p14:creationId xmlns:p14="http://schemas.microsoft.com/office/powerpoint/2010/main" val="35035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4EC95A-E59D-F044-B068-D7BAEBC805D2}" type="slidenum">
              <a:rPr lang="en-US" altLang="en-US"/>
              <a:pPr/>
              <a:t>‹#›</a:t>
            </a:fld>
            <a:endParaRPr lang="en-US" altLang="en-US"/>
          </a:p>
        </p:txBody>
      </p:sp>
    </p:spTree>
    <p:extLst>
      <p:ext uri="{BB962C8B-B14F-4D97-AF65-F5344CB8AC3E}">
        <p14:creationId xmlns:p14="http://schemas.microsoft.com/office/powerpoint/2010/main" val="1629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868528B-B0EC-D441-8FA6-BC3A7829F783}" type="slidenum">
              <a:rPr lang="en-US" altLang="en-US"/>
              <a:pPr/>
              <a:t>‹#›</a:t>
            </a:fld>
            <a:endParaRPr lang="en-US" altLang="en-US"/>
          </a:p>
        </p:txBody>
      </p:sp>
    </p:spTree>
    <p:extLst>
      <p:ext uri="{BB962C8B-B14F-4D97-AF65-F5344CB8AC3E}">
        <p14:creationId xmlns:p14="http://schemas.microsoft.com/office/powerpoint/2010/main" val="107765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D632191-1C0B-7548-B357-835E4AE09179}" type="slidenum">
              <a:rPr lang="en-US" altLang="en-US"/>
              <a:pPr/>
              <a:t>‹#›</a:t>
            </a:fld>
            <a:endParaRPr lang="en-US" altLang="en-US"/>
          </a:p>
        </p:txBody>
      </p:sp>
    </p:spTree>
    <p:extLst>
      <p:ext uri="{BB962C8B-B14F-4D97-AF65-F5344CB8AC3E}">
        <p14:creationId xmlns:p14="http://schemas.microsoft.com/office/powerpoint/2010/main" val="31445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CFA0AC9-7C96-3449-8221-55B8B1B37011}" type="slidenum">
              <a:rPr lang="en-US" altLang="en-US"/>
              <a:pPr/>
              <a:t>‹#›</a:t>
            </a:fld>
            <a:endParaRPr lang="en-US" altLang="en-US"/>
          </a:p>
        </p:txBody>
      </p:sp>
    </p:spTree>
    <p:extLst>
      <p:ext uri="{BB962C8B-B14F-4D97-AF65-F5344CB8AC3E}">
        <p14:creationId xmlns:p14="http://schemas.microsoft.com/office/powerpoint/2010/main" val="11325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11ACA8-91B9-924A-9A51-F9131CD2FAE5}" type="slidenum">
              <a:rPr lang="en-US" altLang="en-US"/>
              <a:pPr/>
              <a:t>‹#›</a:t>
            </a:fld>
            <a:endParaRPr lang="en-US" altLang="en-US"/>
          </a:p>
        </p:txBody>
      </p:sp>
    </p:spTree>
    <p:extLst>
      <p:ext uri="{BB962C8B-B14F-4D97-AF65-F5344CB8AC3E}">
        <p14:creationId xmlns:p14="http://schemas.microsoft.com/office/powerpoint/2010/main" val="85471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9C68AA-00F8-D04C-9FC0-AC8903DD3FE4}" type="slidenum">
              <a:rPr lang="en-US" altLang="en-US"/>
              <a:pPr/>
              <a:t>‹#›</a:t>
            </a:fld>
            <a:endParaRPr lang="en-US" altLang="en-US"/>
          </a:p>
        </p:txBody>
      </p:sp>
    </p:spTree>
    <p:extLst>
      <p:ext uri="{BB962C8B-B14F-4D97-AF65-F5344CB8AC3E}">
        <p14:creationId xmlns:p14="http://schemas.microsoft.com/office/powerpoint/2010/main" val="61860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D40328-7963-6845-903E-045C4438C7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4000" cy="6856413"/>
            <a:chOff x="0" y="0"/>
            <a:chExt cx="5760" cy="4319"/>
          </a:xfrm>
        </p:grpSpPr>
        <p:sp>
          <p:nvSpPr>
            <p:cNvPr id="148275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48275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48275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6396" name="Freeform 6"/>
            <p:cNvSpPr>
              <a:spLocks/>
            </p:cNvSpPr>
            <p:nvPr/>
          </p:nvSpPr>
          <p:spPr bwMode="hidden">
            <a:xfrm>
              <a:off x="4038" y="3577"/>
              <a:ext cx="1720" cy="65"/>
            </a:xfrm>
            <a:custGeom>
              <a:avLst/>
              <a:gdLst>
                <a:gd name="T0" fmla="*/ 1676 w 1722"/>
                <a:gd name="T1" fmla="*/ 43 h 66"/>
                <a:gd name="T2" fmla="*/ 1676 w 1722"/>
                <a:gd name="T3" fmla="*/ 37 h 66"/>
                <a:gd name="T4" fmla="*/ 0 w 1722"/>
                <a:gd name="T5" fmla="*/ 0 h 66"/>
                <a:gd name="T6" fmla="*/ 0 w 1722"/>
                <a:gd name="T7" fmla="*/ 33 h 66"/>
                <a:gd name="T8" fmla="*/ 1676 w 1722"/>
                <a:gd name="T9" fmla="*/ 43 h 66"/>
                <a:gd name="T10" fmla="*/ 1676 w 1722"/>
                <a:gd name="T11" fmla="*/ 4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5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ctr">
                <a:defRPr/>
              </a:pPr>
              <a:endParaRPr lang="en-US">
                <a:latin typeface="Times New Roman" pitchFamily="-112" charset="0"/>
                <a:ea typeface="+mn-ea"/>
              </a:endParaRPr>
            </a:p>
          </p:txBody>
        </p:sp>
        <p:sp>
          <p:nvSpPr>
            <p:cNvPr id="16398" name="Freeform 8"/>
            <p:cNvSpPr>
              <a:spLocks/>
            </p:cNvSpPr>
            <p:nvPr/>
          </p:nvSpPr>
          <p:spPr bwMode="hidden">
            <a:xfrm>
              <a:off x="4784" y="3702"/>
              <a:ext cx="974" cy="101"/>
            </a:xfrm>
            <a:custGeom>
              <a:avLst/>
              <a:gdLst>
                <a:gd name="T0" fmla="*/ 952 w 975"/>
                <a:gd name="T1" fmla="*/ 48 h 101"/>
                <a:gd name="T2" fmla="*/ 952 w 975"/>
                <a:gd name="T3" fmla="*/ 0 h 101"/>
                <a:gd name="T4" fmla="*/ 0 w 975"/>
                <a:gd name="T5" fmla="*/ 24 h 101"/>
                <a:gd name="T6" fmla="*/ 0 w 975"/>
                <a:gd name="T7" fmla="*/ 101 h 101"/>
                <a:gd name="T8" fmla="*/ 952 w 975"/>
                <a:gd name="T9" fmla="*/ 48 h 101"/>
                <a:gd name="T10" fmla="*/ 95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 name="Freeform 9"/>
            <p:cNvSpPr>
              <a:spLocks/>
            </p:cNvSpPr>
            <p:nvPr/>
          </p:nvSpPr>
          <p:spPr bwMode="hidden">
            <a:xfrm>
              <a:off x="3619" y="3815"/>
              <a:ext cx="2139" cy="198"/>
            </a:xfrm>
            <a:custGeom>
              <a:avLst/>
              <a:gdLst>
                <a:gd name="T0" fmla="*/ 2095 w 2141"/>
                <a:gd name="T1" fmla="*/ 0 h 198"/>
                <a:gd name="T2" fmla="*/ 0 w 2141"/>
                <a:gd name="T3" fmla="*/ 156 h 198"/>
                <a:gd name="T4" fmla="*/ 0 w 2141"/>
                <a:gd name="T5" fmla="*/ 198 h 198"/>
                <a:gd name="T6" fmla="*/ 2095 w 2141"/>
                <a:gd name="T7" fmla="*/ 0 h 198"/>
                <a:gd name="T8" fmla="*/ 209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6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6401" name="Freeform 11"/>
            <p:cNvSpPr>
              <a:spLocks/>
            </p:cNvSpPr>
            <p:nvPr/>
          </p:nvSpPr>
          <p:spPr bwMode="hidden">
            <a:xfrm>
              <a:off x="2097" y="4043"/>
              <a:ext cx="2514" cy="276"/>
            </a:xfrm>
            <a:custGeom>
              <a:avLst/>
              <a:gdLst>
                <a:gd name="T0" fmla="*/ 2113 w 2517"/>
                <a:gd name="T1" fmla="*/ 276 h 276"/>
                <a:gd name="T2" fmla="*/ 2448 w 2517"/>
                <a:gd name="T3" fmla="*/ 204 h 276"/>
                <a:gd name="T4" fmla="*/ 2191 w 2517"/>
                <a:gd name="T5" fmla="*/ 0 h 276"/>
                <a:gd name="T6" fmla="*/ 0 w 2517"/>
                <a:gd name="T7" fmla="*/ 276 h 276"/>
                <a:gd name="T8" fmla="*/ 2113 w 2517"/>
                <a:gd name="T9" fmla="*/ 276 h 276"/>
                <a:gd name="T10" fmla="*/ 211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6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6403" name="Freeform 13"/>
            <p:cNvSpPr>
              <a:spLocks/>
            </p:cNvSpPr>
            <p:nvPr/>
          </p:nvSpPr>
          <p:spPr bwMode="hidden">
            <a:xfrm>
              <a:off x="5030" y="3151"/>
              <a:ext cx="728" cy="240"/>
            </a:xfrm>
            <a:custGeom>
              <a:avLst/>
              <a:gdLst>
                <a:gd name="T0" fmla="*/ 706 w 729"/>
                <a:gd name="T1" fmla="*/ 240 h 240"/>
                <a:gd name="T2" fmla="*/ 0 w 729"/>
                <a:gd name="T3" fmla="*/ 0 h 240"/>
                <a:gd name="T4" fmla="*/ 0 w 729"/>
                <a:gd name="T5" fmla="*/ 6 h 240"/>
                <a:gd name="T6" fmla="*/ 706 w 729"/>
                <a:gd name="T7" fmla="*/ 240 h 240"/>
                <a:gd name="T8" fmla="*/ 70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6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6405" name="Freeform 15"/>
            <p:cNvSpPr>
              <a:spLocks/>
            </p:cNvSpPr>
            <p:nvPr/>
          </p:nvSpPr>
          <p:spPr bwMode="hidden">
            <a:xfrm>
              <a:off x="5030" y="3049"/>
              <a:ext cx="728" cy="318"/>
            </a:xfrm>
            <a:custGeom>
              <a:avLst/>
              <a:gdLst>
                <a:gd name="T0" fmla="*/ 706 w 729"/>
                <a:gd name="T1" fmla="*/ 318 h 318"/>
                <a:gd name="T2" fmla="*/ 706 w 729"/>
                <a:gd name="T3" fmla="*/ 312 h 318"/>
                <a:gd name="T4" fmla="*/ 0 w 729"/>
                <a:gd name="T5" fmla="*/ 0 h 318"/>
                <a:gd name="T6" fmla="*/ 0 w 729"/>
                <a:gd name="T7" fmla="*/ 54 h 318"/>
                <a:gd name="T8" fmla="*/ 706 w 729"/>
                <a:gd name="T9" fmla="*/ 318 h 318"/>
                <a:gd name="T10" fmla="*/ 70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6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48276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48277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6409"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7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6411"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7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48277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ctr">
                <a:defRPr/>
              </a:pPr>
              <a:endParaRPr lang="en-US">
                <a:latin typeface="Times New Roman" pitchFamily="-112" charset="0"/>
                <a:ea typeface="+mn-ea"/>
              </a:endParaRPr>
            </a:p>
          </p:txBody>
        </p:sp>
        <p:sp>
          <p:nvSpPr>
            <p:cNvPr id="148277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6415"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7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ctr">
                <a:defRPr/>
              </a:pPr>
              <a:endParaRPr lang="en-US">
                <a:latin typeface="Times New Roman" pitchFamily="-112" charset="0"/>
                <a:ea typeface="+mn-ea"/>
              </a:endParaRPr>
            </a:p>
          </p:txBody>
        </p:sp>
        <p:sp>
          <p:nvSpPr>
            <p:cNvPr id="148277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en-US">
                <a:latin typeface="Times New Roman" pitchFamily="-112" charset="0"/>
                <a:ea typeface="+mn-ea"/>
              </a:endParaRPr>
            </a:p>
          </p:txBody>
        </p:sp>
        <p:sp>
          <p:nvSpPr>
            <p:cNvPr id="16418" name="Freeform 28"/>
            <p:cNvSpPr>
              <a:spLocks/>
            </p:cNvSpPr>
            <p:nvPr/>
          </p:nvSpPr>
          <p:spPr bwMode="hidden">
            <a:xfrm>
              <a:off x="5698" y="653"/>
              <a:ext cx="60" cy="311"/>
            </a:xfrm>
            <a:custGeom>
              <a:avLst/>
              <a:gdLst>
                <a:gd name="T0" fmla="*/ 0 w 60"/>
                <a:gd name="T1" fmla="*/ 144 h 312"/>
                <a:gd name="T2" fmla="*/ 60 w 60"/>
                <a:gd name="T3" fmla="*/ 28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8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6420"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278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48278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48278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48278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48278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en-US">
                <a:latin typeface="Times New Roman" pitchFamily="-112" charset="0"/>
                <a:ea typeface="+mn-ea"/>
              </a:endParaRPr>
            </a:p>
          </p:txBody>
        </p:sp>
        <p:sp>
          <p:nvSpPr>
            <p:cNvPr id="148278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48278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sp>
          <p:nvSpPr>
            <p:cNvPr id="148279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ctr">
                <a:defRPr/>
              </a:pPr>
              <a:endParaRPr lang="en-US">
                <a:latin typeface="Times New Roman" pitchFamily="-112" charset="0"/>
                <a:ea typeface="+mn-ea"/>
              </a:endParaRPr>
            </a:p>
          </p:txBody>
        </p:sp>
        <p:grpSp>
          <p:nvGrpSpPr>
            <p:cNvPr id="16429" name="Group 39"/>
            <p:cNvGrpSpPr>
              <a:grpSpLocks/>
            </p:cNvGrpSpPr>
            <p:nvPr userDrawn="1"/>
          </p:nvGrpSpPr>
          <p:grpSpPr bwMode="auto">
            <a:xfrm>
              <a:off x="0" y="1632"/>
              <a:ext cx="5758" cy="1858"/>
              <a:chOff x="0" y="1632"/>
              <a:chExt cx="5758" cy="1858"/>
            </a:xfrm>
          </p:grpSpPr>
          <p:sp>
            <p:nvSpPr>
              <p:cNvPr id="148279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a:defRPr/>
                </a:pPr>
                <a:endParaRPr lang="en-US">
                  <a:latin typeface="Times New Roman" pitchFamily="-112" charset="0"/>
                  <a:ea typeface="+mn-ea"/>
                </a:endParaRPr>
              </a:p>
            </p:txBody>
          </p:sp>
          <p:sp>
            <p:nvSpPr>
              <p:cNvPr id="148279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ctr">
                  <a:defRPr/>
                </a:pPr>
                <a:endParaRPr lang="en-US">
                  <a:latin typeface="Times New Roman" pitchFamily="-112" charset="0"/>
                  <a:ea typeface="+mn-ea"/>
                </a:endParaRPr>
              </a:p>
            </p:txBody>
          </p:sp>
        </p:grpSp>
      </p:grpSp>
      <p:sp>
        <p:nvSpPr>
          <p:cNvPr id="148279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8279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8279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148279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148279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charset="0"/>
              </a:defRPr>
            </a:lvl1pPr>
          </a:lstStyle>
          <a:p>
            <a:fld id="{C5BE6194-C7AA-B04B-BC49-0CD1F41FC075}" type="slidenum">
              <a:rPr lang="en-US" altLang="en-US"/>
              <a:pPr/>
              <a:t>‹#›</a:t>
            </a:fld>
            <a:endParaRPr lang="en-US" altLang="en-US"/>
          </a:p>
        </p:txBody>
      </p:sp>
      <p:sp>
        <p:nvSpPr>
          <p:cNvPr id="157704" name="Text Box 47"/>
          <p:cNvSpPr txBox="1">
            <a:spLocks noChangeArrowheads="1"/>
          </p:cNvSpPr>
          <p:nvPr userDrawn="1"/>
        </p:nvSpPr>
        <p:spPr bwMode="auto">
          <a:xfrm>
            <a:off x="3810000" y="5257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2800">
                <a:solidFill>
                  <a:schemeClr val="tx1"/>
                </a:solidFill>
                <a:latin typeface="Times New Roman" charset="0"/>
                <a:ea typeface="ＭＳ Ｐゴシック" charset="0"/>
                <a:cs typeface="ＭＳ Ｐゴシック" charset="0"/>
              </a:defRPr>
            </a:lvl1pPr>
            <a:lvl2pPr marL="742950" indent="-285750" algn="ctr" eaLnBrk="0" hangingPunct="0">
              <a:defRPr sz="2800">
                <a:solidFill>
                  <a:schemeClr val="tx1"/>
                </a:solidFill>
                <a:latin typeface="Times New Roman" charset="0"/>
                <a:ea typeface="ＭＳ Ｐゴシック" charset="0"/>
              </a:defRPr>
            </a:lvl2pPr>
            <a:lvl3pPr marL="1143000" indent="-228600" algn="ctr" eaLnBrk="0" hangingPunct="0">
              <a:defRPr sz="2800">
                <a:solidFill>
                  <a:schemeClr val="tx1"/>
                </a:solidFill>
                <a:latin typeface="Times New Roman" charset="0"/>
                <a:ea typeface="ＭＳ Ｐゴシック" charset="0"/>
              </a:defRPr>
            </a:lvl3pPr>
            <a:lvl4pPr marL="1600200" indent="-228600" algn="ctr" eaLnBrk="0" hangingPunct="0">
              <a:defRPr sz="2800">
                <a:solidFill>
                  <a:schemeClr val="tx1"/>
                </a:solidFill>
                <a:latin typeface="Times New Roman" charset="0"/>
                <a:ea typeface="ＭＳ Ｐゴシック" charset="0"/>
              </a:defRPr>
            </a:lvl4pPr>
            <a:lvl5pPr marL="2057400" indent="-228600" algn="ctr" eaLnBrk="0" hangingPunct="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l" eaLnBrk="1" hangingPunct="1">
              <a:spcBef>
                <a:spcPct val="50000"/>
              </a:spcBef>
              <a:defRPr/>
            </a:pPr>
            <a:endParaRPr lang="en-US" sz="2000">
              <a:latin typeface="Trebuchet MS" charset="0"/>
            </a:endParaRPr>
          </a:p>
        </p:txBody>
      </p:sp>
    </p:spTree>
  </p:cSld>
  <p:clrMap bg1="dk2" tx1="lt1" bg2="dk1" tx2="lt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Lst>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Trebuchet M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Trebuchet M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Trebuchet M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Trebuchet MS" pitchFamily="-112" charset="0"/>
          <a:ea typeface="ＭＳ Ｐゴシック" pitchFamily="-112" charset="-128"/>
          <a:cs typeface="ＭＳ Ｐゴシック" pitchFamily="-112" charset="-128"/>
        </a:defRPr>
      </a:lvl5pPr>
      <a:lvl6pPr marL="457200" algn="ctr" rtl="0" fontAlgn="base">
        <a:spcBef>
          <a:spcPct val="0"/>
        </a:spcBef>
        <a:spcAft>
          <a:spcPct val="0"/>
        </a:spcAft>
        <a:defRPr sz="3200">
          <a:solidFill>
            <a:schemeClr val="tx2"/>
          </a:solidFill>
          <a:effectLst>
            <a:outerShdw blurRad="38100" dist="38100" dir="2700000" algn="tl">
              <a:srgbClr val="000000"/>
            </a:outerShdw>
          </a:effectLst>
          <a:latin typeface="Trebuchet MS" pitchFamily="-112" charset="0"/>
        </a:defRPr>
      </a:lvl6pPr>
      <a:lvl7pPr marL="914400" algn="ctr" rtl="0" fontAlgn="base">
        <a:spcBef>
          <a:spcPct val="0"/>
        </a:spcBef>
        <a:spcAft>
          <a:spcPct val="0"/>
        </a:spcAft>
        <a:defRPr sz="3200">
          <a:solidFill>
            <a:schemeClr val="tx2"/>
          </a:solidFill>
          <a:effectLst>
            <a:outerShdw blurRad="38100" dist="38100" dir="2700000" algn="tl">
              <a:srgbClr val="000000"/>
            </a:outerShdw>
          </a:effectLst>
          <a:latin typeface="Trebuchet MS" pitchFamily="-112" charset="0"/>
        </a:defRPr>
      </a:lvl7pPr>
      <a:lvl8pPr marL="1371600" algn="ctr" rtl="0" fontAlgn="base">
        <a:spcBef>
          <a:spcPct val="0"/>
        </a:spcBef>
        <a:spcAft>
          <a:spcPct val="0"/>
        </a:spcAft>
        <a:defRPr sz="3200">
          <a:solidFill>
            <a:schemeClr val="tx2"/>
          </a:solidFill>
          <a:effectLst>
            <a:outerShdw blurRad="38100" dist="38100" dir="2700000" algn="tl">
              <a:srgbClr val="000000"/>
            </a:outerShdw>
          </a:effectLst>
          <a:latin typeface="Trebuchet MS" pitchFamily="-112" charset="0"/>
        </a:defRPr>
      </a:lvl8pPr>
      <a:lvl9pPr marL="1828800" algn="ctr" rtl="0" fontAlgn="base">
        <a:spcBef>
          <a:spcPct val="0"/>
        </a:spcBef>
        <a:spcAft>
          <a:spcPct val="0"/>
        </a:spcAft>
        <a:defRPr sz="3200">
          <a:solidFill>
            <a:schemeClr val="tx2"/>
          </a:solidFill>
          <a:effectLst>
            <a:outerShdw blurRad="38100" dist="38100" dir="2700000" algn="tl">
              <a:srgbClr val="000000"/>
            </a:outerShdw>
          </a:effectLst>
          <a:latin typeface="Trebuchet MS" pitchFamily="-112" charset="0"/>
        </a:defRPr>
      </a:lvl9pPr>
    </p:titleStyle>
    <p:bodyStyle>
      <a:lvl1pPr marL="609600" indent="-609600" algn="l" rtl="0" eaLnBrk="0" fontAlgn="base" hangingPunct="0">
        <a:spcBef>
          <a:spcPct val="20000"/>
        </a:spcBef>
        <a:spcAft>
          <a:spcPct val="0"/>
        </a:spcAft>
        <a:buClr>
          <a:srgbClr val="FBFB1B"/>
        </a:buClr>
        <a:buSzPct val="90000"/>
        <a:buFont typeface="Wingdings" charset="2"/>
        <a:buAutoNum type="arabicPeriod"/>
        <a:defRPr sz="2400">
          <a:solidFill>
            <a:srgbClr val="FBFB1B"/>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965200" indent="-508000" algn="l" rtl="0" eaLnBrk="0" fontAlgn="base" hangingPunct="0">
        <a:spcBef>
          <a:spcPct val="20000"/>
        </a:spcBef>
        <a:spcAft>
          <a:spcPct val="0"/>
        </a:spcAft>
        <a:buClr>
          <a:srgbClr val="FFFF99"/>
        </a:buClr>
        <a:buAutoNum type="alphaLcPeriod"/>
        <a:defRPr sz="2000">
          <a:solidFill>
            <a:schemeClr val="tx1"/>
          </a:solidFill>
          <a:effectLst>
            <a:outerShdw blurRad="38100" dist="38100" dir="2700000" algn="tl">
              <a:srgbClr val="000000"/>
            </a:outerShdw>
          </a:effectLst>
          <a:latin typeface="+mn-lt"/>
          <a:ea typeface="ＭＳ Ｐゴシック" pitchFamily="-112" charset="-128"/>
        </a:defRPr>
      </a:lvl2pPr>
      <a:lvl3pPr marL="1371600" indent="-457200" algn="l" rtl="0" eaLnBrk="0" fontAlgn="base" hangingPunct="0">
        <a:spcBef>
          <a:spcPct val="20000"/>
        </a:spcBef>
        <a:spcAft>
          <a:spcPct val="0"/>
        </a:spcAft>
        <a:buClr>
          <a:srgbClr val="BEC446"/>
        </a:buClr>
        <a:buSzPct val="90000"/>
        <a:buFont typeface="Wingdings" charset="2"/>
        <a:buAutoNum type="arabicParenR"/>
        <a:defRPr sz="2400">
          <a:solidFill>
            <a:srgbClr val="BEC446"/>
          </a:solidFill>
          <a:effectLst>
            <a:outerShdw blurRad="38100" dist="38100" dir="2700000" algn="tl">
              <a:srgbClr val="000000"/>
            </a:outerShdw>
          </a:effectLst>
          <a:latin typeface="+mn-lt"/>
          <a:ea typeface="ＭＳ Ｐゴシック" pitchFamily="-112" charset="-128"/>
        </a:defRPr>
      </a:lvl3pPr>
      <a:lvl4pPr marL="1778000" indent="-406400" algn="l" rtl="0" eaLnBrk="0" fontAlgn="base" hangingPunct="0">
        <a:spcBef>
          <a:spcPct val="20000"/>
        </a:spcBef>
        <a:spcAft>
          <a:spcPct val="0"/>
        </a:spcAft>
        <a:buClr>
          <a:srgbClr val="66FF66"/>
        </a:buClr>
        <a:buAutoNum type="alphaLcParenR"/>
        <a:defRPr sz="1600">
          <a:solidFill>
            <a:srgbClr val="66FF66"/>
          </a:solidFill>
          <a:effectLst>
            <a:outerShdw blurRad="38100" dist="38100" dir="2700000" algn="tl">
              <a:srgbClr val="000000"/>
            </a:outerShdw>
          </a:effectLst>
          <a:latin typeface="+mn-lt"/>
          <a:ea typeface="ＭＳ Ｐゴシック" pitchFamily="-112" charset="-128"/>
        </a:defRPr>
      </a:lvl4pPr>
      <a:lvl5pPr marL="2184400" indent="-355600" algn="l" rtl="0" eaLnBrk="0" fontAlgn="base" hangingPunct="0">
        <a:spcBef>
          <a:spcPct val="20000"/>
        </a:spcBef>
        <a:spcAft>
          <a:spcPct val="0"/>
        </a:spcAft>
        <a:buClr>
          <a:schemeClr val="tx2"/>
        </a:buClr>
        <a:buSzPct val="90000"/>
        <a:buFont typeface="Wingdings" charset="2"/>
        <a:buAutoNum type="romanUcPeriod"/>
        <a:defRPr sz="1400">
          <a:solidFill>
            <a:schemeClr val="tx1"/>
          </a:solidFill>
          <a:effectLst>
            <a:outerShdw blurRad="38100" dist="38100" dir="2700000" algn="tl">
              <a:srgbClr val="000000"/>
            </a:outerShdw>
          </a:effectLst>
          <a:latin typeface="+mn-lt"/>
          <a:ea typeface="ＭＳ Ｐゴシック" pitchFamily="-112" charset="-128"/>
        </a:defRPr>
      </a:lvl5pPr>
      <a:lvl6pPr marL="2641600" indent="-355600" algn="l" rtl="0" fontAlgn="base">
        <a:spcBef>
          <a:spcPct val="20000"/>
        </a:spcBef>
        <a:spcAft>
          <a:spcPct val="0"/>
        </a:spcAft>
        <a:buClr>
          <a:schemeClr val="tx2"/>
        </a:buClr>
        <a:buSzPct val="90000"/>
        <a:buFont typeface="Wingdings" pitchFamily="-112" charset="2"/>
        <a:buAutoNum type="romanUcPeriod"/>
        <a:defRPr sz="1400">
          <a:solidFill>
            <a:schemeClr val="tx1"/>
          </a:solidFill>
          <a:effectLst>
            <a:outerShdw blurRad="38100" dist="38100" dir="2700000" algn="tl">
              <a:srgbClr val="000000"/>
            </a:outerShdw>
          </a:effectLst>
          <a:latin typeface="+mn-lt"/>
          <a:ea typeface="ＭＳ Ｐゴシック" pitchFamily="-112" charset="-128"/>
        </a:defRPr>
      </a:lvl6pPr>
      <a:lvl7pPr marL="3098800" indent="-355600" algn="l" rtl="0" fontAlgn="base">
        <a:spcBef>
          <a:spcPct val="20000"/>
        </a:spcBef>
        <a:spcAft>
          <a:spcPct val="0"/>
        </a:spcAft>
        <a:buClr>
          <a:schemeClr val="tx2"/>
        </a:buClr>
        <a:buSzPct val="90000"/>
        <a:buFont typeface="Wingdings" pitchFamily="-112" charset="2"/>
        <a:buAutoNum type="romanUcPeriod"/>
        <a:defRPr sz="1400">
          <a:solidFill>
            <a:schemeClr val="tx1"/>
          </a:solidFill>
          <a:effectLst>
            <a:outerShdw blurRad="38100" dist="38100" dir="2700000" algn="tl">
              <a:srgbClr val="000000"/>
            </a:outerShdw>
          </a:effectLst>
          <a:latin typeface="+mn-lt"/>
          <a:ea typeface="ＭＳ Ｐゴシック" pitchFamily="-112" charset="-128"/>
        </a:defRPr>
      </a:lvl7pPr>
      <a:lvl8pPr marL="3556000" indent="-355600" algn="l" rtl="0" fontAlgn="base">
        <a:spcBef>
          <a:spcPct val="20000"/>
        </a:spcBef>
        <a:spcAft>
          <a:spcPct val="0"/>
        </a:spcAft>
        <a:buClr>
          <a:schemeClr val="tx2"/>
        </a:buClr>
        <a:buSzPct val="90000"/>
        <a:buFont typeface="Wingdings" pitchFamily="-112" charset="2"/>
        <a:buAutoNum type="romanUcPeriod"/>
        <a:defRPr sz="1400">
          <a:solidFill>
            <a:schemeClr val="tx1"/>
          </a:solidFill>
          <a:effectLst>
            <a:outerShdw blurRad="38100" dist="38100" dir="2700000" algn="tl">
              <a:srgbClr val="000000"/>
            </a:outerShdw>
          </a:effectLst>
          <a:latin typeface="+mn-lt"/>
          <a:ea typeface="ＭＳ Ｐゴシック" pitchFamily="-112" charset="-128"/>
        </a:defRPr>
      </a:lvl8pPr>
      <a:lvl9pPr marL="4013200" indent="-355600" algn="l" rtl="0" fontAlgn="base">
        <a:spcBef>
          <a:spcPct val="20000"/>
        </a:spcBef>
        <a:spcAft>
          <a:spcPct val="0"/>
        </a:spcAft>
        <a:buClr>
          <a:schemeClr val="tx2"/>
        </a:buClr>
        <a:buSzPct val="90000"/>
        <a:buFont typeface="Wingdings" pitchFamily="-112" charset="2"/>
        <a:buAutoNum type="romanUcPeriod"/>
        <a:defRPr sz="14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57D8-9F92-A754-F759-2B665A95B7E6}"/>
            </a:ext>
          </a:extLst>
        </p:cNvPr>
        <p:cNvGrpSpPr/>
        <p:nvPr/>
      </p:nvGrpSpPr>
      <p:grpSpPr>
        <a:xfrm>
          <a:off x="0" y="0"/>
          <a:ext cx="0" cy="0"/>
          <a:chOff x="0" y="0"/>
          <a:chExt cx="0" cy="0"/>
        </a:xfrm>
      </p:grpSpPr>
      <p:sp>
        <p:nvSpPr>
          <p:cNvPr id="321538" name="Rectangle 2">
            <a:extLst>
              <a:ext uri="{FF2B5EF4-FFF2-40B4-BE49-F238E27FC236}">
                <a16:creationId xmlns:a16="http://schemas.microsoft.com/office/drawing/2014/main" id="{BAB00533-283C-D5F5-B132-C5FBD745DCE2}"/>
              </a:ext>
            </a:extLst>
          </p:cNvPr>
          <p:cNvSpPr>
            <a:spLocks noGrp="1" noChangeArrowheads="1"/>
          </p:cNvSpPr>
          <p:nvPr>
            <p:ph type="ctrTitle"/>
          </p:nvPr>
        </p:nvSpPr>
        <p:spPr>
          <a:xfrm>
            <a:off x="126999" y="948780"/>
            <a:ext cx="8890000" cy="1600200"/>
          </a:xfrm>
          <a:extLst>
            <a:ext uri="{909E8E84-426E-40dd-AFC4-6F175D3DCCD1}">
              <a14:hiddenFill xmlns:a14="http://schemas.microsoft.com/office/drawing/2010/main" xmlns="">
                <a:solidFill>
                  <a:srgbClr val="FFFF66"/>
                </a:solidFill>
              </a14:hiddenFill>
            </a:ext>
          </a:extLst>
        </p:spPr>
        <p:txBody>
          <a:bodyPr/>
          <a:lstStyle/>
          <a:p>
            <a:pPr>
              <a:defRPr/>
            </a:pPr>
            <a:r>
              <a:rPr lang="en-US" sz="3800" b="1" dirty="0">
                <a:solidFill>
                  <a:srgbClr val="0000F3"/>
                </a:solidFill>
                <a:cs typeface="+mj-cs"/>
              </a:rPr>
              <a:t>Modeling Cognitive Processes for Human Risk Perception: A Climate Change Example </a:t>
            </a:r>
            <a:endParaRPr lang="en-US" b="1" dirty="0">
              <a:solidFill>
                <a:srgbClr val="FFFF66"/>
              </a:solidFill>
              <a:cs typeface="+mj-cs"/>
            </a:endParaRPr>
          </a:p>
        </p:txBody>
      </p:sp>
      <p:pic>
        <p:nvPicPr>
          <p:cNvPr id="31752" name="Picture 13" descr="utlogo">
            <a:extLst>
              <a:ext uri="{FF2B5EF4-FFF2-40B4-BE49-F238E27FC236}">
                <a16:creationId xmlns:a16="http://schemas.microsoft.com/office/drawing/2014/main" id="{54D3174A-3C53-4375-B7D5-86200B89C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 y="138906"/>
            <a:ext cx="12668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50" name="Text Box 14">
            <a:extLst>
              <a:ext uri="{FF2B5EF4-FFF2-40B4-BE49-F238E27FC236}">
                <a16:creationId xmlns:a16="http://schemas.microsoft.com/office/drawing/2014/main" id="{6468F344-77EF-ACD7-C865-9B90FC35D9F1}"/>
              </a:ext>
            </a:extLst>
          </p:cNvPr>
          <p:cNvSpPr txBox="1">
            <a:spLocks noChangeArrowheads="1"/>
          </p:cNvSpPr>
          <p:nvPr/>
        </p:nvSpPr>
        <p:spPr bwMode="auto">
          <a:xfrm>
            <a:off x="227013" y="5324475"/>
            <a:ext cx="7670800" cy="671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027" tIns="43013" rIns="86027" bIns="43013">
            <a:spAutoFit/>
          </a:bodyPr>
          <a:lstStyle/>
          <a:p>
            <a:pPr algn="ctr">
              <a:spcBef>
                <a:spcPct val="50000"/>
              </a:spcBef>
              <a:defRPr/>
            </a:pPr>
            <a:r>
              <a:rPr lang="en-US" sz="1900" dirty="0">
                <a:latin typeface="Times New Roman" pitchFamily="-112" charset="0"/>
                <a:ea typeface="+mn-ea"/>
              </a:rPr>
              <a:t>Supported by NSF Awards EF-0832858, DBI-1300426 to </a:t>
            </a:r>
            <a:r>
              <a:rPr lang="en-US" sz="1900" dirty="0" err="1">
                <a:latin typeface="Times New Roman" pitchFamily="-112" charset="0"/>
                <a:ea typeface="+mn-ea"/>
              </a:rPr>
              <a:t>NIMBioS</a:t>
            </a:r>
            <a:r>
              <a:rPr lang="en-US" sz="1900" dirty="0">
                <a:latin typeface="Times New Roman" pitchFamily="-112" charset="0"/>
                <a:ea typeface="+mn-ea"/>
              </a:rPr>
              <a:t>, DBI-1052875 to SESYNC </a:t>
            </a:r>
            <a:endParaRPr lang="en-US" sz="2300" dirty="0">
              <a:latin typeface="Courier" charset="0"/>
              <a:ea typeface="+mn-ea"/>
            </a:endParaRPr>
          </a:p>
        </p:txBody>
      </p:sp>
      <p:pic>
        <p:nvPicPr>
          <p:cNvPr id="31754" name="Picture 15" descr="NIMBioSlogoshadowc">
            <a:extLst>
              <a:ext uri="{FF2B5EF4-FFF2-40B4-BE49-F238E27FC236}">
                <a16:creationId xmlns:a16="http://schemas.microsoft.com/office/drawing/2014/main" id="{2DC43B84-D43F-F719-BF4C-4AECBF83E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825"/>
            <a:ext cx="2549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52" name="Text Box 16">
            <a:extLst>
              <a:ext uri="{FF2B5EF4-FFF2-40B4-BE49-F238E27FC236}">
                <a16:creationId xmlns:a16="http://schemas.microsoft.com/office/drawing/2014/main" id="{74667241-6974-0D7D-94ED-9C368FB6B07E}"/>
              </a:ext>
            </a:extLst>
          </p:cNvPr>
          <p:cNvSpPr txBox="1">
            <a:spLocks noChangeArrowheads="1"/>
          </p:cNvSpPr>
          <p:nvPr/>
        </p:nvSpPr>
        <p:spPr bwMode="auto">
          <a:xfrm>
            <a:off x="2549525" y="6356979"/>
            <a:ext cx="2399509" cy="363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86027" tIns="43013" rIns="86027" bIns="43013">
            <a:spAutoFit/>
          </a:bodyPr>
          <a:lstStyle/>
          <a:p>
            <a:pPr algn="ctr">
              <a:spcBef>
                <a:spcPct val="50000"/>
              </a:spcBef>
              <a:defRPr/>
            </a:pPr>
            <a:r>
              <a:rPr lang="en-US" sz="1800" b="1" dirty="0" err="1">
                <a:latin typeface="Times New Roman" pitchFamily="-112" charset="0"/>
                <a:ea typeface="+mn-ea"/>
              </a:rPr>
              <a:t>Legacy.NIMBioS.org</a:t>
            </a:r>
            <a:endParaRPr lang="en-US" sz="1800" b="1" dirty="0">
              <a:latin typeface="Times New Roman" pitchFamily="-112" charset="0"/>
              <a:ea typeface="+mn-ea"/>
            </a:endParaRPr>
          </a:p>
        </p:txBody>
      </p:sp>
      <p:pic>
        <p:nvPicPr>
          <p:cNvPr id="31756" name="Picture 12" descr="nsf1_print.tif">
            <a:extLst>
              <a:ext uri="{FF2B5EF4-FFF2-40B4-BE49-F238E27FC236}">
                <a16:creationId xmlns:a16="http://schemas.microsoft.com/office/drawing/2014/main" id="{B3BF31B7-799F-D3F0-0569-526230EE18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0"/>
            <a:ext cx="990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6">
            <a:extLst>
              <a:ext uri="{FF2B5EF4-FFF2-40B4-BE49-F238E27FC236}">
                <a16:creationId xmlns:a16="http://schemas.microsoft.com/office/drawing/2014/main" id="{75EFB043-E729-584F-7924-4C8C49471192}"/>
              </a:ext>
            </a:extLst>
          </p:cNvPr>
          <p:cNvSpPr txBox="1">
            <a:spLocks noChangeArrowheads="1"/>
          </p:cNvSpPr>
          <p:nvPr/>
        </p:nvSpPr>
        <p:spPr bwMode="auto">
          <a:xfrm>
            <a:off x="4726236" y="6346111"/>
            <a:ext cx="2212975" cy="363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027" tIns="43013" rIns="86027" bIns="43013">
            <a:spAutoFit/>
          </a:bodyPr>
          <a:lstStyle/>
          <a:p>
            <a:pPr algn="ctr">
              <a:spcBef>
                <a:spcPct val="50000"/>
              </a:spcBef>
              <a:defRPr/>
            </a:pPr>
            <a:r>
              <a:rPr lang="en-US" sz="1800" b="1" dirty="0" err="1">
                <a:latin typeface="Times New Roman" pitchFamily="-112" charset="0"/>
                <a:ea typeface="+mn-ea"/>
              </a:rPr>
              <a:t>SESYNC.org</a:t>
            </a:r>
            <a:endParaRPr lang="en-US" sz="1800" b="1" dirty="0">
              <a:latin typeface="Times New Roman" pitchFamily="-112" charset="0"/>
              <a:ea typeface="+mn-ea"/>
            </a:endParaRPr>
          </a:p>
        </p:txBody>
      </p:sp>
      <p:sp>
        <p:nvSpPr>
          <p:cNvPr id="11" name="Rectangle 3">
            <a:extLst>
              <a:ext uri="{FF2B5EF4-FFF2-40B4-BE49-F238E27FC236}">
                <a16:creationId xmlns:a16="http://schemas.microsoft.com/office/drawing/2014/main" id="{8CB1CE26-7A6C-81AA-433B-F9F19D8A6E3E}"/>
              </a:ext>
            </a:extLst>
          </p:cNvPr>
          <p:cNvSpPr txBox="1">
            <a:spLocks noChangeArrowheads="1"/>
          </p:cNvSpPr>
          <p:nvPr/>
        </p:nvSpPr>
        <p:spPr bwMode="auto">
          <a:xfrm>
            <a:off x="126999" y="2788989"/>
            <a:ext cx="85169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800">
                <a:solidFill>
                  <a:schemeClr val="tx1"/>
                </a:solidFill>
                <a:latin typeface="+mn-lt"/>
                <a:ea typeface="ＭＳ Ｐゴシック" pitchFamily="-112" charset="-128"/>
              </a:defRPr>
            </a:lvl2pPr>
            <a:lvl3pPr marL="914400" indent="0" algn="ctr" rtl="0" eaLnBrk="0" fontAlgn="base" hangingPunct="0">
              <a:spcBef>
                <a:spcPct val="20000"/>
              </a:spcBef>
              <a:spcAft>
                <a:spcPct val="0"/>
              </a:spcAft>
              <a:buNone/>
              <a:defRPr sz="2400">
                <a:solidFill>
                  <a:schemeClr val="tx1"/>
                </a:solidFill>
                <a:latin typeface="+mn-lt"/>
                <a:ea typeface="ＭＳ Ｐゴシック" pitchFamily="-112"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pitchFamily="-112"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pitchFamily="-112" charset="-128"/>
              </a:defRPr>
            </a:lvl5pPr>
            <a:lvl6pPr marL="2286000" indent="0" algn="ctr" rtl="0" fontAlgn="base">
              <a:spcBef>
                <a:spcPct val="20000"/>
              </a:spcBef>
              <a:spcAft>
                <a:spcPct val="0"/>
              </a:spcAft>
              <a:buNone/>
              <a:defRPr sz="2000">
                <a:solidFill>
                  <a:schemeClr val="tx1"/>
                </a:solidFill>
                <a:latin typeface="+mn-lt"/>
                <a:ea typeface="ＭＳ Ｐゴシック" pitchFamily="-112" charset="-128"/>
              </a:defRPr>
            </a:lvl6pPr>
            <a:lvl7pPr marL="2743200" indent="0" algn="ctr" rtl="0" fontAlgn="base">
              <a:spcBef>
                <a:spcPct val="20000"/>
              </a:spcBef>
              <a:spcAft>
                <a:spcPct val="0"/>
              </a:spcAft>
              <a:buNone/>
              <a:defRPr sz="2000">
                <a:solidFill>
                  <a:schemeClr val="tx1"/>
                </a:solidFill>
                <a:latin typeface="+mn-lt"/>
                <a:ea typeface="ＭＳ Ｐゴシック" pitchFamily="-112" charset="-128"/>
              </a:defRPr>
            </a:lvl7pPr>
            <a:lvl8pPr marL="3200400" indent="0" algn="ctr" rtl="0" fontAlgn="base">
              <a:spcBef>
                <a:spcPct val="20000"/>
              </a:spcBef>
              <a:spcAft>
                <a:spcPct val="0"/>
              </a:spcAft>
              <a:buNone/>
              <a:defRPr sz="2000">
                <a:solidFill>
                  <a:schemeClr val="tx1"/>
                </a:solidFill>
                <a:latin typeface="+mn-lt"/>
                <a:ea typeface="ＭＳ Ｐゴシック" pitchFamily="-112" charset="-128"/>
              </a:defRPr>
            </a:lvl8pPr>
            <a:lvl9pPr marL="3657600" indent="0" algn="ctr" rtl="0" fontAlgn="base">
              <a:spcBef>
                <a:spcPct val="20000"/>
              </a:spcBef>
              <a:spcAft>
                <a:spcPct val="0"/>
              </a:spcAft>
              <a:buNone/>
              <a:defRPr sz="2000">
                <a:solidFill>
                  <a:schemeClr val="tx1"/>
                </a:solidFill>
                <a:latin typeface="+mn-lt"/>
                <a:ea typeface="ＭＳ Ｐゴシック" pitchFamily="-112" charset="-128"/>
              </a:defRPr>
            </a:lvl9pPr>
          </a:lstStyle>
          <a:p>
            <a:pPr>
              <a:defRPr/>
            </a:pPr>
            <a:r>
              <a:rPr lang="en-US" sz="2200" kern="0" dirty="0">
                <a:solidFill>
                  <a:srgbClr val="CCFF33"/>
                </a:solidFill>
                <a:cs typeface="+mn-cs"/>
              </a:rPr>
              <a:t> </a:t>
            </a:r>
            <a:r>
              <a:rPr lang="en-US" sz="2400" b="1" kern="0" dirty="0">
                <a:cs typeface="+mn-cs"/>
              </a:rPr>
              <a:t>Louis J. Gross</a:t>
            </a:r>
          </a:p>
          <a:p>
            <a:pPr>
              <a:defRPr/>
            </a:pPr>
            <a:r>
              <a:rPr lang="en-US" sz="2400" b="1" kern="0" dirty="0">
                <a:cs typeface="+mn-cs"/>
              </a:rPr>
              <a:t>Chancellor’s Professor Emeritus </a:t>
            </a:r>
          </a:p>
          <a:p>
            <a:pPr>
              <a:defRPr/>
            </a:pPr>
            <a:r>
              <a:rPr lang="en-US" sz="2400" b="1" kern="0" dirty="0">
                <a:cs typeface="+mn-cs"/>
              </a:rPr>
              <a:t>Departments of Ecology and Evolutionary Biology and Mathematics</a:t>
            </a:r>
          </a:p>
          <a:p>
            <a:pPr>
              <a:defRPr/>
            </a:pPr>
            <a:r>
              <a:rPr lang="en-US" sz="2400" b="1" kern="0" dirty="0">
                <a:cs typeface="+mn-cs"/>
              </a:rPr>
              <a:t>University of Tennessee, Knoxville</a:t>
            </a:r>
          </a:p>
          <a:p>
            <a:pPr>
              <a:defRPr/>
            </a:pPr>
            <a:endParaRPr lang="en-US" sz="2800" kern="0" dirty="0">
              <a:solidFill>
                <a:srgbClr val="FFFF66"/>
              </a:solidFill>
              <a:cs typeface="+mn-cs"/>
            </a:endParaRPr>
          </a:p>
          <a:p>
            <a:pPr>
              <a:defRPr/>
            </a:pPr>
            <a:endParaRPr lang="en-US" sz="2800" kern="0" dirty="0">
              <a:solidFill>
                <a:srgbClr val="CCFF33"/>
              </a:solidFill>
              <a:cs typeface="+mn-cs"/>
            </a:endParaRPr>
          </a:p>
        </p:txBody>
      </p:sp>
      <p:pic>
        <p:nvPicPr>
          <p:cNvPr id="3" name="Picture 2">
            <a:extLst>
              <a:ext uri="{FF2B5EF4-FFF2-40B4-BE49-F238E27FC236}">
                <a16:creationId xmlns:a16="http://schemas.microsoft.com/office/drawing/2014/main" id="{749BE1E4-697F-A78F-0C05-EDAC9C967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687" y="6114885"/>
            <a:ext cx="1992312" cy="671323"/>
          </a:xfrm>
          <a:prstGeom prst="rect">
            <a:avLst/>
          </a:prstGeom>
        </p:spPr>
      </p:pic>
    </p:spTree>
    <p:extLst>
      <p:ext uri="{BB962C8B-B14F-4D97-AF65-F5344CB8AC3E}">
        <p14:creationId xmlns:p14="http://schemas.microsoft.com/office/powerpoint/2010/main" val="369275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8F83-E2B9-9630-8D4C-3ADBDEC3CD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2DEB51-59C5-706F-1B43-71A34D95C41D}"/>
              </a:ext>
            </a:extLst>
          </p:cNvPr>
          <p:cNvSpPr txBox="1"/>
          <p:nvPr/>
        </p:nvSpPr>
        <p:spPr>
          <a:xfrm>
            <a:off x="427549" y="97883"/>
            <a:ext cx="8579558" cy="1446550"/>
          </a:xfrm>
          <a:prstGeom prst="rect">
            <a:avLst/>
          </a:prstGeom>
          <a:noFill/>
        </p:spPr>
        <p:txBody>
          <a:bodyPr wrap="square" rtlCol="0">
            <a:spAutoFit/>
          </a:bodyPr>
          <a:lstStyle/>
          <a:p>
            <a:r>
              <a:rPr lang="en-US" sz="2200" dirty="0"/>
              <a:t>For this presentation we do not consider social interaction or contagion processes which describe how information and beliefs flows between individuals, but instead focus on how individuals process this information once received. Previous work included contagion processes.</a:t>
            </a:r>
          </a:p>
        </p:txBody>
      </p:sp>
      <p:pic>
        <p:nvPicPr>
          <p:cNvPr id="4" name="Picture 3">
            <a:extLst>
              <a:ext uri="{FF2B5EF4-FFF2-40B4-BE49-F238E27FC236}">
                <a16:creationId xmlns:a16="http://schemas.microsoft.com/office/drawing/2014/main" id="{BDDA738F-9766-CE57-E92A-02CEED201310}"/>
              </a:ext>
            </a:extLst>
          </p:cNvPr>
          <p:cNvPicPr>
            <a:picLocks noChangeAspect="1"/>
          </p:cNvPicPr>
          <p:nvPr/>
        </p:nvPicPr>
        <p:blipFill rotWithShape="1">
          <a:blip r:embed="rId2"/>
          <a:srcRect l="1529" t="9758" r="3441"/>
          <a:stretch/>
        </p:blipFill>
        <p:spPr>
          <a:xfrm>
            <a:off x="329336" y="1544433"/>
            <a:ext cx="8387115" cy="4629640"/>
          </a:xfrm>
          <a:prstGeom prst="rect">
            <a:avLst/>
          </a:prstGeom>
        </p:spPr>
      </p:pic>
      <p:sp>
        <p:nvSpPr>
          <p:cNvPr id="5" name="TextBox 4">
            <a:extLst>
              <a:ext uri="{FF2B5EF4-FFF2-40B4-BE49-F238E27FC236}">
                <a16:creationId xmlns:a16="http://schemas.microsoft.com/office/drawing/2014/main" id="{C27332C5-06C0-DA82-61AE-BE5D2E8B6A7D}"/>
              </a:ext>
            </a:extLst>
          </p:cNvPr>
          <p:cNvSpPr txBox="1"/>
          <p:nvPr/>
        </p:nvSpPr>
        <p:spPr>
          <a:xfrm>
            <a:off x="572877" y="6175342"/>
            <a:ext cx="8288902" cy="584775"/>
          </a:xfrm>
          <a:prstGeom prst="rect">
            <a:avLst/>
          </a:prstGeom>
          <a:noFill/>
        </p:spPr>
        <p:txBody>
          <a:bodyPr wrap="square" rtlCol="0">
            <a:spAutoFit/>
          </a:bodyPr>
          <a:lstStyle/>
          <a:p>
            <a:r>
              <a:rPr lang="en-US" sz="1600" dirty="0"/>
              <a:t>Moore, F.C., K. Lacasse, K. J. Mach, Y. A. Shin, L. J. Gross and B. </a:t>
            </a:r>
            <a:r>
              <a:rPr lang="en-US" sz="1600" dirty="0" err="1"/>
              <a:t>Beckage</a:t>
            </a:r>
            <a:r>
              <a:rPr lang="en-US" sz="1600" dirty="0"/>
              <a:t>. 2022. Determinants of emissions pathways in the coupled climate–social system. Nature 603: 103–111</a:t>
            </a:r>
          </a:p>
        </p:txBody>
      </p:sp>
    </p:spTree>
    <p:extLst>
      <p:ext uri="{BB962C8B-B14F-4D97-AF65-F5344CB8AC3E}">
        <p14:creationId xmlns:p14="http://schemas.microsoft.com/office/powerpoint/2010/main" val="259344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a:extLst>
              <a:ext uri="{FF2B5EF4-FFF2-40B4-BE49-F238E27FC236}">
                <a16:creationId xmlns:a16="http://schemas.microsoft.com/office/drawing/2014/main" id="{6D5B9722-4184-EE2C-9D6A-385A4C5C3DDD}"/>
              </a:ext>
            </a:extLst>
          </p:cNvPr>
          <p:cNvPicPr/>
          <p:nvPr/>
        </p:nvPicPr>
        <p:blipFill>
          <a:blip r:embed="rId2"/>
          <a:srcRect/>
          <a:stretch>
            <a:fillRect/>
          </a:stretch>
        </p:blipFill>
        <p:spPr>
          <a:xfrm>
            <a:off x="1509311" y="793215"/>
            <a:ext cx="6081311" cy="4979624"/>
          </a:xfrm>
          <a:prstGeom prst="rect">
            <a:avLst/>
          </a:prstGeom>
          <a:ln/>
        </p:spPr>
      </p:pic>
      <p:sp>
        <p:nvSpPr>
          <p:cNvPr id="3" name="TextBox 2">
            <a:extLst>
              <a:ext uri="{FF2B5EF4-FFF2-40B4-BE49-F238E27FC236}">
                <a16:creationId xmlns:a16="http://schemas.microsoft.com/office/drawing/2014/main" id="{8C56BB7E-D279-B428-87F5-F366E7463C41}"/>
              </a:ext>
            </a:extLst>
          </p:cNvPr>
          <p:cNvSpPr txBox="1"/>
          <p:nvPr/>
        </p:nvSpPr>
        <p:spPr>
          <a:xfrm>
            <a:off x="473725" y="5816907"/>
            <a:ext cx="8560106" cy="523220"/>
          </a:xfrm>
          <a:prstGeom prst="rect">
            <a:avLst/>
          </a:prstGeom>
          <a:noFill/>
        </p:spPr>
        <p:txBody>
          <a:bodyPr wrap="square" rtlCol="0">
            <a:spAutoFit/>
          </a:bodyPr>
          <a:lstStyle/>
          <a:p>
            <a:r>
              <a:rPr lang="en-US" sz="1400" dirty="0">
                <a:solidFill>
                  <a:srgbClr val="444746"/>
                </a:solidFill>
                <a:effectLst/>
                <a:latin typeface="Roboto" panose="02000000000000000000" pitchFamily="2" charset="0"/>
                <a:ea typeface="Roboto" panose="02000000000000000000" pitchFamily="2" charset="0"/>
                <a:cs typeface="Roboto" panose="02000000000000000000" pitchFamily="2" charset="0"/>
              </a:rPr>
              <a:t>Van der Linden, S. (2015). The social-psychological determinants of climate change risk perceptions: Towards a comprehensive model. Journal of Environmental Psychology, 41, 112-124</a:t>
            </a:r>
            <a:r>
              <a:rPr lang="en-US" sz="1400" dirty="0">
                <a:effectLst/>
              </a:rPr>
              <a:t> </a:t>
            </a:r>
            <a:endParaRPr lang="en-US" sz="1400" dirty="0"/>
          </a:p>
        </p:txBody>
      </p:sp>
    </p:spTree>
    <p:extLst>
      <p:ext uri="{BB962C8B-B14F-4D97-AF65-F5344CB8AC3E}">
        <p14:creationId xmlns:p14="http://schemas.microsoft.com/office/powerpoint/2010/main" val="24760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70401-6340-F3AE-7096-836349766FDB}"/>
            </a:ext>
          </a:extLst>
        </p:cNvPr>
        <p:cNvGrpSpPr/>
        <p:nvPr/>
      </p:nvGrpSpPr>
      <p:grpSpPr>
        <a:xfrm>
          <a:off x="0" y="0"/>
          <a:ext cx="0" cy="0"/>
          <a:chOff x="0" y="0"/>
          <a:chExt cx="0" cy="0"/>
        </a:xfrm>
      </p:grpSpPr>
      <p:pic>
        <p:nvPicPr>
          <p:cNvPr id="2" name="image1.png">
            <a:extLst>
              <a:ext uri="{FF2B5EF4-FFF2-40B4-BE49-F238E27FC236}">
                <a16:creationId xmlns:a16="http://schemas.microsoft.com/office/drawing/2014/main" id="{D072294D-AA8A-FE75-9363-A8C1A0B8C7C8}"/>
              </a:ext>
            </a:extLst>
          </p:cNvPr>
          <p:cNvPicPr/>
          <p:nvPr/>
        </p:nvPicPr>
        <p:blipFill>
          <a:blip r:embed="rId2"/>
          <a:srcRect/>
          <a:stretch>
            <a:fillRect/>
          </a:stretch>
        </p:blipFill>
        <p:spPr>
          <a:xfrm>
            <a:off x="1333041" y="694063"/>
            <a:ext cx="6081311" cy="4979624"/>
          </a:xfrm>
          <a:prstGeom prst="rect">
            <a:avLst/>
          </a:prstGeom>
          <a:ln/>
        </p:spPr>
      </p:pic>
      <p:sp>
        <p:nvSpPr>
          <p:cNvPr id="3" name="TextBox 2">
            <a:extLst>
              <a:ext uri="{FF2B5EF4-FFF2-40B4-BE49-F238E27FC236}">
                <a16:creationId xmlns:a16="http://schemas.microsoft.com/office/drawing/2014/main" id="{D7395F9B-426B-16BF-C8BD-D21AC9C3CBE9}"/>
              </a:ext>
            </a:extLst>
          </p:cNvPr>
          <p:cNvSpPr txBox="1"/>
          <p:nvPr/>
        </p:nvSpPr>
        <p:spPr>
          <a:xfrm>
            <a:off x="473725" y="5816907"/>
            <a:ext cx="8560106" cy="523220"/>
          </a:xfrm>
          <a:prstGeom prst="rect">
            <a:avLst/>
          </a:prstGeom>
          <a:noFill/>
        </p:spPr>
        <p:txBody>
          <a:bodyPr wrap="square" rtlCol="0">
            <a:spAutoFit/>
          </a:bodyPr>
          <a:lstStyle/>
          <a:p>
            <a:r>
              <a:rPr lang="en-US" sz="1400" dirty="0">
                <a:solidFill>
                  <a:srgbClr val="444746"/>
                </a:solidFill>
                <a:effectLst/>
                <a:latin typeface="Roboto" panose="02000000000000000000" pitchFamily="2" charset="0"/>
                <a:ea typeface="Roboto" panose="02000000000000000000" pitchFamily="2" charset="0"/>
                <a:cs typeface="Roboto" panose="02000000000000000000" pitchFamily="2" charset="0"/>
              </a:rPr>
              <a:t>Van der Linden, S. (2015). The social-psychological determinants of climate change risk perceptions: Towards a comprehensive model. Journal of Environmental Psychology, 41, 112-124</a:t>
            </a:r>
            <a:r>
              <a:rPr lang="en-US" sz="1400" dirty="0">
                <a:effectLst/>
              </a:rPr>
              <a:t> </a:t>
            </a:r>
            <a:endParaRPr lang="en-US" sz="1400" dirty="0"/>
          </a:p>
        </p:txBody>
      </p:sp>
      <p:sp>
        <p:nvSpPr>
          <p:cNvPr id="4" name="Oval 3">
            <a:extLst>
              <a:ext uri="{FF2B5EF4-FFF2-40B4-BE49-F238E27FC236}">
                <a16:creationId xmlns:a16="http://schemas.microsoft.com/office/drawing/2014/main" id="{E614D948-C9D6-FA4F-330F-D8D3D47DA423}"/>
              </a:ext>
            </a:extLst>
          </p:cNvPr>
          <p:cNvSpPr/>
          <p:nvPr/>
        </p:nvSpPr>
        <p:spPr bwMode="auto">
          <a:xfrm>
            <a:off x="605928" y="793215"/>
            <a:ext cx="6004193" cy="2492566"/>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12" charset="0"/>
            </a:endParaRPr>
          </a:p>
        </p:txBody>
      </p:sp>
      <p:sp>
        <p:nvSpPr>
          <p:cNvPr id="5" name="Oval 4">
            <a:extLst>
              <a:ext uri="{FF2B5EF4-FFF2-40B4-BE49-F238E27FC236}">
                <a16:creationId xmlns:a16="http://schemas.microsoft.com/office/drawing/2014/main" id="{9EAC2B44-2884-E070-C792-AC6E9139A649}"/>
              </a:ext>
            </a:extLst>
          </p:cNvPr>
          <p:cNvSpPr/>
          <p:nvPr/>
        </p:nvSpPr>
        <p:spPr bwMode="auto">
          <a:xfrm>
            <a:off x="1151263" y="2884585"/>
            <a:ext cx="6004193" cy="2492566"/>
          </a:xfrm>
          <a:prstGeom prst="ellipse">
            <a:avLst/>
          </a:prstGeom>
          <a:noFill/>
          <a:ln w="28575" cap="flat" cmpd="sng" algn="ctr">
            <a:solidFill>
              <a:srgbClr val="4A52E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solidFill>
                <a:srgbClr val="4A52E7"/>
              </a:solidFill>
            </a:endParaRPr>
          </a:p>
        </p:txBody>
      </p:sp>
    </p:spTree>
    <p:extLst>
      <p:ext uri="{BB962C8B-B14F-4D97-AF65-F5344CB8AC3E}">
        <p14:creationId xmlns:p14="http://schemas.microsoft.com/office/powerpoint/2010/main" val="202876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A29F0-3A10-AB90-F89A-4E76394E7B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DBAEFD0-FE0F-44AA-A095-A5029FD8064A}"/>
              </a:ext>
            </a:extLst>
          </p:cNvPr>
          <p:cNvSpPr txBox="1"/>
          <p:nvPr/>
        </p:nvSpPr>
        <p:spPr>
          <a:xfrm>
            <a:off x="1915042" y="197270"/>
            <a:ext cx="6672262" cy="646331"/>
          </a:xfrm>
          <a:prstGeom prst="rect">
            <a:avLst/>
          </a:prstGeom>
          <a:noFill/>
        </p:spPr>
        <p:txBody>
          <a:bodyPr wrap="square" rtlCol="0">
            <a:spAutoFit/>
          </a:bodyPr>
          <a:lstStyle/>
          <a:p>
            <a:r>
              <a:rPr lang="en-US" sz="3600" b="1" dirty="0"/>
              <a:t>Cognitive Processes </a:t>
            </a:r>
          </a:p>
        </p:txBody>
      </p:sp>
      <p:sp>
        <p:nvSpPr>
          <p:cNvPr id="3" name="TextBox 2">
            <a:extLst>
              <a:ext uri="{FF2B5EF4-FFF2-40B4-BE49-F238E27FC236}">
                <a16:creationId xmlns:a16="http://schemas.microsoft.com/office/drawing/2014/main" id="{A8109179-6C53-4B47-59DD-E2AEB104EBF6}"/>
              </a:ext>
            </a:extLst>
          </p:cNvPr>
          <p:cNvSpPr txBox="1"/>
          <p:nvPr/>
        </p:nvSpPr>
        <p:spPr>
          <a:xfrm>
            <a:off x="282221" y="941942"/>
            <a:ext cx="8579558" cy="5170646"/>
          </a:xfrm>
          <a:prstGeom prst="rect">
            <a:avLst/>
          </a:prstGeom>
          <a:noFill/>
        </p:spPr>
        <p:txBody>
          <a:bodyPr wrap="square" rtlCol="0">
            <a:spAutoFit/>
          </a:bodyPr>
          <a:lstStyle/>
          <a:p>
            <a:r>
              <a:rPr lang="en-US" sz="2200" dirty="0">
                <a:solidFill>
                  <a:srgbClr val="4A52E7"/>
                </a:solidFill>
              </a:rPr>
              <a:t>Social science identifies a range of processes to explain how people react to new experiential information - some information is weighed more or less and associated to stronger or weaker climate risk perception.</a:t>
            </a:r>
          </a:p>
          <a:p>
            <a:r>
              <a:rPr lang="en-US" sz="2200" dirty="0">
                <a:solidFill>
                  <a:srgbClr val="C00000"/>
                </a:solidFill>
              </a:rPr>
              <a:t>Initial theory of risk perception assumed people were making “rational choices”, weighing the probability of available information about negative and positive outcomes and using these to come to conclusions. It is now clear that humans instead make decisions about risk in a </a:t>
            </a:r>
            <a:r>
              <a:rPr lang="en-US" sz="2200" b="1" dirty="0">
                <a:solidFill>
                  <a:srgbClr val="C00000"/>
                </a:solidFill>
              </a:rPr>
              <a:t>boundedly rational</a:t>
            </a:r>
            <a:r>
              <a:rPr lang="en-US" sz="2200" dirty="0">
                <a:solidFill>
                  <a:srgbClr val="C00000"/>
                </a:solidFill>
              </a:rPr>
              <a:t> way, utilizing emotional feelings, heuristics, social information along with knowledge, with experiential processes of particular importance.</a:t>
            </a:r>
          </a:p>
          <a:p>
            <a:r>
              <a:rPr lang="en-US" sz="2200" dirty="0">
                <a:solidFill>
                  <a:srgbClr val="4A52E7"/>
                </a:solidFill>
              </a:rPr>
              <a:t>People’s experiences with changing climate can strengthen perceived climate risk, mediated by how humans perceive and process information about the environment. This information processing is </a:t>
            </a:r>
            <a:r>
              <a:rPr lang="en-US" sz="2200" b="1" i="1" dirty="0">
                <a:solidFill>
                  <a:srgbClr val="4A52E7"/>
                </a:solidFill>
              </a:rPr>
              <a:t>cognition</a:t>
            </a:r>
            <a:r>
              <a:rPr lang="en-US" sz="2200" dirty="0">
                <a:solidFill>
                  <a:srgbClr val="4A52E7"/>
                </a:solidFill>
              </a:rPr>
              <a:t> -  describing how humans sense, forget, and process signals from the environment, translating these signals into responses. </a:t>
            </a:r>
          </a:p>
        </p:txBody>
      </p:sp>
    </p:spTree>
    <p:extLst>
      <p:ext uri="{BB962C8B-B14F-4D97-AF65-F5344CB8AC3E}">
        <p14:creationId xmlns:p14="http://schemas.microsoft.com/office/powerpoint/2010/main" val="230621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F5E7-3707-8D90-A8A3-86A57E6F9E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3BF832-6485-9AA6-DD45-0BB4F611947F}"/>
              </a:ext>
            </a:extLst>
          </p:cNvPr>
          <p:cNvSpPr txBox="1"/>
          <p:nvPr/>
        </p:nvSpPr>
        <p:spPr>
          <a:xfrm>
            <a:off x="2189517" y="146722"/>
            <a:ext cx="6672262" cy="646331"/>
          </a:xfrm>
          <a:prstGeom prst="rect">
            <a:avLst/>
          </a:prstGeom>
          <a:noFill/>
        </p:spPr>
        <p:txBody>
          <a:bodyPr wrap="square" rtlCol="0">
            <a:spAutoFit/>
          </a:bodyPr>
          <a:lstStyle/>
          <a:p>
            <a:r>
              <a:rPr lang="en-US" sz="3600" b="1" dirty="0"/>
              <a:t>Cognitive Processes </a:t>
            </a:r>
          </a:p>
        </p:txBody>
      </p:sp>
      <p:sp>
        <p:nvSpPr>
          <p:cNvPr id="3" name="TextBox 2">
            <a:extLst>
              <a:ext uri="{FF2B5EF4-FFF2-40B4-BE49-F238E27FC236}">
                <a16:creationId xmlns:a16="http://schemas.microsoft.com/office/drawing/2014/main" id="{73C3997A-BC0C-DE90-11C0-B76265FD8934}"/>
              </a:ext>
            </a:extLst>
          </p:cNvPr>
          <p:cNvSpPr txBox="1"/>
          <p:nvPr/>
        </p:nvSpPr>
        <p:spPr>
          <a:xfrm>
            <a:off x="282221" y="941942"/>
            <a:ext cx="8579558" cy="5170646"/>
          </a:xfrm>
          <a:prstGeom prst="rect">
            <a:avLst/>
          </a:prstGeom>
          <a:noFill/>
        </p:spPr>
        <p:txBody>
          <a:bodyPr wrap="square" rtlCol="0">
            <a:spAutoFit/>
          </a:bodyPr>
          <a:lstStyle/>
          <a:p>
            <a:r>
              <a:rPr lang="en-US" sz="2200" dirty="0">
                <a:solidFill>
                  <a:srgbClr val="4A52E7"/>
                </a:solidFill>
              </a:rPr>
              <a:t>Social science identifies a range of processes to explain how people react to new experiential information - some information is weighed more or less and associated to stronger or weaker climate risk perception.</a:t>
            </a:r>
          </a:p>
          <a:p>
            <a:r>
              <a:rPr lang="en-US" sz="2200" dirty="0">
                <a:solidFill>
                  <a:srgbClr val="C00000"/>
                </a:solidFill>
              </a:rPr>
              <a:t>Initial theory of risk perception assumed people were making “rational choices”, weighing the probability of available information about negative and positive outcomes and using these to come to conclusions. It is now clear that humans instead make decisions about risk in a </a:t>
            </a:r>
            <a:r>
              <a:rPr lang="en-US" sz="2200" b="1" dirty="0">
                <a:solidFill>
                  <a:srgbClr val="C00000"/>
                </a:solidFill>
              </a:rPr>
              <a:t>boundedly rational</a:t>
            </a:r>
            <a:r>
              <a:rPr lang="en-US" sz="2200" dirty="0">
                <a:solidFill>
                  <a:srgbClr val="C00000"/>
                </a:solidFill>
              </a:rPr>
              <a:t> way, utilizing emotional feelings, heuristics, social information along with knowledge, with experiential processes of particular importance.</a:t>
            </a:r>
          </a:p>
          <a:p>
            <a:r>
              <a:rPr lang="en-US" sz="2200" dirty="0">
                <a:solidFill>
                  <a:srgbClr val="4A52E7"/>
                </a:solidFill>
              </a:rPr>
              <a:t>People’s experiences with changing climate can strengthen perceived climate risk, mediated by how humans perceive and process information about the environment. This information processing is </a:t>
            </a:r>
            <a:r>
              <a:rPr lang="en-US" sz="2200" b="1" i="1" dirty="0">
                <a:solidFill>
                  <a:srgbClr val="4A52E7"/>
                </a:solidFill>
              </a:rPr>
              <a:t>cognition</a:t>
            </a:r>
            <a:r>
              <a:rPr lang="en-US" sz="2200" dirty="0">
                <a:solidFill>
                  <a:srgbClr val="4A52E7"/>
                </a:solidFill>
              </a:rPr>
              <a:t> -  describing how humans sense, forget, and process signals from the environment, translating these signals into responses. </a:t>
            </a:r>
          </a:p>
        </p:txBody>
      </p:sp>
      <p:pic>
        <p:nvPicPr>
          <p:cNvPr id="5" name="Picture 4" descr="A person in a suit&#10;&#10;Description automatically generated">
            <a:extLst>
              <a:ext uri="{FF2B5EF4-FFF2-40B4-BE49-F238E27FC236}">
                <a16:creationId xmlns:a16="http://schemas.microsoft.com/office/drawing/2014/main" id="{CDE03A4B-E66C-1D76-86DA-8BB2A4F54BB4}"/>
              </a:ext>
            </a:extLst>
          </p:cNvPr>
          <p:cNvPicPr>
            <a:picLocks noChangeAspect="1"/>
          </p:cNvPicPr>
          <p:nvPr/>
        </p:nvPicPr>
        <p:blipFill>
          <a:blip r:embed="rId2"/>
          <a:stretch>
            <a:fillRect/>
          </a:stretch>
        </p:blipFill>
        <p:spPr>
          <a:xfrm>
            <a:off x="2651008" y="2297445"/>
            <a:ext cx="3220981" cy="3815143"/>
          </a:xfrm>
          <a:prstGeom prst="rect">
            <a:avLst/>
          </a:prstGeom>
        </p:spPr>
      </p:pic>
      <p:sp>
        <p:nvSpPr>
          <p:cNvPr id="6" name="TextBox 5">
            <a:extLst>
              <a:ext uri="{FF2B5EF4-FFF2-40B4-BE49-F238E27FC236}">
                <a16:creationId xmlns:a16="http://schemas.microsoft.com/office/drawing/2014/main" id="{E01B5102-71B2-43BB-D21A-99C2C9EB7B68}"/>
              </a:ext>
            </a:extLst>
          </p:cNvPr>
          <p:cNvSpPr txBox="1"/>
          <p:nvPr/>
        </p:nvSpPr>
        <p:spPr>
          <a:xfrm>
            <a:off x="2799181" y="5133861"/>
            <a:ext cx="2924634" cy="523220"/>
          </a:xfrm>
          <a:prstGeom prst="rect">
            <a:avLst/>
          </a:prstGeom>
          <a:noFill/>
        </p:spPr>
        <p:txBody>
          <a:bodyPr wrap="square" rtlCol="0">
            <a:spAutoFit/>
          </a:bodyPr>
          <a:lstStyle/>
          <a:p>
            <a:r>
              <a:rPr lang="en-US" dirty="0">
                <a:solidFill>
                  <a:schemeClr val="bg1"/>
                </a:solidFill>
              </a:rPr>
              <a:t>Daniel Kahneman</a:t>
            </a:r>
          </a:p>
        </p:txBody>
      </p:sp>
    </p:spTree>
    <p:extLst>
      <p:ext uri="{BB962C8B-B14F-4D97-AF65-F5344CB8AC3E}">
        <p14:creationId xmlns:p14="http://schemas.microsoft.com/office/powerpoint/2010/main" val="52472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AF4C5-282F-7D85-2D4B-E1B17A2F77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8A6647-2B03-D3C5-DB82-2D56C09A896D}"/>
              </a:ext>
            </a:extLst>
          </p:cNvPr>
          <p:cNvSpPr txBox="1"/>
          <p:nvPr/>
        </p:nvSpPr>
        <p:spPr>
          <a:xfrm>
            <a:off x="775399" y="164219"/>
            <a:ext cx="7861826" cy="1077218"/>
          </a:xfrm>
          <a:prstGeom prst="rect">
            <a:avLst/>
          </a:prstGeom>
          <a:noFill/>
        </p:spPr>
        <p:txBody>
          <a:bodyPr wrap="square" rtlCol="0">
            <a:spAutoFit/>
          </a:bodyPr>
          <a:lstStyle/>
          <a:p>
            <a:r>
              <a:rPr lang="en-US" sz="3600" b="1" dirty="0"/>
              <a:t>Cognitive Processes Terminology: </a:t>
            </a:r>
          </a:p>
          <a:p>
            <a:r>
              <a:rPr lang="en-US" b="1" i="1" dirty="0">
                <a:solidFill>
                  <a:srgbClr val="4A52E7"/>
                </a:solidFill>
              </a:rPr>
              <a:t>                         How likely is it? </a:t>
            </a:r>
          </a:p>
        </p:txBody>
      </p:sp>
      <p:sp>
        <p:nvSpPr>
          <p:cNvPr id="3" name="TextBox 2">
            <a:extLst>
              <a:ext uri="{FF2B5EF4-FFF2-40B4-BE49-F238E27FC236}">
                <a16:creationId xmlns:a16="http://schemas.microsoft.com/office/drawing/2014/main" id="{0C1A6EFF-A4DF-8FA0-8A3C-015738F10447}"/>
              </a:ext>
            </a:extLst>
          </p:cNvPr>
          <p:cNvSpPr txBox="1"/>
          <p:nvPr/>
        </p:nvSpPr>
        <p:spPr>
          <a:xfrm>
            <a:off x="282221" y="1241437"/>
            <a:ext cx="8579558" cy="5262979"/>
          </a:xfrm>
          <a:prstGeom prst="rect">
            <a:avLst/>
          </a:prstGeom>
          <a:noFill/>
        </p:spPr>
        <p:txBody>
          <a:bodyPr wrap="square" rtlCol="0">
            <a:spAutoFit/>
          </a:bodyPr>
          <a:lstStyle/>
          <a:p>
            <a:r>
              <a:rPr lang="en-US" sz="2400" dirty="0"/>
              <a:t>A factor that matters when people are gauging risks as to how likely something is to occur is how easily it is to bring instances of that risky event to mind - the </a:t>
            </a:r>
            <a:r>
              <a:rPr lang="en-US" sz="2400" b="1" i="1" dirty="0"/>
              <a:t>availability</a:t>
            </a:r>
            <a:r>
              <a:rPr lang="en-US" sz="2400" dirty="0"/>
              <a:t> heuristic. Risks may more quickly come to mind if someone has personal experience of that risk, either to themselves or within their social network or if it is widely reported in the media or elaborated by “influencers”. </a:t>
            </a:r>
          </a:p>
          <a:p>
            <a:endParaRPr lang="en-US" sz="2400" dirty="0"/>
          </a:p>
          <a:p>
            <a:r>
              <a:rPr lang="en-US" sz="2400" dirty="0"/>
              <a:t>More recent events also may be more easily brought to mind. The </a:t>
            </a:r>
            <a:r>
              <a:rPr lang="en-US" sz="2400" b="1" i="1" dirty="0"/>
              <a:t>recency</a:t>
            </a:r>
            <a:r>
              <a:rPr lang="en-US" sz="2400" dirty="0"/>
              <a:t> effect describes how more recent experiences receive greater weight than earlier ones when receiving repeated information with which to make a judgment or shape a belief. Personal experiences with different extreme events such as flooding can lead people to perceive that they are at higher risk for future flooding. </a:t>
            </a:r>
          </a:p>
        </p:txBody>
      </p:sp>
    </p:spTree>
    <p:extLst>
      <p:ext uri="{BB962C8B-B14F-4D97-AF65-F5344CB8AC3E}">
        <p14:creationId xmlns:p14="http://schemas.microsoft.com/office/powerpoint/2010/main" val="17937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826E-9C66-95DF-7D08-8E75E0FFC8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E47916-F8F5-B689-D063-F0DBCC2A8365}"/>
              </a:ext>
            </a:extLst>
          </p:cNvPr>
          <p:cNvSpPr txBox="1"/>
          <p:nvPr/>
        </p:nvSpPr>
        <p:spPr>
          <a:xfrm>
            <a:off x="775399" y="164219"/>
            <a:ext cx="7861826" cy="1077218"/>
          </a:xfrm>
          <a:prstGeom prst="rect">
            <a:avLst/>
          </a:prstGeom>
          <a:noFill/>
        </p:spPr>
        <p:txBody>
          <a:bodyPr wrap="square" rtlCol="0">
            <a:spAutoFit/>
          </a:bodyPr>
          <a:lstStyle/>
          <a:p>
            <a:r>
              <a:rPr lang="en-US" sz="3600" b="1" dirty="0"/>
              <a:t>Cognitive Processes Terminology: </a:t>
            </a:r>
          </a:p>
          <a:p>
            <a:r>
              <a:rPr lang="en-US" b="1" i="1" dirty="0">
                <a:solidFill>
                  <a:srgbClr val="4A52E7"/>
                </a:solidFill>
              </a:rPr>
              <a:t>                         What is normal? </a:t>
            </a:r>
          </a:p>
        </p:txBody>
      </p:sp>
      <p:sp>
        <p:nvSpPr>
          <p:cNvPr id="3" name="TextBox 2">
            <a:extLst>
              <a:ext uri="{FF2B5EF4-FFF2-40B4-BE49-F238E27FC236}">
                <a16:creationId xmlns:a16="http://schemas.microsoft.com/office/drawing/2014/main" id="{7A7464AF-4D1A-5CA2-C3FC-846AC1550322}"/>
              </a:ext>
            </a:extLst>
          </p:cNvPr>
          <p:cNvSpPr txBox="1"/>
          <p:nvPr/>
        </p:nvSpPr>
        <p:spPr>
          <a:xfrm>
            <a:off x="282221" y="1241437"/>
            <a:ext cx="8579558" cy="5509200"/>
          </a:xfrm>
          <a:prstGeom prst="rect">
            <a:avLst/>
          </a:prstGeom>
          <a:noFill/>
        </p:spPr>
        <p:txBody>
          <a:bodyPr wrap="square" rtlCol="0">
            <a:spAutoFit/>
          </a:bodyPr>
          <a:lstStyle/>
          <a:p>
            <a:r>
              <a:rPr lang="en-US" sz="2200" dirty="0"/>
              <a:t>How do people determine the </a:t>
            </a:r>
            <a:r>
              <a:rPr lang="en-US" sz="2200" b="1" i="1" dirty="0"/>
              <a:t>baseline</a:t>
            </a:r>
            <a:r>
              <a:rPr lang="en-US" sz="2200" dirty="0"/>
              <a:t> against which the current experiences should be compared? Climate change analyses often compare current temperature or weather events to pre-industrial or to the past 30 years. There is evidence that people typically use a smaller, more recent window for making comparisons - that the baseline they are using to make comparisons is shifting on a shorter time scale.</a:t>
            </a:r>
          </a:p>
          <a:p>
            <a:endParaRPr lang="en-US" sz="2200" dirty="0"/>
          </a:p>
          <a:p>
            <a:r>
              <a:rPr lang="en-US" sz="2200" dirty="0"/>
              <a:t>Risk perception is a process of adjustment to and acceptance of a new state of the environment. </a:t>
            </a:r>
            <a:r>
              <a:rPr lang="en-US" sz="2200" b="1" i="1" dirty="0"/>
              <a:t>Habituation</a:t>
            </a:r>
            <a:r>
              <a:rPr lang="en-US" sz="2200" dirty="0"/>
              <a:t> can be represented as a ‘</a:t>
            </a:r>
            <a:r>
              <a:rPr lang="en-US" sz="2200" b="1" i="1" dirty="0"/>
              <a:t>shifting baseline</a:t>
            </a:r>
            <a:r>
              <a:rPr lang="en-US" sz="2200" dirty="0"/>
              <a:t>’ - whether events are considered extreme is relative to a baseline average of recent past events. People seem to compare current temperature anomalies (hot or cold) to those experienced in the past 5 years (a reference point for normal ranges from 2 - 8 years ago). People can habituate to consistent risks in their environment - as the risk becomes more familiar, the sense of risk decreases. Consistent events may start to seem less risky over time.</a:t>
            </a:r>
          </a:p>
        </p:txBody>
      </p:sp>
    </p:spTree>
    <p:extLst>
      <p:ext uri="{BB962C8B-B14F-4D97-AF65-F5344CB8AC3E}">
        <p14:creationId xmlns:p14="http://schemas.microsoft.com/office/powerpoint/2010/main" val="39396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8EA8A-CB7D-3FF8-1390-A93DD205CB7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1BF9C9-3938-F178-9CE2-A436537A0871}"/>
              </a:ext>
            </a:extLst>
          </p:cNvPr>
          <p:cNvSpPr txBox="1"/>
          <p:nvPr/>
        </p:nvSpPr>
        <p:spPr>
          <a:xfrm>
            <a:off x="775399" y="164219"/>
            <a:ext cx="7861826" cy="1077218"/>
          </a:xfrm>
          <a:prstGeom prst="rect">
            <a:avLst/>
          </a:prstGeom>
          <a:noFill/>
        </p:spPr>
        <p:txBody>
          <a:bodyPr wrap="square" rtlCol="0">
            <a:spAutoFit/>
          </a:bodyPr>
          <a:lstStyle/>
          <a:p>
            <a:r>
              <a:rPr lang="en-US" sz="3600" b="1" dirty="0"/>
              <a:t>Cognitive Processes Terminology: </a:t>
            </a:r>
          </a:p>
          <a:p>
            <a:r>
              <a:rPr lang="en-US" b="1" i="1" dirty="0">
                <a:solidFill>
                  <a:srgbClr val="4A52E7"/>
                </a:solidFill>
              </a:rPr>
              <a:t>                         How scary is it? </a:t>
            </a:r>
          </a:p>
        </p:txBody>
      </p:sp>
      <p:sp>
        <p:nvSpPr>
          <p:cNvPr id="3" name="TextBox 2">
            <a:extLst>
              <a:ext uri="{FF2B5EF4-FFF2-40B4-BE49-F238E27FC236}">
                <a16:creationId xmlns:a16="http://schemas.microsoft.com/office/drawing/2014/main" id="{6019B5D0-AF46-CB8B-4812-D7AFA86809C9}"/>
              </a:ext>
            </a:extLst>
          </p:cNvPr>
          <p:cNvSpPr txBox="1"/>
          <p:nvPr/>
        </p:nvSpPr>
        <p:spPr>
          <a:xfrm>
            <a:off x="264405" y="1371600"/>
            <a:ext cx="8579558" cy="4832092"/>
          </a:xfrm>
          <a:prstGeom prst="rect">
            <a:avLst/>
          </a:prstGeom>
          <a:noFill/>
        </p:spPr>
        <p:txBody>
          <a:bodyPr wrap="square" rtlCol="0">
            <a:spAutoFit/>
          </a:bodyPr>
          <a:lstStyle/>
          <a:p>
            <a:r>
              <a:rPr lang="en-US" dirty="0"/>
              <a:t>Specific large events that were especially damaging or costly can continue to have an impact on perceptions of risk for longer periods of time. These events may be particularly emotionally evocative, and strong emotional reactions can influence the perception of risk. The </a:t>
            </a:r>
            <a:r>
              <a:rPr lang="en-US" b="1" i="1" dirty="0"/>
              <a:t>affect heuristic </a:t>
            </a:r>
            <a:r>
              <a:rPr lang="en-US" dirty="0"/>
              <a:t>(“risk as feelings”) explains that judgements of risk are impacted by the affective meaning associated with a hazard - how much dread, fear, or general negative affect it evokes. </a:t>
            </a:r>
            <a:r>
              <a:rPr lang="en-US" b="1" i="1" dirty="0"/>
              <a:t>Salience</a:t>
            </a:r>
            <a:r>
              <a:rPr lang="en-US" dirty="0"/>
              <a:t> refers to this affect aspect of risk perception - how important an event is in impacting risk perception. </a:t>
            </a:r>
          </a:p>
        </p:txBody>
      </p:sp>
    </p:spTree>
    <p:extLst>
      <p:ext uri="{BB962C8B-B14F-4D97-AF65-F5344CB8AC3E}">
        <p14:creationId xmlns:p14="http://schemas.microsoft.com/office/powerpoint/2010/main" val="425599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7C75D-6D64-7862-290A-6F723634A6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6CFEBAA-6690-1990-A98F-F29244A27F9D}"/>
              </a:ext>
            </a:extLst>
          </p:cNvPr>
          <p:cNvSpPr txBox="1"/>
          <p:nvPr/>
        </p:nvSpPr>
        <p:spPr>
          <a:xfrm>
            <a:off x="775399" y="164219"/>
            <a:ext cx="7861826" cy="1077218"/>
          </a:xfrm>
          <a:prstGeom prst="rect">
            <a:avLst/>
          </a:prstGeom>
          <a:noFill/>
        </p:spPr>
        <p:txBody>
          <a:bodyPr wrap="square" rtlCol="0">
            <a:spAutoFit/>
          </a:bodyPr>
          <a:lstStyle/>
          <a:p>
            <a:r>
              <a:rPr lang="en-US" sz="3600" b="1" dirty="0"/>
              <a:t>Cognitive Processes Terminology: </a:t>
            </a:r>
          </a:p>
          <a:p>
            <a:r>
              <a:rPr lang="en-US" b="1" i="1" dirty="0">
                <a:solidFill>
                  <a:srgbClr val="4A52E7"/>
                </a:solidFill>
              </a:rPr>
              <a:t>                   Is it due to climate change? </a:t>
            </a:r>
          </a:p>
        </p:txBody>
      </p:sp>
      <p:sp>
        <p:nvSpPr>
          <p:cNvPr id="3" name="TextBox 2">
            <a:extLst>
              <a:ext uri="{FF2B5EF4-FFF2-40B4-BE49-F238E27FC236}">
                <a16:creationId xmlns:a16="http://schemas.microsoft.com/office/drawing/2014/main" id="{40C5ADCF-8780-C215-B216-5C4C9790D9EF}"/>
              </a:ext>
            </a:extLst>
          </p:cNvPr>
          <p:cNvSpPr txBox="1"/>
          <p:nvPr/>
        </p:nvSpPr>
        <p:spPr>
          <a:xfrm>
            <a:off x="282221" y="1241437"/>
            <a:ext cx="8579558" cy="4832092"/>
          </a:xfrm>
          <a:prstGeom prst="rect">
            <a:avLst/>
          </a:prstGeom>
          <a:noFill/>
        </p:spPr>
        <p:txBody>
          <a:bodyPr wrap="square" rtlCol="0">
            <a:spAutoFit/>
          </a:bodyPr>
          <a:lstStyle/>
          <a:p>
            <a:r>
              <a:rPr lang="en-US" sz="2200" b="1" i="1" dirty="0"/>
              <a:t>Biased assimilation </a:t>
            </a:r>
            <a:r>
              <a:rPr lang="en-US" sz="2200" dirty="0"/>
              <a:t>(‘motivated reasoning’) describes the process by which people more easily accept and overweight information that supports their preexisting beliefs while they are more hesitant to accept and underweight evidence that is inconsistent with these beliefs. Having such a belief-supporting goal leads to </a:t>
            </a:r>
            <a:r>
              <a:rPr lang="en-US" sz="2200" b="1" i="1" dirty="0"/>
              <a:t>directional bias</a:t>
            </a:r>
            <a:r>
              <a:rPr lang="en-US" sz="2200" dirty="0"/>
              <a:t>, where the prior beliefs influence information processing in a Bayesian framework. This process impacts whether or not people attribute extreme weather events to climate change. Those with initial strong beliefs (or lack of belief) regarding climate change tend to report that they experienced more (less) extreme events over time. </a:t>
            </a:r>
          </a:p>
          <a:p>
            <a:r>
              <a:rPr lang="en-US" sz="2200" dirty="0">
                <a:solidFill>
                  <a:srgbClr val="FF0000"/>
                </a:solidFill>
              </a:rPr>
              <a:t>People’s degree of climate skepticism alters how they interpret extreme cold weather. Those less skeptical are more likely to report it as evidence for climate change while those more skeptical are more likely to find it as evidence against climate change </a:t>
            </a:r>
          </a:p>
        </p:txBody>
      </p:sp>
    </p:spTree>
    <p:extLst>
      <p:ext uri="{BB962C8B-B14F-4D97-AF65-F5344CB8AC3E}">
        <p14:creationId xmlns:p14="http://schemas.microsoft.com/office/powerpoint/2010/main" val="326427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7A42E-4349-32B9-1C57-89E75A202D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507416-DE62-36E9-0E01-A0BECC2A7BA9}"/>
              </a:ext>
            </a:extLst>
          </p:cNvPr>
          <p:cNvSpPr txBox="1"/>
          <p:nvPr/>
        </p:nvSpPr>
        <p:spPr>
          <a:xfrm>
            <a:off x="775399" y="164219"/>
            <a:ext cx="7861826" cy="523220"/>
          </a:xfrm>
          <a:prstGeom prst="rect">
            <a:avLst/>
          </a:prstGeom>
          <a:noFill/>
        </p:spPr>
        <p:txBody>
          <a:bodyPr wrap="square" rtlCol="0">
            <a:spAutoFit/>
          </a:bodyPr>
          <a:lstStyle/>
          <a:p>
            <a:r>
              <a:rPr lang="en-US" b="1" dirty="0"/>
              <a:t>How do we model these Cognitive Processes</a:t>
            </a:r>
            <a:r>
              <a:rPr lang="en-US" b="1" i="1" dirty="0">
                <a:solidFill>
                  <a:srgbClr val="4A52E7"/>
                </a:solidFill>
              </a:rPr>
              <a:t>?</a:t>
            </a:r>
            <a:endParaRPr lang="en-US" b="1" dirty="0"/>
          </a:p>
        </p:txBody>
      </p:sp>
      <p:sp>
        <p:nvSpPr>
          <p:cNvPr id="3" name="TextBox 2">
            <a:extLst>
              <a:ext uri="{FF2B5EF4-FFF2-40B4-BE49-F238E27FC236}">
                <a16:creationId xmlns:a16="http://schemas.microsoft.com/office/drawing/2014/main" id="{4D047586-5246-2755-AA7E-4B243E1F5814}"/>
              </a:ext>
            </a:extLst>
          </p:cNvPr>
          <p:cNvSpPr txBox="1"/>
          <p:nvPr/>
        </p:nvSpPr>
        <p:spPr>
          <a:xfrm>
            <a:off x="282221" y="958153"/>
            <a:ext cx="8579558" cy="5170646"/>
          </a:xfrm>
          <a:prstGeom prst="rect">
            <a:avLst/>
          </a:prstGeom>
          <a:noFill/>
        </p:spPr>
        <p:txBody>
          <a:bodyPr wrap="square" rtlCol="0">
            <a:spAutoFit/>
          </a:bodyPr>
          <a:lstStyle/>
          <a:p>
            <a:r>
              <a:rPr lang="en-US" sz="2200" dirty="0"/>
              <a:t>There is no one agreed-upon way to do so. Our model takes an environmental signal, processes it, and returns a perception of risk. </a:t>
            </a:r>
          </a:p>
          <a:p>
            <a:endParaRPr lang="en-US" sz="2200" dirty="0"/>
          </a:p>
          <a:p>
            <a:r>
              <a:rPr lang="en-US" sz="2200" dirty="0"/>
              <a:t>In doing this, there are many options for each of the key cognitive processes and so we </a:t>
            </a:r>
            <a:r>
              <a:rPr lang="en-US" sz="2200" b="1" i="1" dirty="0"/>
              <a:t>maintain a set of switches </a:t>
            </a:r>
            <a:r>
              <a:rPr lang="en-US" sz="2200" dirty="0"/>
              <a:t>to turn on and turn off various components of cognition. This allows us to determine circumstances under which one or more of the cognitive components may be less consequential in the variance of risk perception than others. The model structure is a dynamical system driven by a statistical model for the environmental drivers (extreme events), so the entire model is a </a:t>
            </a:r>
            <a:r>
              <a:rPr lang="en-US" sz="2200" b="1" i="1" dirty="0"/>
              <a:t>non-stationary, non-Markov stochastic process</a:t>
            </a:r>
            <a:r>
              <a:rPr lang="en-US" sz="2200" dirty="0"/>
              <a:t>, due to history dependence and non-linear feedbacks between the cognitive components. We intend to use a regression tree analysis, as we have done for past models with uncertainty of model structure, to analyze factorial experiments to determine the impact of assumptions about cognitive components. </a:t>
            </a:r>
          </a:p>
        </p:txBody>
      </p:sp>
    </p:spTree>
    <p:extLst>
      <p:ext uri="{BB962C8B-B14F-4D97-AF65-F5344CB8AC3E}">
        <p14:creationId xmlns:p14="http://schemas.microsoft.com/office/powerpoint/2010/main" val="7899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D44BAA91-7803-244C-AD45-3DDFF565608D}"/>
              </a:ext>
            </a:extLst>
          </p:cNvPr>
          <p:cNvPicPr>
            <a:picLocks noChangeAspect="1"/>
          </p:cNvPicPr>
          <p:nvPr/>
        </p:nvPicPr>
        <p:blipFill>
          <a:blip r:embed="rId2"/>
          <a:stretch>
            <a:fillRect/>
          </a:stretch>
        </p:blipFill>
        <p:spPr>
          <a:xfrm>
            <a:off x="-28574" y="28926"/>
            <a:ext cx="9144000" cy="6747138"/>
          </a:xfrm>
          <a:prstGeom prst="rect">
            <a:avLst/>
          </a:prstGeom>
        </p:spPr>
      </p:pic>
      <p:sp>
        <p:nvSpPr>
          <p:cNvPr id="6" name="TextBox 5">
            <a:extLst>
              <a:ext uri="{FF2B5EF4-FFF2-40B4-BE49-F238E27FC236}">
                <a16:creationId xmlns:a16="http://schemas.microsoft.com/office/drawing/2014/main" id="{623402C6-4ECA-0948-B790-20F243B1A523}"/>
              </a:ext>
            </a:extLst>
          </p:cNvPr>
          <p:cNvSpPr txBox="1"/>
          <p:nvPr/>
        </p:nvSpPr>
        <p:spPr>
          <a:xfrm>
            <a:off x="4543426" y="81936"/>
            <a:ext cx="4473574" cy="830997"/>
          </a:xfrm>
          <a:prstGeom prst="rect">
            <a:avLst/>
          </a:prstGeom>
          <a:noFill/>
        </p:spPr>
        <p:txBody>
          <a:bodyPr wrap="square" rtlCol="0">
            <a:spAutoFit/>
          </a:bodyPr>
          <a:lstStyle/>
          <a:p>
            <a:pPr algn="r"/>
            <a:r>
              <a:rPr lang="en-US" sz="2400" dirty="0"/>
              <a:t>SESYNC Theme: Putting People into Climate Models</a:t>
            </a:r>
          </a:p>
        </p:txBody>
      </p:sp>
      <p:sp>
        <p:nvSpPr>
          <p:cNvPr id="7" name="Subtitle 2">
            <a:extLst>
              <a:ext uri="{FF2B5EF4-FFF2-40B4-BE49-F238E27FC236}">
                <a16:creationId xmlns:a16="http://schemas.microsoft.com/office/drawing/2014/main" id="{C1884217-1BF1-9B4B-BCC0-450323DFC6B0}"/>
              </a:ext>
            </a:extLst>
          </p:cNvPr>
          <p:cNvSpPr txBox="1">
            <a:spLocks/>
          </p:cNvSpPr>
          <p:nvPr/>
        </p:nvSpPr>
        <p:spPr bwMode="auto">
          <a:xfrm>
            <a:off x="114058" y="4211726"/>
            <a:ext cx="4876800" cy="197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r>
              <a:rPr lang="en-US" sz="6400" dirty="0">
                <a:solidFill>
                  <a:schemeClr val="bg1"/>
                </a:solidFill>
              </a:rPr>
              <a:t>Sara Metcalf, University at Buffalo</a:t>
            </a:r>
          </a:p>
          <a:p>
            <a:r>
              <a:rPr lang="en-US" sz="6400" dirty="0">
                <a:solidFill>
                  <a:schemeClr val="bg1"/>
                </a:solidFill>
              </a:rPr>
              <a:t>Louis Gross, University of Tennessee</a:t>
            </a:r>
          </a:p>
          <a:p>
            <a:r>
              <a:rPr lang="en-US" sz="6400" dirty="0">
                <a:solidFill>
                  <a:schemeClr val="bg1"/>
                </a:solidFill>
              </a:rPr>
              <a:t>Wander Jager, University of Groningen</a:t>
            </a:r>
          </a:p>
          <a:p>
            <a:r>
              <a:rPr lang="en-US" sz="6400" dirty="0">
                <a:solidFill>
                  <a:schemeClr val="bg1"/>
                </a:solidFill>
              </a:rPr>
              <a:t>Katharine Mach, University of Miami</a:t>
            </a:r>
          </a:p>
          <a:p>
            <a:r>
              <a:rPr lang="en-US" sz="6400" dirty="0">
                <a:solidFill>
                  <a:schemeClr val="bg1"/>
                </a:solidFill>
              </a:rPr>
              <a:t>Fran Moore, University of California, Davis</a:t>
            </a:r>
          </a:p>
          <a:p>
            <a:r>
              <a:rPr lang="en-US" sz="6400" dirty="0">
                <a:solidFill>
                  <a:schemeClr val="bg1"/>
                </a:solidFill>
              </a:rPr>
              <a:t>Travis Franck, Climate Interactive</a:t>
            </a:r>
          </a:p>
          <a:p>
            <a:r>
              <a:rPr lang="en-US" sz="6400" dirty="0">
                <a:solidFill>
                  <a:schemeClr val="bg1"/>
                </a:solidFill>
              </a:rPr>
              <a:t>Karim </a:t>
            </a:r>
            <a:r>
              <a:rPr lang="en-US" sz="6400" dirty="0" err="1">
                <a:solidFill>
                  <a:schemeClr val="bg1"/>
                </a:solidFill>
              </a:rPr>
              <a:t>Chichakly</a:t>
            </a:r>
            <a:r>
              <a:rPr lang="en-US" sz="6400" dirty="0">
                <a:solidFill>
                  <a:schemeClr val="bg1"/>
                </a:solidFill>
              </a:rPr>
              <a:t>, </a:t>
            </a:r>
            <a:r>
              <a:rPr lang="en-US" sz="6400" dirty="0" err="1">
                <a:solidFill>
                  <a:schemeClr val="bg1"/>
                </a:solidFill>
              </a:rPr>
              <a:t>isee</a:t>
            </a:r>
            <a:r>
              <a:rPr lang="en-US" sz="6400" dirty="0">
                <a:solidFill>
                  <a:schemeClr val="bg1"/>
                </a:solidFill>
              </a:rPr>
              <a:t> systems </a:t>
            </a:r>
          </a:p>
          <a:p>
            <a:r>
              <a:rPr lang="en-US" sz="6400" dirty="0">
                <a:solidFill>
                  <a:schemeClr val="bg1"/>
                </a:solidFill>
              </a:rPr>
              <a:t>Dale Rothman, George Mason University</a:t>
            </a:r>
          </a:p>
          <a:p>
            <a:r>
              <a:rPr lang="en-US" sz="6400" dirty="0">
                <a:solidFill>
                  <a:schemeClr val="bg1"/>
                </a:solidFill>
              </a:rPr>
              <a:t>Ann </a:t>
            </a:r>
            <a:r>
              <a:rPr lang="en-US" sz="6400" dirty="0" err="1">
                <a:solidFill>
                  <a:schemeClr val="bg1"/>
                </a:solidFill>
              </a:rPr>
              <a:t>Kinzig</a:t>
            </a:r>
            <a:r>
              <a:rPr lang="en-US" sz="6400" dirty="0">
                <a:solidFill>
                  <a:schemeClr val="bg1"/>
                </a:solidFill>
              </a:rPr>
              <a:t>, Arizona State University</a:t>
            </a:r>
          </a:p>
          <a:p>
            <a:endParaRPr lang="en-US" kern="0" baseline="30000" dirty="0">
              <a:solidFill>
                <a:schemeClr val="bg1"/>
              </a:solidFill>
            </a:endParaRPr>
          </a:p>
        </p:txBody>
      </p:sp>
      <p:sp>
        <p:nvSpPr>
          <p:cNvPr id="8" name="Text Box 14">
            <a:extLst>
              <a:ext uri="{FF2B5EF4-FFF2-40B4-BE49-F238E27FC236}">
                <a16:creationId xmlns:a16="http://schemas.microsoft.com/office/drawing/2014/main" id="{5868F89A-FD1A-004D-B55D-5A562CFEB4C5}"/>
              </a:ext>
            </a:extLst>
          </p:cNvPr>
          <p:cNvSpPr txBox="1">
            <a:spLocks noChangeArrowheads="1"/>
          </p:cNvSpPr>
          <p:nvPr/>
        </p:nvSpPr>
        <p:spPr bwMode="auto">
          <a:xfrm>
            <a:off x="4096910" y="6473754"/>
            <a:ext cx="4168203" cy="302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86027" tIns="43013" rIns="86027" bIns="43013">
            <a:spAutoFit/>
          </a:bodyPr>
          <a:lstStyle/>
          <a:p>
            <a:pPr algn="ctr">
              <a:spcBef>
                <a:spcPct val="50000"/>
              </a:spcBef>
              <a:defRPr/>
            </a:pPr>
            <a:r>
              <a:rPr lang="en-US" sz="1400" dirty="0">
                <a:latin typeface="Times New Roman" pitchFamily="-112" charset="0"/>
                <a:ea typeface="+mn-ea"/>
              </a:rPr>
              <a:t>Supported by NSF Award DBI-1052875 to SESYNC </a:t>
            </a:r>
            <a:endParaRPr lang="en-US" sz="1400" dirty="0">
              <a:latin typeface="Courier" charset="0"/>
              <a:ea typeface="+mn-ea"/>
            </a:endParaRPr>
          </a:p>
        </p:txBody>
      </p:sp>
      <p:pic>
        <p:nvPicPr>
          <p:cNvPr id="3" name="Picture 2" descr="A person leaning against a wall&#10;&#10;Description automatically generated">
            <a:extLst>
              <a:ext uri="{FF2B5EF4-FFF2-40B4-BE49-F238E27FC236}">
                <a16:creationId xmlns:a16="http://schemas.microsoft.com/office/drawing/2014/main" id="{B9674E60-9989-9AE4-44BD-F818044AD7D3}"/>
              </a:ext>
            </a:extLst>
          </p:cNvPr>
          <p:cNvPicPr>
            <a:picLocks noChangeAspect="1"/>
          </p:cNvPicPr>
          <p:nvPr/>
        </p:nvPicPr>
        <p:blipFill>
          <a:blip r:embed="rId3"/>
          <a:stretch>
            <a:fillRect/>
          </a:stretch>
        </p:blipFill>
        <p:spPr>
          <a:xfrm>
            <a:off x="7530352" y="937755"/>
            <a:ext cx="1282252" cy="1709670"/>
          </a:xfrm>
          <a:prstGeom prst="rect">
            <a:avLst/>
          </a:prstGeom>
        </p:spPr>
      </p:pic>
      <p:sp>
        <p:nvSpPr>
          <p:cNvPr id="4" name="Subtitle 2">
            <a:extLst>
              <a:ext uri="{FF2B5EF4-FFF2-40B4-BE49-F238E27FC236}">
                <a16:creationId xmlns:a16="http://schemas.microsoft.com/office/drawing/2014/main" id="{CE792E8E-4C95-8E4D-E6D0-756D14B819A9}"/>
              </a:ext>
            </a:extLst>
          </p:cNvPr>
          <p:cNvSpPr txBox="1">
            <a:spLocks/>
          </p:cNvSpPr>
          <p:nvPr/>
        </p:nvSpPr>
        <p:spPr bwMode="auto">
          <a:xfrm>
            <a:off x="7386227" y="2726008"/>
            <a:ext cx="1757773" cy="51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buNone/>
            </a:pPr>
            <a:r>
              <a:rPr lang="en-US" sz="1500" dirty="0">
                <a:solidFill>
                  <a:schemeClr val="bg1"/>
                </a:solidFill>
              </a:rPr>
              <a:t>Sara Constantino - Stanford</a:t>
            </a:r>
          </a:p>
          <a:p>
            <a:endParaRPr lang="en-US" kern="0" baseline="30000" dirty="0">
              <a:solidFill>
                <a:schemeClr val="bg1"/>
              </a:solidFill>
            </a:endParaRPr>
          </a:p>
        </p:txBody>
      </p:sp>
      <p:pic>
        <p:nvPicPr>
          <p:cNvPr id="10" name="Picture 9" descr="A person standing in a tree&#10;&#10;Description automatically generated">
            <a:extLst>
              <a:ext uri="{FF2B5EF4-FFF2-40B4-BE49-F238E27FC236}">
                <a16:creationId xmlns:a16="http://schemas.microsoft.com/office/drawing/2014/main" id="{44CCA5AE-2C3A-D5D4-6A6F-0C4B4EE481E2}"/>
              </a:ext>
            </a:extLst>
          </p:cNvPr>
          <p:cNvPicPr>
            <a:picLocks noChangeAspect="1"/>
          </p:cNvPicPr>
          <p:nvPr/>
        </p:nvPicPr>
        <p:blipFill>
          <a:blip r:embed="rId4"/>
          <a:stretch>
            <a:fillRect/>
          </a:stretch>
        </p:blipFill>
        <p:spPr>
          <a:xfrm>
            <a:off x="7418301" y="3765176"/>
            <a:ext cx="1432851" cy="1432851"/>
          </a:xfrm>
          <a:prstGeom prst="rect">
            <a:avLst/>
          </a:prstGeom>
        </p:spPr>
      </p:pic>
      <p:sp>
        <p:nvSpPr>
          <p:cNvPr id="11" name="Subtitle 2">
            <a:extLst>
              <a:ext uri="{FF2B5EF4-FFF2-40B4-BE49-F238E27FC236}">
                <a16:creationId xmlns:a16="http://schemas.microsoft.com/office/drawing/2014/main" id="{2AF608A2-1A63-5358-5181-3C58973F82D2}"/>
              </a:ext>
            </a:extLst>
          </p:cNvPr>
          <p:cNvSpPr txBox="1">
            <a:spLocks/>
          </p:cNvSpPr>
          <p:nvPr/>
        </p:nvSpPr>
        <p:spPr bwMode="auto">
          <a:xfrm>
            <a:off x="7386227" y="5276610"/>
            <a:ext cx="1757773" cy="51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buNone/>
            </a:pPr>
            <a:r>
              <a:rPr lang="en-US" sz="1500" dirty="0">
                <a:solidFill>
                  <a:schemeClr val="bg1"/>
                </a:solidFill>
              </a:rPr>
              <a:t> Dale Rothman – George Mason</a:t>
            </a:r>
          </a:p>
          <a:p>
            <a:endParaRPr lang="en-US" kern="0" baseline="30000" dirty="0">
              <a:solidFill>
                <a:schemeClr val="bg1"/>
              </a:solidFill>
            </a:endParaRPr>
          </a:p>
        </p:txBody>
      </p:sp>
    </p:spTree>
    <p:extLst>
      <p:ext uri="{BB962C8B-B14F-4D97-AF65-F5344CB8AC3E}">
        <p14:creationId xmlns:p14="http://schemas.microsoft.com/office/powerpoint/2010/main" val="294091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rocess&#10;&#10;Description automatically generated">
            <a:extLst>
              <a:ext uri="{FF2B5EF4-FFF2-40B4-BE49-F238E27FC236}">
                <a16:creationId xmlns:a16="http://schemas.microsoft.com/office/drawing/2014/main" id="{72513019-3B62-8850-0452-1ABB1C8670BC}"/>
              </a:ext>
            </a:extLst>
          </p:cNvPr>
          <p:cNvPicPr>
            <a:picLocks noChangeAspect="1"/>
          </p:cNvPicPr>
          <p:nvPr/>
        </p:nvPicPr>
        <p:blipFill>
          <a:blip r:embed="rId2"/>
          <a:stretch>
            <a:fillRect/>
          </a:stretch>
        </p:blipFill>
        <p:spPr>
          <a:xfrm>
            <a:off x="396607" y="561859"/>
            <a:ext cx="8549089" cy="5561605"/>
          </a:xfrm>
          <a:prstGeom prst="rect">
            <a:avLst/>
          </a:prstGeom>
        </p:spPr>
      </p:pic>
    </p:spTree>
    <p:extLst>
      <p:ext uri="{BB962C8B-B14F-4D97-AF65-F5344CB8AC3E}">
        <p14:creationId xmlns:p14="http://schemas.microsoft.com/office/powerpoint/2010/main" val="51273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18D2-867B-221E-2E00-035111AEC6E9}"/>
              </a:ext>
            </a:extLst>
          </p:cNvPr>
          <p:cNvSpPr>
            <a:spLocks noGrp="1"/>
          </p:cNvSpPr>
          <p:nvPr>
            <p:ph type="title"/>
          </p:nvPr>
        </p:nvSpPr>
        <p:spPr>
          <a:xfrm>
            <a:off x="685800" y="290946"/>
            <a:ext cx="7772400" cy="1143000"/>
          </a:xfrm>
        </p:spPr>
        <p:txBody>
          <a:bodyPr/>
          <a:lstStyle/>
          <a:p>
            <a:r>
              <a:rPr lang="en-US" dirty="0"/>
              <a:t>Population Heterogeneity</a:t>
            </a:r>
          </a:p>
        </p:txBody>
      </p:sp>
      <p:sp>
        <p:nvSpPr>
          <p:cNvPr id="3" name="Content Placeholder 2">
            <a:extLst>
              <a:ext uri="{FF2B5EF4-FFF2-40B4-BE49-F238E27FC236}">
                <a16:creationId xmlns:a16="http://schemas.microsoft.com/office/drawing/2014/main" id="{A2A0E65C-1881-2475-8F4C-DBCD35D6DE6B}"/>
              </a:ext>
            </a:extLst>
          </p:cNvPr>
          <p:cNvSpPr>
            <a:spLocks noGrp="1"/>
          </p:cNvSpPr>
          <p:nvPr>
            <p:ph idx="1"/>
          </p:nvPr>
        </p:nvSpPr>
        <p:spPr>
          <a:xfrm>
            <a:off x="685800" y="1593273"/>
            <a:ext cx="7772400" cy="4114800"/>
          </a:xfrm>
        </p:spPr>
        <p:txBody>
          <a:bodyPr/>
          <a:lstStyle/>
          <a:p>
            <a:pPr marL="0" indent="0">
              <a:buNone/>
            </a:pPr>
            <a:r>
              <a:rPr lang="en-US" dirty="0"/>
              <a:t>We assume there are three groups in the population with potentially different risk perceptions. We denote these are “Green”, ”Grey” and ”Red” which can be thought of as supporting climate change mitigation, neutral on mitigation or opposed to mitigation. So through most of the model, the state variable is a 3-vector and at this stage we assume that there is a fixed total population size.  </a:t>
            </a:r>
          </a:p>
        </p:txBody>
      </p:sp>
    </p:spTree>
    <p:extLst>
      <p:ext uri="{BB962C8B-B14F-4D97-AF65-F5344CB8AC3E}">
        <p14:creationId xmlns:p14="http://schemas.microsoft.com/office/powerpoint/2010/main" val="370013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6C41F-4A9A-4EDC-95E9-8B58FD0F38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5E466D-C480-486A-D4D9-37A6707B308A}"/>
              </a:ext>
            </a:extLst>
          </p:cNvPr>
          <p:cNvSpPr txBox="1"/>
          <p:nvPr/>
        </p:nvSpPr>
        <p:spPr>
          <a:xfrm>
            <a:off x="775399" y="164219"/>
            <a:ext cx="7861826" cy="523220"/>
          </a:xfrm>
          <a:prstGeom prst="rect">
            <a:avLst/>
          </a:prstGeom>
          <a:noFill/>
        </p:spPr>
        <p:txBody>
          <a:bodyPr wrap="square" rtlCol="0">
            <a:spAutoFit/>
          </a:bodyPr>
          <a:lstStyle/>
          <a:p>
            <a:r>
              <a:rPr lang="en-US" b="1" dirty="0"/>
              <a:t>Example of model component formulation - events</a:t>
            </a:r>
          </a:p>
        </p:txBody>
      </p:sp>
      <p:sp>
        <p:nvSpPr>
          <p:cNvPr id="3" name="TextBox 2">
            <a:extLst>
              <a:ext uri="{FF2B5EF4-FFF2-40B4-BE49-F238E27FC236}">
                <a16:creationId xmlns:a16="http://schemas.microsoft.com/office/drawing/2014/main" id="{2FBEC595-012E-2B25-5C87-DCA8AF83AA17}"/>
              </a:ext>
            </a:extLst>
          </p:cNvPr>
          <p:cNvSpPr txBox="1"/>
          <p:nvPr/>
        </p:nvSpPr>
        <p:spPr>
          <a:xfrm>
            <a:off x="282221" y="958153"/>
            <a:ext cx="8579558" cy="4862870"/>
          </a:xfrm>
          <a:prstGeom prst="rect">
            <a:avLst/>
          </a:prstGeom>
          <a:noFill/>
        </p:spPr>
        <p:txBody>
          <a:bodyPr wrap="square" rtlCol="0">
            <a:spAutoFit/>
          </a:bodyPr>
          <a:lstStyle/>
          <a:p>
            <a:r>
              <a:rPr lang="en-US" sz="2400" b="1" i="1" dirty="0"/>
              <a:t>Number of events </a:t>
            </a:r>
            <a:r>
              <a:rPr lang="en-US" sz="2400" dirty="0"/>
              <a:t>each time step is chosen from a Poisson distribution with mean determined as one of (</a:t>
            </a:r>
            <a:r>
              <a:rPr lang="en-US" sz="2400" dirty="0" err="1"/>
              <a:t>i</a:t>
            </a:r>
            <a:r>
              <a:rPr lang="en-US" sz="2400" dirty="0"/>
              <a:t>) stationary mean; (ii) linear increase over time from a stationary mean; (iii) a step up from stationary level to a new one; (iv) a step up from stationary level to a new one and then step down back to stationary level over a time period. </a:t>
            </a:r>
          </a:p>
          <a:p>
            <a:endParaRPr lang="en-US" sz="2400" dirty="0"/>
          </a:p>
          <a:p>
            <a:r>
              <a:rPr lang="en-US" sz="2400" b="1" i="1" dirty="0"/>
              <a:t>Sizes of events </a:t>
            </a:r>
            <a:r>
              <a:rPr lang="en-US" sz="2400" dirty="0"/>
              <a:t>are chosen from a lognormal with median set similarly to the cases for number of events. Sizes impact the model because we assume that there are differences between groups in how readily extreme events of different sizes are perceived and potentially impact risk perception for the group.</a:t>
            </a:r>
          </a:p>
          <a:p>
            <a:endParaRPr lang="en-US" sz="2200" dirty="0"/>
          </a:p>
        </p:txBody>
      </p:sp>
    </p:spTree>
    <p:extLst>
      <p:ext uri="{BB962C8B-B14F-4D97-AF65-F5344CB8AC3E}">
        <p14:creationId xmlns:p14="http://schemas.microsoft.com/office/powerpoint/2010/main" val="319934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A3CF5-F291-43FB-F880-1B57A7CE7D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049972-AF34-8922-5E7B-018AB418274A}"/>
              </a:ext>
            </a:extLst>
          </p:cNvPr>
          <p:cNvSpPr txBox="1"/>
          <p:nvPr/>
        </p:nvSpPr>
        <p:spPr>
          <a:xfrm>
            <a:off x="282221" y="164219"/>
            <a:ext cx="8579558" cy="523220"/>
          </a:xfrm>
          <a:prstGeom prst="rect">
            <a:avLst/>
          </a:prstGeom>
          <a:noFill/>
        </p:spPr>
        <p:txBody>
          <a:bodyPr wrap="square" rtlCol="0">
            <a:spAutoFit/>
          </a:bodyPr>
          <a:lstStyle/>
          <a:p>
            <a:r>
              <a:rPr lang="en-US" b="1" dirty="0"/>
              <a:t>Example of model component formulation - salience</a:t>
            </a:r>
          </a:p>
        </p:txBody>
      </p:sp>
      <p:sp>
        <p:nvSpPr>
          <p:cNvPr id="3" name="TextBox 2">
            <a:extLst>
              <a:ext uri="{FF2B5EF4-FFF2-40B4-BE49-F238E27FC236}">
                <a16:creationId xmlns:a16="http://schemas.microsoft.com/office/drawing/2014/main" id="{6F51E535-BA83-CDCA-DA36-764D6D7F9997}"/>
              </a:ext>
            </a:extLst>
          </p:cNvPr>
          <p:cNvSpPr txBox="1"/>
          <p:nvPr/>
        </p:nvSpPr>
        <p:spPr>
          <a:xfrm>
            <a:off x="282221" y="781883"/>
            <a:ext cx="8579558" cy="5847755"/>
          </a:xfrm>
          <a:prstGeom prst="rect">
            <a:avLst/>
          </a:prstGeom>
          <a:noFill/>
        </p:spPr>
        <p:txBody>
          <a:bodyPr wrap="square" rtlCol="0">
            <a:spAutoFit/>
          </a:bodyPr>
          <a:lstStyle/>
          <a:p>
            <a:r>
              <a:rPr lang="en-US" sz="2200" b="1" i="1" dirty="0"/>
              <a:t>Salience</a:t>
            </a:r>
            <a:r>
              <a:rPr lang="en-US" sz="2200" dirty="0"/>
              <a:t> is of 2 types - both modeled for three population groups (green, grey and red). </a:t>
            </a:r>
          </a:p>
          <a:p>
            <a:endParaRPr lang="en-US" sz="2200" dirty="0"/>
          </a:p>
          <a:p>
            <a:r>
              <a:rPr lang="en-US" sz="2200" b="1" i="1" dirty="0"/>
              <a:t>Size salience </a:t>
            </a:r>
            <a:r>
              <a:rPr lang="en-US" sz="2200" dirty="0"/>
              <a:t>is included by modifying separately for each group the median of the lognormal distribution of size of events as well as a threshold above which an event is considered significant to impact that group’s memory of events. </a:t>
            </a:r>
          </a:p>
          <a:p>
            <a:endParaRPr lang="en-US" sz="2200" b="1" i="1" dirty="0"/>
          </a:p>
          <a:p>
            <a:r>
              <a:rPr lang="en-US" sz="2200" b="1" i="1" dirty="0"/>
              <a:t>Recency salience</a:t>
            </a:r>
            <a:r>
              <a:rPr lang="en-US" sz="2200" dirty="0"/>
              <a:t> takes account of how each group ”remembers” recent past events.  This is modeled using two alternatives for how recent events affect behavioral response (</a:t>
            </a:r>
            <a:r>
              <a:rPr lang="en-US" sz="2200" dirty="0" err="1"/>
              <a:t>i</a:t>
            </a:r>
            <a:r>
              <a:rPr lang="en-US" sz="2200" dirty="0"/>
              <a:t>) sum events perceived by a population group over a fixed past time period, accounting for differences in salience for each group, or (ii) assume an exponential weighting of number of perceived events for a population group over the past. </a:t>
            </a:r>
            <a:r>
              <a:rPr lang="en-US" sz="2200" b="1" i="1" dirty="0"/>
              <a:t>Biased assimilation </a:t>
            </a:r>
            <a:r>
              <a:rPr lang="en-US" sz="2200" dirty="0"/>
              <a:t>applies a relative bias for each population group that increases or decreases the number of perceived events for that group. </a:t>
            </a:r>
          </a:p>
          <a:p>
            <a:endParaRPr lang="en-US" sz="2200" dirty="0"/>
          </a:p>
        </p:txBody>
      </p:sp>
    </p:spTree>
    <p:extLst>
      <p:ext uri="{BB962C8B-B14F-4D97-AF65-F5344CB8AC3E}">
        <p14:creationId xmlns:p14="http://schemas.microsoft.com/office/powerpoint/2010/main" val="367783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CCC1-A93A-7C10-56D5-1178ACA6E4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45AB737-3D5D-B40F-FBE4-D330C66DF872}"/>
              </a:ext>
            </a:extLst>
          </p:cNvPr>
          <p:cNvSpPr txBox="1"/>
          <p:nvPr/>
        </p:nvSpPr>
        <p:spPr>
          <a:xfrm>
            <a:off x="330506" y="164219"/>
            <a:ext cx="8306719" cy="1107996"/>
          </a:xfrm>
          <a:prstGeom prst="rect">
            <a:avLst/>
          </a:prstGeom>
          <a:noFill/>
        </p:spPr>
        <p:txBody>
          <a:bodyPr wrap="square" rtlCol="0">
            <a:spAutoFit/>
          </a:bodyPr>
          <a:lstStyle/>
          <a:p>
            <a:r>
              <a:rPr lang="en-US" sz="2200" b="1" dirty="0"/>
              <a:t>Model is implemented in Stella, has 8 “switches” for alternative model formulations/assumptions, about 30 parameters associated with these switches, and is designed to run factorial experiments. </a:t>
            </a:r>
          </a:p>
        </p:txBody>
      </p:sp>
      <p:pic>
        <p:nvPicPr>
          <p:cNvPr id="4" name="Picture 3" descr="A screenshot of a computer&#10;&#10;Description automatically generated">
            <a:extLst>
              <a:ext uri="{FF2B5EF4-FFF2-40B4-BE49-F238E27FC236}">
                <a16:creationId xmlns:a16="http://schemas.microsoft.com/office/drawing/2014/main" id="{59F2910E-1551-9BE4-AA3A-FDEBAEBF5E55}"/>
              </a:ext>
            </a:extLst>
          </p:cNvPr>
          <p:cNvPicPr>
            <a:picLocks noChangeAspect="1"/>
          </p:cNvPicPr>
          <p:nvPr/>
        </p:nvPicPr>
        <p:blipFill>
          <a:blip r:embed="rId2"/>
          <a:stretch>
            <a:fillRect/>
          </a:stretch>
        </p:blipFill>
        <p:spPr>
          <a:xfrm>
            <a:off x="99152" y="1527835"/>
            <a:ext cx="8879595" cy="3830848"/>
          </a:xfrm>
          <a:prstGeom prst="rect">
            <a:avLst/>
          </a:prstGeom>
        </p:spPr>
      </p:pic>
    </p:spTree>
    <p:extLst>
      <p:ext uri="{BB962C8B-B14F-4D97-AF65-F5344CB8AC3E}">
        <p14:creationId xmlns:p14="http://schemas.microsoft.com/office/powerpoint/2010/main" val="203955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618E9-7BA6-EDEB-E0F8-BE16D17F4FA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C1D759-D0AD-0374-6B7D-46FBD10EDA88}"/>
              </a:ext>
            </a:extLst>
          </p:cNvPr>
          <p:cNvSpPr txBox="1"/>
          <p:nvPr/>
        </p:nvSpPr>
        <p:spPr>
          <a:xfrm>
            <a:off x="1370310" y="205981"/>
            <a:ext cx="7861826" cy="523220"/>
          </a:xfrm>
          <a:prstGeom prst="rect">
            <a:avLst/>
          </a:prstGeom>
          <a:noFill/>
        </p:spPr>
        <p:txBody>
          <a:bodyPr wrap="square" rtlCol="0">
            <a:spAutoFit/>
          </a:bodyPr>
          <a:lstStyle/>
          <a:p>
            <a:r>
              <a:rPr lang="en-US" b="1" dirty="0"/>
              <a:t>How do we evaluate such a model?</a:t>
            </a:r>
          </a:p>
        </p:txBody>
      </p:sp>
      <p:sp>
        <p:nvSpPr>
          <p:cNvPr id="3" name="TextBox 2">
            <a:extLst>
              <a:ext uri="{FF2B5EF4-FFF2-40B4-BE49-F238E27FC236}">
                <a16:creationId xmlns:a16="http://schemas.microsoft.com/office/drawing/2014/main" id="{39A6C6A1-8B9E-7CBF-4017-A7484007375B}"/>
              </a:ext>
            </a:extLst>
          </p:cNvPr>
          <p:cNvSpPr txBox="1"/>
          <p:nvPr/>
        </p:nvSpPr>
        <p:spPr>
          <a:xfrm>
            <a:off x="282221" y="958153"/>
            <a:ext cx="8579558" cy="5170646"/>
          </a:xfrm>
          <a:prstGeom prst="rect">
            <a:avLst/>
          </a:prstGeom>
          <a:noFill/>
        </p:spPr>
        <p:txBody>
          <a:bodyPr wrap="square" rtlCol="0">
            <a:spAutoFit/>
          </a:bodyPr>
          <a:lstStyle/>
          <a:p>
            <a:r>
              <a:rPr lang="en-US" sz="2200" dirty="0"/>
              <a:t>First, we ensure the coded model is behaving as designed for the key drivers – e.g. the code is correctly representing the desired model – by checking each component output. </a:t>
            </a:r>
          </a:p>
          <a:p>
            <a:endParaRPr lang="en-US" sz="2200" dirty="0"/>
          </a:p>
          <a:p>
            <a:r>
              <a:rPr lang="en-US" sz="2200" dirty="0"/>
              <a:t>Second, we establish general qualitative expectations – e.g. risk perception should increase as mean number of events increases and as mean size of events increases. </a:t>
            </a:r>
          </a:p>
          <a:p>
            <a:endParaRPr lang="en-US" sz="2200" dirty="0"/>
          </a:p>
          <a:p>
            <a:r>
              <a:rPr lang="en-US" sz="2200" dirty="0"/>
              <a:t>Third, we choose subsets of switched cases for which we have general guidance from our psychology collaborators and data from various publications as to how risk perception will respond.</a:t>
            </a:r>
          </a:p>
          <a:p>
            <a:endParaRPr lang="en-US" sz="2200" dirty="0"/>
          </a:p>
          <a:p>
            <a:r>
              <a:rPr lang="en-US" sz="2200" dirty="0"/>
              <a:t>Fourth, we carry out an uncertainty analysis for key parameters and model components to determine whether model output response is highly sensitive to certain model components.</a:t>
            </a:r>
          </a:p>
        </p:txBody>
      </p:sp>
    </p:spTree>
    <p:extLst>
      <p:ext uri="{BB962C8B-B14F-4D97-AF65-F5344CB8AC3E}">
        <p14:creationId xmlns:p14="http://schemas.microsoft.com/office/powerpoint/2010/main" val="146261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47607" y="0"/>
            <a:ext cx="7772400" cy="1143000"/>
          </a:xfrm>
        </p:spPr>
        <p:txBody>
          <a:bodyPr/>
          <a:lstStyle/>
          <a:p>
            <a:pPr eaLnBrk="1" hangingPunct="1"/>
            <a:r>
              <a:rPr lang="en-US" altLang="x-none" dirty="0">
                <a:latin typeface="Arial" charset="0"/>
                <a:ea typeface="ＭＳ Ｐゴシック" charset="-128"/>
              </a:rPr>
              <a:t>Take home lessons</a:t>
            </a:r>
          </a:p>
        </p:txBody>
      </p:sp>
      <p:sp>
        <p:nvSpPr>
          <p:cNvPr id="107523" name="Rectangle 3"/>
          <p:cNvSpPr>
            <a:spLocks noGrp="1" noChangeArrowheads="1"/>
          </p:cNvSpPr>
          <p:nvPr>
            <p:ph type="body" idx="1"/>
          </p:nvPr>
        </p:nvSpPr>
        <p:spPr>
          <a:xfrm>
            <a:off x="685800" y="1143000"/>
            <a:ext cx="7772400" cy="4114800"/>
          </a:xfrm>
        </p:spPr>
        <p:txBody>
          <a:bodyPr/>
          <a:lstStyle/>
          <a:p>
            <a:pPr marL="322263" indent="-322263" defTabSz="858838">
              <a:lnSpc>
                <a:spcPct val="90000"/>
              </a:lnSpc>
            </a:pPr>
            <a:r>
              <a:rPr lang="en-US" altLang="en-US" sz="2600" dirty="0">
                <a:ea typeface="ＭＳ Ｐゴシック" charset="-128"/>
              </a:rPr>
              <a:t>Linkages to economic and policy models are still somewhat limited and political systems have not been accounted for much at all in coupled models</a:t>
            </a:r>
          </a:p>
          <a:p>
            <a:pPr marL="322263" indent="-322263" defTabSz="858838">
              <a:lnSpc>
                <a:spcPct val="90000"/>
              </a:lnSpc>
            </a:pPr>
            <a:r>
              <a:rPr lang="en-US" altLang="en-US" sz="2600" dirty="0">
                <a:ea typeface="ＭＳ Ｐゴシック" charset="-128"/>
              </a:rPr>
              <a:t>Comparisons of alternative modeling methods are limited – multiple models are good</a:t>
            </a:r>
          </a:p>
          <a:p>
            <a:pPr marL="322263" indent="-322263" defTabSz="858838">
              <a:lnSpc>
                <a:spcPct val="90000"/>
              </a:lnSpc>
            </a:pPr>
            <a:r>
              <a:rPr lang="en-US" altLang="en-US" sz="2600" dirty="0">
                <a:ea typeface="ＭＳ Ｐゴシック" charset="-128"/>
              </a:rPr>
              <a:t>Given the host of different behavior theories, compare behavior processes to identify those with most impact</a:t>
            </a:r>
            <a:endParaRPr lang="en-US" altLang="x-none" sz="2600" dirty="0">
              <a:ea typeface="ＭＳ Ｐゴシック" charset="-128"/>
            </a:endParaRPr>
          </a:p>
          <a:p>
            <a:pPr eaLnBrk="1" hangingPunct="1">
              <a:lnSpc>
                <a:spcPct val="90000"/>
              </a:lnSpc>
            </a:pPr>
            <a:r>
              <a:rPr lang="en-US" altLang="x-none" sz="2600" dirty="0">
                <a:ea typeface="ＭＳ Ｐゴシック" charset="-128"/>
              </a:rPr>
              <a:t>Model evaluation for all types of behavioral models is relatively rare -tie evaluation criteria to model objectives. </a:t>
            </a:r>
          </a:p>
          <a:p>
            <a:pPr eaLnBrk="1" hangingPunct="1">
              <a:lnSpc>
                <a:spcPct val="90000"/>
              </a:lnSpc>
            </a:pPr>
            <a:r>
              <a:rPr lang="en-US" altLang="x-none" sz="2600" dirty="0">
                <a:ea typeface="ＭＳ Ｐゴシック" charset="-128"/>
              </a:rPr>
              <a:t>There is benefit from collaboration with psychologists and cognitive scientists to incorporate alternative theories for human behavior</a:t>
            </a:r>
          </a:p>
          <a:p>
            <a:pPr eaLnBrk="1" hangingPunct="1">
              <a:lnSpc>
                <a:spcPct val="90000"/>
              </a:lnSpc>
            </a:pPr>
            <a:endParaRPr lang="en-US" altLang="x-none" sz="2600" dirty="0">
              <a:ea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39FD4F-35DC-C64D-943B-891010510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6" y="82664"/>
            <a:ext cx="5434608" cy="206743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EA22064E-EAE8-7845-9280-27535DCBB1FD}"/>
              </a:ext>
            </a:extLst>
          </p:cNvPr>
          <p:cNvPicPr>
            <a:picLocks noChangeAspect="1"/>
          </p:cNvPicPr>
          <p:nvPr/>
        </p:nvPicPr>
        <p:blipFill>
          <a:blip r:embed="rId3"/>
          <a:stretch>
            <a:fillRect/>
          </a:stretch>
        </p:blipFill>
        <p:spPr>
          <a:xfrm>
            <a:off x="1748767" y="1975516"/>
            <a:ext cx="5820635" cy="2580921"/>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D0F2B883-516A-FC48-AA61-85B433DC40BF}"/>
              </a:ext>
            </a:extLst>
          </p:cNvPr>
          <p:cNvPicPr>
            <a:picLocks noChangeAspect="1"/>
          </p:cNvPicPr>
          <p:nvPr/>
        </p:nvPicPr>
        <p:blipFill>
          <a:blip r:embed="rId4"/>
          <a:stretch>
            <a:fillRect/>
          </a:stretch>
        </p:blipFill>
        <p:spPr>
          <a:xfrm>
            <a:off x="4572000" y="4422236"/>
            <a:ext cx="4365170" cy="2353100"/>
          </a:xfrm>
          <a:prstGeom prst="rect">
            <a:avLst/>
          </a:prstGeom>
        </p:spPr>
      </p:pic>
    </p:spTree>
    <p:extLst>
      <p:ext uri="{BB962C8B-B14F-4D97-AF65-F5344CB8AC3E}">
        <p14:creationId xmlns:p14="http://schemas.microsoft.com/office/powerpoint/2010/main" val="215329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65D51-C07B-E9DF-CDF0-4613F8FDCD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441AA3-C0F1-CBCE-598E-6DFBB4F3F6A8}"/>
              </a:ext>
            </a:extLst>
          </p:cNvPr>
          <p:cNvSpPr txBox="1"/>
          <p:nvPr/>
        </p:nvSpPr>
        <p:spPr>
          <a:xfrm>
            <a:off x="616945" y="252355"/>
            <a:ext cx="7628837" cy="523220"/>
          </a:xfrm>
          <a:prstGeom prst="rect">
            <a:avLst/>
          </a:prstGeom>
          <a:noFill/>
        </p:spPr>
        <p:txBody>
          <a:bodyPr wrap="square" rtlCol="0">
            <a:spAutoFit/>
          </a:bodyPr>
          <a:lstStyle/>
          <a:p>
            <a:r>
              <a:rPr lang="en-US" b="1" dirty="0"/>
              <a:t>Background on Climate Social Systems Models</a:t>
            </a:r>
          </a:p>
        </p:txBody>
      </p:sp>
      <p:sp>
        <p:nvSpPr>
          <p:cNvPr id="3" name="TextBox 2">
            <a:extLst>
              <a:ext uri="{FF2B5EF4-FFF2-40B4-BE49-F238E27FC236}">
                <a16:creationId xmlns:a16="http://schemas.microsoft.com/office/drawing/2014/main" id="{C6C34814-B716-0BFF-BB28-B1C9ECCCFA3A}"/>
              </a:ext>
            </a:extLst>
          </p:cNvPr>
          <p:cNvSpPr txBox="1"/>
          <p:nvPr/>
        </p:nvSpPr>
        <p:spPr>
          <a:xfrm>
            <a:off x="282221" y="1063127"/>
            <a:ext cx="8579558" cy="5657511"/>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4A52E7"/>
                </a:solidFill>
                <a:latin typeface="Arial" panose="020B0604020202020204" pitchFamily="34" charset="0"/>
                <a:ea typeface="Arial" panose="020B0604020202020204" pitchFamily="34" charset="0"/>
              </a:rPr>
              <a:t>M</a:t>
            </a:r>
            <a:r>
              <a:rPr lang="en-US" sz="2000" dirty="0">
                <a:solidFill>
                  <a:srgbClr val="4A52E7"/>
                </a:solidFill>
                <a:effectLst/>
                <a:latin typeface="Arial" panose="020B0604020202020204" pitchFamily="34" charset="0"/>
                <a:ea typeface="Arial" panose="020B0604020202020204" pitchFamily="34" charset="0"/>
              </a:rPr>
              <a:t>odels of climate change have largely focused on physical processes </a:t>
            </a:r>
          </a:p>
          <a:p>
            <a:pPr marL="0" marR="0">
              <a:lnSpc>
                <a:spcPct val="115000"/>
              </a:lnSpc>
              <a:spcBef>
                <a:spcPts val="0"/>
              </a:spcBef>
              <a:spcAft>
                <a:spcPts val="0"/>
              </a:spcAft>
            </a:pPr>
            <a:r>
              <a:rPr lang="en-US" sz="2000" dirty="0">
                <a:solidFill>
                  <a:srgbClr val="C00000"/>
                </a:solidFill>
                <a:latin typeface="Arial" panose="020B0604020202020204" pitchFamily="34" charset="0"/>
                <a:ea typeface="Arial" panose="020B0604020202020204" pitchFamily="34" charset="0"/>
              </a:rPr>
              <a:t>S</a:t>
            </a:r>
            <a:r>
              <a:rPr lang="en-US" sz="2000" dirty="0">
                <a:solidFill>
                  <a:srgbClr val="C00000"/>
                </a:solidFill>
                <a:effectLst/>
                <a:latin typeface="Arial" panose="020B0604020202020204" pitchFamily="34" charset="0"/>
                <a:ea typeface="Arial" panose="020B0604020202020204" pitchFamily="34" charset="0"/>
              </a:rPr>
              <a:t>ocial components have generally been external - scenarios that drive the biophysical models. This limits the ability to observe dynamic interactions between humans and the climate system. </a:t>
            </a:r>
          </a:p>
          <a:p>
            <a:pPr marL="0" marR="0">
              <a:lnSpc>
                <a:spcPct val="115000"/>
              </a:lnSpc>
              <a:spcBef>
                <a:spcPts val="0"/>
              </a:spcBef>
              <a:spcAft>
                <a:spcPts val="0"/>
              </a:spcAft>
            </a:pPr>
            <a:r>
              <a:rPr lang="en-US" sz="2000" dirty="0">
                <a:solidFill>
                  <a:srgbClr val="4A52E7"/>
                </a:solidFill>
                <a:effectLst/>
                <a:latin typeface="Arial" panose="020B0604020202020204" pitchFamily="34" charset="0"/>
                <a:ea typeface="Arial" panose="020B0604020202020204" pitchFamily="34" charset="0"/>
              </a:rPr>
              <a:t>Standard economic growth model (DICE) uses an intertemporal optimization assuming perfect information about future climate change and economic impacts to estimate risk and make decisions.</a:t>
            </a:r>
          </a:p>
          <a:p>
            <a:pPr marL="0" marR="0">
              <a:lnSpc>
                <a:spcPct val="115000"/>
              </a:lnSpc>
              <a:spcBef>
                <a:spcPts val="0"/>
              </a:spcBef>
              <a:spcAft>
                <a:spcPts val="0"/>
              </a:spcAft>
            </a:pPr>
            <a:r>
              <a:rPr lang="en-US" sz="2000" dirty="0">
                <a:solidFill>
                  <a:srgbClr val="C00000"/>
                </a:solidFill>
                <a:effectLst/>
                <a:latin typeface="Arial" panose="020B0604020202020204" pitchFamily="34" charset="0"/>
                <a:ea typeface="Arial" panose="020B0604020202020204" pitchFamily="34" charset="0"/>
              </a:rPr>
              <a:t>Impacts of climate change are likely to alter human perceptions of climate change risks and associated greenhouse gas (GHG) emission behaviors that feedback to influence climate change</a:t>
            </a:r>
            <a:endParaRPr lang="en-US" sz="2000" dirty="0">
              <a:solidFill>
                <a:srgbClr val="C00000"/>
              </a:solidFill>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2000" dirty="0">
                <a:solidFill>
                  <a:srgbClr val="4A52E7"/>
                </a:solidFill>
                <a:effectLst/>
                <a:latin typeface="Arial" panose="020B0604020202020204" pitchFamily="34" charset="0"/>
                <a:ea typeface="Arial" panose="020B0604020202020204" pitchFamily="34" charset="0"/>
              </a:rPr>
              <a:t>Key driver of interactions between human and climate systems are risk perceptions emerging from experiencing changes to weather patterns, extreme events, and changes that lead to economic damage, mortality and migration.</a:t>
            </a:r>
          </a:p>
          <a:p>
            <a:pPr marL="0" marR="0">
              <a:lnSpc>
                <a:spcPct val="115000"/>
              </a:lnSpc>
              <a:spcBef>
                <a:spcPts val="0"/>
              </a:spcBef>
              <a:spcAft>
                <a:spcPts val="0"/>
              </a:spcAft>
            </a:pPr>
            <a:endParaRPr lang="en-US" sz="1800" dirty="0">
              <a:solidFill>
                <a:srgbClr val="4A52E7"/>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403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21A2E-D8B8-A87A-C699-37BB291C886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CDF9F0-37B7-1633-C0E1-FCE11C010624}"/>
              </a:ext>
            </a:extLst>
          </p:cNvPr>
          <p:cNvSpPr txBox="1"/>
          <p:nvPr/>
        </p:nvSpPr>
        <p:spPr>
          <a:xfrm>
            <a:off x="1243013" y="428625"/>
            <a:ext cx="6672262" cy="646331"/>
          </a:xfrm>
          <a:prstGeom prst="rect">
            <a:avLst/>
          </a:prstGeom>
          <a:noFill/>
        </p:spPr>
        <p:txBody>
          <a:bodyPr wrap="square" rtlCol="0">
            <a:spAutoFit/>
          </a:bodyPr>
          <a:lstStyle/>
          <a:p>
            <a:r>
              <a:rPr lang="en-US" sz="3600" b="1" dirty="0"/>
              <a:t>Major Questions We Address</a:t>
            </a:r>
          </a:p>
        </p:txBody>
      </p:sp>
      <p:sp>
        <p:nvSpPr>
          <p:cNvPr id="3" name="TextBox 2">
            <a:extLst>
              <a:ext uri="{FF2B5EF4-FFF2-40B4-BE49-F238E27FC236}">
                <a16:creationId xmlns:a16="http://schemas.microsoft.com/office/drawing/2014/main" id="{99DFB559-3F34-8783-185F-48313F3E7BC6}"/>
              </a:ext>
            </a:extLst>
          </p:cNvPr>
          <p:cNvSpPr txBox="1"/>
          <p:nvPr/>
        </p:nvSpPr>
        <p:spPr>
          <a:xfrm>
            <a:off x="264405" y="1371600"/>
            <a:ext cx="8579558" cy="4401205"/>
          </a:xfrm>
          <a:prstGeom prst="rect">
            <a:avLst/>
          </a:prstGeom>
          <a:noFill/>
        </p:spPr>
        <p:txBody>
          <a:bodyPr wrap="square" rtlCol="0">
            <a:spAutoFit/>
          </a:bodyPr>
          <a:lstStyle/>
          <a:p>
            <a:r>
              <a:rPr lang="en-US" dirty="0">
                <a:solidFill>
                  <a:srgbClr val="4A52E7"/>
                </a:solidFill>
              </a:rPr>
              <a:t>What models might be used to analyze how human risk perception impacts climate projections? </a:t>
            </a:r>
          </a:p>
          <a:p>
            <a:r>
              <a:rPr lang="en-US" dirty="0">
                <a:solidFill>
                  <a:srgbClr val="C00000"/>
                </a:solidFill>
              </a:rPr>
              <a:t>How might we analyze feedbacks between the dynamics of human response and climate dynamics? </a:t>
            </a:r>
          </a:p>
          <a:p>
            <a:r>
              <a:rPr lang="en-US" dirty="0">
                <a:solidFill>
                  <a:srgbClr val="4A52E7"/>
                </a:solidFill>
              </a:rPr>
              <a:t>Are there major impacts on climate projections when human behavior feedbacks are included? </a:t>
            </a:r>
          </a:p>
          <a:p>
            <a:r>
              <a:rPr lang="en-US" dirty="0">
                <a:solidFill>
                  <a:srgbClr val="C00000"/>
                </a:solidFill>
              </a:rPr>
              <a:t>How might the various psychological and social theories of human behavior be modeled to link to climate?</a:t>
            </a:r>
          </a:p>
          <a:p>
            <a:r>
              <a:rPr lang="en-US" dirty="0">
                <a:solidFill>
                  <a:srgbClr val="4A52E7"/>
                </a:solidFill>
              </a:rPr>
              <a:t>How consistent are the resulting impacts of incorporating human behavior across different psycho-social models?</a:t>
            </a:r>
          </a:p>
        </p:txBody>
      </p:sp>
    </p:spTree>
    <p:extLst>
      <p:ext uri="{BB962C8B-B14F-4D97-AF65-F5344CB8AC3E}">
        <p14:creationId xmlns:p14="http://schemas.microsoft.com/office/powerpoint/2010/main" val="272676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45319" y="-48056"/>
            <a:ext cx="7772400" cy="1143000"/>
          </a:xfrm>
        </p:spPr>
        <p:txBody>
          <a:bodyPr/>
          <a:lstStyle/>
          <a:p>
            <a:pPr eaLnBrk="1" hangingPunct="1"/>
            <a:r>
              <a:rPr lang="en-US" altLang="en-US" dirty="0">
                <a:latin typeface="Arial" charset="0"/>
                <a:ea typeface="ＭＳ Ｐゴシック" charset="-128"/>
              </a:rPr>
              <a:t>Theory of Planned Behavior</a:t>
            </a:r>
          </a:p>
        </p:txBody>
      </p:sp>
      <p:sp>
        <p:nvSpPr>
          <p:cNvPr id="55299" name="Rectangle 4"/>
          <p:cNvSpPr>
            <a:spLocks noChangeArrowheads="1"/>
          </p:cNvSpPr>
          <p:nvPr/>
        </p:nvSpPr>
        <p:spPr bwMode="auto">
          <a:xfrm>
            <a:off x="5635625" y="1689100"/>
            <a:ext cx="184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800">
                <a:solidFill>
                  <a:schemeClr val="tx1"/>
                </a:solidFill>
                <a:latin typeface="Times New Roman" charset="0"/>
                <a:ea typeface="ＭＳ Ｐゴシック" charset="-128"/>
              </a:defRPr>
            </a:lvl1pPr>
            <a:lvl2pPr marL="742950" indent="-285750" eaLnBrk="0" hangingPunct="0">
              <a:defRPr sz="2800">
                <a:solidFill>
                  <a:schemeClr val="tx1"/>
                </a:solidFill>
                <a:latin typeface="Times New Roman" charset="0"/>
                <a:ea typeface="ＭＳ Ｐゴシック" charset="-128"/>
              </a:defRPr>
            </a:lvl2pPr>
            <a:lvl3pPr marL="1143000" indent="-228600" eaLnBrk="0" hangingPunct="0">
              <a:defRPr sz="2800">
                <a:solidFill>
                  <a:schemeClr val="tx1"/>
                </a:solidFill>
                <a:latin typeface="Times New Roman" charset="0"/>
                <a:ea typeface="ＭＳ Ｐゴシック" charset="-128"/>
              </a:defRPr>
            </a:lvl3pPr>
            <a:lvl4pPr marL="1600200" indent="-228600" eaLnBrk="0" hangingPunct="0">
              <a:defRPr sz="2800">
                <a:solidFill>
                  <a:schemeClr val="tx1"/>
                </a:solidFill>
                <a:latin typeface="Times New Roman" charset="0"/>
                <a:ea typeface="ＭＳ Ｐゴシック" charset="-128"/>
              </a:defRPr>
            </a:lvl4pPr>
            <a:lvl5pPr marL="2057400" indent="-228600" eaLnBrk="0" hangingPunct="0">
              <a:defRPr sz="28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128"/>
              </a:defRPr>
            </a:lvl9pPr>
          </a:lstStyle>
          <a:p>
            <a:pPr eaLnBrk="1" hangingPunct="1"/>
            <a:endParaRPr lang="en-US" altLang="en-US"/>
          </a:p>
        </p:txBody>
      </p:sp>
      <p:sp>
        <p:nvSpPr>
          <p:cNvPr id="3" name="TextBox 2"/>
          <p:cNvSpPr txBox="1"/>
          <p:nvPr/>
        </p:nvSpPr>
        <p:spPr>
          <a:xfrm>
            <a:off x="1044575" y="1842740"/>
            <a:ext cx="6973888" cy="1384995"/>
          </a:xfrm>
          <a:prstGeom prst="rect">
            <a:avLst/>
          </a:prstGeom>
          <a:noFill/>
        </p:spPr>
        <p:txBody>
          <a:bodyPr wrap="square" rtlCol="0">
            <a:spAutoFit/>
          </a:bodyPr>
          <a:lstStyle/>
          <a:p>
            <a:r>
              <a:rPr lang="en-US" b="1" i="1" dirty="0"/>
              <a:t>Considers how attitudes, perceived social norm (PSN), and perceived behavioral control (PBC) interact to influence behaviors </a:t>
            </a:r>
          </a:p>
        </p:txBody>
      </p:sp>
      <p:sp>
        <p:nvSpPr>
          <p:cNvPr id="4" name="TextBox 3"/>
          <p:cNvSpPr txBox="1"/>
          <p:nvPr/>
        </p:nvSpPr>
        <p:spPr>
          <a:xfrm>
            <a:off x="385763" y="3145532"/>
            <a:ext cx="8031956" cy="3539430"/>
          </a:xfrm>
          <a:prstGeom prst="rect">
            <a:avLst/>
          </a:prstGeom>
          <a:noFill/>
        </p:spPr>
        <p:txBody>
          <a:bodyPr wrap="square" rtlCol="0">
            <a:spAutoFit/>
          </a:bodyPr>
          <a:lstStyle/>
          <a:p>
            <a:r>
              <a:rPr lang="en-US" b="1" i="1" dirty="0"/>
              <a:t>Attitudes</a:t>
            </a:r>
            <a:r>
              <a:rPr lang="en-US" dirty="0"/>
              <a:t> are people’s positive or negative evaluation of behaviors and policies related to climate change mitigation, comprised of both </a:t>
            </a:r>
          </a:p>
          <a:p>
            <a:r>
              <a:rPr lang="en-US" dirty="0"/>
              <a:t>(1) </a:t>
            </a:r>
            <a:r>
              <a:rPr lang="en-US" i="1" dirty="0"/>
              <a:t>risk perception </a:t>
            </a:r>
            <a:r>
              <a:rPr lang="en-US" dirty="0"/>
              <a:t>of the adverse effects of climate change and</a:t>
            </a:r>
          </a:p>
          <a:p>
            <a:r>
              <a:rPr lang="en-US" dirty="0"/>
              <a:t>(2) </a:t>
            </a:r>
            <a:r>
              <a:rPr lang="en-US" i="1" dirty="0"/>
              <a:t>perceived efficacy</a:t>
            </a:r>
            <a:r>
              <a:rPr lang="en-US" dirty="0"/>
              <a:t>, defined by the extent to which people believe a behavior will influence GHG emissions.</a:t>
            </a:r>
          </a:p>
        </p:txBody>
      </p:sp>
      <p:sp>
        <p:nvSpPr>
          <p:cNvPr id="6" name="Rectangle 5">
            <a:extLst>
              <a:ext uri="{FF2B5EF4-FFF2-40B4-BE49-F238E27FC236}">
                <a16:creationId xmlns:a16="http://schemas.microsoft.com/office/drawing/2014/main" id="{51BC547A-B11D-894A-9232-A4BEBC2A0D2B}"/>
              </a:ext>
            </a:extLst>
          </p:cNvPr>
          <p:cNvSpPr/>
          <p:nvPr/>
        </p:nvSpPr>
        <p:spPr>
          <a:xfrm>
            <a:off x="726281" y="884191"/>
            <a:ext cx="7903368" cy="1015663"/>
          </a:xfrm>
          <a:prstGeom prst="rect">
            <a:avLst/>
          </a:prstGeom>
        </p:spPr>
        <p:txBody>
          <a:bodyPr wrap="square">
            <a:spAutoFit/>
          </a:bodyPr>
          <a:lstStyle/>
          <a:p>
            <a:r>
              <a:rPr lang="en-US" sz="2400" dirty="0"/>
              <a:t>In psychology, this theory links one's beliefs and behavior.</a:t>
            </a:r>
          </a:p>
          <a:p>
            <a:r>
              <a:rPr lang="en-US" sz="1800" dirty="0"/>
              <a:t>Ajzen, I. (1991). The theory of planned behavior. Organizational behavior and human decision processes, 50(2), 179-211.</a:t>
            </a:r>
          </a:p>
        </p:txBody>
      </p:sp>
    </p:spTree>
    <p:extLst>
      <p:ext uri="{BB962C8B-B14F-4D97-AF65-F5344CB8AC3E}">
        <p14:creationId xmlns:p14="http://schemas.microsoft.com/office/powerpoint/2010/main" val="58049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61988" y="-63370"/>
            <a:ext cx="7772400" cy="1143000"/>
          </a:xfrm>
        </p:spPr>
        <p:txBody>
          <a:bodyPr/>
          <a:lstStyle/>
          <a:p>
            <a:pPr eaLnBrk="1" hangingPunct="1"/>
            <a:r>
              <a:rPr lang="en-US" altLang="en-US" dirty="0">
                <a:latin typeface="Arial" charset="0"/>
                <a:ea typeface="ＭＳ Ｐゴシック" charset="-128"/>
              </a:rPr>
              <a:t>CSM (Climate Social Model)</a:t>
            </a:r>
          </a:p>
        </p:txBody>
      </p:sp>
      <p:sp>
        <p:nvSpPr>
          <p:cNvPr id="55299" name="Rectangle 4"/>
          <p:cNvSpPr>
            <a:spLocks noChangeArrowheads="1"/>
          </p:cNvSpPr>
          <p:nvPr/>
        </p:nvSpPr>
        <p:spPr bwMode="auto">
          <a:xfrm>
            <a:off x="5635625" y="1689100"/>
            <a:ext cx="184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800">
                <a:solidFill>
                  <a:schemeClr val="tx1"/>
                </a:solidFill>
                <a:latin typeface="Times New Roman" charset="0"/>
                <a:ea typeface="ＭＳ Ｐゴシック" charset="-128"/>
              </a:defRPr>
            </a:lvl1pPr>
            <a:lvl2pPr marL="742950" indent="-285750" eaLnBrk="0" hangingPunct="0">
              <a:defRPr sz="2800">
                <a:solidFill>
                  <a:schemeClr val="tx1"/>
                </a:solidFill>
                <a:latin typeface="Times New Roman" charset="0"/>
                <a:ea typeface="ＭＳ Ｐゴシック" charset="-128"/>
              </a:defRPr>
            </a:lvl2pPr>
            <a:lvl3pPr marL="1143000" indent="-228600" eaLnBrk="0" hangingPunct="0">
              <a:defRPr sz="2800">
                <a:solidFill>
                  <a:schemeClr val="tx1"/>
                </a:solidFill>
                <a:latin typeface="Times New Roman" charset="0"/>
                <a:ea typeface="ＭＳ Ｐゴシック" charset="-128"/>
              </a:defRPr>
            </a:lvl3pPr>
            <a:lvl4pPr marL="1600200" indent="-228600" eaLnBrk="0" hangingPunct="0">
              <a:defRPr sz="2800">
                <a:solidFill>
                  <a:schemeClr val="tx1"/>
                </a:solidFill>
                <a:latin typeface="Times New Roman" charset="0"/>
                <a:ea typeface="ＭＳ Ｐゴシック" charset="-128"/>
              </a:defRPr>
            </a:lvl4pPr>
            <a:lvl5pPr marL="2057400" indent="-228600" eaLnBrk="0" hangingPunct="0">
              <a:defRPr sz="28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128"/>
              </a:defRPr>
            </a:lvl9pPr>
          </a:lstStyle>
          <a:p>
            <a:pPr eaLnBrk="1" hangingPunct="1"/>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313" y="885183"/>
            <a:ext cx="6178550" cy="4883390"/>
          </a:xfrm>
          <a:prstGeom prst="rect">
            <a:avLst/>
          </a:prstGeom>
        </p:spPr>
      </p:pic>
      <p:sp>
        <p:nvSpPr>
          <p:cNvPr id="2" name="TextBox 1"/>
          <p:cNvSpPr txBox="1"/>
          <p:nvPr/>
        </p:nvSpPr>
        <p:spPr>
          <a:xfrm>
            <a:off x="1514475" y="5689382"/>
            <a:ext cx="6084888" cy="646331"/>
          </a:xfrm>
          <a:prstGeom prst="rect">
            <a:avLst/>
          </a:prstGeom>
          <a:noFill/>
        </p:spPr>
        <p:txBody>
          <a:bodyPr wrap="square" rtlCol="0">
            <a:spAutoFit/>
          </a:bodyPr>
          <a:lstStyle/>
          <a:p>
            <a:r>
              <a:rPr lang="en-US" sz="1200" dirty="0" err="1"/>
              <a:t>Beckage</a:t>
            </a:r>
            <a:r>
              <a:rPr lang="en-US" sz="1200" dirty="0"/>
              <a:t>, B., L. J. Gross, K. </a:t>
            </a:r>
            <a:r>
              <a:rPr lang="en-US" sz="1200" dirty="0" err="1"/>
              <a:t>Lacasse</a:t>
            </a:r>
            <a:r>
              <a:rPr lang="en-US" sz="1200" dirty="0"/>
              <a:t>, E. </a:t>
            </a:r>
            <a:r>
              <a:rPr lang="en-US" sz="1200" dirty="0" err="1"/>
              <a:t>Carr</a:t>
            </a:r>
            <a:r>
              <a:rPr lang="en-US" sz="1200" dirty="0"/>
              <a:t>, S. S. Metcalf, J. M. Winter, P. D. Howe, N. </a:t>
            </a:r>
            <a:r>
              <a:rPr lang="en-US" sz="1200" dirty="0" err="1"/>
              <a:t>Fefferman</a:t>
            </a:r>
            <a:r>
              <a:rPr lang="en-US" sz="1200" dirty="0"/>
              <a:t>, T. Franck, A. Zia, A. </a:t>
            </a:r>
            <a:r>
              <a:rPr lang="en-US" sz="1200" dirty="0" err="1"/>
              <a:t>Kinzig</a:t>
            </a:r>
            <a:r>
              <a:rPr lang="en-US" sz="1200" dirty="0"/>
              <a:t> and F. M. Hoffman. 2018. Linking models of human behavior and climate alters projected climate change. </a:t>
            </a:r>
            <a:r>
              <a:rPr lang="en-US" sz="1200" i="1" dirty="0"/>
              <a:t>Nature Climate Change </a:t>
            </a:r>
            <a:r>
              <a:rPr lang="en-US" sz="1200" b="1" dirty="0"/>
              <a:t>8</a:t>
            </a:r>
            <a:r>
              <a:rPr lang="en-US" sz="1200" dirty="0"/>
              <a:t>, 79–85 </a:t>
            </a:r>
          </a:p>
        </p:txBody>
      </p:sp>
    </p:spTree>
    <p:extLst>
      <p:ext uri="{BB962C8B-B14F-4D97-AF65-F5344CB8AC3E}">
        <p14:creationId xmlns:p14="http://schemas.microsoft.com/office/powerpoint/2010/main" val="150060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1082695"/>
            <a:ext cx="7378700" cy="5663526"/>
          </a:xfrm>
          <a:prstGeom prst="rect">
            <a:avLst/>
          </a:prstGeom>
        </p:spPr>
      </p:pic>
      <p:sp>
        <p:nvSpPr>
          <p:cNvPr id="4" name="TextBox 3"/>
          <p:cNvSpPr txBox="1"/>
          <p:nvPr/>
        </p:nvSpPr>
        <p:spPr>
          <a:xfrm>
            <a:off x="771525" y="128588"/>
            <a:ext cx="8115300" cy="954107"/>
          </a:xfrm>
          <a:prstGeom prst="rect">
            <a:avLst/>
          </a:prstGeom>
          <a:noFill/>
        </p:spPr>
        <p:txBody>
          <a:bodyPr wrap="square" rtlCol="0">
            <a:spAutoFit/>
          </a:bodyPr>
          <a:lstStyle/>
          <a:p>
            <a:r>
              <a:rPr lang="en-US" dirty="0"/>
              <a:t>Model </a:t>
            </a:r>
            <a:r>
              <a:rPr lang="en-US"/>
              <a:t>dynamics of </a:t>
            </a:r>
            <a:r>
              <a:rPr lang="en-US" dirty="0"/>
              <a:t>change in global temperature from preindustrial under different </a:t>
            </a:r>
            <a:r>
              <a:rPr lang="en-US"/>
              <a:t>model assumptions</a:t>
            </a:r>
          </a:p>
        </p:txBody>
      </p:sp>
    </p:spTree>
    <p:extLst>
      <p:ext uri="{BB962C8B-B14F-4D97-AF65-F5344CB8AC3E}">
        <p14:creationId xmlns:p14="http://schemas.microsoft.com/office/powerpoint/2010/main" val="71560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5" y="121969"/>
            <a:ext cx="8886825" cy="1200329"/>
          </a:xfrm>
          <a:prstGeom prst="rect">
            <a:avLst/>
          </a:prstGeom>
          <a:noFill/>
        </p:spPr>
        <p:txBody>
          <a:bodyPr wrap="square" rtlCol="0">
            <a:spAutoFit/>
          </a:bodyPr>
          <a:lstStyle/>
          <a:p>
            <a:r>
              <a:rPr lang="en-US" sz="2400" dirty="0"/>
              <a:t>Regression tree partitioning of variation in mean global temperature in 2100 across 766,000 model simulations varying functional form and </a:t>
            </a:r>
            <a:r>
              <a:rPr lang="en-US" sz="2400" dirty="0" err="1"/>
              <a:t>parametersfor</a:t>
            </a:r>
            <a:r>
              <a:rPr lang="en-US" sz="2400" dirty="0"/>
              <a:t> mitigation mode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245" y="942975"/>
            <a:ext cx="5784914" cy="5915025"/>
          </a:xfrm>
          <a:prstGeom prst="rect">
            <a:avLst/>
          </a:prstGeom>
        </p:spPr>
      </p:pic>
    </p:spTree>
    <p:extLst>
      <p:ext uri="{BB962C8B-B14F-4D97-AF65-F5344CB8AC3E}">
        <p14:creationId xmlns:p14="http://schemas.microsoft.com/office/powerpoint/2010/main" val="195779876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fontScheme name="Bea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10702</TotalTime>
  <Words>2471</Words>
  <Application>Microsoft Macintosh PowerPoint</Application>
  <PresentationFormat>On-screen Show (4:3)</PresentationFormat>
  <Paragraphs>109</Paragraphs>
  <Slides>26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Arial</vt:lpstr>
      <vt:lpstr>Courier</vt:lpstr>
      <vt:lpstr>Roboto</vt:lpstr>
      <vt:lpstr>Times New Roman</vt:lpstr>
      <vt:lpstr>Trebuchet MS</vt:lpstr>
      <vt:lpstr>Wingdings</vt:lpstr>
      <vt:lpstr>Default Design</vt:lpstr>
      <vt:lpstr>Beam</vt:lpstr>
      <vt:lpstr>Modeling Cognitive Processes for Human Risk Perception: A Climate Change Example </vt:lpstr>
      <vt:lpstr>PowerPoint Presentation</vt:lpstr>
      <vt:lpstr>PowerPoint Presentation</vt:lpstr>
      <vt:lpstr>PowerPoint Presentation</vt:lpstr>
      <vt:lpstr>PowerPoint Presentation</vt:lpstr>
      <vt:lpstr>Theory of Planned Behavior</vt:lpstr>
      <vt:lpstr>CSM (Climate Social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Heterogeneity</vt:lpstr>
      <vt:lpstr>PowerPoint Presentation</vt:lpstr>
      <vt:lpstr>PowerPoint Presentation</vt:lpstr>
      <vt:lpstr>PowerPoint Presentation</vt:lpstr>
      <vt:lpstr>PowerPoint Presentation</vt:lpstr>
      <vt:lpstr>Take home lessons</vt:lpstr>
    </vt:vector>
  </TitlesOfParts>
  <Company>Brian Beckage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Gross, Louis J</cp:lastModifiedBy>
  <cp:revision>803</cp:revision>
  <dcterms:created xsi:type="dcterms:W3CDTF">2009-02-10T16:25:00Z</dcterms:created>
  <dcterms:modified xsi:type="dcterms:W3CDTF">2024-09-17T05:22:23Z</dcterms:modified>
</cp:coreProperties>
</file>