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Lst>
  <p:notesMasterIdLst>
    <p:notesMasterId r:id="rId56"/>
  </p:notesMasterIdLst>
  <p:handoutMasterIdLst>
    <p:handoutMasterId r:id="rId57"/>
  </p:handoutMasterIdLst>
  <p:sldIdLst>
    <p:sldId id="1853" r:id="rId3"/>
    <p:sldId id="1902" r:id="rId4"/>
    <p:sldId id="1905" r:id="rId5"/>
    <p:sldId id="1645" r:id="rId6"/>
    <p:sldId id="1878" r:id="rId7"/>
    <p:sldId id="1867" r:id="rId8"/>
    <p:sldId id="1903" r:id="rId9"/>
    <p:sldId id="1870" r:id="rId10"/>
    <p:sldId id="1871" r:id="rId11"/>
    <p:sldId id="1872" r:id="rId12"/>
    <p:sldId id="1873" r:id="rId13"/>
    <p:sldId id="1854" r:id="rId14"/>
    <p:sldId id="1879" r:id="rId15"/>
    <p:sldId id="1880" r:id="rId16"/>
    <p:sldId id="1812" r:id="rId17"/>
    <p:sldId id="1652" r:id="rId18"/>
    <p:sldId id="1811" r:id="rId19"/>
    <p:sldId id="1813" r:id="rId20"/>
    <p:sldId id="1832" r:id="rId21"/>
    <p:sldId id="1863" r:id="rId22"/>
    <p:sldId id="1826" r:id="rId23"/>
    <p:sldId id="1823" r:id="rId24"/>
    <p:sldId id="1824" r:id="rId25"/>
    <p:sldId id="1881" r:id="rId26"/>
    <p:sldId id="1825" r:id="rId27"/>
    <p:sldId id="1821" r:id="rId28"/>
    <p:sldId id="1900" r:id="rId29"/>
    <p:sldId id="1901" r:id="rId30"/>
    <p:sldId id="1828" r:id="rId31"/>
    <p:sldId id="1829" r:id="rId32"/>
    <p:sldId id="1841" r:id="rId33"/>
    <p:sldId id="1827" r:id="rId34"/>
    <p:sldId id="1842" r:id="rId35"/>
    <p:sldId id="1844" r:id="rId36"/>
    <p:sldId id="1833" r:id="rId37"/>
    <p:sldId id="1839" r:id="rId38"/>
    <p:sldId id="1849" r:id="rId39"/>
    <p:sldId id="1808" r:id="rId40"/>
    <p:sldId id="1850" r:id="rId41"/>
    <p:sldId id="1882" r:id="rId42"/>
    <p:sldId id="1883" r:id="rId43"/>
    <p:sldId id="264" r:id="rId44"/>
    <p:sldId id="265" r:id="rId45"/>
    <p:sldId id="266" r:id="rId46"/>
    <p:sldId id="273" r:id="rId47"/>
    <p:sldId id="283" r:id="rId48"/>
    <p:sldId id="1886" r:id="rId49"/>
    <p:sldId id="284" r:id="rId50"/>
    <p:sldId id="292" r:id="rId51"/>
    <p:sldId id="1885" r:id="rId52"/>
    <p:sldId id="1864" r:id="rId53"/>
    <p:sldId id="1904" r:id="rId54"/>
    <p:sldId id="1866" r:id="rId55"/>
  </p:sldIdLst>
  <p:sldSz cx="9144000" cy="6858000" type="screen4x3"/>
  <p:notesSz cx="6858000" cy="9144000"/>
  <p:defaultTextStyle>
    <a:defPPr>
      <a:defRPr lang="en-US"/>
    </a:defPPr>
    <a:lvl1pPr algn="l" rtl="0" fontAlgn="base">
      <a:spcBef>
        <a:spcPct val="0"/>
      </a:spcBef>
      <a:spcAft>
        <a:spcPct val="0"/>
      </a:spcAft>
      <a:defRPr sz="2800" kern="1200">
        <a:solidFill>
          <a:schemeClr val="tx1"/>
        </a:solidFill>
        <a:latin typeface="Times New Roman" charset="0"/>
        <a:ea typeface="ＭＳ Ｐゴシック" charset="-128"/>
        <a:cs typeface="+mn-cs"/>
      </a:defRPr>
    </a:lvl1pPr>
    <a:lvl2pPr marL="457200" algn="l" rtl="0" fontAlgn="base">
      <a:spcBef>
        <a:spcPct val="0"/>
      </a:spcBef>
      <a:spcAft>
        <a:spcPct val="0"/>
      </a:spcAft>
      <a:defRPr sz="2800" kern="1200">
        <a:solidFill>
          <a:schemeClr val="tx1"/>
        </a:solidFill>
        <a:latin typeface="Times New Roman" charset="0"/>
        <a:ea typeface="ＭＳ Ｐゴシック" charset="-128"/>
        <a:cs typeface="+mn-cs"/>
      </a:defRPr>
    </a:lvl2pPr>
    <a:lvl3pPr marL="914400" algn="l" rtl="0" fontAlgn="base">
      <a:spcBef>
        <a:spcPct val="0"/>
      </a:spcBef>
      <a:spcAft>
        <a:spcPct val="0"/>
      </a:spcAft>
      <a:defRPr sz="2800" kern="1200">
        <a:solidFill>
          <a:schemeClr val="tx1"/>
        </a:solidFill>
        <a:latin typeface="Times New Roman" charset="0"/>
        <a:ea typeface="ＭＳ Ｐゴシック" charset="-128"/>
        <a:cs typeface="+mn-cs"/>
      </a:defRPr>
    </a:lvl3pPr>
    <a:lvl4pPr marL="1371600" algn="l" rtl="0" fontAlgn="base">
      <a:spcBef>
        <a:spcPct val="0"/>
      </a:spcBef>
      <a:spcAft>
        <a:spcPct val="0"/>
      </a:spcAft>
      <a:defRPr sz="2800" kern="1200">
        <a:solidFill>
          <a:schemeClr val="tx1"/>
        </a:solidFill>
        <a:latin typeface="Times New Roman" charset="0"/>
        <a:ea typeface="ＭＳ Ｐゴシック" charset="-128"/>
        <a:cs typeface="+mn-cs"/>
      </a:defRPr>
    </a:lvl4pPr>
    <a:lvl5pPr marL="1828800" algn="l" rtl="0" fontAlgn="base">
      <a:spcBef>
        <a:spcPct val="0"/>
      </a:spcBef>
      <a:spcAft>
        <a:spcPct val="0"/>
      </a:spcAft>
      <a:defRPr sz="2800" kern="1200">
        <a:solidFill>
          <a:schemeClr val="tx1"/>
        </a:solidFill>
        <a:latin typeface="Times New Roman" charset="0"/>
        <a:ea typeface="ＭＳ Ｐゴシック" charset="-128"/>
        <a:cs typeface="+mn-cs"/>
      </a:defRPr>
    </a:lvl5pPr>
    <a:lvl6pPr marL="2286000" algn="l" defTabSz="914400" rtl="0" eaLnBrk="1" latinLnBrk="0" hangingPunct="1">
      <a:defRPr sz="2800" kern="1200">
        <a:solidFill>
          <a:schemeClr val="tx1"/>
        </a:solidFill>
        <a:latin typeface="Times New Roman" charset="0"/>
        <a:ea typeface="ＭＳ Ｐゴシック" charset="-128"/>
        <a:cs typeface="+mn-cs"/>
      </a:defRPr>
    </a:lvl6pPr>
    <a:lvl7pPr marL="2743200" algn="l" defTabSz="914400" rtl="0" eaLnBrk="1" latinLnBrk="0" hangingPunct="1">
      <a:defRPr sz="2800" kern="1200">
        <a:solidFill>
          <a:schemeClr val="tx1"/>
        </a:solidFill>
        <a:latin typeface="Times New Roman" charset="0"/>
        <a:ea typeface="ＭＳ Ｐゴシック" charset="-128"/>
        <a:cs typeface="+mn-cs"/>
      </a:defRPr>
    </a:lvl7pPr>
    <a:lvl8pPr marL="3200400" algn="l" defTabSz="914400" rtl="0" eaLnBrk="1" latinLnBrk="0" hangingPunct="1">
      <a:defRPr sz="2800" kern="1200">
        <a:solidFill>
          <a:schemeClr val="tx1"/>
        </a:solidFill>
        <a:latin typeface="Times New Roman" charset="0"/>
        <a:ea typeface="ＭＳ Ｐゴシック" charset="-128"/>
        <a:cs typeface="+mn-cs"/>
      </a:defRPr>
    </a:lvl8pPr>
    <a:lvl9pPr marL="3657600" algn="l" defTabSz="914400" rtl="0" eaLnBrk="1" latinLnBrk="0" hangingPunct="1">
      <a:defRPr sz="2800" kern="1200">
        <a:solidFill>
          <a:schemeClr val="tx1"/>
        </a:solidFill>
        <a:latin typeface="Times New Roman"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A52E7"/>
    <a:srgbClr val="FBF703"/>
    <a:srgbClr val="F5F902"/>
    <a:srgbClr val="FF271C"/>
    <a:srgbClr val="82A92A"/>
    <a:srgbClr val="11BA32"/>
    <a:srgbClr val="6774FF"/>
    <a:srgbClr val="818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358"/>
    <p:restoredTop sz="94577"/>
  </p:normalViewPr>
  <p:slideViewPr>
    <p:cSldViewPr snapToGrid="0">
      <p:cViewPr varScale="1">
        <p:scale>
          <a:sx n="116" d="100"/>
          <a:sy n="116" d="100"/>
        </p:scale>
        <p:origin x="736" y="192"/>
      </p:cViewPr>
      <p:guideLst>
        <p:guide orient="horz" pos="2160"/>
        <p:guide pos="2880"/>
      </p:guideLst>
    </p:cSldViewPr>
  </p:slideViewPr>
  <p:outlineViewPr>
    <p:cViewPr>
      <p:scale>
        <a:sx n="33" d="100"/>
        <a:sy n="33" d="100"/>
      </p:scale>
      <p:origin x="0" y="4264"/>
    </p:cViewPr>
  </p:outlineViewPr>
  <p:notesTextViewPr>
    <p:cViewPr>
      <p:scale>
        <a:sx n="100" d="100"/>
        <a:sy n="100" d="100"/>
      </p:scale>
      <p:origin x="0" y="0"/>
    </p:cViewPr>
  </p:notesTextViewPr>
  <p:sorterViewPr>
    <p:cViewPr>
      <p:scale>
        <a:sx n="66" d="100"/>
        <a:sy n="66" d="100"/>
      </p:scale>
      <p:origin x="0" y="1816"/>
    </p:cViewPr>
  </p:sorterViewPr>
  <p:notesViewPr>
    <p:cSldViewPr snapToGrid="0">
      <p:cViewPr varScale="1">
        <p:scale>
          <a:sx n="42" d="100"/>
          <a:sy n="42" d="100"/>
        </p:scale>
        <p:origin x="-1435"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handoutMaster" Target="handoutMasters/handout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66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l">
              <a:defRPr sz="1200">
                <a:latin typeface="Times New Roman" pitchFamily="-112" charset="0"/>
                <a:ea typeface="+mn-ea"/>
                <a:cs typeface="+mn-cs"/>
              </a:defRPr>
            </a:lvl1pPr>
          </a:lstStyle>
          <a:p>
            <a:pPr>
              <a:defRPr/>
            </a:pPr>
            <a:endParaRPr lang="en-US"/>
          </a:p>
        </p:txBody>
      </p:sp>
      <p:sp>
        <p:nvSpPr>
          <p:cNvPr id="126669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126669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l">
              <a:defRPr sz="1200">
                <a:latin typeface="Times New Roman" pitchFamily="-112" charset="0"/>
                <a:ea typeface="+mn-ea"/>
                <a:cs typeface="+mn-cs"/>
              </a:defRPr>
            </a:lvl1pPr>
          </a:lstStyle>
          <a:p>
            <a:pPr>
              <a:defRPr/>
            </a:pPr>
            <a:endParaRPr lang="en-US"/>
          </a:p>
        </p:txBody>
      </p:sp>
      <p:sp>
        <p:nvSpPr>
          <p:cNvPr id="126669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fld id="{FD598F09-1CA9-2742-8995-C92AC020DEE5}" type="slidenum">
              <a:rPr lang="en-US" altLang="en-US"/>
              <a:pPr/>
              <a:t>‹#›</a:t>
            </a:fld>
            <a:endParaRPr lang="en-US" altLang="en-US"/>
          </a:p>
        </p:txBody>
      </p:sp>
    </p:spTree>
    <p:extLst>
      <p:ext uri="{BB962C8B-B14F-4D97-AF65-F5344CB8AC3E}">
        <p14:creationId xmlns:p14="http://schemas.microsoft.com/office/powerpoint/2010/main" val="16819332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54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New Roman" pitchFamily="-112" charset="0"/>
                <a:ea typeface="+mn-ea"/>
                <a:cs typeface="+mn-cs"/>
              </a:defRPr>
            </a:lvl1pPr>
          </a:lstStyle>
          <a:p>
            <a:pPr>
              <a:defRPr/>
            </a:pPr>
            <a:endParaRPr lang="en-US"/>
          </a:p>
        </p:txBody>
      </p:sp>
      <p:sp>
        <p:nvSpPr>
          <p:cNvPr id="14541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307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4541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541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New Roman" pitchFamily="-112" charset="0"/>
                <a:ea typeface="+mn-ea"/>
                <a:cs typeface="+mn-cs"/>
              </a:defRPr>
            </a:lvl1pPr>
          </a:lstStyle>
          <a:p>
            <a:pPr>
              <a:defRPr/>
            </a:pPr>
            <a:endParaRPr lang="en-US"/>
          </a:p>
        </p:txBody>
      </p:sp>
      <p:sp>
        <p:nvSpPr>
          <p:cNvPr id="14541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EA8ADE0D-D298-584D-A5C9-55321DFDBE3E}" type="slidenum">
              <a:rPr lang="en-US" altLang="en-US"/>
              <a:pPr/>
              <a:t>‹#›</a:t>
            </a:fld>
            <a:endParaRPr lang="en-US" altLang="en-US"/>
          </a:p>
        </p:txBody>
      </p:sp>
    </p:spTree>
    <p:extLst>
      <p:ext uri="{BB962C8B-B14F-4D97-AF65-F5344CB8AC3E}">
        <p14:creationId xmlns:p14="http://schemas.microsoft.com/office/powerpoint/2010/main" val="5934786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34FB7-E5E2-CE56-9707-F36A73FE6DF3}"/>
            </a:ext>
          </a:extLst>
        </p:cNvPr>
        <p:cNvGrpSpPr/>
        <p:nvPr/>
      </p:nvGrpSpPr>
      <p:grpSpPr>
        <a:xfrm>
          <a:off x="0" y="0"/>
          <a:ext cx="0" cy="0"/>
          <a:chOff x="0" y="0"/>
          <a:chExt cx="0" cy="0"/>
        </a:xfrm>
      </p:grpSpPr>
      <p:sp>
        <p:nvSpPr>
          <p:cNvPr id="32769" name="Rectangle 7">
            <a:extLst>
              <a:ext uri="{FF2B5EF4-FFF2-40B4-BE49-F238E27FC236}">
                <a16:creationId xmlns:a16="http://schemas.microsoft.com/office/drawing/2014/main" id="{0CC31515-A741-09A8-DA62-C692371AEF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F90F2690-EEEF-8949-9636-1B94206149B5}" type="slidenum">
              <a:rPr lang="en-US" altLang="en-US" sz="1200"/>
              <a:pPr eaLnBrk="1" hangingPunct="1"/>
              <a:t>2</a:t>
            </a:fld>
            <a:endParaRPr lang="en-US" altLang="en-US" sz="1200"/>
          </a:p>
        </p:txBody>
      </p:sp>
      <p:sp>
        <p:nvSpPr>
          <p:cNvPr id="32770" name="Rectangle 2">
            <a:extLst>
              <a:ext uri="{FF2B5EF4-FFF2-40B4-BE49-F238E27FC236}">
                <a16:creationId xmlns:a16="http://schemas.microsoft.com/office/drawing/2014/main" id="{580B1ADF-B974-36CC-BF58-3CB31D3506D8}"/>
              </a:ext>
            </a:extLst>
          </p:cNvPr>
          <p:cNvSpPr>
            <a:spLocks noGrp="1" noRot="1" noChangeAspect="1" noChangeArrowheads="1" noTextEdit="1"/>
          </p:cNvSpPr>
          <p:nvPr>
            <p:ph type="sldImg"/>
          </p:nvPr>
        </p:nvSpPr>
        <p:spPr>
          <a:xfrm>
            <a:off x="1144588" y="685800"/>
            <a:ext cx="4572000" cy="3429000"/>
          </a:xfrm>
          <a:ln/>
        </p:spPr>
      </p:sp>
      <p:sp>
        <p:nvSpPr>
          <p:cNvPr id="322563" name="Rectangle 3">
            <a:extLst>
              <a:ext uri="{FF2B5EF4-FFF2-40B4-BE49-F238E27FC236}">
                <a16:creationId xmlns:a16="http://schemas.microsoft.com/office/drawing/2014/main" id="{EE7B8F60-6E07-1463-5CAA-9CD73AAFDCAB}"/>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2176300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C9BE67BE-34F0-C448-B59C-F7D96043679C}" type="slidenum">
              <a:rPr lang="en-US" altLang="en-US" sz="1200">
                <a:latin typeface="Arial" charset="0"/>
              </a:rPr>
              <a:pPr eaLnBrk="1" hangingPunct="1"/>
              <a:t>26</a:t>
            </a:fld>
            <a:endParaRPr lang="en-US" altLang="en-US" sz="1200">
              <a:latin typeface="Arial" charset="0"/>
            </a:endParaRPr>
          </a:p>
        </p:txBody>
      </p:sp>
      <p:sp>
        <p:nvSpPr>
          <p:cNvPr id="56322" name="Rectangle 2"/>
          <p:cNvSpPr>
            <a:spLocks noGrp="1" noRot="1" noChangeAspect="1" noChangeArrowheads="1"/>
          </p:cNvSpPr>
          <p:nvPr>
            <p:ph type="sldImg"/>
          </p:nvPr>
        </p:nvSpPr>
        <p:spPr>
          <a:solidFill>
            <a:srgbClr val="FFFFFF"/>
          </a:solidFill>
          <a:ln/>
        </p:spPr>
      </p:sp>
      <p:sp>
        <p:nvSpPr>
          <p:cNvPr id="5632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charset="0"/>
              <a:ea typeface="ＭＳ Ｐゴシック" charset="-128"/>
            </a:endParaRPr>
          </a:p>
        </p:txBody>
      </p:sp>
    </p:spTree>
    <p:extLst>
      <p:ext uri="{BB962C8B-B14F-4D97-AF65-F5344CB8AC3E}">
        <p14:creationId xmlns:p14="http://schemas.microsoft.com/office/powerpoint/2010/main" val="584004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C9BE67BE-34F0-C448-B59C-F7D96043679C}" type="slidenum">
              <a:rPr lang="en-US" altLang="en-US" sz="1200">
                <a:latin typeface="Arial" charset="0"/>
              </a:rPr>
              <a:pPr eaLnBrk="1" hangingPunct="1"/>
              <a:t>27</a:t>
            </a:fld>
            <a:endParaRPr lang="en-US" altLang="en-US" sz="1200">
              <a:latin typeface="Arial" charset="0"/>
            </a:endParaRPr>
          </a:p>
        </p:txBody>
      </p:sp>
      <p:sp>
        <p:nvSpPr>
          <p:cNvPr id="56322" name="Rectangle 2"/>
          <p:cNvSpPr>
            <a:spLocks noGrp="1" noRot="1" noChangeAspect="1" noChangeArrowheads="1"/>
          </p:cNvSpPr>
          <p:nvPr>
            <p:ph type="sldImg"/>
          </p:nvPr>
        </p:nvSpPr>
        <p:spPr>
          <a:solidFill>
            <a:srgbClr val="FFFFFF"/>
          </a:solidFill>
          <a:ln/>
        </p:spPr>
      </p:sp>
      <p:sp>
        <p:nvSpPr>
          <p:cNvPr id="5632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charset="0"/>
              <a:ea typeface="ＭＳ Ｐゴシック" charset="-128"/>
            </a:endParaRPr>
          </a:p>
        </p:txBody>
      </p:sp>
    </p:spTree>
    <p:extLst>
      <p:ext uri="{BB962C8B-B14F-4D97-AF65-F5344CB8AC3E}">
        <p14:creationId xmlns:p14="http://schemas.microsoft.com/office/powerpoint/2010/main" val="3550173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C9BE67BE-34F0-C448-B59C-F7D96043679C}" type="slidenum">
              <a:rPr lang="en-US" altLang="en-US" sz="1200">
                <a:latin typeface="Arial" charset="0"/>
              </a:rPr>
              <a:pPr eaLnBrk="1" hangingPunct="1"/>
              <a:t>29</a:t>
            </a:fld>
            <a:endParaRPr lang="en-US" altLang="en-US" sz="1200">
              <a:latin typeface="Arial" charset="0"/>
            </a:endParaRPr>
          </a:p>
        </p:txBody>
      </p:sp>
      <p:sp>
        <p:nvSpPr>
          <p:cNvPr id="56322" name="Rectangle 2"/>
          <p:cNvSpPr>
            <a:spLocks noGrp="1" noRot="1" noChangeAspect="1" noChangeArrowheads="1"/>
          </p:cNvSpPr>
          <p:nvPr>
            <p:ph type="sldImg"/>
          </p:nvPr>
        </p:nvSpPr>
        <p:spPr>
          <a:solidFill>
            <a:srgbClr val="FFFFFF"/>
          </a:solidFill>
          <a:ln/>
        </p:spPr>
      </p:sp>
      <p:sp>
        <p:nvSpPr>
          <p:cNvPr id="5632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charset="0"/>
              <a:ea typeface="ＭＳ Ｐゴシック" charset="-128"/>
            </a:endParaRPr>
          </a:p>
        </p:txBody>
      </p:sp>
    </p:spTree>
    <p:extLst>
      <p:ext uri="{BB962C8B-B14F-4D97-AF65-F5344CB8AC3E}">
        <p14:creationId xmlns:p14="http://schemas.microsoft.com/office/powerpoint/2010/main" val="305507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C9BE67BE-34F0-C448-B59C-F7D96043679C}" type="slidenum">
              <a:rPr lang="en-US" altLang="en-US" sz="1200">
                <a:latin typeface="Arial" charset="0"/>
              </a:rPr>
              <a:pPr eaLnBrk="1" hangingPunct="1"/>
              <a:t>30</a:t>
            </a:fld>
            <a:endParaRPr lang="en-US" altLang="en-US" sz="1200">
              <a:latin typeface="Arial" charset="0"/>
            </a:endParaRPr>
          </a:p>
        </p:txBody>
      </p:sp>
      <p:sp>
        <p:nvSpPr>
          <p:cNvPr id="56322" name="Rectangle 2"/>
          <p:cNvSpPr>
            <a:spLocks noGrp="1" noRot="1" noChangeAspect="1" noChangeArrowheads="1"/>
          </p:cNvSpPr>
          <p:nvPr>
            <p:ph type="sldImg"/>
          </p:nvPr>
        </p:nvSpPr>
        <p:spPr>
          <a:solidFill>
            <a:srgbClr val="FFFFFF"/>
          </a:solidFill>
          <a:ln/>
        </p:spPr>
      </p:sp>
      <p:sp>
        <p:nvSpPr>
          <p:cNvPr id="5632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charset="0"/>
              <a:ea typeface="ＭＳ Ｐゴシック" charset="-128"/>
            </a:endParaRPr>
          </a:p>
        </p:txBody>
      </p:sp>
    </p:spTree>
    <p:extLst>
      <p:ext uri="{BB962C8B-B14F-4D97-AF65-F5344CB8AC3E}">
        <p14:creationId xmlns:p14="http://schemas.microsoft.com/office/powerpoint/2010/main" val="164845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C9BE67BE-34F0-C448-B59C-F7D96043679C}" type="slidenum">
              <a:rPr lang="en-US" altLang="en-US" sz="1200">
                <a:latin typeface="Arial" charset="0"/>
              </a:rPr>
              <a:pPr eaLnBrk="1" hangingPunct="1"/>
              <a:t>31</a:t>
            </a:fld>
            <a:endParaRPr lang="en-US" altLang="en-US" sz="1200">
              <a:latin typeface="Arial" charset="0"/>
            </a:endParaRPr>
          </a:p>
        </p:txBody>
      </p:sp>
      <p:sp>
        <p:nvSpPr>
          <p:cNvPr id="56322" name="Rectangle 2"/>
          <p:cNvSpPr>
            <a:spLocks noGrp="1" noRot="1" noChangeAspect="1" noChangeArrowheads="1"/>
          </p:cNvSpPr>
          <p:nvPr>
            <p:ph type="sldImg"/>
          </p:nvPr>
        </p:nvSpPr>
        <p:spPr>
          <a:solidFill>
            <a:srgbClr val="FFFFFF"/>
          </a:solidFill>
          <a:ln/>
        </p:spPr>
      </p:sp>
      <p:sp>
        <p:nvSpPr>
          <p:cNvPr id="5632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charset="0"/>
              <a:ea typeface="ＭＳ Ｐゴシック" charset="-128"/>
            </a:endParaRPr>
          </a:p>
        </p:txBody>
      </p:sp>
    </p:spTree>
    <p:extLst>
      <p:ext uri="{BB962C8B-B14F-4D97-AF65-F5344CB8AC3E}">
        <p14:creationId xmlns:p14="http://schemas.microsoft.com/office/powerpoint/2010/main" val="833550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C9BE67BE-34F0-C448-B59C-F7D96043679C}" type="slidenum">
              <a:rPr lang="en-US" altLang="en-US" sz="1200">
                <a:latin typeface="Arial" charset="0"/>
              </a:rPr>
              <a:pPr eaLnBrk="1" hangingPunct="1"/>
              <a:t>32</a:t>
            </a:fld>
            <a:endParaRPr lang="en-US" altLang="en-US" sz="1200">
              <a:latin typeface="Arial" charset="0"/>
            </a:endParaRPr>
          </a:p>
        </p:txBody>
      </p:sp>
      <p:sp>
        <p:nvSpPr>
          <p:cNvPr id="56322" name="Rectangle 2"/>
          <p:cNvSpPr>
            <a:spLocks noGrp="1" noRot="1" noChangeAspect="1" noChangeArrowheads="1"/>
          </p:cNvSpPr>
          <p:nvPr>
            <p:ph type="sldImg"/>
          </p:nvPr>
        </p:nvSpPr>
        <p:spPr>
          <a:solidFill>
            <a:srgbClr val="FFFFFF"/>
          </a:solidFill>
          <a:ln/>
        </p:spPr>
      </p:sp>
      <p:sp>
        <p:nvSpPr>
          <p:cNvPr id="5632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charset="0"/>
              <a:ea typeface="ＭＳ Ｐゴシック" charset="-128"/>
            </a:endParaRPr>
          </a:p>
        </p:txBody>
      </p:sp>
    </p:spTree>
    <p:extLst>
      <p:ext uri="{BB962C8B-B14F-4D97-AF65-F5344CB8AC3E}">
        <p14:creationId xmlns:p14="http://schemas.microsoft.com/office/powerpoint/2010/main" val="5601996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C9BE67BE-34F0-C448-B59C-F7D96043679C}" type="slidenum">
              <a:rPr lang="en-US" altLang="en-US" sz="1200">
                <a:latin typeface="Arial" charset="0"/>
              </a:rPr>
              <a:pPr eaLnBrk="1" hangingPunct="1"/>
              <a:t>33</a:t>
            </a:fld>
            <a:endParaRPr lang="en-US" altLang="en-US" sz="1200">
              <a:latin typeface="Arial" charset="0"/>
            </a:endParaRPr>
          </a:p>
        </p:txBody>
      </p:sp>
      <p:sp>
        <p:nvSpPr>
          <p:cNvPr id="56322" name="Rectangle 2"/>
          <p:cNvSpPr>
            <a:spLocks noGrp="1" noRot="1" noChangeAspect="1" noChangeArrowheads="1"/>
          </p:cNvSpPr>
          <p:nvPr>
            <p:ph type="sldImg"/>
          </p:nvPr>
        </p:nvSpPr>
        <p:spPr>
          <a:solidFill>
            <a:srgbClr val="FFFFFF"/>
          </a:solidFill>
          <a:ln/>
        </p:spPr>
      </p:sp>
      <p:sp>
        <p:nvSpPr>
          <p:cNvPr id="5632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charset="0"/>
              <a:ea typeface="ＭＳ Ｐゴシック" charset="-128"/>
            </a:endParaRPr>
          </a:p>
        </p:txBody>
      </p:sp>
    </p:spTree>
    <p:extLst>
      <p:ext uri="{BB962C8B-B14F-4D97-AF65-F5344CB8AC3E}">
        <p14:creationId xmlns:p14="http://schemas.microsoft.com/office/powerpoint/2010/main" val="934193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C9BE67BE-34F0-C448-B59C-F7D96043679C}" type="slidenum">
              <a:rPr lang="en-US" altLang="en-US" sz="1200">
                <a:latin typeface="Arial" charset="0"/>
              </a:rPr>
              <a:pPr eaLnBrk="1" hangingPunct="1"/>
              <a:t>34</a:t>
            </a:fld>
            <a:endParaRPr lang="en-US" altLang="en-US" sz="1200">
              <a:latin typeface="Arial" charset="0"/>
            </a:endParaRPr>
          </a:p>
        </p:txBody>
      </p:sp>
      <p:sp>
        <p:nvSpPr>
          <p:cNvPr id="56322" name="Rectangle 2"/>
          <p:cNvSpPr>
            <a:spLocks noGrp="1" noRot="1" noChangeAspect="1" noChangeArrowheads="1"/>
          </p:cNvSpPr>
          <p:nvPr>
            <p:ph type="sldImg"/>
          </p:nvPr>
        </p:nvSpPr>
        <p:spPr>
          <a:solidFill>
            <a:srgbClr val="FFFFFF"/>
          </a:solidFill>
          <a:ln/>
        </p:spPr>
      </p:sp>
      <p:sp>
        <p:nvSpPr>
          <p:cNvPr id="5632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latin typeface="Times New Roman" charset="0"/>
              <a:ea typeface="ＭＳ Ｐゴシック" charset="-128"/>
            </a:endParaRPr>
          </a:p>
        </p:txBody>
      </p:sp>
    </p:spTree>
    <p:extLst>
      <p:ext uri="{BB962C8B-B14F-4D97-AF65-F5344CB8AC3E}">
        <p14:creationId xmlns:p14="http://schemas.microsoft.com/office/powerpoint/2010/main" val="1170950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p:cNvSpPr>
            <a:spLocks noGrp="1" noRot="1" noChangeAspect="1"/>
          </p:cNvSpPr>
          <p:nvPr>
            <p:ph type="sldImg"/>
          </p:nvPr>
        </p:nvSpPr>
        <p:spPr>
          <a:ln/>
        </p:spPr>
      </p:sp>
      <p:sp>
        <p:nvSpPr>
          <p:cNvPr id="157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charset="0"/>
              <a:ea typeface="ＭＳ Ｐゴシック" charset="-128"/>
            </a:endParaRPr>
          </a:p>
        </p:txBody>
      </p:sp>
      <p:sp>
        <p:nvSpPr>
          <p:cNvPr id="4" name="Slide Number Placeholder 3"/>
          <p:cNvSpPr>
            <a:spLocks noGrp="1"/>
          </p:cNvSpPr>
          <p:nvPr>
            <p:ph type="sldNum" sz="quarter" idx="5"/>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3E0378DE-870C-5E45-B564-C0771C5D0EF3}" type="slidenum">
              <a:rPr lang="en-US" altLang="en-US" sz="1200"/>
              <a:pPr eaLnBrk="1" hangingPunct="1"/>
              <a:t>38</a:t>
            </a:fld>
            <a:endParaRPr lang="en-US" altLang="en-US" sz="1200"/>
          </a:p>
        </p:txBody>
      </p:sp>
    </p:spTree>
    <p:extLst>
      <p:ext uri="{BB962C8B-B14F-4D97-AF65-F5344CB8AC3E}">
        <p14:creationId xmlns:p14="http://schemas.microsoft.com/office/powerpoint/2010/main" val="9061267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p:cNvSpPr>
            <a:spLocks noGrp="1" noRot="1" noChangeAspect="1"/>
          </p:cNvSpPr>
          <p:nvPr>
            <p:ph type="sldImg"/>
          </p:nvPr>
        </p:nvSpPr>
        <p:spPr>
          <a:ln/>
        </p:spPr>
      </p:sp>
      <p:sp>
        <p:nvSpPr>
          <p:cNvPr id="157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charset="0"/>
              <a:ea typeface="ＭＳ Ｐゴシック" charset="-128"/>
            </a:endParaRPr>
          </a:p>
        </p:txBody>
      </p:sp>
      <p:sp>
        <p:nvSpPr>
          <p:cNvPr id="4" name="Slide Number Placeholder 3"/>
          <p:cNvSpPr>
            <a:spLocks noGrp="1"/>
          </p:cNvSpPr>
          <p:nvPr>
            <p:ph type="sldNum" sz="quarter" idx="5"/>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3E0378DE-870C-5E45-B564-C0771C5D0EF3}" type="slidenum">
              <a:rPr lang="en-US" altLang="en-US" sz="1200"/>
              <a:pPr eaLnBrk="1" hangingPunct="1"/>
              <a:t>39</a:t>
            </a:fld>
            <a:endParaRPr lang="en-US" altLang="en-US" sz="1200"/>
          </a:p>
        </p:txBody>
      </p:sp>
    </p:spTree>
    <p:extLst>
      <p:ext uri="{BB962C8B-B14F-4D97-AF65-F5344CB8AC3E}">
        <p14:creationId xmlns:p14="http://schemas.microsoft.com/office/powerpoint/2010/main" val="155710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F90F2690-EEEF-8949-9636-1B94206149B5}" type="slidenum">
              <a:rPr lang="en-US" altLang="en-US" sz="1200"/>
              <a:pPr eaLnBrk="1" hangingPunct="1"/>
              <a:t>4</a:t>
            </a:fld>
            <a:endParaRPr lang="en-US" altLang="en-US" sz="1200"/>
          </a:p>
        </p:txBody>
      </p:sp>
      <p:sp>
        <p:nvSpPr>
          <p:cNvPr id="32770" name="Rectangle 2"/>
          <p:cNvSpPr>
            <a:spLocks noGrp="1" noRot="1" noChangeAspect="1" noChangeArrowheads="1" noTextEdit="1"/>
          </p:cNvSpPr>
          <p:nvPr>
            <p:ph type="sldImg"/>
          </p:nvPr>
        </p:nvSpPr>
        <p:spPr>
          <a:xfrm>
            <a:off x="1144588" y="685800"/>
            <a:ext cx="4572000" cy="3429000"/>
          </a:xfrm>
          <a:ln/>
        </p:spPr>
      </p:sp>
      <p:sp>
        <p:nvSpPr>
          <p:cNvPr id="322563" name="Rectangle 3"/>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924299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p:cNvSpPr>
            <a:spLocks noGrp="1" noRot="1" noChangeAspect="1"/>
          </p:cNvSpPr>
          <p:nvPr>
            <p:ph type="sldImg"/>
          </p:nvPr>
        </p:nvSpPr>
        <p:spPr>
          <a:ln/>
        </p:spPr>
      </p:sp>
      <p:sp>
        <p:nvSpPr>
          <p:cNvPr id="157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charset="0"/>
              <a:ea typeface="ＭＳ Ｐゴシック" charset="-128"/>
            </a:endParaRPr>
          </a:p>
        </p:txBody>
      </p:sp>
      <p:sp>
        <p:nvSpPr>
          <p:cNvPr id="4" name="Slide Number Placeholder 3"/>
          <p:cNvSpPr>
            <a:spLocks noGrp="1"/>
          </p:cNvSpPr>
          <p:nvPr>
            <p:ph type="sldNum" sz="quarter" idx="5"/>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3E0378DE-870C-5E45-B564-C0771C5D0EF3}" type="slidenum">
              <a:rPr lang="en-US" altLang="en-US" sz="1200"/>
              <a:pPr eaLnBrk="1" hangingPunct="1"/>
              <a:t>40</a:t>
            </a:fld>
            <a:endParaRPr lang="en-US" altLang="en-US" sz="1200"/>
          </a:p>
        </p:txBody>
      </p:sp>
    </p:spTree>
    <p:extLst>
      <p:ext uri="{BB962C8B-B14F-4D97-AF65-F5344CB8AC3E}">
        <p14:creationId xmlns:p14="http://schemas.microsoft.com/office/powerpoint/2010/main" val="34600420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p:cNvSpPr>
            <a:spLocks noGrp="1" noRot="1" noChangeAspect="1"/>
          </p:cNvSpPr>
          <p:nvPr>
            <p:ph type="sldImg"/>
          </p:nvPr>
        </p:nvSpPr>
        <p:spPr>
          <a:ln/>
        </p:spPr>
      </p:sp>
      <p:sp>
        <p:nvSpPr>
          <p:cNvPr id="157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charset="0"/>
              <a:ea typeface="ＭＳ Ｐゴシック" charset="-128"/>
            </a:endParaRPr>
          </a:p>
        </p:txBody>
      </p:sp>
      <p:sp>
        <p:nvSpPr>
          <p:cNvPr id="4" name="Slide Number Placeholder 3"/>
          <p:cNvSpPr>
            <a:spLocks noGrp="1"/>
          </p:cNvSpPr>
          <p:nvPr>
            <p:ph type="sldNum" sz="quarter" idx="5"/>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3E0378DE-870C-5E45-B564-C0771C5D0EF3}" type="slidenum">
              <a:rPr lang="en-US" altLang="en-US" sz="1200"/>
              <a:pPr eaLnBrk="1" hangingPunct="1"/>
              <a:t>51</a:t>
            </a:fld>
            <a:endParaRPr lang="en-US" altLang="en-US" sz="1200"/>
          </a:p>
        </p:txBody>
      </p:sp>
    </p:spTree>
    <p:extLst>
      <p:ext uri="{BB962C8B-B14F-4D97-AF65-F5344CB8AC3E}">
        <p14:creationId xmlns:p14="http://schemas.microsoft.com/office/powerpoint/2010/main" val="17891057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C7955-7BD9-F431-B598-7A1B08F88F98}"/>
            </a:ext>
          </a:extLst>
        </p:cNvPr>
        <p:cNvGrpSpPr/>
        <p:nvPr/>
      </p:nvGrpSpPr>
      <p:grpSpPr>
        <a:xfrm>
          <a:off x="0" y="0"/>
          <a:ext cx="0" cy="0"/>
          <a:chOff x="0" y="0"/>
          <a:chExt cx="0" cy="0"/>
        </a:xfrm>
      </p:grpSpPr>
      <p:sp>
        <p:nvSpPr>
          <p:cNvPr id="157697" name="Slide Image Placeholder 1">
            <a:extLst>
              <a:ext uri="{FF2B5EF4-FFF2-40B4-BE49-F238E27FC236}">
                <a16:creationId xmlns:a16="http://schemas.microsoft.com/office/drawing/2014/main" id="{E908FB5B-AB01-E89F-E778-0DF58D1CE0D9}"/>
              </a:ext>
            </a:extLst>
          </p:cNvPr>
          <p:cNvSpPr>
            <a:spLocks noGrp="1" noRot="1" noChangeAspect="1"/>
          </p:cNvSpPr>
          <p:nvPr>
            <p:ph type="sldImg"/>
          </p:nvPr>
        </p:nvSpPr>
        <p:spPr>
          <a:ln/>
        </p:spPr>
      </p:sp>
      <p:sp>
        <p:nvSpPr>
          <p:cNvPr id="157698" name="Notes Placeholder 2">
            <a:extLst>
              <a:ext uri="{FF2B5EF4-FFF2-40B4-BE49-F238E27FC236}">
                <a16:creationId xmlns:a16="http://schemas.microsoft.com/office/drawing/2014/main" id="{45797E93-43A4-6C81-DBA6-60387223F89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charset="0"/>
              <a:ea typeface="ＭＳ Ｐゴシック" charset="-128"/>
            </a:endParaRPr>
          </a:p>
        </p:txBody>
      </p:sp>
      <p:sp>
        <p:nvSpPr>
          <p:cNvPr id="4" name="Slide Number Placeholder 3">
            <a:extLst>
              <a:ext uri="{FF2B5EF4-FFF2-40B4-BE49-F238E27FC236}">
                <a16:creationId xmlns:a16="http://schemas.microsoft.com/office/drawing/2014/main" id="{9F35494C-0D86-EA01-0D9A-438D7DF0D18E}"/>
              </a:ext>
            </a:extLst>
          </p:cNvPr>
          <p:cNvSpPr>
            <a:spLocks noGrp="1"/>
          </p:cNvSpPr>
          <p:nvPr>
            <p:ph type="sldNum" sz="quarter" idx="5"/>
          </p:nvPr>
        </p:nvSpPr>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3E0378DE-870C-5E45-B564-C0771C5D0EF3}" type="slidenum">
              <a:rPr lang="en-US" altLang="en-US" sz="1200"/>
              <a:pPr eaLnBrk="1" hangingPunct="1"/>
              <a:t>52</a:t>
            </a:fld>
            <a:endParaRPr lang="en-US" altLang="en-US" sz="1200"/>
          </a:p>
        </p:txBody>
      </p:sp>
    </p:spTree>
    <p:extLst>
      <p:ext uri="{BB962C8B-B14F-4D97-AF65-F5344CB8AC3E}">
        <p14:creationId xmlns:p14="http://schemas.microsoft.com/office/powerpoint/2010/main" val="26500080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B14505-F15A-447F-B31D-A7AED6FD8C54}" type="slidenum">
              <a:rPr lang="en-US" smtClean="0"/>
              <a:t>53</a:t>
            </a:fld>
            <a:endParaRPr lang="en-US"/>
          </a:p>
        </p:txBody>
      </p:sp>
    </p:spTree>
    <p:extLst>
      <p:ext uri="{BB962C8B-B14F-4D97-AF65-F5344CB8AC3E}">
        <p14:creationId xmlns:p14="http://schemas.microsoft.com/office/powerpoint/2010/main" val="1303959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8ADE0D-D298-584D-A5C9-55321DFDBE3E}" type="slidenum">
              <a:rPr lang="en-US" altLang="en-US" smtClean="0"/>
              <a:pPr/>
              <a:t>6</a:t>
            </a:fld>
            <a:endParaRPr lang="en-US" altLang="en-US"/>
          </a:p>
        </p:txBody>
      </p:sp>
    </p:spTree>
    <p:extLst>
      <p:ext uri="{BB962C8B-B14F-4D97-AF65-F5344CB8AC3E}">
        <p14:creationId xmlns:p14="http://schemas.microsoft.com/office/powerpoint/2010/main" val="2266204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
            </a:r>
          </a:p>
        </p:txBody>
      </p:sp>
      <p:sp>
        <p:nvSpPr>
          <p:cNvPr id="4" name="Slide Number Placeholder 3"/>
          <p:cNvSpPr>
            <a:spLocks noGrp="1"/>
          </p:cNvSpPr>
          <p:nvPr>
            <p:ph type="sldNum" sz="quarter" idx="10"/>
          </p:nvPr>
        </p:nvSpPr>
        <p:spPr/>
        <p:txBody>
          <a:bodyPr/>
          <a:lstStyle/>
          <a:p>
            <a:fld id="{BBB14505-F15A-447F-B31D-A7AED6FD8C54}" type="slidenum">
              <a:rPr lang="en-US" smtClean="0"/>
              <a:t>12</a:t>
            </a:fld>
            <a:endParaRPr lang="en-US"/>
          </a:p>
        </p:txBody>
      </p:sp>
    </p:spTree>
    <p:extLst>
      <p:ext uri="{BB962C8B-B14F-4D97-AF65-F5344CB8AC3E}">
        <p14:creationId xmlns:p14="http://schemas.microsoft.com/office/powerpoint/2010/main" val="609084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75A2DF71-2947-9544-B0AC-96F8CD688FA9}" type="slidenum">
              <a:rPr lang="en-US" altLang="en-US" sz="1200"/>
              <a:pPr eaLnBrk="1" hangingPunct="1"/>
              <a:t>16</a:t>
            </a:fld>
            <a:endParaRPr lang="en-US" altLang="en-US" sz="1200"/>
          </a:p>
        </p:txBody>
      </p:sp>
      <p:sp>
        <p:nvSpPr>
          <p:cNvPr id="37890" name="Rectangle 2"/>
          <p:cNvSpPr>
            <a:spLocks noGrp="1" noRot="1" noChangeAspect="1" noChangeArrowheads="1"/>
          </p:cNvSpPr>
          <p:nvPr>
            <p:ph type="sldImg"/>
          </p:nvPr>
        </p:nvSpPr>
        <p:spPr>
          <a:xfrm>
            <a:off x="1144588" y="685800"/>
            <a:ext cx="4572000" cy="3429000"/>
          </a:xfrm>
          <a:solidFill>
            <a:srgbClr val="FFFFFF"/>
          </a:solidFill>
          <a:ln/>
        </p:spPr>
      </p:sp>
      <p:sp>
        <p:nvSpPr>
          <p:cNvPr id="718851" name="Rectangle 3"/>
          <p:cNvSpPr>
            <a:spLocks noGrp="1" noChangeArrowheads="1"/>
          </p:cNvSpPr>
          <p:nvPr>
            <p:ph type="body" idx="1"/>
          </p:nvPr>
        </p:nvSpPr>
        <p:spPr>
          <a:solidFill>
            <a:srgbClr val="FFFFFF"/>
          </a:solidFill>
          <a:ln>
            <a:solidFill>
              <a:srgbClr val="000000"/>
            </a:solidFill>
          </a:ln>
        </p:spPr>
        <p:txBody>
          <a:bodyPr/>
          <a:lstStyle/>
          <a:p>
            <a:pPr>
              <a:defRPr/>
            </a:pPr>
            <a:endParaRPr lang="en-US">
              <a:cs typeface="+mn-cs"/>
            </a:endParaRPr>
          </a:p>
        </p:txBody>
      </p:sp>
    </p:spTree>
    <p:extLst>
      <p:ext uri="{BB962C8B-B14F-4D97-AF65-F5344CB8AC3E}">
        <p14:creationId xmlns:p14="http://schemas.microsoft.com/office/powerpoint/2010/main" val="1783706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C9BE67BE-34F0-C448-B59C-F7D96043679C}" type="slidenum">
              <a:rPr lang="en-US" altLang="en-US" sz="1200">
                <a:latin typeface="Arial" charset="0"/>
              </a:rPr>
              <a:pPr eaLnBrk="1" hangingPunct="1"/>
              <a:t>21</a:t>
            </a:fld>
            <a:endParaRPr lang="en-US" altLang="en-US" sz="1200">
              <a:latin typeface="Arial" charset="0"/>
            </a:endParaRPr>
          </a:p>
        </p:txBody>
      </p:sp>
      <p:sp>
        <p:nvSpPr>
          <p:cNvPr id="56322" name="Rectangle 2"/>
          <p:cNvSpPr>
            <a:spLocks noGrp="1" noRot="1" noChangeAspect="1" noChangeArrowheads="1"/>
          </p:cNvSpPr>
          <p:nvPr>
            <p:ph type="sldImg"/>
          </p:nvPr>
        </p:nvSpPr>
        <p:spPr>
          <a:solidFill>
            <a:srgbClr val="FFFFFF"/>
          </a:solidFill>
          <a:ln/>
        </p:spPr>
      </p:sp>
      <p:sp>
        <p:nvSpPr>
          <p:cNvPr id="5632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charset="0"/>
              <a:ea typeface="ＭＳ Ｐゴシック" charset="-128"/>
            </a:endParaRPr>
          </a:p>
        </p:txBody>
      </p:sp>
    </p:spTree>
    <p:extLst>
      <p:ext uri="{BB962C8B-B14F-4D97-AF65-F5344CB8AC3E}">
        <p14:creationId xmlns:p14="http://schemas.microsoft.com/office/powerpoint/2010/main" val="1531410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C9BE67BE-34F0-C448-B59C-F7D96043679C}" type="slidenum">
              <a:rPr lang="en-US" altLang="en-US" sz="1200">
                <a:latin typeface="Arial" charset="0"/>
              </a:rPr>
              <a:pPr eaLnBrk="1" hangingPunct="1"/>
              <a:t>22</a:t>
            </a:fld>
            <a:endParaRPr lang="en-US" altLang="en-US" sz="1200">
              <a:latin typeface="Arial" charset="0"/>
            </a:endParaRPr>
          </a:p>
        </p:txBody>
      </p:sp>
      <p:sp>
        <p:nvSpPr>
          <p:cNvPr id="56322" name="Rectangle 2"/>
          <p:cNvSpPr>
            <a:spLocks noGrp="1" noRot="1" noChangeAspect="1" noChangeArrowheads="1"/>
          </p:cNvSpPr>
          <p:nvPr>
            <p:ph type="sldImg"/>
          </p:nvPr>
        </p:nvSpPr>
        <p:spPr>
          <a:solidFill>
            <a:srgbClr val="FFFFFF"/>
          </a:solidFill>
          <a:ln/>
        </p:spPr>
      </p:sp>
      <p:sp>
        <p:nvSpPr>
          <p:cNvPr id="5632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charset="0"/>
              <a:ea typeface="ＭＳ Ｐゴシック" charset="-128"/>
            </a:endParaRPr>
          </a:p>
        </p:txBody>
      </p:sp>
    </p:spTree>
    <p:extLst>
      <p:ext uri="{BB962C8B-B14F-4D97-AF65-F5344CB8AC3E}">
        <p14:creationId xmlns:p14="http://schemas.microsoft.com/office/powerpoint/2010/main" val="953825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C9BE67BE-34F0-C448-B59C-F7D96043679C}" type="slidenum">
              <a:rPr lang="en-US" altLang="en-US" sz="1200">
                <a:latin typeface="Arial" charset="0"/>
              </a:rPr>
              <a:pPr eaLnBrk="1" hangingPunct="1"/>
              <a:t>23</a:t>
            </a:fld>
            <a:endParaRPr lang="en-US" altLang="en-US" sz="1200">
              <a:latin typeface="Arial" charset="0"/>
            </a:endParaRPr>
          </a:p>
        </p:txBody>
      </p:sp>
      <p:sp>
        <p:nvSpPr>
          <p:cNvPr id="56322" name="Rectangle 2"/>
          <p:cNvSpPr>
            <a:spLocks noGrp="1" noRot="1" noChangeAspect="1" noChangeArrowheads="1"/>
          </p:cNvSpPr>
          <p:nvPr>
            <p:ph type="sldImg"/>
          </p:nvPr>
        </p:nvSpPr>
        <p:spPr>
          <a:solidFill>
            <a:srgbClr val="FFFFFF"/>
          </a:solidFill>
          <a:ln/>
        </p:spPr>
      </p:sp>
      <p:sp>
        <p:nvSpPr>
          <p:cNvPr id="5632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charset="0"/>
              <a:ea typeface="ＭＳ Ｐゴシック" charset="-128"/>
            </a:endParaRPr>
          </a:p>
        </p:txBody>
      </p:sp>
    </p:spTree>
    <p:extLst>
      <p:ext uri="{BB962C8B-B14F-4D97-AF65-F5344CB8AC3E}">
        <p14:creationId xmlns:p14="http://schemas.microsoft.com/office/powerpoint/2010/main" val="433996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fld id="{C9BE67BE-34F0-C448-B59C-F7D96043679C}" type="slidenum">
              <a:rPr lang="en-US" altLang="en-US" sz="1200">
                <a:latin typeface="Arial" charset="0"/>
              </a:rPr>
              <a:pPr eaLnBrk="1" hangingPunct="1"/>
              <a:t>25</a:t>
            </a:fld>
            <a:endParaRPr lang="en-US" altLang="en-US" sz="1200">
              <a:latin typeface="Arial" charset="0"/>
            </a:endParaRPr>
          </a:p>
        </p:txBody>
      </p:sp>
      <p:sp>
        <p:nvSpPr>
          <p:cNvPr id="56322" name="Rectangle 2"/>
          <p:cNvSpPr>
            <a:spLocks noGrp="1" noRot="1" noChangeAspect="1" noChangeArrowheads="1"/>
          </p:cNvSpPr>
          <p:nvPr>
            <p:ph type="sldImg"/>
          </p:nvPr>
        </p:nvSpPr>
        <p:spPr>
          <a:solidFill>
            <a:srgbClr val="FFFFFF"/>
          </a:solidFill>
          <a:ln/>
        </p:spPr>
      </p:sp>
      <p:sp>
        <p:nvSpPr>
          <p:cNvPr id="5632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charset="0"/>
              <a:ea typeface="ＭＳ Ｐゴシック" charset="-128"/>
            </a:endParaRPr>
          </a:p>
        </p:txBody>
      </p:sp>
    </p:spTree>
    <p:extLst>
      <p:ext uri="{BB962C8B-B14F-4D97-AF65-F5344CB8AC3E}">
        <p14:creationId xmlns:p14="http://schemas.microsoft.com/office/powerpoint/2010/main" val="2145989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0C96D99-0A0F-0B49-BD53-DF238600B2CD}" type="slidenum">
              <a:rPr lang="en-US" altLang="en-US"/>
              <a:pPr/>
              <a:t>‹#›</a:t>
            </a:fld>
            <a:endParaRPr lang="en-US" altLang="en-US"/>
          </a:p>
        </p:txBody>
      </p:sp>
    </p:spTree>
    <p:extLst>
      <p:ext uri="{BB962C8B-B14F-4D97-AF65-F5344CB8AC3E}">
        <p14:creationId xmlns:p14="http://schemas.microsoft.com/office/powerpoint/2010/main" val="1463503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CD3263F-99D3-6F4F-951C-5F2D7B744430}" type="slidenum">
              <a:rPr lang="en-US" altLang="en-US"/>
              <a:pPr/>
              <a:t>‹#›</a:t>
            </a:fld>
            <a:endParaRPr lang="en-US" altLang="en-US"/>
          </a:p>
        </p:txBody>
      </p:sp>
    </p:spTree>
    <p:extLst>
      <p:ext uri="{BB962C8B-B14F-4D97-AF65-F5344CB8AC3E}">
        <p14:creationId xmlns:p14="http://schemas.microsoft.com/office/powerpoint/2010/main" val="901378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1EC7A90-1099-0F4C-B421-6F5A74BCED5B}" type="slidenum">
              <a:rPr lang="en-US" altLang="en-US"/>
              <a:pPr/>
              <a:t>‹#›</a:t>
            </a:fld>
            <a:endParaRPr lang="en-US" altLang="en-US"/>
          </a:p>
        </p:txBody>
      </p:sp>
    </p:spTree>
    <p:extLst>
      <p:ext uri="{BB962C8B-B14F-4D97-AF65-F5344CB8AC3E}">
        <p14:creationId xmlns:p14="http://schemas.microsoft.com/office/powerpoint/2010/main" val="1118131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68BC921-71B4-0A4D-8E41-78C82F082576}" type="slidenum">
              <a:rPr lang="en-US" altLang="en-US"/>
              <a:pPr/>
              <a:t>‹#›</a:t>
            </a:fld>
            <a:endParaRPr lang="en-US" altLang="en-US"/>
          </a:p>
        </p:txBody>
      </p:sp>
    </p:spTree>
    <p:extLst>
      <p:ext uri="{BB962C8B-B14F-4D97-AF65-F5344CB8AC3E}">
        <p14:creationId xmlns:p14="http://schemas.microsoft.com/office/powerpoint/2010/main" val="1950545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C174EDA-6576-EC4A-BA77-A1A44F833E48}" type="slidenum">
              <a:rPr lang="en-US" altLang="en-US"/>
              <a:pPr/>
              <a:t>‹#›</a:t>
            </a:fld>
            <a:endParaRPr lang="en-US" altLang="en-US"/>
          </a:p>
        </p:txBody>
      </p:sp>
    </p:spTree>
    <p:extLst>
      <p:ext uri="{BB962C8B-B14F-4D97-AF65-F5344CB8AC3E}">
        <p14:creationId xmlns:p14="http://schemas.microsoft.com/office/powerpoint/2010/main" val="1477389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2CC9B72-547C-FA49-8595-01220C3647B0}" type="slidenum">
              <a:rPr lang="en-US" altLang="en-US"/>
              <a:pPr/>
              <a:t>‹#›</a:t>
            </a:fld>
            <a:endParaRPr lang="en-US" altLang="en-US"/>
          </a:p>
        </p:txBody>
      </p:sp>
    </p:spTree>
    <p:extLst>
      <p:ext uri="{BB962C8B-B14F-4D97-AF65-F5344CB8AC3E}">
        <p14:creationId xmlns:p14="http://schemas.microsoft.com/office/powerpoint/2010/main" val="1271214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ctr">
                <a:defRPr/>
              </a:pPr>
              <a:endParaRPr lang="en-US">
                <a:latin typeface="Times New Roman" pitchFamily="-112" charset="0"/>
                <a:ea typeface="+mn-ea"/>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ctr">
                <a:defRPr/>
              </a:pPr>
              <a:endParaRPr lang="en-US">
                <a:latin typeface="Times New Roman" pitchFamily="-112" charset="0"/>
                <a:ea typeface="+mn-ea"/>
              </a:endParaRPr>
            </a:p>
          </p:txBody>
        </p:sp>
        <p:sp>
          <p:nvSpPr>
            <p:cNvPr id="8" name="Freeform 6"/>
            <p:cNvSpPr>
              <a:spLocks/>
            </p:cNvSpPr>
            <p:nvPr/>
          </p:nvSpPr>
          <p:spPr bwMode="hidden">
            <a:xfrm>
              <a:off x="4038" y="3577"/>
              <a:ext cx="1720" cy="65"/>
            </a:xfrm>
            <a:custGeom>
              <a:avLst/>
              <a:gdLst>
                <a:gd name="T0" fmla="*/ 1676 w 1722"/>
                <a:gd name="T1" fmla="*/ 43 h 66"/>
                <a:gd name="T2" fmla="*/ 1676 w 1722"/>
                <a:gd name="T3" fmla="*/ 37 h 66"/>
                <a:gd name="T4" fmla="*/ 0 w 1722"/>
                <a:gd name="T5" fmla="*/ 0 h 66"/>
                <a:gd name="T6" fmla="*/ 0 w 1722"/>
                <a:gd name="T7" fmla="*/ 33 h 66"/>
                <a:gd name="T8" fmla="*/ 1676 w 1722"/>
                <a:gd name="T9" fmla="*/ 43 h 66"/>
                <a:gd name="T10" fmla="*/ 1676 w 1722"/>
                <a:gd name="T11" fmla="*/ 4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ctr">
                <a:defRPr/>
              </a:pPr>
              <a:endParaRPr lang="en-US">
                <a:latin typeface="Times New Roman" pitchFamily="-112" charset="0"/>
                <a:ea typeface="+mn-ea"/>
              </a:endParaRPr>
            </a:p>
          </p:txBody>
        </p:sp>
        <p:sp>
          <p:nvSpPr>
            <p:cNvPr id="10" name="Freeform 8"/>
            <p:cNvSpPr>
              <a:spLocks/>
            </p:cNvSpPr>
            <p:nvPr/>
          </p:nvSpPr>
          <p:spPr bwMode="hidden">
            <a:xfrm>
              <a:off x="4784" y="3702"/>
              <a:ext cx="974" cy="101"/>
            </a:xfrm>
            <a:custGeom>
              <a:avLst/>
              <a:gdLst>
                <a:gd name="T0" fmla="*/ 952 w 975"/>
                <a:gd name="T1" fmla="*/ 48 h 101"/>
                <a:gd name="T2" fmla="*/ 952 w 975"/>
                <a:gd name="T3" fmla="*/ 0 h 101"/>
                <a:gd name="T4" fmla="*/ 0 w 975"/>
                <a:gd name="T5" fmla="*/ 24 h 101"/>
                <a:gd name="T6" fmla="*/ 0 w 975"/>
                <a:gd name="T7" fmla="*/ 101 h 101"/>
                <a:gd name="T8" fmla="*/ 952 w 975"/>
                <a:gd name="T9" fmla="*/ 48 h 101"/>
                <a:gd name="T10" fmla="*/ 95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095 w 2141"/>
                <a:gd name="T1" fmla="*/ 0 h 198"/>
                <a:gd name="T2" fmla="*/ 0 w 2141"/>
                <a:gd name="T3" fmla="*/ 156 h 198"/>
                <a:gd name="T4" fmla="*/ 0 w 2141"/>
                <a:gd name="T5" fmla="*/ 198 h 198"/>
                <a:gd name="T6" fmla="*/ 2095 w 2141"/>
                <a:gd name="T7" fmla="*/ 0 h 198"/>
                <a:gd name="T8" fmla="*/ 209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ctr">
                <a:defRPr/>
              </a:pPr>
              <a:endParaRPr lang="en-US">
                <a:latin typeface="Times New Roman" pitchFamily="-112" charset="0"/>
                <a:ea typeface="+mn-ea"/>
              </a:endParaRPr>
            </a:p>
          </p:txBody>
        </p:sp>
        <p:sp>
          <p:nvSpPr>
            <p:cNvPr id="13" name="Freeform 11"/>
            <p:cNvSpPr>
              <a:spLocks/>
            </p:cNvSpPr>
            <p:nvPr/>
          </p:nvSpPr>
          <p:spPr bwMode="hidden">
            <a:xfrm>
              <a:off x="2097" y="4043"/>
              <a:ext cx="2514" cy="276"/>
            </a:xfrm>
            <a:custGeom>
              <a:avLst/>
              <a:gdLst>
                <a:gd name="T0" fmla="*/ 2113 w 2517"/>
                <a:gd name="T1" fmla="*/ 276 h 276"/>
                <a:gd name="T2" fmla="*/ 2448 w 2517"/>
                <a:gd name="T3" fmla="*/ 204 h 276"/>
                <a:gd name="T4" fmla="*/ 2191 w 2517"/>
                <a:gd name="T5" fmla="*/ 0 h 276"/>
                <a:gd name="T6" fmla="*/ 0 w 2517"/>
                <a:gd name="T7" fmla="*/ 276 h 276"/>
                <a:gd name="T8" fmla="*/ 2113 w 2517"/>
                <a:gd name="T9" fmla="*/ 276 h 276"/>
                <a:gd name="T10" fmla="*/ 211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ctr">
                <a:defRPr/>
              </a:pPr>
              <a:endParaRPr lang="en-US">
                <a:latin typeface="Times New Roman" pitchFamily="-112" charset="0"/>
                <a:ea typeface="+mn-ea"/>
              </a:endParaRPr>
            </a:p>
          </p:txBody>
        </p:sp>
        <p:sp>
          <p:nvSpPr>
            <p:cNvPr id="15" name="Freeform 13"/>
            <p:cNvSpPr>
              <a:spLocks/>
            </p:cNvSpPr>
            <p:nvPr/>
          </p:nvSpPr>
          <p:spPr bwMode="hidden">
            <a:xfrm>
              <a:off x="5030" y="3151"/>
              <a:ext cx="728" cy="240"/>
            </a:xfrm>
            <a:custGeom>
              <a:avLst/>
              <a:gdLst>
                <a:gd name="T0" fmla="*/ 706 w 729"/>
                <a:gd name="T1" fmla="*/ 240 h 240"/>
                <a:gd name="T2" fmla="*/ 0 w 729"/>
                <a:gd name="T3" fmla="*/ 0 h 240"/>
                <a:gd name="T4" fmla="*/ 0 w 729"/>
                <a:gd name="T5" fmla="*/ 6 h 240"/>
                <a:gd name="T6" fmla="*/ 706 w 729"/>
                <a:gd name="T7" fmla="*/ 240 h 240"/>
                <a:gd name="T8" fmla="*/ 70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17" name="Freeform 15"/>
            <p:cNvSpPr>
              <a:spLocks/>
            </p:cNvSpPr>
            <p:nvPr/>
          </p:nvSpPr>
          <p:spPr bwMode="hidden">
            <a:xfrm>
              <a:off x="5030" y="3049"/>
              <a:ext cx="728" cy="318"/>
            </a:xfrm>
            <a:custGeom>
              <a:avLst/>
              <a:gdLst>
                <a:gd name="T0" fmla="*/ 706 w 729"/>
                <a:gd name="T1" fmla="*/ 318 h 318"/>
                <a:gd name="T2" fmla="*/ 706 w 729"/>
                <a:gd name="T3" fmla="*/ 312 h 318"/>
                <a:gd name="T4" fmla="*/ 0 w 729"/>
                <a:gd name="T5" fmla="*/ 0 h 318"/>
                <a:gd name="T6" fmla="*/ 0 w 729"/>
                <a:gd name="T7" fmla="*/ 54 h 318"/>
                <a:gd name="T8" fmla="*/ 706 w 729"/>
                <a:gd name="T9" fmla="*/ 318 h 318"/>
                <a:gd name="T10" fmla="*/ 70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ctr">
                <a:defRPr/>
              </a:pPr>
              <a:endParaRPr lang="en-US">
                <a:latin typeface="Times New Roman" pitchFamily="-112" charset="0"/>
                <a:ea typeface="+mn-ea"/>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ctr">
                <a:defRPr/>
              </a:pPr>
              <a:endParaRPr lang="en-US">
                <a:latin typeface="Times New Roman" pitchFamily="-112" charset="0"/>
                <a:ea typeface="+mn-ea"/>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ctr">
                <a:defRPr/>
              </a:pPr>
              <a:endParaRPr lang="en-US">
                <a:latin typeface="Times New Roman" pitchFamily="-112" charset="0"/>
                <a:ea typeface="+mn-ea"/>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ctr">
                <a:defRPr/>
              </a:pPr>
              <a:endParaRPr lang="en-US">
                <a:latin typeface="Times New Roman" pitchFamily="-112" charset="0"/>
                <a:ea typeface="+mn-ea"/>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ctr">
                <a:defRPr/>
              </a:pPr>
              <a:endParaRPr lang="en-US">
                <a:latin typeface="Times New Roman" pitchFamily="-112" charset="0"/>
                <a:ea typeface="+mn-ea"/>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ctr">
                <a:defRPr/>
              </a:pPr>
              <a:endParaRPr lang="en-US">
                <a:latin typeface="Times New Roman" pitchFamily="-112" charset="0"/>
                <a:ea typeface="+mn-ea"/>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ctr">
                  <a:defRPr/>
                </a:pPr>
                <a:endParaRPr lang="en-US">
                  <a:latin typeface="Times New Roman" pitchFamily="-112" charset="0"/>
                  <a:ea typeface="+mn-ea"/>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ctr">
                  <a:defRPr/>
                </a:pPr>
                <a:endParaRPr lang="en-US">
                  <a:latin typeface="Times New Roman" pitchFamily="-112" charset="0"/>
                  <a:ea typeface="+mn-ea"/>
                </a:endParaRPr>
              </a:p>
            </p:txBody>
          </p:sp>
        </p:grpSp>
      </p:grpSp>
      <p:sp>
        <p:nvSpPr>
          <p:cNvPr id="44" name="Text Box 47"/>
          <p:cNvSpPr txBox="1">
            <a:spLocks noChangeArrowheads="1"/>
          </p:cNvSpPr>
          <p:nvPr userDrawn="1"/>
        </p:nvSpPr>
        <p:spPr bwMode="auto">
          <a:xfrm>
            <a:off x="3810000" y="5257800"/>
            <a:ext cx="16764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ctr" eaLnBrk="0" hangingPunct="0">
              <a:defRPr sz="2800">
                <a:solidFill>
                  <a:schemeClr val="tx1"/>
                </a:solidFill>
                <a:latin typeface="Times New Roman" charset="0"/>
                <a:ea typeface="ＭＳ Ｐゴシック" charset="0"/>
                <a:cs typeface="ＭＳ Ｐゴシック" charset="0"/>
              </a:defRPr>
            </a:lvl1pPr>
            <a:lvl2pPr marL="742950" indent="-285750" algn="ctr" eaLnBrk="0" hangingPunct="0">
              <a:defRPr sz="2800">
                <a:solidFill>
                  <a:schemeClr val="tx1"/>
                </a:solidFill>
                <a:latin typeface="Times New Roman" charset="0"/>
                <a:ea typeface="ＭＳ Ｐゴシック" charset="0"/>
              </a:defRPr>
            </a:lvl2pPr>
            <a:lvl3pPr marL="1143000" indent="-228600" algn="ctr" eaLnBrk="0" hangingPunct="0">
              <a:defRPr sz="2800">
                <a:solidFill>
                  <a:schemeClr val="tx1"/>
                </a:solidFill>
                <a:latin typeface="Times New Roman" charset="0"/>
                <a:ea typeface="ＭＳ Ｐゴシック" charset="0"/>
              </a:defRPr>
            </a:lvl3pPr>
            <a:lvl4pPr marL="1600200" indent="-228600" algn="ctr" eaLnBrk="0" hangingPunct="0">
              <a:defRPr sz="2800">
                <a:solidFill>
                  <a:schemeClr val="tx1"/>
                </a:solidFill>
                <a:latin typeface="Times New Roman" charset="0"/>
                <a:ea typeface="ＭＳ Ｐゴシック" charset="0"/>
              </a:defRPr>
            </a:lvl4pPr>
            <a:lvl5pPr marL="2057400" indent="-228600" algn="ctr" eaLnBrk="0" hangingPunct="0">
              <a:defRPr sz="28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a:solidFill>
                  <a:schemeClr val="tx1"/>
                </a:solidFill>
                <a:latin typeface="Times New Roman" charset="0"/>
                <a:ea typeface="ＭＳ Ｐゴシック" charset="0"/>
              </a:defRPr>
            </a:lvl9pPr>
          </a:lstStyle>
          <a:p>
            <a:pPr algn="l" eaLnBrk="1" hangingPunct="1">
              <a:spcBef>
                <a:spcPct val="50000"/>
              </a:spcBef>
              <a:defRPr/>
            </a:pPr>
            <a:endParaRPr lang="en-US" sz="2000">
              <a:latin typeface="Trebuchet MS" charset="0"/>
            </a:endParaRPr>
          </a:p>
        </p:txBody>
      </p:sp>
      <p:sp>
        <p:nvSpPr>
          <p:cNvPr id="1483818" name="Rectangle 42"/>
          <p:cNvSpPr>
            <a:spLocks noGrp="1" noChangeArrowheads="1"/>
          </p:cNvSpPr>
          <p:nvPr>
            <p:ph type="ctrTitle" sz="quarter"/>
          </p:nvPr>
        </p:nvSpPr>
        <p:spPr>
          <a:xfrm>
            <a:off x="457200" y="1600200"/>
            <a:ext cx="8229600" cy="1828800"/>
          </a:xfrm>
        </p:spPr>
        <p:txBody>
          <a:bodyPr/>
          <a:lstStyle>
            <a:lvl1pPr>
              <a:defRPr sz="2400"/>
            </a:lvl1pPr>
          </a:lstStyle>
          <a:p>
            <a:r>
              <a:rPr lang="en-US"/>
              <a:t>Click to edit Master title style</a:t>
            </a:r>
          </a:p>
        </p:txBody>
      </p:sp>
      <p:sp>
        <p:nvSpPr>
          <p:cNvPr id="148381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2000"/>
            </a:lvl1pPr>
          </a:lstStyle>
          <a:p>
            <a:r>
              <a:rPr lang="en-US"/>
              <a:t>Click to edit Master subtitle style</a:t>
            </a:r>
          </a:p>
        </p:txBody>
      </p:sp>
      <p:sp>
        <p:nvSpPr>
          <p:cNvPr id="45" name="Rectangle 44"/>
          <p:cNvSpPr>
            <a:spLocks noGrp="1" noChangeArrowheads="1"/>
          </p:cNvSpPr>
          <p:nvPr>
            <p:ph type="dt" sz="quarter" idx="10"/>
          </p:nvPr>
        </p:nvSpPr>
        <p:spPr/>
        <p:txBody>
          <a:bodyPr/>
          <a:lstStyle>
            <a:lvl1pPr>
              <a:defRPr/>
            </a:lvl1pPr>
          </a:lstStyle>
          <a:p>
            <a:pPr>
              <a:defRPr/>
            </a:pPr>
            <a:endParaRPr lang="en-US"/>
          </a:p>
        </p:txBody>
      </p:sp>
      <p:sp>
        <p:nvSpPr>
          <p:cNvPr id="46" name="Rectangle 45"/>
          <p:cNvSpPr>
            <a:spLocks noGrp="1" noChangeArrowheads="1"/>
          </p:cNvSpPr>
          <p:nvPr>
            <p:ph type="ftr" sz="quarter" idx="11"/>
          </p:nvPr>
        </p:nvSpPr>
        <p:spPr/>
        <p:txBody>
          <a:bodyPr/>
          <a:lstStyle>
            <a:lvl1pPr>
              <a:defRPr/>
            </a:lvl1pPr>
          </a:lstStyle>
          <a:p>
            <a:pPr>
              <a:defRPr/>
            </a:pPr>
            <a:endParaRPr lang="en-US"/>
          </a:p>
        </p:txBody>
      </p:sp>
      <p:sp>
        <p:nvSpPr>
          <p:cNvPr id="47" name="Rectangle 46"/>
          <p:cNvSpPr>
            <a:spLocks noGrp="1" noChangeArrowheads="1"/>
          </p:cNvSpPr>
          <p:nvPr>
            <p:ph type="sldNum" sz="quarter" idx="12"/>
          </p:nvPr>
        </p:nvSpPr>
        <p:spPr/>
        <p:txBody>
          <a:bodyPr/>
          <a:lstStyle>
            <a:lvl1pPr>
              <a:defRPr/>
            </a:lvl1pPr>
          </a:lstStyle>
          <a:p>
            <a:fld id="{9B3DE74E-C97B-124C-A270-73694DB62A17}" type="slidenum">
              <a:rPr lang="en-US" altLang="en-US"/>
              <a:pPr/>
              <a:t>‹#›</a:t>
            </a:fld>
            <a:endParaRPr lang="en-US" altLang="en-US"/>
          </a:p>
        </p:txBody>
      </p:sp>
    </p:spTree>
    <p:extLst>
      <p:ext uri="{BB962C8B-B14F-4D97-AF65-F5344CB8AC3E}">
        <p14:creationId xmlns:p14="http://schemas.microsoft.com/office/powerpoint/2010/main" val="2141117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fld id="{7089D4B2-4F48-B74A-AF62-085AF9D64891}" type="slidenum">
              <a:rPr lang="en-US" altLang="en-US"/>
              <a:pPr/>
              <a:t>‹#›</a:t>
            </a:fld>
            <a:endParaRPr lang="en-US" altLang="en-US"/>
          </a:p>
        </p:txBody>
      </p:sp>
    </p:spTree>
    <p:extLst>
      <p:ext uri="{BB962C8B-B14F-4D97-AF65-F5344CB8AC3E}">
        <p14:creationId xmlns:p14="http://schemas.microsoft.com/office/powerpoint/2010/main" val="3763833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fld id="{92DC295E-8DD3-C345-AA36-D382B9E12ABD}" type="slidenum">
              <a:rPr lang="en-US" altLang="en-US"/>
              <a:pPr/>
              <a:t>‹#›</a:t>
            </a:fld>
            <a:endParaRPr lang="en-US" altLang="en-US"/>
          </a:p>
        </p:txBody>
      </p:sp>
    </p:spTree>
    <p:extLst>
      <p:ext uri="{BB962C8B-B14F-4D97-AF65-F5344CB8AC3E}">
        <p14:creationId xmlns:p14="http://schemas.microsoft.com/office/powerpoint/2010/main" val="15348162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fld id="{C5338F6E-9A11-6A47-8D9D-5FDAD475A275}" type="slidenum">
              <a:rPr lang="en-US" altLang="en-US"/>
              <a:pPr/>
              <a:t>‹#›</a:t>
            </a:fld>
            <a:endParaRPr lang="en-US" altLang="en-US"/>
          </a:p>
        </p:txBody>
      </p:sp>
    </p:spTree>
    <p:extLst>
      <p:ext uri="{BB962C8B-B14F-4D97-AF65-F5344CB8AC3E}">
        <p14:creationId xmlns:p14="http://schemas.microsoft.com/office/powerpoint/2010/main" val="83969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defRPr/>
            </a:lvl1pPr>
          </a:lstStyle>
          <a:p>
            <a:pPr>
              <a:defRPr/>
            </a:pPr>
            <a:endParaRPr lang="en-US"/>
          </a:p>
        </p:txBody>
      </p:sp>
      <p:sp>
        <p:nvSpPr>
          <p:cNvPr id="8" name="Rectangle 45"/>
          <p:cNvSpPr>
            <a:spLocks noGrp="1" noChangeArrowheads="1"/>
          </p:cNvSpPr>
          <p:nvPr>
            <p:ph type="ftr" sz="quarter" idx="11"/>
          </p:nvPr>
        </p:nvSpPr>
        <p:spPr/>
        <p:txBody>
          <a:bodyPr/>
          <a:lstStyle>
            <a:lvl1pPr>
              <a:defRPr/>
            </a:lvl1pPr>
          </a:lstStyle>
          <a:p>
            <a:pPr>
              <a:defRPr/>
            </a:pPr>
            <a:endParaRPr lang="en-US"/>
          </a:p>
        </p:txBody>
      </p:sp>
      <p:sp>
        <p:nvSpPr>
          <p:cNvPr id="9" name="Rectangle 46"/>
          <p:cNvSpPr>
            <a:spLocks noGrp="1" noChangeArrowheads="1"/>
          </p:cNvSpPr>
          <p:nvPr>
            <p:ph type="sldNum" sz="quarter" idx="12"/>
          </p:nvPr>
        </p:nvSpPr>
        <p:spPr/>
        <p:txBody>
          <a:bodyPr/>
          <a:lstStyle>
            <a:lvl1pPr>
              <a:defRPr/>
            </a:lvl1pPr>
          </a:lstStyle>
          <a:p>
            <a:fld id="{813FD6ED-6039-C142-8842-96F3DF351039}" type="slidenum">
              <a:rPr lang="en-US" altLang="en-US"/>
              <a:pPr/>
              <a:t>‹#›</a:t>
            </a:fld>
            <a:endParaRPr lang="en-US" altLang="en-US"/>
          </a:p>
        </p:txBody>
      </p:sp>
    </p:spTree>
    <p:extLst>
      <p:ext uri="{BB962C8B-B14F-4D97-AF65-F5344CB8AC3E}">
        <p14:creationId xmlns:p14="http://schemas.microsoft.com/office/powerpoint/2010/main" val="379117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F3415BF-BFB0-DB48-AD32-1ECD1B19E866}" type="slidenum">
              <a:rPr lang="en-US" altLang="en-US"/>
              <a:pPr/>
              <a:t>‹#›</a:t>
            </a:fld>
            <a:endParaRPr lang="en-US" altLang="en-US"/>
          </a:p>
        </p:txBody>
      </p:sp>
    </p:spTree>
    <p:extLst>
      <p:ext uri="{BB962C8B-B14F-4D97-AF65-F5344CB8AC3E}">
        <p14:creationId xmlns:p14="http://schemas.microsoft.com/office/powerpoint/2010/main" val="19659388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vl1pPr>
          </a:lstStyle>
          <a:p>
            <a:pPr>
              <a:defRPr/>
            </a:pPr>
            <a:endParaRPr lang="en-US"/>
          </a:p>
        </p:txBody>
      </p:sp>
      <p:sp>
        <p:nvSpPr>
          <p:cNvPr id="4" name="Rectangle 45"/>
          <p:cNvSpPr>
            <a:spLocks noGrp="1" noChangeArrowheads="1"/>
          </p:cNvSpPr>
          <p:nvPr>
            <p:ph type="ftr" sz="quarter" idx="11"/>
          </p:nvPr>
        </p:nvSpPr>
        <p:spPr/>
        <p:txBody>
          <a:bodyPr/>
          <a:lstStyle>
            <a:lvl1pPr>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vl1pPr>
          </a:lstStyle>
          <a:p>
            <a:fld id="{1E90A287-66DB-0D4A-B978-F2B3442E4D81}" type="slidenum">
              <a:rPr lang="en-US" altLang="en-US"/>
              <a:pPr/>
              <a:t>‹#›</a:t>
            </a:fld>
            <a:endParaRPr lang="en-US" altLang="en-US"/>
          </a:p>
        </p:txBody>
      </p:sp>
    </p:spTree>
    <p:extLst>
      <p:ext uri="{BB962C8B-B14F-4D97-AF65-F5344CB8AC3E}">
        <p14:creationId xmlns:p14="http://schemas.microsoft.com/office/powerpoint/2010/main" val="249287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lvl1pPr>
          </a:lstStyle>
          <a:p>
            <a:pPr>
              <a:defRPr/>
            </a:pPr>
            <a:endParaRPr lang="en-US"/>
          </a:p>
        </p:txBody>
      </p:sp>
      <p:sp>
        <p:nvSpPr>
          <p:cNvPr id="3" name="Rectangle 45"/>
          <p:cNvSpPr>
            <a:spLocks noGrp="1" noChangeArrowheads="1"/>
          </p:cNvSpPr>
          <p:nvPr>
            <p:ph type="ftr" sz="quarter" idx="11"/>
          </p:nvPr>
        </p:nvSpPr>
        <p:spPr/>
        <p:txBody>
          <a:bodyPr/>
          <a:lstStyle>
            <a:lvl1pPr>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lvl1pPr>
          </a:lstStyle>
          <a:p>
            <a:fld id="{2C9C3C98-DA56-164C-8A02-C059C6C6BBFD}" type="slidenum">
              <a:rPr lang="en-US" altLang="en-US"/>
              <a:pPr/>
              <a:t>‹#›</a:t>
            </a:fld>
            <a:endParaRPr lang="en-US" altLang="en-US"/>
          </a:p>
        </p:txBody>
      </p:sp>
    </p:spTree>
    <p:extLst>
      <p:ext uri="{BB962C8B-B14F-4D97-AF65-F5344CB8AC3E}">
        <p14:creationId xmlns:p14="http://schemas.microsoft.com/office/powerpoint/2010/main" val="313751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fld id="{91F85CC1-9CE9-5845-A2F0-7C45AD81D8FD}" type="slidenum">
              <a:rPr lang="en-US" altLang="en-US"/>
              <a:pPr/>
              <a:t>‹#›</a:t>
            </a:fld>
            <a:endParaRPr lang="en-US" altLang="en-US"/>
          </a:p>
        </p:txBody>
      </p:sp>
    </p:spTree>
    <p:extLst>
      <p:ext uri="{BB962C8B-B14F-4D97-AF65-F5344CB8AC3E}">
        <p14:creationId xmlns:p14="http://schemas.microsoft.com/office/powerpoint/2010/main" val="1188417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fld id="{1C870A41-D7C9-D848-A1A6-EEE4A27939FC}" type="slidenum">
              <a:rPr lang="en-US" altLang="en-US"/>
              <a:pPr/>
              <a:t>‹#›</a:t>
            </a:fld>
            <a:endParaRPr lang="en-US" altLang="en-US"/>
          </a:p>
        </p:txBody>
      </p:sp>
    </p:spTree>
    <p:extLst>
      <p:ext uri="{BB962C8B-B14F-4D97-AF65-F5344CB8AC3E}">
        <p14:creationId xmlns:p14="http://schemas.microsoft.com/office/powerpoint/2010/main" val="21305851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fld id="{D87C143C-A9A0-5046-B06F-DA757BE91808}" type="slidenum">
              <a:rPr lang="en-US" altLang="en-US"/>
              <a:pPr/>
              <a:t>‹#›</a:t>
            </a:fld>
            <a:endParaRPr lang="en-US" altLang="en-US"/>
          </a:p>
        </p:txBody>
      </p:sp>
    </p:spTree>
    <p:extLst>
      <p:ext uri="{BB962C8B-B14F-4D97-AF65-F5344CB8AC3E}">
        <p14:creationId xmlns:p14="http://schemas.microsoft.com/office/powerpoint/2010/main" val="16024372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fld id="{AFB13365-CD0B-CE4A-AA69-DBABB6393FC9}" type="slidenum">
              <a:rPr lang="en-US" altLang="en-US"/>
              <a:pPr/>
              <a:t>‹#›</a:t>
            </a:fld>
            <a:endParaRPr lang="en-US" altLang="en-US"/>
          </a:p>
        </p:txBody>
      </p:sp>
    </p:spTree>
    <p:extLst>
      <p:ext uri="{BB962C8B-B14F-4D97-AF65-F5344CB8AC3E}">
        <p14:creationId xmlns:p14="http://schemas.microsoft.com/office/powerpoint/2010/main" val="5701916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p:txBody>
          <a:bodyPr/>
          <a:lstStyle>
            <a:lvl1pPr>
              <a:defRPr/>
            </a:lvl1pPr>
          </a:lstStyle>
          <a:p>
            <a:pPr>
              <a:defRPr/>
            </a:pPr>
            <a:endParaRPr lang="en-US"/>
          </a:p>
        </p:txBody>
      </p:sp>
      <p:sp>
        <p:nvSpPr>
          <p:cNvPr id="7" name="Rectangle 45"/>
          <p:cNvSpPr>
            <a:spLocks noGrp="1" noChangeArrowheads="1"/>
          </p:cNvSpPr>
          <p:nvPr>
            <p:ph type="ftr" sz="quarter" idx="11"/>
          </p:nvPr>
        </p:nvSpPr>
        <p:spPr/>
        <p:txBody>
          <a:bodyPr/>
          <a:lstStyle>
            <a:lvl1pPr>
              <a:defRPr/>
            </a:lvl1pPr>
          </a:lstStyle>
          <a:p>
            <a:pPr>
              <a:defRPr/>
            </a:pPr>
            <a:endParaRPr lang="en-US"/>
          </a:p>
        </p:txBody>
      </p:sp>
      <p:sp>
        <p:nvSpPr>
          <p:cNvPr id="8" name="Rectangle 46"/>
          <p:cNvSpPr>
            <a:spLocks noGrp="1" noChangeArrowheads="1"/>
          </p:cNvSpPr>
          <p:nvPr>
            <p:ph type="sldNum" sz="quarter" idx="12"/>
          </p:nvPr>
        </p:nvSpPr>
        <p:spPr/>
        <p:txBody>
          <a:bodyPr/>
          <a:lstStyle>
            <a:lvl1pPr>
              <a:defRPr/>
            </a:lvl1pPr>
          </a:lstStyle>
          <a:p>
            <a:fld id="{06477A33-E616-F04F-9BBB-06066BF58D12}" type="slidenum">
              <a:rPr lang="en-US" altLang="en-US"/>
              <a:pPr/>
              <a:t>‹#›</a:t>
            </a:fld>
            <a:endParaRPr lang="en-US" altLang="en-US"/>
          </a:p>
        </p:txBody>
      </p:sp>
    </p:spTree>
    <p:extLst>
      <p:ext uri="{BB962C8B-B14F-4D97-AF65-F5344CB8AC3E}">
        <p14:creationId xmlns:p14="http://schemas.microsoft.com/office/powerpoint/2010/main" val="1138490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2503441-1789-4647-85D4-96AE3933EE9F}" type="slidenum">
              <a:rPr lang="en-US" altLang="en-US"/>
              <a:pPr/>
              <a:t>‹#›</a:t>
            </a:fld>
            <a:endParaRPr lang="en-US" altLang="en-US"/>
          </a:p>
        </p:txBody>
      </p:sp>
    </p:spTree>
    <p:extLst>
      <p:ext uri="{BB962C8B-B14F-4D97-AF65-F5344CB8AC3E}">
        <p14:creationId xmlns:p14="http://schemas.microsoft.com/office/powerpoint/2010/main" val="350354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B4EC95A-E59D-F044-B068-D7BAEBC805D2}" type="slidenum">
              <a:rPr lang="en-US" altLang="en-US"/>
              <a:pPr/>
              <a:t>‹#›</a:t>
            </a:fld>
            <a:endParaRPr lang="en-US" altLang="en-US"/>
          </a:p>
        </p:txBody>
      </p:sp>
    </p:spTree>
    <p:extLst>
      <p:ext uri="{BB962C8B-B14F-4D97-AF65-F5344CB8AC3E}">
        <p14:creationId xmlns:p14="http://schemas.microsoft.com/office/powerpoint/2010/main" val="16291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868528B-B0EC-D441-8FA6-BC3A7829F783}" type="slidenum">
              <a:rPr lang="en-US" altLang="en-US"/>
              <a:pPr/>
              <a:t>‹#›</a:t>
            </a:fld>
            <a:endParaRPr lang="en-US" altLang="en-US"/>
          </a:p>
        </p:txBody>
      </p:sp>
    </p:spTree>
    <p:extLst>
      <p:ext uri="{BB962C8B-B14F-4D97-AF65-F5344CB8AC3E}">
        <p14:creationId xmlns:p14="http://schemas.microsoft.com/office/powerpoint/2010/main" val="1077657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D632191-1C0B-7548-B357-835E4AE09179}" type="slidenum">
              <a:rPr lang="en-US" altLang="en-US"/>
              <a:pPr/>
              <a:t>‹#›</a:t>
            </a:fld>
            <a:endParaRPr lang="en-US" altLang="en-US"/>
          </a:p>
        </p:txBody>
      </p:sp>
    </p:spTree>
    <p:extLst>
      <p:ext uri="{BB962C8B-B14F-4D97-AF65-F5344CB8AC3E}">
        <p14:creationId xmlns:p14="http://schemas.microsoft.com/office/powerpoint/2010/main" val="314456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3CFA0AC9-7C96-3449-8221-55B8B1B37011}" type="slidenum">
              <a:rPr lang="en-US" altLang="en-US"/>
              <a:pPr/>
              <a:t>‹#›</a:t>
            </a:fld>
            <a:endParaRPr lang="en-US" altLang="en-US"/>
          </a:p>
        </p:txBody>
      </p:sp>
    </p:spTree>
    <p:extLst>
      <p:ext uri="{BB962C8B-B14F-4D97-AF65-F5344CB8AC3E}">
        <p14:creationId xmlns:p14="http://schemas.microsoft.com/office/powerpoint/2010/main" val="113257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C11ACA8-91B9-924A-9A51-F9131CD2FAE5}" type="slidenum">
              <a:rPr lang="en-US" altLang="en-US"/>
              <a:pPr/>
              <a:t>‹#›</a:t>
            </a:fld>
            <a:endParaRPr lang="en-US" altLang="en-US"/>
          </a:p>
        </p:txBody>
      </p:sp>
    </p:spTree>
    <p:extLst>
      <p:ext uri="{BB962C8B-B14F-4D97-AF65-F5344CB8AC3E}">
        <p14:creationId xmlns:p14="http://schemas.microsoft.com/office/powerpoint/2010/main" val="854711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59C68AA-00F8-D04C-9FC0-AC8903DD3FE4}" type="slidenum">
              <a:rPr lang="en-US" altLang="en-US"/>
              <a:pPr/>
              <a:t>‹#›</a:t>
            </a:fld>
            <a:endParaRPr lang="en-US" altLang="en-US"/>
          </a:p>
        </p:txBody>
      </p:sp>
    </p:spTree>
    <p:extLst>
      <p:ext uri="{BB962C8B-B14F-4D97-AF65-F5344CB8AC3E}">
        <p14:creationId xmlns:p14="http://schemas.microsoft.com/office/powerpoint/2010/main" val="618603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9CD40328-7963-6845-903E-045C4438C7C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578" r:id="rId1"/>
    <p:sldLayoutId id="2147484579" r:id="rId2"/>
    <p:sldLayoutId id="2147484580" r:id="rId3"/>
    <p:sldLayoutId id="2147484581" r:id="rId4"/>
    <p:sldLayoutId id="2147484582" r:id="rId5"/>
    <p:sldLayoutId id="2147484583" r:id="rId6"/>
    <p:sldLayoutId id="2147484584" r:id="rId7"/>
    <p:sldLayoutId id="2147484585" r:id="rId8"/>
    <p:sldLayoutId id="2147484586" r:id="rId9"/>
    <p:sldLayoutId id="2147484587" r:id="rId10"/>
    <p:sldLayoutId id="2147484588" r:id="rId11"/>
    <p:sldLayoutId id="2147484589" r:id="rId12"/>
    <p:sldLayoutId id="2147484590" r:id="rId13"/>
    <p:sldLayoutId id="2147484591" r:id="rId14"/>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6386" name="Group 2"/>
          <p:cNvGrpSpPr>
            <a:grpSpLocks/>
          </p:cNvGrpSpPr>
          <p:nvPr/>
        </p:nvGrpSpPr>
        <p:grpSpPr bwMode="auto">
          <a:xfrm>
            <a:off x="0" y="0"/>
            <a:ext cx="9144000" cy="6856413"/>
            <a:chOff x="0" y="0"/>
            <a:chExt cx="5760" cy="4319"/>
          </a:xfrm>
        </p:grpSpPr>
        <p:sp>
          <p:nvSpPr>
            <p:cNvPr id="148275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ctr">
                <a:defRPr/>
              </a:pPr>
              <a:endParaRPr lang="en-US">
                <a:latin typeface="Times New Roman" pitchFamily="-112" charset="0"/>
                <a:ea typeface="+mn-ea"/>
              </a:endParaRPr>
            </a:p>
          </p:txBody>
        </p:sp>
        <p:sp>
          <p:nvSpPr>
            <p:cNvPr id="148275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148275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ctr">
                <a:defRPr/>
              </a:pPr>
              <a:endParaRPr lang="en-US">
                <a:latin typeface="Times New Roman" pitchFamily="-112" charset="0"/>
                <a:ea typeface="+mn-ea"/>
              </a:endParaRPr>
            </a:p>
          </p:txBody>
        </p:sp>
        <p:sp>
          <p:nvSpPr>
            <p:cNvPr id="16396" name="Freeform 6"/>
            <p:cNvSpPr>
              <a:spLocks/>
            </p:cNvSpPr>
            <p:nvPr/>
          </p:nvSpPr>
          <p:spPr bwMode="hidden">
            <a:xfrm>
              <a:off x="4038" y="3577"/>
              <a:ext cx="1720" cy="65"/>
            </a:xfrm>
            <a:custGeom>
              <a:avLst/>
              <a:gdLst>
                <a:gd name="T0" fmla="*/ 1676 w 1722"/>
                <a:gd name="T1" fmla="*/ 43 h 66"/>
                <a:gd name="T2" fmla="*/ 1676 w 1722"/>
                <a:gd name="T3" fmla="*/ 37 h 66"/>
                <a:gd name="T4" fmla="*/ 0 w 1722"/>
                <a:gd name="T5" fmla="*/ 0 h 66"/>
                <a:gd name="T6" fmla="*/ 0 w 1722"/>
                <a:gd name="T7" fmla="*/ 33 h 66"/>
                <a:gd name="T8" fmla="*/ 1676 w 1722"/>
                <a:gd name="T9" fmla="*/ 43 h 66"/>
                <a:gd name="T10" fmla="*/ 1676 w 1722"/>
                <a:gd name="T11" fmla="*/ 4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275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ctr">
                <a:defRPr/>
              </a:pPr>
              <a:endParaRPr lang="en-US">
                <a:latin typeface="Times New Roman" pitchFamily="-112" charset="0"/>
                <a:ea typeface="+mn-ea"/>
              </a:endParaRPr>
            </a:p>
          </p:txBody>
        </p:sp>
        <p:sp>
          <p:nvSpPr>
            <p:cNvPr id="16398" name="Freeform 8"/>
            <p:cNvSpPr>
              <a:spLocks/>
            </p:cNvSpPr>
            <p:nvPr/>
          </p:nvSpPr>
          <p:spPr bwMode="hidden">
            <a:xfrm>
              <a:off x="4784" y="3702"/>
              <a:ext cx="974" cy="101"/>
            </a:xfrm>
            <a:custGeom>
              <a:avLst/>
              <a:gdLst>
                <a:gd name="T0" fmla="*/ 952 w 975"/>
                <a:gd name="T1" fmla="*/ 48 h 101"/>
                <a:gd name="T2" fmla="*/ 952 w 975"/>
                <a:gd name="T3" fmla="*/ 0 h 101"/>
                <a:gd name="T4" fmla="*/ 0 w 975"/>
                <a:gd name="T5" fmla="*/ 24 h 101"/>
                <a:gd name="T6" fmla="*/ 0 w 975"/>
                <a:gd name="T7" fmla="*/ 101 h 101"/>
                <a:gd name="T8" fmla="*/ 952 w 975"/>
                <a:gd name="T9" fmla="*/ 48 h 101"/>
                <a:gd name="T10" fmla="*/ 95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9" name="Freeform 9"/>
            <p:cNvSpPr>
              <a:spLocks/>
            </p:cNvSpPr>
            <p:nvPr/>
          </p:nvSpPr>
          <p:spPr bwMode="hidden">
            <a:xfrm>
              <a:off x="3619" y="3815"/>
              <a:ext cx="2139" cy="198"/>
            </a:xfrm>
            <a:custGeom>
              <a:avLst/>
              <a:gdLst>
                <a:gd name="T0" fmla="*/ 2095 w 2141"/>
                <a:gd name="T1" fmla="*/ 0 h 198"/>
                <a:gd name="T2" fmla="*/ 0 w 2141"/>
                <a:gd name="T3" fmla="*/ 156 h 198"/>
                <a:gd name="T4" fmla="*/ 0 w 2141"/>
                <a:gd name="T5" fmla="*/ 198 h 198"/>
                <a:gd name="T6" fmla="*/ 2095 w 2141"/>
                <a:gd name="T7" fmla="*/ 0 h 198"/>
                <a:gd name="T8" fmla="*/ 209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276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ctr">
                <a:defRPr/>
              </a:pPr>
              <a:endParaRPr lang="en-US">
                <a:latin typeface="Times New Roman" pitchFamily="-112" charset="0"/>
                <a:ea typeface="+mn-ea"/>
              </a:endParaRPr>
            </a:p>
          </p:txBody>
        </p:sp>
        <p:sp>
          <p:nvSpPr>
            <p:cNvPr id="16401" name="Freeform 11"/>
            <p:cNvSpPr>
              <a:spLocks/>
            </p:cNvSpPr>
            <p:nvPr/>
          </p:nvSpPr>
          <p:spPr bwMode="hidden">
            <a:xfrm>
              <a:off x="2097" y="4043"/>
              <a:ext cx="2514" cy="276"/>
            </a:xfrm>
            <a:custGeom>
              <a:avLst/>
              <a:gdLst>
                <a:gd name="T0" fmla="*/ 2113 w 2517"/>
                <a:gd name="T1" fmla="*/ 276 h 276"/>
                <a:gd name="T2" fmla="*/ 2448 w 2517"/>
                <a:gd name="T3" fmla="*/ 204 h 276"/>
                <a:gd name="T4" fmla="*/ 2191 w 2517"/>
                <a:gd name="T5" fmla="*/ 0 h 276"/>
                <a:gd name="T6" fmla="*/ 0 w 2517"/>
                <a:gd name="T7" fmla="*/ 276 h 276"/>
                <a:gd name="T8" fmla="*/ 2113 w 2517"/>
                <a:gd name="T9" fmla="*/ 276 h 276"/>
                <a:gd name="T10" fmla="*/ 211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276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ctr">
                <a:defRPr/>
              </a:pPr>
              <a:endParaRPr lang="en-US">
                <a:latin typeface="Times New Roman" pitchFamily="-112" charset="0"/>
                <a:ea typeface="+mn-ea"/>
              </a:endParaRPr>
            </a:p>
          </p:txBody>
        </p:sp>
        <p:sp>
          <p:nvSpPr>
            <p:cNvPr id="16403" name="Freeform 13"/>
            <p:cNvSpPr>
              <a:spLocks/>
            </p:cNvSpPr>
            <p:nvPr/>
          </p:nvSpPr>
          <p:spPr bwMode="hidden">
            <a:xfrm>
              <a:off x="5030" y="3151"/>
              <a:ext cx="728" cy="240"/>
            </a:xfrm>
            <a:custGeom>
              <a:avLst/>
              <a:gdLst>
                <a:gd name="T0" fmla="*/ 706 w 729"/>
                <a:gd name="T1" fmla="*/ 240 h 240"/>
                <a:gd name="T2" fmla="*/ 0 w 729"/>
                <a:gd name="T3" fmla="*/ 0 h 240"/>
                <a:gd name="T4" fmla="*/ 0 w 729"/>
                <a:gd name="T5" fmla="*/ 6 h 240"/>
                <a:gd name="T6" fmla="*/ 706 w 729"/>
                <a:gd name="T7" fmla="*/ 240 h 240"/>
                <a:gd name="T8" fmla="*/ 70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276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16405" name="Freeform 15"/>
            <p:cNvSpPr>
              <a:spLocks/>
            </p:cNvSpPr>
            <p:nvPr/>
          </p:nvSpPr>
          <p:spPr bwMode="hidden">
            <a:xfrm>
              <a:off x="5030" y="3049"/>
              <a:ext cx="728" cy="318"/>
            </a:xfrm>
            <a:custGeom>
              <a:avLst/>
              <a:gdLst>
                <a:gd name="T0" fmla="*/ 706 w 729"/>
                <a:gd name="T1" fmla="*/ 318 h 318"/>
                <a:gd name="T2" fmla="*/ 706 w 729"/>
                <a:gd name="T3" fmla="*/ 312 h 318"/>
                <a:gd name="T4" fmla="*/ 0 w 729"/>
                <a:gd name="T5" fmla="*/ 0 h 318"/>
                <a:gd name="T6" fmla="*/ 0 w 729"/>
                <a:gd name="T7" fmla="*/ 54 h 318"/>
                <a:gd name="T8" fmla="*/ 706 w 729"/>
                <a:gd name="T9" fmla="*/ 318 h 318"/>
                <a:gd name="T10" fmla="*/ 70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276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ctr">
                <a:defRPr/>
              </a:pPr>
              <a:endParaRPr lang="en-US">
                <a:latin typeface="Times New Roman" pitchFamily="-112" charset="0"/>
                <a:ea typeface="+mn-ea"/>
              </a:endParaRPr>
            </a:p>
          </p:txBody>
        </p:sp>
        <p:sp>
          <p:nvSpPr>
            <p:cNvPr id="148276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148277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16409"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277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16411"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277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148277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ctr">
                <a:defRPr/>
              </a:pPr>
              <a:endParaRPr lang="en-US">
                <a:latin typeface="Times New Roman" pitchFamily="-112" charset="0"/>
                <a:ea typeface="+mn-ea"/>
              </a:endParaRPr>
            </a:p>
          </p:txBody>
        </p:sp>
        <p:sp>
          <p:nvSpPr>
            <p:cNvPr id="148277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16415"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277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ctr">
                <a:defRPr/>
              </a:pPr>
              <a:endParaRPr lang="en-US">
                <a:latin typeface="Times New Roman" pitchFamily="-112" charset="0"/>
                <a:ea typeface="+mn-ea"/>
              </a:endParaRPr>
            </a:p>
          </p:txBody>
        </p:sp>
        <p:sp>
          <p:nvSpPr>
            <p:cNvPr id="148277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ctr">
                <a:defRPr/>
              </a:pPr>
              <a:endParaRPr lang="en-US">
                <a:latin typeface="Times New Roman" pitchFamily="-112" charset="0"/>
                <a:ea typeface="+mn-ea"/>
              </a:endParaRPr>
            </a:p>
          </p:txBody>
        </p:sp>
        <p:sp>
          <p:nvSpPr>
            <p:cNvPr id="16418" name="Freeform 28"/>
            <p:cNvSpPr>
              <a:spLocks/>
            </p:cNvSpPr>
            <p:nvPr/>
          </p:nvSpPr>
          <p:spPr bwMode="hidden">
            <a:xfrm>
              <a:off x="5698" y="653"/>
              <a:ext cx="60" cy="311"/>
            </a:xfrm>
            <a:custGeom>
              <a:avLst/>
              <a:gdLst>
                <a:gd name="T0" fmla="*/ 0 w 60"/>
                <a:gd name="T1" fmla="*/ 144 h 312"/>
                <a:gd name="T2" fmla="*/ 60 w 60"/>
                <a:gd name="T3" fmla="*/ 28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278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16420"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278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148278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ctr">
                <a:defRPr/>
              </a:pPr>
              <a:endParaRPr lang="en-US">
                <a:latin typeface="Times New Roman" pitchFamily="-112" charset="0"/>
                <a:ea typeface="+mn-ea"/>
              </a:endParaRPr>
            </a:p>
          </p:txBody>
        </p:sp>
        <p:sp>
          <p:nvSpPr>
            <p:cNvPr id="148278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148278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148278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ctr">
                <a:defRPr/>
              </a:pPr>
              <a:endParaRPr lang="en-US">
                <a:latin typeface="Times New Roman" pitchFamily="-112" charset="0"/>
                <a:ea typeface="+mn-ea"/>
              </a:endParaRPr>
            </a:p>
          </p:txBody>
        </p:sp>
        <p:sp>
          <p:nvSpPr>
            <p:cNvPr id="148278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148278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sp>
          <p:nvSpPr>
            <p:cNvPr id="148279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ctr">
                <a:defRPr/>
              </a:pPr>
              <a:endParaRPr lang="en-US">
                <a:latin typeface="Times New Roman" pitchFamily="-112" charset="0"/>
                <a:ea typeface="+mn-ea"/>
              </a:endParaRPr>
            </a:p>
          </p:txBody>
        </p:sp>
        <p:grpSp>
          <p:nvGrpSpPr>
            <p:cNvPr id="16429" name="Group 39"/>
            <p:cNvGrpSpPr>
              <a:grpSpLocks/>
            </p:cNvGrpSpPr>
            <p:nvPr userDrawn="1"/>
          </p:nvGrpSpPr>
          <p:grpSpPr bwMode="auto">
            <a:xfrm>
              <a:off x="0" y="1632"/>
              <a:ext cx="5758" cy="1858"/>
              <a:chOff x="0" y="1632"/>
              <a:chExt cx="5758" cy="1858"/>
            </a:xfrm>
          </p:grpSpPr>
          <p:sp>
            <p:nvSpPr>
              <p:cNvPr id="148279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ctr">
                  <a:defRPr/>
                </a:pPr>
                <a:endParaRPr lang="en-US">
                  <a:latin typeface="Times New Roman" pitchFamily="-112" charset="0"/>
                  <a:ea typeface="+mn-ea"/>
                </a:endParaRPr>
              </a:p>
            </p:txBody>
          </p:sp>
          <p:sp>
            <p:nvSpPr>
              <p:cNvPr id="148279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ctr">
                  <a:defRPr/>
                </a:pPr>
                <a:endParaRPr lang="en-US">
                  <a:latin typeface="Times New Roman" pitchFamily="-112" charset="0"/>
                  <a:ea typeface="+mn-ea"/>
                </a:endParaRPr>
              </a:p>
            </p:txBody>
          </p:sp>
        </p:grpSp>
      </p:grpSp>
      <p:sp>
        <p:nvSpPr>
          <p:cNvPr id="148279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279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279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148279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148279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fld id="{C5BE6194-C7AA-B04B-BC49-0CD1F41FC075}" type="slidenum">
              <a:rPr lang="en-US" altLang="en-US"/>
              <a:pPr/>
              <a:t>‹#›</a:t>
            </a:fld>
            <a:endParaRPr lang="en-US" altLang="en-US"/>
          </a:p>
        </p:txBody>
      </p:sp>
      <p:sp>
        <p:nvSpPr>
          <p:cNvPr id="157704" name="Text Box 47"/>
          <p:cNvSpPr txBox="1">
            <a:spLocks noChangeArrowheads="1"/>
          </p:cNvSpPr>
          <p:nvPr userDrawn="1"/>
        </p:nvSpPr>
        <p:spPr bwMode="auto">
          <a:xfrm>
            <a:off x="3810000" y="5257800"/>
            <a:ext cx="16764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ctr" eaLnBrk="0" hangingPunct="0">
              <a:defRPr sz="2800">
                <a:solidFill>
                  <a:schemeClr val="tx1"/>
                </a:solidFill>
                <a:latin typeface="Times New Roman" charset="0"/>
                <a:ea typeface="ＭＳ Ｐゴシック" charset="0"/>
                <a:cs typeface="ＭＳ Ｐゴシック" charset="0"/>
              </a:defRPr>
            </a:lvl1pPr>
            <a:lvl2pPr marL="742950" indent="-285750" algn="ctr" eaLnBrk="0" hangingPunct="0">
              <a:defRPr sz="2800">
                <a:solidFill>
                  <a:schemeClr val="tx1"/>
                </a:solidFill>
                <a:latin typeface="Times New Roman" charset="0"/>
                <a:ea typeface="ＭＳ Ｐゴシック" charset="0"/>
              </a:defRPr>
            </a:lvl2pPr>
            <a:lvl3pPr marL="1143000" indent="-228600" algn="ctr" eaLnBrk="0" hangingPunct="0">
              <a:defRPr sz="2800">
                <a:solidFill>
                  <a:schemeClr val="tx1"/>
                </a:solidFill>
                <a:latin typeface="Times New Roman" charset="0"/>
                <a:ea typeface="ＭＳ Ｐゴシック" charset="0"/>
              </a:defRPr>
            </a:lvl3pPr>
            <a:lvl4pPr marL="1600200" indent="-228600" algn="ctr" eaLnBrk="0" hangingPunct="0">
              <a:defRPr sz="2800">
                <a:solidFill>
                  <a:schemeClr val="tx1"/>
                </a:solidFill>
                <a:latin typeface="Times New Roman" charset="0"/>
                <a:ea typeface="ＭＳ Ｐゴシック" charset="0"/>
              </a:defRPr>
            </a:lvl4pPr>
            <a:lvl5pPr marL="2057400" indent="-228600" algn="ctr" eaLnBrk="0" hangingPunct="0">
              <a:defRPr sz="28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a:solidFill>
                  <a:schemeClr val="tx1"/>
                </a:solidFill>
                <a:latin typeface="Times New Roman" charset="0"/>
                <a:ea typeface="ＭＳ Ｐゴシック" charset="0"/>
              </a:defRPr>
            </a:lvl9pPr>
          </a:lstStyle>
          <a:p>
            <a:pPr algn="l" eaLnBrk="1" hangingPunct="1">
              <a:spcBef>
                <a:spcPct val="50000"/>
              </a:spcBef>
              <a:defRPr/>
            </a:pPr>
            <a:endParaRPr lang="en-US" sz="2000">
              <a:latin typeface="Trebuchet MS" charset="0"/>
            </a:endParaRPr>
          </a:p>
        </p:txBody>
      </p:sp>
    </p:spTree>
  </p:cSld>
  <p:clrMap bg1="dk2" tx1="lt1" bg2="dk1" tx2="lt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8" r:id="rId7"/>
    <p:sldLayoutId id="2147484599" r:id="rId8"/>
    <p:sldLayoutId id="2147484600" r:id="rId9"/>
    <p:sldLayoutId id="2147484601" r:id="rId10"/>
    <p:sldLayoutId id="2147484602" r:id="rId11"/>
    <p:sldLayoutId id="2147484603" r:id="rId12"/>
  </p:sldLayoutIdLst>
  <p:txStyles>
    <p:titleStyle>
      <a:lvl1pPr algn="ctr" rtl="0" eaLnBrk="0" fontAlgn="base" hangingPunct="0">
        <a:spcBef>
          <a:spcPct val="0"/>
        </a:spcBef>
        <a:spcAft>
          <a:spcPct val="0"/>
        </a:spcAft>
        <a:defRPr sz="32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3200">
          <a:solidFill>
            <a:schemeClr val="tx2"/>
          </a:solidFill>
          <a:effectLst>
            <a:outerShdw blurRad="38100" dist="38100" dir="2700000" algn="tl">
              <a:srgbClr val="000000"/>
            </a:outerShdw>
          </a:effectLst>
          <a:latin typeface="Trebuchet MS"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3200">
          <a:solidFill>
            <a:schemeClr val="tx2"/>
          </a:solidFill>
          <a:effectLst>
            <a:outerShdw blurRad="38100" dist="38100" dir="2700000" algn="tl">
              <a:srgbClr val="000000"/>
            </a:outerShdw>
          </a:effectLst>
          <a:latin typeface="Trebuchet MS"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3200">
          <a:solidFill>
            <a:schemeClr val="tx2"/>
          </a:solidFill>
          <a:effectLst>
            <a:outerShdw blurRad="38100" dist="38100" dir="2700000" algn="tl">
              <a:srgbClr val="000000"/>
            </a:outerShdw>
          </a:effectLst>
          <a:latin typeface="Trebuchet MS"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3200">
          <a:solidFill>
            <a:schemeClr val="tx2"/>
          </a:solidFill>
          <a:effectLst>
            <a:outerShdw blurRad="38100" dist="38100" dir="2700000" algn="tl">
              <a:srgbClr val="000000"/>
            </a:outerShdw>
          </a:effectLst>
          <a:latin typeface="Trebuchet MS" pitchFamily="-112" charset="0"/>
          <a:ea typeface="ＭＳ Ｐゴシック" pitchFamily="-112" charset="-128"/>
          <a:cs typeface="ＭＳ Ｐゴシック" pitchFamily="-112" charset="-128"/>
        </a:defRPr>
      </a:lvl5pPr>
      <a:lvl6pPr marL="457200" algn="ctr" rtl="0" fontAlgn="base">
        <a:spcBef>
          <a:spcPct val="0"/>
        </a:spcBef>
        <a:spcAft>
          <a:spcPct val="0"/>
        </a:spcAft>
        <a:defRPr sz="3200">
          <a:solidFill>
            <a:schemeClr val="tx2"/>
          </a:solidFill>
          <a:effectLst>
            <a:outerShdw blurRad="38100" dist="38100" dir="2700000" algn="tl">
              <a:srgbClr val="000000"/>
            </a:outerShdw>
          </a:effectLst>
          <a:latin typeface="Trebuchet MS" pitchFamily="-112" charset="0"/>
        </a:defRPr>
      </a:lvl6pPr>
      <a:lvl7pPr marL="914400" algn="ctr" rtl="0" fontAlgn="base">
        <a:spcBef>
          <a:spcPct val="0"/>
        </a:spcBef>
        <a:spcAft>
          <a:spcPct val="0"/>
        </a:spcAft>
        <a:defRPr sz="3200">
          <a:solidFill>
            <a:schemeClr val="tx2"/>
          </a:solidFill>
          <a:effectLst>
            <a:outerShdw blurRad="38100" dist="38100" dir="2700000" algn="tl">
              <a:srgbClr val="000000"/>
            </a:outerShdw>
          </a:effectLst>
          <a:latin typeface="Trebuchet MS" pitchFamily="-112" charset="0"/>
        </a:defRPr>
      </a:lvl7pPr>
      <a:lvl8pPr marL="1371600" algn="ctr" rtl="0" fontAlgn="base">
        <a:spcBef>
          <a:spcPct val="0"/>
        </a:spcBef>
        <a:spcAft>
          <a:spcPct val="0"/>
        </a:spcAft>
        <a:defRPr sz="3200">
          <a:solidFill>
            <a:schemeClr val="tx2"/>
          </a:solidFill>
          <a:effectLst>
            <a:outerShdw blurRad="38100" dist="38100" dir="2700000" algn="tl">
              <a:srgbClr val="000000"/>
            </a:outerShdw>
          </a:effectLst>
          <a:latin typeface="Trebuchet MS" pitchFamily="-112" charset="0"/>
        </a:defRPr>
      </a:lvl8pPr>
      <a:lvl9pPr marL="1828800" algn="ctr" rtl="0" fontAlgn="base">
        <a:spcBef>
          <a:spcPct val="0"/>
        </a:spcBef>
        <a:spcAft>
          <a:spcPct val="0"/>
        </a:spcAft>
        <a:defRPr sz="3200">
          <a:solidFill>
            <a:schemeClr val="tx2"/>
          </a:solidFill>
          <a:effectLst>
            <a:outerShdw blurRad="38100" dist="38100" dir="2700000" algn="tl">
              <a:srgbClr val="000000"/>
            </a:outerShdw>
          </a:effectLst>
          <a:latin typeface="Trebuchet MS" pitchFamily="-112" charset="0"/>
        </a:defRPr>
      </a:lvl9pPr>
    </p:titleStyle>
    <p:bodyStyle>
      <a:lvl1pPr marL="609600" indent="-609600" algn="l" rtl="0" eaLnBrk="0" fontAlgn="base" hangingPunct="0">
        <a:spcBef>
          <a:spcPct val="20000"/>
        </a:spcBef>
        <a:spcAft>
          <a:spcPct val="0"/>
        </a:spcAft>
        <a:buClr>
          <a:srgbClr val="FBFB1B"/>
        </a:buClr>
        <a:buSzPct val="90000"/>
        <a:buFont typeface="Wingdings" charset="2"/>
        <a:buAutoNum type="arabicPeriod"/>
        <a:defRPr sz="2400">
          <a:solidFill>
            <a:srgbClr val="FBFB1B"/>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965200" indent="-508000" algn="l" rtl="0" eaLnBrk="0" fontAlgn="base" hangingPunct="0">
        <a:spcBef>
          <a:spcPct val="20000"/>
        </a:spcBef>
        <a:spcAft>
          <a:spcPct val="0"/>
        </a:spcAft>
        <a:buClr>
          <a:srgbClr val="FFFF99"/>
        </a:buClr>
        <a:buAutoNum type="alphaLcPeriod"/>
        <a:defRPr sz="2000">
          <a:solidFill>
            <a:schemeClr val="tx1"/>
          </a:solidFill>
          <a:effectLst>
            <a:outerShdw blurRad="38100" dist="38100" dir="2700000" algn="tl">
              <a:srgbClr val="000000"/>
            </a:outerShdw>
          </a:effectLst>
          <a:latin typeface="+mn-lt"/>
          <a:ea typeface="ＭＳ Ｐゴシック" pitchFamily="-112" charset="-128"/>
        </a:defRPr>
      </a:lvl2pPr>
      <a:lvl3pPr marL="1371600" indent="-457200" algn="l" rtl="0" eaLnBrk="0" fontAlgn="base" hangingPunct="0">
        <a:spcBef>
          <a:spcPct val="20000"/>
        </a:spcBef>
        <a:spcAft>
          <a:spcPct val="0"/>
        </a:spcAft>
        <a:buClr>
          <a:srgbClr val="BEC446"/>
        </a:buClr>
        <a:buSzPct val="90000"/>
        <a:buFont typeface="Wingdings" charset="2"/>
        <a:buAutoNum type="arabicParenR"/>
        <a:defRPr sz="2400">
          <a:solidFill>
            <a:srgbClr val="BEC446"/>
          </a:solidFill>
          <a:effectLst>
            <a:outerShdw blurRad="38100" dist="38100" dir="2700000" algn="tl">
              <a:srgbClr val="000000"/>
            </a:outerShdw>
          </a:effectLst>
          <a:latin typeface="+mn-lt"/>
          <a:ea typeface="ＭＳ Ｐゴシック" pitchFamily="-112" charset="-128"/>
        </a:defRPr>
      </a:lvl3pPr>
      <a:lvl4pPr marL="1778000" indent="-406400" algn="l" rtl="0" eaLnBrk="0" fontAlgn="base" hangingPunct="0">
        <a:spcBef>
          <a:spcPct val="20000"/>
        </a:spcBef>
        <a:spcAft>
          <a:spcPct val="0"/>
        </a:spcAft>
        <a:buClr>
          <a:srgbClr val="66FF66"/>
        </a:buClr>
        <a:buAutoNum type="alphaLcParenR"/>
        <a:defRPr sz="1600">
          <a:solidFill>
            <a:srgbClr val="66FF66"/>
          </a:solidFill>
          <a:effectLst>
            <a:outerShdw blurRad="38100" dist="38100" dir="2700000" algn="tl">
              <a:srgbClr val="000000"/>
            </a:outerShdw>
          </a:effectLst>
          <a:latin typeface="+mn-lt"/>
          <a:ea typeface="ＭＳ Ｐゴシック" pitchFamily="-112" charset="-128"/>
        </a:defRPr>
      </a:lvl4pPr>
      <a:lvl5pPr marL="2184400" indent="-355600" algn="l" rtl="0" eaLnBrk="0" fontAlgn="base" hangingPunct="0">
        <a:spcBef>
          <a:spcPct val="20000"/>
        </a:spcBef>
        <a:spcAft>
          <a:spcPct val="0"/>
        </a:spcAft>
        <a:buClr>
          <a:schemeClr val="tx2"/>
        </a:buClr>
        <a:buSzPct val="90000"/>
        <a:buFont typeface="Wingdings" charset="2"/>
        <a:buAutoNum type="romanUcPeriod"/>
        <a:defRPr sz="1400">
          <a:solidFill>
            <a:schemeClr val="tx1"/>
          </a:solidFill>
          <a:effectLst>
            <a:outerShdw blurRad="38100" dist="38100" dir="2700000" algn="tl">
              <a:srgbClr val="000000"/>
            </a:outerShdw>
          </a:effectLst>
          <a:latin typeface="+mn-lt"/>
          <a:ea typeface="ＭＳ Ｐゴシック" pitchFamily="-112" charset="-128"/>
        </a:defRPr>
      </a:lvl5pPr>
      <a:lvl6pPr marL="2641600" indent="-355600" algn="l" rtl="0" fontAlgn="base">
        <a:spcBef>
          <a:spcPct val="20000"/>
        </a:spcBef>
        <a:spcAft>
          <a:spcPct val="0"/>
        </a:spcAft>
        <a:buClr>
          <a:schemeClr val="tx2"/>
        </a:buClr>
        <a:buSzPct val="90000"/>
        <a:buFont typeface="Wingdings" pitchFamily="-112" charset="2"/>
        <a:buAutoNum type="romanUcPeriod"/>
        <a:defRPr sz="1400">
          <a:solidFill>
            <a:schemeClr val="tx1"/>
          </a:solidFill>
          <a:effectLst>
            <a:outerShdw blurRad="38100" dist="38100" dir="2700000" algn="tl">
              <a:srgbClr val="000000"/>
            </a:outerShdw>
          </a:effectLst>
          <a:latin typeface="+mn-lt"/>
          <a:ea typeface="ＭＳ Ｐゴシック" pitchFamily="-112" charset="-128"/>
        </a:defRPr>
      </a:lvl6pPr>
      <a:lvl7pPr marL="3098800" indent="-355600" algn="l" rtl="0" fontAlgn="base">
        <a:spcBef>
          <a:spcPct val="20000"/>
        </a:spcBef>
        <a:spcAft>
          <a:spcPct val="0"/>
        </a:spcAft>
        <a:buClr>
          <a:schemeClr val="tx2"/>
        </a:buClr>
        <a:buSzPct val="90000"/>
        <a:buFont typeface="Wingdings" pitchFamily="-112" charset="2"/>
        <a:buAutoNum type="romanUcPeriod"/>
        <a:defRPr sz="1400">
          <a:solidFill>
            <a:schemeClr val="tx1"/>
          </a:solidFill>
          <a:effectLst>
            <a:outerShdw blurRad="38100" dist="38100" dir="2700000" algn="tl">
              <a:srgbClr val="000000"/>
            </a:outerShdw>
          </a:effectLst>
          <a:latin typeface="+mn-lt"/>
          <a:ea typeface="ＭＳ Ｐゴシック" pitchFamily="-112" charset="-128"/>
        </a:defRPr>
      </a:lvl7pPr>
      <a:lvl8pPr marL="3556000" indent="-355600" algn="l" rtl="0" fontAlgn="base">
        <a:spcBef>
          <a:spcPct val="20000"/>
        </a:spcBef>
        <a:spcAft>
          <a:spcPct val="0"/>
        </a:spcAft>
        <a:buClr>
          <a:schemeClr val="tx2"/>
        </a:buClr>
        <a:buSzPct val="90000"/>
        <a:buFont typeface="Wingdings" pitchFamily="-112" charset="2"/>
        <a:buAutoNum type="romanUcPeriod"/>
        <a:defRPr sz="1400">
          <a:solidFill>
            <a:schemeClr val="tx1"/>
          </a:solidFill>
          <a:effectLst>
            <a:outerShdw blurRad="38100" dist="38100" dir="2700000" algn="tl">
              <a:srgbClr val="000000"/>
            </a:outerShdw>
          </a:effectLst>
          <a:latin typeface="+mn-lt"/>
          <a:ea typeface="ＭＳ Ｐゴシック" pitchFamily="-112" charset="-128"/>
        </a:defRPr>
      </a:lvl8pPr>
      <a:lvl9pPr marL="4013200" indent="-355600" algn="l" rtl="0" fontAlgn="base">
        <a:spcBef>
          <a:spcPct val="20000"/>
        </a:spcBef>
        <a:spcAft>
          <a:spcPct val="0"/>
        </a:spcAft>
        <a:buClr>
          <a:schemeClr val="tx2"/>
        </a:buClr>
        <a:buSzPct val="90000"/>
        <a:buFont typeface="Wingdings" pitchFamily="-112" charset="2"/>
        <a:buAutoNum type="romanUcPeriod"/>
        <a:defRPr sz="14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tiff"/><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gif"/></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tiff"/></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12.png"/><Relationship Id="rId4" Type="http://schemas.openxmlformats.org/officeDocument/2006/relationships/image" Target="../media/image11.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8.tiff"/><Relationship Id="rId4" Type="http://schemas.openxmlformats.org/officeDocument/2006/relationships/image" Target="../media/image36.tiff"/></Relationships>
</file>

<file path=ppt/slides/_rels/slide34.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6.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44.svg"/><Relationship Id="rId3" Type="http://schemas.openxmlformats.org/officeDocument/2006/relationships/image" Target="../media/image50.svg"/><Relationship Id="rId7" Type="http://schemas.openxmlformats.org/officeDocument/2006/relationships/image" Target="../media/image52.svg"/><Relationship Id="rId12" Type="http://schemas.openxmlformats.org/officeDocument/2006/relationships/image" Target="../media/image43.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46.svg"/><Relationship Id="rId5" Type="http://schemas.openxmlformats.org/officeDocument/2006/relationships/image" Target="../media/image48.svg"/><Relationship Id="rId10" Type="http://schemas.openxmlformats.org/officeDocument/2006/relationships/image" Target="../media/image45.png"/><Relationship Id="rId4" Type="http://schemas.openxmlformats.org/officeDocument/2006/relationships/image" Target="../media/image47.png"/><Relationship Id="rId9" Type="http://schemas.openxmlformats.org/officeDocument/2006/relationships/image" Target="../media/image54.sv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lstStyle/>
          <a:p>
            <a:r>
              <a:rPr lang="en-US" sz="2800" b="1" dirty="0" err="1"/>
              <a:t>NIMBioS</a:t>
            </a:r>
            <a:r>
              <a:rPr lang="en-US" sz="2800" b="1" dirty="0"/>
              <a:t> Songwriter-in-Residence Program</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 y="1138237"/>
            <a:ext cx="8610600" cy="4483100"/>
          </a:xfrm>
          <a:prstGeom prst="rect">
            <a:avLst/>
          </a:prstGeom>
        </p:spPr>
      </p:pic>
      <p:sp>
        <p:nvSpPr>
          <p:cNvPr id="5" name="TextBox 4"/>
          <p:cNvSpPr txBox="1"/>
          <p:nvPr/>
        </p:nvSpPr>
        <p:spPr>
          <a:xfrm>
            <a:off x="2100262" y="5390504"/>
            <a:ext cx="6486525" cy="461665"/>
          </a:xfrm>
          <a:prstGeom prst="rect">
            <a:avLst/>
          </a:prstGeom>
          <a:noFill/>
        </p:spPr>
        <p:txBody>
          <a:bodyPr wrap="square" rtlCol="0">
            <a:spAutoFit/>
          </a:bodyPr>
          <a:lstStyle/>
          <a:p>
            <a:r>
              <a:rPr lang="en-US" sz="2400" dirty="0"/>
              <a:t>https://</a:t>
            </a:r>
            <a:r>
              <a:rPr lang="en-US" sz="2400" dirty="0" err="1"/>
              <a:t>legacy.nimbios.org</a:t>
            </a:r>
            <a:r>
              <a:rPr lang="en-US" sz="2400" dirty="0"/>
              <a:t>/songwriter</a:t>
            </a:r>
          </a:p>
        </p:txBody>
      </p:sp>
      <p:sp>
        <p:nvSpPr>
          <p:cNvPr id="6" name="TextBox 5"/>
          <p:cNvSpPr txBox="1"/>
          <p:nvPr/>
        </p:nvSpPr>
        <p:spPr>
          <a:xfrm>
            <a:off x="2100262" y="6043613"/>
            <a:ext cx="5572125" cy="461665"/>
          </a:xfrm>
          <a:prstGeom prst="rect">
            <a:avLst/>
          </a:prstGeom>
          <a:noFill/>
        </p:spPr>
        <p:txBody>
          <a:bodyPr wrap="square" rtlCol="0">
            <a:spAutoFit/>
          </a:bodyPr>
          <a:lstStyle/>
          <a:p>
            <a:r>
              <a:rPr lang="en-US" sz="2400" dirty="0"/>
              <a:t>http://</a:t>
            </a:r>
            <a:r>
              <a:rPr lang="en-US" sz="2400" dirty="0" err="1"/>
              <a:t>www.bababrinkman.com</a:t>
            </a:r>
            <a:endParaRPr lang="en-US" sz="2400" dirty="0"/>
          </a:p>
        </p:txBody>
      </p:sp>
    </p:spTree>
    <p:extLst>
      <p:ext uri="{BB962C8B-B14F-4D97-AF65-F5344CB8AC3E}">
        <p14:creationId xmlns:p14="http://schemas.microsoft.com/office/powerpoint/2010/main" val="98380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38F1E2D9-C417-3441-9608-6DCC6EA16AA2}"/>
              </a:ext>
            </a:extLst>
          </p:cNvPr>
          <p:cNvCxnSpPr>
            <a:cxnSpLocks/>
          </p:cNvCxnSpPr>
          <p:nvPr/>
        </p:nvCxnSpPr>
        <p:spPr bwMode="auto">
          <a:xfrm flipV="1">
            <a:off x="1883229" y="6096884"/>
            <a:ext cx="5617029" cy="40508"/>
          </a:xfrm>
          <a:prstGeom prst="straightConnector1">
            <a:avLst/>
          </a:prstGeom>
          <a:noFill/>
          <a:ln w="38100" cap="flat" cmpd="sng" algn="ctr">
            <a:solidFill>
              <a:schemeClr val="tx1"/>
            </a:solidFill>
            <a:prstDash val="solid"/>
            <a:round/>
            <a:headEnd type="none" w="med" len="med"/>
            <a:tailEnd type="triangle"/>
          </a:ln>
          <a:effectLst/>
        </p:spPr>
      </p:cxnSp>
      <p:sp>
        <p:nvSpPr>
          <p:cNvPr id="10" name="TextBox 9">
            <a:extLst>
              <a:ext uri="{FF2B5EF4-FFF2-40B4-BE49-F238E27FC236}">
                <a16:creationId xmlns:a16="http://schemas.microsoft.com/office/drawing/2014/main" id="{4B8C4E83-1B33-1D40-8460-DC3745F983F3}"/>
              </a:ext>
            </a:extLst>
          </p:cNvPr>
          <p:cNvSpPr txBox="1"/>
          <p:nvPr/>
        </p:nvSpPr>
        <p:spPr>
          <a:xfrm>
            <a:off x="2667000" y="6137392"/>
            <a:ext cx="7162800" cy="400110"/>
          </a:xfrm>
          <a:prstGeom prst="rect">
            <a:avLst/>
          </a:prstGeom>
          <a:noFill/>
        </p:spPr>
        <p:txBody>
          <a:bodyPr wrap="square" rtlCol="0">
            <a:spAutoFit/>
          </a:bodyPr>
          <a:lstStyle/>
          <a:p>
            <a:r>
              <a:rPr lang="en-US" sz="2000" dirty="0"/>
              <a:t>Presence of 2-way linkages</a:t>
            </a:r>
          </a:p>
        </p:txBody>
      </p:sp>
      <p:pic>
        <p:nvPicPr>
          <p:cNvPr id="3" name="Picture 2" descr="Timeline&#10;&#10;Description automatically generated">
            <a:extLst>
              <a:ext uri="{FF2B5EF4-FFF2-40B4-BE49-F238E27FC236}">
                <a16:creationId xmlns:a16="http://schemas.microsoft.com/office/drawing/2014/main" id="{810ABF04-2975-A34B-9ACB-322A481632BD}"/>
              </a:ext>
            </a:extLst>
          </p:cNvPr>
          <p:cNvPicPr>
            <a:picLocks noChangeAspect="1"/>
          </p:cNvPicPr>
          <p:nvPr/>
        </p:nvPicPr>
        <p:blipFill>
          <a:blip r:embed="rId2"/>
          <a:stretch>
            <a:fillRect/>
          </a:stretch>
        </p:blipFill>
        <p:spPr>
          <a:xfrm>
            <a:off x="1643742" y="86506"/>
            <a:ext cx="5617029" cy="6010378"/>
          </a:xfrm>
          <a:prstGeom prst="rect">
            <a:avLst/>
          </a:prstGeom>
        </p:spPr>
      </p:pic>
    </p:spTree>
    <p:extLst>
      <p:ext uri="{BB962C8B-B14F-4D97-AF65-F5344CB8AC3E}">
        <p14:creationId xmlns:p14="http://schemas.microsoft.com/office/powerpoint/2010/main" val="22339011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4D3F5-7302-4949-8160-75CE1763BD24}"/>
              </a:ext>
            </a:extLst>
          </p:cNvPr>
          <p:cNvSpPr>
            <a:spLocks noGrp="1"/>
          </p:cNvSpPr>
          <p:nvPr>
            <p:ph type="title"/>
          </p:nvPr>
        </p:nvSpPr>
        <p:spPr>
          <a:xfrm>
            <a:off x="598715" y="190500"/>
            <a:ext cx="7772400" cy="1143000"/>
          </a:xfrm>
        </p:spPr>
        <p:txBody>
          <a:bodyPr/>
          <a:lstStyle/>
          <a:p>
            <a:r>
              <a:rPr lang="en-US" dirty="0"/>
              <a:t>Take away:</a:t>
            </a:r>
          </a:p>
        </p:txBody>
      </p:sp>
      <p:sp>
        <p:nvSpPr>
          <p:cNvPr id="3" name="Content Placeholder 2">
            <a:extLst>
              <a:ext uri="{FF2B5EF4-FFF2-40B4-BE49-F238E27FC236}">
                <a16:creationId xmlns:a16="http://schemas.microsoft.com/office/drawing/2014/main" id="{0FEC55CE-E5EC-F34B-BCA1-101717BD86E1}"/>
              </a:ext>
            </a:extLst>
          </p:cNvPr>
          <p:cNvSpPr>
            <a:spLocks noGrp="1"/>
          </p:cNvSpPr>
          <p:nvPr>
            <p:ph idx="1"/>
          </p:nvPr>
        </p:nvSpPr>
        <p:spPr>
          <a:xfrm>
            <a:off x="685800" y="1371600"/>
            <a:ext cx="7772400" cy="4114800"/>
          </a:xfrm>
        </p:spPr>
        <p:txBody>
          <a:bodyPr/>
          <a:lstStyle/>
          <a:p>
            <a:r>
              <a:rPr lang="en-US" dirty="0"/>
              <a:t>Even for projects explicitly charged to link human and environmental systems, success in having complete linkages is rare</a:t>
            </a:r>
          </a:p>
          <a:p>
            <a:r>
              <a:rPr lang="en-US" dirty="0"/>
              <a:t>There is some indication that success in linking human and environmental systems depends upon team characteristics</a:t>
            </a:r>
          </a:p>
          <a:p>
            <a:r>
              <a:rPr lang="en-US" dirty="0"/>
              <a:t>Presence of interdisciplinary individuals as PI or authors increases the likelihood of success </a:t>
            </a:r>
          </a:p>
        </p:txBody>
      </p:sp>
    </p:spTree>
    <p:extLst>
      <p:ext uri="{BB962C8B-B14F-4D97-AF65-F5344CB8AC3E}">
        <p14:creationId xmlns:p14="http://schemas.microsoft.com/office/powerpoint/2010/main" val="812583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550"/>
            <a:ext cx="9144000" cy="6096000"/>
          </a:xfrm>
          <a:prstGeom prst="rect">
            <a:avLst/>
          </a:prstGeom>
        </p:spPr>
      </p:pic>
      <p:sp>
        <p:nvSpPr>
          <p:cNvPr id="3" name="Subtitle 2"/>
          <p:cNvSpPr>
            <a:spLocks noGrp="1"/>
          </p:cNvSpPr>
          <p:nvPr>
            <p:ph type="subTitle" idx="1"/>
          </p:nvPr>
        </p:nvSpPr>
        <p:spPr>
          <a:xfrm>
            <a:off x="-76200" y="4123489"/>
            <a:ext cx="4876800" cy="1972602"/>
          </a:xfrm>
        </p:spPr>
        <p:txBody>
          <a:bodyPr>
            <a:normAutofit fontScale="62500" lnSpcReduction="20000"/>
          </a:bodyPr>
          <a:lstStyle/>
          <a:p>
            <a:r>
              <a:rPr lang="en-US" dirty="0">
                <a:solidFill>
                  <a:schemeClr val="bg1"/>
                </a:solidFill>
              </a:rPr>
              <a:t>Brian Beckage, University of Vermont</a:t>
            </a:r>
          </a:p>
          <a:p>
            <a:r>
              <a:rPr lang="en-US" dirty="0">
                <a:solidFill>
                  <a:schemeClr val="bg1"/>
                </a:solidFill>
              </a:rPr>
              <a:t>Louis Gross, University of Tennessee</a:t>
            </a:r>
          </a:p>
          <a:p>
            <a:r>
              <a:rPr lang="en-US" dirty="0">
                <a:solidFill>
                  <a:schemeClr val="bg1"/>
                </a:solidFill>
              </a:rPr>
              <a:t>Katherine </a:t>
            </a:r>
            <a:r>
              <a:rPr lang="en-US" dirty="0" err="1">
                <a:solidFill>
                  <a:schemeClr val="bg1"/>
                </a:solidFill>
              </a:rPr>
              <a:t>Lacasse</a:t>
            </a:r>
            <a:r>
              <a:rPr lang="en-US" dirty="0">
                <a:solidFill>
                  <a:schemeClr val="bg1"/>
                </a:solidFill>
              </a:rPr>
              <a:t>, Rhode Island College</a:t>
            </a:r>
          </a:p>
          <a:p>
            <a:r>
              <a:rPr lang="en-US" dirty="0">
                <a:solidFill>
                  <a:schemeClr val="bg1"/>
                </a:solidFill>
              </a:rPr>
              <a:t>Eric </a:t>
            </a:r>
            <a:r>
              <a:rPr lang="en-US" dirty="0" err="1">
                <a:solidFill>
                  <a:schemeClr val="bg1"/>
                </a:solidFill>
              </a:rPr>
              <a:t>Carr</a:t>
            </a:r>
            <a:r>
              <a:rPr lang="en-US" dirty="0">
                <a:solidFill>
                  <a:schemeClr val="bg1"/>
                </a:solidFill>
              </a:rPr>
              <a:t>, University of Tennessee</a:t>
            </a:r>
          </a:p>
          <a:p>
            <a:r>
              <a:rPr lang="en-US" dirty="0">
                <a:solidFill>
                  <a:schemeClr val="bg1"/>
                </a:solidFill>
              </a:rPr>
              <a:t>Sara Metcalf, State University of New York </a:t>
            </a:r>
          </a:p>
          <a:p>
            <a:r>
              <a:rPr lang="en-US" dirty="0">
                <a:solidFill>
                  <a:schemeClr val="bg1"/>
                </a:solidFill>
              </a:rPr>
              <a:t>Jonathan Winter, Dartmouth College</a:t>
            </a:r>
          </a:p>
          <a:p>
            <a:endParaRPr lang="en-US" baseline="30000" dirty="0">
              <a:solidFill>
                <a:schemeClr val="bg1"/>
              </a:solidFill>
            </a:endParaRPr>
          </a:p>
        </p:txBody>
      </p:sp>
      <p:sp>
        <p:nvSpPr>
          <p:cNvPr id="4" name="TextBox 3"/>
          <p:cNvSpPr txBox="1"/>
          <p:nvPr/>
        </p:nvSpPr>
        <p:spPr>
          <a:xfrm>
            <a:off x="8382000" y="5924766"/>
            <a:ext cx="786384" cy="276999"/>
          </a:xfrm>
          <a:prstGeom prst="rect">
            <a:avLst/>
          </a:prstGeom>
          <a:noFill/>
        </p:spPr>
        <p:txBody>
          <a:bodyPr wrap="square" rtlCol="0">
            <a:spAutoFit/>
          </a:bodyPr>
          <a:lstStyle/>
          <a:p>
            <a:r>
              <a:rPr lang="en-US" sz="1200" dirty="0"/>
              <a:t>0:00-:30</a:t>
            </a:r>
          </a:p>
        </p:txBody>
      </p:sp>
      <p:sp>
        <p:nvSpPr>
          <p:cNvPr id="10" name="Subtitle 2"/>
          <p:cNvSpPr txBox="1">
            <a:spLocks/>
          </p:cNvSpPr>
          <p:nvPr/>
        </p:nvSpPr>
        <p:spPr>
          <a:xfrm>
            <a:off x="1143000" y="4022971"/>
            <a:ext cx="64008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US" dirty="0">
              <a:solidFill>
                <a:schemeClr val="tx1"/>
              </a:solidFill>
            </a:endParaRPr>
          </a:p>
        </p:txBody>
      </p:sp>
      <p:sp>
        <p:nvSpPr>
          <p:cNvPr id="15" name="Subtitle 2"/>
          <p:cNvSpPr txBox="1">
            <a:spLocks/>
          </p:cNvSpPr>
          <p:nvPr/>
        </p:nvSpPr>
        <p:spPr>
          <a:xfrm>
            <a:off x="4419600" y="4123489"/>
            <a:ext cx="4724400" cy="1925877"/>
          </a:xfrm>
          <a:prstGeom prst="rect">
            <a:avLst/>
          </a:prstGeom>
        </p:spPr>
        <p:txBody>
          <a:bodyPr vert="horz" lIns="91440" tIns="45720" rIns="91440" bIns="45720" rtlCol="0">
            <a:normAutofit fontScale="62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dirty="0">
                <a:solidFill>
                  <a:schemeClr val="bg1"/>
                </a:solidFill>
              </a:rPr>
              <a:t>Peter Howe, Utah State University</a:t>
            </a:r>
          </a:p>
          <a:p>
            <a:r>
              <a:rPr lang="en-US" dirty="0">
                <a:solidFill>
                  <a:schemeClr val="bg1"/>
                </a:solidFill>
              </a:rPr>
              <a:t>Nina </a:t>
            </a:r>
            <a:r>
              <a:rPr lang="en-US" dirty="0" err="1">
                <a:solidFill>
                  <a:schemeClr val="bg1"/>
                </a:solidFill>
              </a:rPr>
              <a:t>Fefferman</a:t>
            </a:r>
            <a:r>
              <a:rPr lang="en-US" dirty="0">
                <a:solidFill>
                  <a:schemeClr val="bg1"/>
                </a:solidFill>
              </a:rPr>
              <a:t>, University of Tennessee</a:t>
            </a:r>
          </a:p>
          <a:p>
            <a:r>
              <a:rPr lang="en-US" dirty="0">
                <a:solidFill>
                  <a:schemeClr val="bg1"/>
                </a:solidFill>
              </a:rPr>
              <a:t>Travis Franck, Climate Interactive</a:t>
            </a:r>
          </a:p>
          <a:p>
            <a:r>
              <a:rPr lang="en-US" dirty="0" err="1">
                <a:solidFill>
                  <a:schemeClr val="bg1"/>
                </a:solidFill>
              </a:rPr>
              <a:t>Asim</a:t>
            </a:r>
            <a:r>
              <a:rPr lang="en-US" dirty="0">
                <a:solidFill>
                  <a:schemeClr val="bg1"/>
                </a:solidFill>
              </a:rPr>
              <a:t> Zia, University of Vermont</a:t>
            </a:r>
          </a:p>
          <a:p>
            <a:r>
              <a:rPr lang="en-US" dirty="0">
                <a:solidFill>
                  <a:schemeClr val="bg1"/>
                </a:solidFill>
              </a:rPr>
              <a:t>Ann </a:t>
            </a:r>
            <a:r>
              <a:rPr lang="en-US" dirty="0" err="1">
                <a:solidFill>
                  <a:schemeClr val="bg1"/>
                </a:solidFill>
              </a:rPr>
              <a:t>Kinzig</a:t>
            </a:r>
            <a:r>
              <a:rPr lang="en-US" dirty="0">
                <a:solidFill>
                  <a:schemeClr val="bg1"/>
                </a:solidFill>
              </a:rPr>
              <a:t>, Arizona State University</a:t>
            </a:r>
          </a:p>
          <a:p>
            <a:r>
              <a:rPr lang="en-US" dirty="0">
                <a:solidFill>
                  <a:schemeClr val="bg1"/>
                </a:solidFill>
              </a:rPr>
              <a:t>Forrest Hoffman, Oak Ridge National Lab</a:t>
            </a:r>
          </a:p>
          <a:p>
            <a:endParaRPr lang="en-US" baseline="30000" dirty="0">
              <a:solidFill>
                <a:schemeClr val="bg1"/>
              </a:solidFill>
            </a:endParaRPr>
          </a:p>
        </p:txBody>
      </p:sp>
      <p:pic>
        <p:nvPicPr>
          <p:cNvPr id="14" name="Picture 15" descr="NIMBioSlogoshadow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25495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4687" y="6114885"/>
            <a:ext cx="1992312" cy="671323"/>
          </a:xfrm>
          <a:prstGeom prst="rect">
            <a:avLst/>
          </a:prstGeom>
        </p:spPr>
      </p:pic>
      <p:sp>
        <p:nvSpPr>
          <p:cNvPr id="17" name="Text Box 14"/>
          <p:cNvSpPr txBox="1">
            <a:spLocks noChangeArrowheads="1"/>
          </p:cNvSpPr>
          <p:nvPr/>
        </p:nvSpPr>
        <p:spPr bwMode="auto">
          <a:xfrm>
            <a:off x="2549525" y="6219734"/>
            <a:ext cx="4168203" cy="51775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86027" tIns="43013" rIns="86027" bIns="43013">
            <a:spAutoFit/>
          </a:bodyPr>
          <a:lstStyle/>
          <a:p>
            <a:pPr algn="ctr">
              <a:spcBef>
                <a:spcPct val="50000"/>
              </a:spcBef>
              <a:defRPr/>
            </a:pPr>
            <a:r>
              <a:rPr lang="en-US" sz="1400" dirty="0">
                <a:latin typeface="Times New Roman" pitchFamily="-112" charset="0"/>
                <a:ea typeface="+mn-ea"/>
              </a:rPr>
              <a:t>Supported by NSF Awards EF-0832858, DBI-1300426 to </a:t>
            </a:r>
            <a:r>
              <a:rPr lang="en-US" sz="1400" dirty="0" err="1">
                <a:latin typeface="Times New Roman" pitchFamily="-112" charset="0"/>
                <a:ea typeface="+mn-ea"/>
              </a:rPr>
              <a:t>NIMBioS</a:t>
            </a:r>
            <a:r>
              <a:rPr lang="en-US" sz="1400" dirty="0">
                <a:latin typeface="Times New Roman" pitchFamily="-112" charset="0"/>
                <a:ea typeface="+mn-ea"/>
              </a:rPr>
              <a:t>, DBI-1052875 to SESYNC </a:t>
            </a:r>
            <a:endParaRPr lang="en-US" sz="1400" dirty="0">
              <a:latin typeface="Courier" charset="0"/>
              <a:ea typeface="+mn-ea"/>
            </a:endParaRPr>
          </a:p>
        </p:txBody>
      </p:sp>
      <p:sp>
        <p:nvSpPr>
          <p:cNvPr id="5" name="TextBox 4"/>
          <p:cNvSpPr txBox="1"/>
          <p:nvPr/>
        </p:nvSpPr>
        <p:spPr>
          <a:xfrm>
            <a:off x="4543426" y="81936"/>
            <a:ext cx="4473574" cy="1938992"/>
          </a:xfrm>
          <a:prstGeom prst="rect">
            <a:avLst/>
          </a:prstGeom>
          <a:noFill/>
        </p:spPr>
        <p:txBody>
          <a:bodyPr wrap="square" rtlCol="0">
            <a:spAutoFit/>
          </a:bodyPr>
          <a:lstStyle/>
          <a:p>
            <a:pPr algn="r"/>
            <a:r>
              <a:rPr lang="en-US" sz="2400" dirty="0" err="1"/>
              <a:t>NIMBioS</a:t>
            </a:r>
            <a:r>
              <a:rPr lang="en-US" sz="2400" dirty="0"/>
              <a:t>/SESYNC Working Group on Integrating Human Risk Perception of Global Climate Change into Dynamic Earth System Models</a:t>
            </a:r>
          </a:p>
        </p:txBody>
      </p:sp>
    </p:spTree>
    <p:extLst>
      <p:ext uri="{BB962C8B-B14F-4D97-AF65-F5344CB8AC3E}">
        <p14:creationId xmlns:p14="http://schemas.microsoft.com/office/powerpoint/2010/main" val="910292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a photo&#10;&#10;Description automatically generated">
            <a:extLst>
              <a:ext uri="{FF2B5EF4-FFF2-40B4-BE49-F238E27FC236}">
                <a16:creationId xmlns:a16="http://schemas.microsoft.com/office/drawing/2014/main" id="{D44BAA91-7803-244C-AD45-3DDFF565608D}"/>
              </a:ext>
            </a:extLst>
          </p:cNvPr>
          <p:cNvPicPr>
            <a:picLocks noChangeAspect="1"/>
          </p:cNvPicPr>
          <p:nvPr/>
        </p:nvPicPr>
        <p:blipFill>
          <a:blip r:embed="rId2"/>
          <a:stretch>
            <a:fillRect/>
          </a:stretch>
        </p:blipFill>
        <p:spPr>
          <a:xfrm>
            <a:off x="0" y="0"/>
            <a:ext cx="9144000" cy="6747138"/>
          </a:xfrm>
          <a:prstGeom prst="rect">
            <a:avLst/>
          </a:prstGeom>
        </p:spPr>
      </p:pic>
      <p:sp>
        <p:nvSpPr>
          <p:cNvPr id="6" name="TextBox 5">
            <a:extLst>
              <a:ext uri="{FF2B5EF4-FFF2-40B4-BE49-F238E27FC236}">
                <a16:creationId xmlns:a16="http://schemas.microsoft.com/office/drawing/2014/main" id="{623402C6-4ECA-0948-B790-20F243B1A523}"/>
              </a:ext>
            </a:extLst>
          </p:cNvPr>
          <p:cNvSpPr txBox="1"/>
          <p:nvPr/>
        </p:nvSpPr>
        <p:spPr>
          <a:xfrm>
            <a:off x="4543426" y="81936"/>
            <a:ext cx="4473574" cy="830997"/>
          </a:xfrm>
          <a:prstGeom prst="rect">
            <a:avLst/>
          </a:prstGeom>
          <a:noFill/>
        </p:spPr>
        <p:txBody>
          <a:bodyPr wrap="square" rtlCol="0">
            <a:spAutoFit/>
          </a:bodyPr>
          <a:lstStyle/>
          <a:p>
            <a:pPr algn="r"/>
            <a:r>
              <a:rPr lang="en-US" sz="2400" dirty="0"/>
              <a:t>SESYNC Theme: Putting People into Climate Models</a:t>
            </a:r>
          </a:p>
        </p:txBody>
      </p:sp>
      <p:sp>
        <p:nvSpPr>
          <p:cNvPr id="7" name="Subtitle 2">
            <a:extLst>
              <a:ext uri="{FF2B5EF4-FFF2-40B4-BE49-F238E27FC236}">
                <a16:creationId xmlns:a16="http://schemas.microsoft.com/office/drawing/2014/main" id="{C1884217-1BF1-9B4B-BCC0-450323DFC6B0}"/>
              </a:ext>
            </a:extLst>
          </p:cNvPr>
          <p:cNvSpPr txBox="1">
            <a:spLocks/>
          </p:cNvSpPr>
          <p:nvPr/>
        </p:nvSpPr>
        <p:spPr bwMode="auto">
          <a:xfrm>
            <a:off x="4341813" y="4210575"/>
            <a:ext cx="4876800" cy="1972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fontScale="25000" lnSpcReduction="20000"/>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r>
              <a:rPr lang="en-US" sz="6400" dirty="0">
                <a:solidFill>
                  <a:schemeClr val="bg1"/>
                </a:solidFill>
              </a:rPr>
              <a:t>Sara Metcalf, University at Buffalo</a:t>
            </a:r>
          </a:p>
          <a:p>
            <a:r>
              <a:rPr lang="en-US" sz="6400" dirty="0">
                <a:solidFill>
                  <a:schemeClr val="bg1"/>
                </a:solidFill>
              </a:rPr>
              <a:t>Louis Gross, University of Tennessee</a:t>
            </a:r>
          </a:p>
          <a:p>
            <a:r>
              <a:rPr lang="en-US" sz="6400" dirty="0">
                <a:solidFill>
                  <a:schemeClr val="bg1"/>
                </a:solidFill>
              </a:rPr>
              <a:t>Wander Jager, University of Groningen</a:t>
            </a:r>
          </a:p>
          <a:p>
            <a:r>
              <a:rPr lang="en-US" sz="6400" dirty="0">
                <a:solidFill>
                  <a:schemeClr val="bg1"/>
                </a:solidFill>
              </a:rPr>
              <a:t>Katharine Mach, University of Miami</a:t>
            </a:r>
          </a:p>
          <a:p>
            <a:r>
              <a:rPr lang="en-US" sz="6400" dirty="0">
                <a:solidFill>
                  <a:schemeClr val="bg1"/>
                </a:solidFill>
              </a:rPr>
              <a:t>Fran Moore, University of California, Davis</a:t>
            </a:r>
          </a:p>
          <a:p>
            <a:r>
              <a:rPr lang="en-US" sz="6400" dirty="0">
                <a:solidFill>
                  <a:schemeClr val="bg1"/>
                </a:solidFill>
              </a:rPr>
              <a:t>Travis Franck, Climate Interactive</a:t>
            </a:r>
          </a:p>
          <a:p>
            <a:r>
              <a:rPr lang="en-US" sz="6400" dirty="0">
                <a:solidFill>
                  <a:schemeClr val="bg1"/>
                </a:solidFill>
              </a:rPr>
              <a:t>Karim </a:t>
            </a:r>
            <a:r>
              <a:rPr lang="en-US" sz="6400" dirty="0" err="1">
                <a:solidFill>
                  <a:schemeClr val="bg1"/>
                </a:solidFill>
              </a:rPr>
              <a:t>Chichakly</a:t>
            </a:r>
            <a:r>
              <a:rPr lang="en-US" sz="6400" dirty="0">
                <a:solidFill>
                  <a:schemeClr val="bg1"/>
                </a:solidFill>
              </a:rPr>
              <a:t>, Worcester Polytechnic Institute</a:t>
            </a:r>
          </a:p>
          <a:p>
            <a:r>
              <a:rPr lang="en-US" sz="6400" dirty="0">
                <a:solidFill>
                  <a:schemeClr val="bg1"/>
                </a:solidFill>
              </a:rPr>
              <a:t>Dale Rothman, George Mason University</a:t>
            </a:r>
          </a:p>
          <a:p>
            <a:r>
              <a:rPr lang="en-US" sz="6400" dirty="0">
                <a:solidFill>
                  <a:schemeClr val="bg1"/>
                </a:solidFill>
              </a:rPr>
              <a:t>Ann </a:t>
            </a:r>
            <a:r>
              <a:rPr lang="en-US" sz="6400" dirty="0" err="1">
                <a:solidFill>
                  <a:schemeClr val="bg1"/>
                </a:solidFill>
              </a:rPr>
              <a:t>Kinzig</a:t>
            </a:r>
            <a:r>
              <a:rPr lang="en-US" sz="6400" dirty="0">
                <a:solidFill>
                  <a:schemeClr val="bg1"/>
                </a:solidFill>
              </a:rPr>
              <a:t>, Arizona State University</a:t>
            </a:r>
          </a:p>
          <a:p>
            <a:endParaRPr lang="en-US" kern="0" baseline="30000" dirty="0">
              <a:solidFill>
                <a:schemeClr val="bg1"/>
              </a:solidFill>
            </a:endParaRPr>
          </a:p>
        </p:txBody>
      </p:sp>
      <p:sp>
        <p:nvSpPr>
          <p:cNvPr id="8" name="Text Box 14">
            <a:extLst>
              <a:ext uri="{FF2B5EF4-FFF2-40B4-BE49-F238E27FC236}">
                <a16:creationId xmlns:a16="http://schemas.microsoft.com/office/drawing/2014/main" id="{5868F89A-FD1A-004D-B55D-5A562CFEB4C5}"/>
              </a:ext>
            </a:extLst>
          </p:cNvPr>
          <p:cNvSpPr txBox="1">
            <a:spLocks noChangeArrowheads="1"/>
          </p:cNvSpPr>
          <p:nvPr/>
        </p:nvSpPr>
        <p:spPr bwMode="auto">
          <a:xfrm>
            <a:off x="375223" y="6314002"/>
            <a:ext cx="4168203" cy="3023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86027" tIns="43013" rIns="86027" bIns="43013">
            <a:spAutoFit/>
          </a:bodyPr>
          <a:lstStyle/>
          <a:p>
            <a:pPr algn="ctr">
              <a:spcBef>
                <a:spcPct val="50000"/>
              </a:spcBef>
              <a:defRPr/>
            </a:pPr>
            <a:r>
              <a:rPr lang="en-US" sz="1400" dirty="0">
                <a:latin typeface="Times New Roman" pitchFamily="-112" charset="0"/>
                <a:ea typeface="+mn-ea"/>
              </a:rPr>
              <a:t>Supported by NSF Award DBI-1052875 to SESYNC </a:t>
            </a:r>
            <a:endParaRPr lang="en-US" sz="1400" dirty="0">
              <a:latin typeface="Courier" charset="0"/>
              <a:ea typeface="+mn-ea"/>
            </a:endParaRPr>
          </a:p>
        </p:txBody>
      </p:sp>
    </p:spTree>
    <p:extLst>
      <p:ext uri="{BB962C8B-B14F-4D97-AF65-F5344CB8AC3E}">
        <p14:creationId xmlns:p14="http://schemas.microsoft.com/office/powerpoint/2010/main" val="2940911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39FD4F-35DC-C64D-943B-8910105100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66" y="82664"/>
            <a:ext cx="5434608" cy="2067432"/>
          </a:xfrm>
          <a:prstGeom prst="rect">
            <a:avLst/>
          </a:prstGeom>
        </p:spPr>
      </p:pic>
      <p:pic>
        <p:nvPicPr>
          <p:cNvPr id="6" name="Picture 5" descr="Graphical user interface, text, application, email&#10;&#10;Description automatically generated">
            <a:extLst>
              <a:ext uri="{FF2B5EF4-FFF2-40B4-BE49-F238E27FC236}">
                <a16:creationId xmlns:a16="http://schemas.microsoft.com/office/drawing/2014/main" id="{EA22064E-EAE8-7845-9280-27535DCBB1FD}"/>
              </a:ext>
            </a:extLst>
          </p:cNvPr>
          <p:cNvPicPr>
            <a:picLocks noChangeAspect="1"/>
          </p:cNvPicPr>
          <p:nvPr/>
        </p:nvPicPr>
        <p:blipFill>
          <a:blip r:embed="rId3"/>
          <a:stretch>
            <a:fillRect/>
          </a:stretch>
        </p:blipFill>
        <p:spPr>
          <a:xfrm>
            <a:off x="1748767" y="1975516"/>
            <a:ext cx="5820635" cy="2580921"/>
          </a:xfrm>
          <a:prstGeom prst="rect">
            <a:avLst/>
          </a:prstGeom>
        </p:spPr>
      </p:pic>
      <p:pic>
        <p:nvPicPr>
          <p:cNvPr id="8" name="Picture 7" descr="Graphical user interface, text, application, email&#10;&#10;Description automatically generated">
            <a:extLst>
              <a:ext uri="{FF2B5EF4-FFF2-40B4-BE49-F238E27FC236}">
                <a16:creationId xmlns:a16="http://schemas.microsoft.com/office/drawing/2014/main" id="{D0F2B883-516A-FC48-AA61-85B433DC40BF}"/>
              </a:ext>
            </a:extLst>
          </p:cNvPr>
          <p:cNvPicPr>
            <a:picLocks noChangeAspect="1"/>
          </p:cNvPicPr>
          <p:nvPr/>
        </p:nvPicPr>
        <p:blipFill>
          <a:blip r:embed="rId4"/>
          <a:stretch>
            <a:fillRect/>
          </a:stretch>
        </p:blipFill>
        <p:spPr>
          <a:xfrm>
            <a:off x="4572000" y="4422236"/>
            <a:ext cx="4365170" cy="2353100"/>
          </a:xfrm>
          <a:prstGeom prst="rect">
            <a:avLst/>
          </a:prstGeom>
        </p:spPr>
      </p:pic>
    </p:spTree>
    <p:extLst>
      <p:ext uri="{BB962C8B-B14F-4D97-AF65-F5344CB8AC3E}">
        <p14:creationId xmlns:p14="http://schemas.microsoft.com/office/powerpoint/2010/main" val="2153295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0" y="838200"/>
            <a:ext cx="7099300" cy="5181600"/>
          </a:xfrm>
          <a:prstGeom prst="rect">
            <a:avLst/>
          </a:prstGeom>
        </p:spPr>
      </p:pic>
      <p:sp>
        <p:nvSpPr>
          <p:cNvPr id="3" name="TextBox 2"/>
          <p:cNvSpPr txBox="1"/>
          <p:nvPr/>
        </p:nvSpPr>
        <p:spPr>
          <a:xfrm>
            <a:off x="1257300" y="6315075"/>
            <a:ext cx="7072313" cy="338554"/>
          </a:xfrm>
          <a:prstGeom prst="rect">
            <a:avLst/>
          </a:prstGeom>
          <a:noFill/>
        </p:spPr>
        <p:txBody>
          <a:bodyPr wrap="square" rtlCol="0">
            <a:spAutoFit/>
          </a:bodyPr>
          <a:lstStyle/>
          <a:p>
            <a:r>
              <a:rPr lang="en-US" sz="1600" dirty="0"/>
              <a:t>https://</a:t>
            </a:r>
            <a:r>
              <a:rPr lang="en-US" sz="1600" dirty="0" err="1"/>
              <a:t>commons.wikimedia.org</a:t>
            </a:r>
            <a:r>
              <a:rPr lang="en-US" sz="1600" dirty="0"/>
              <a:t>/wiki/</a:t>
            </a:r>
            <a:r>
              <a:rPr lang="en-US" sz="1600" dirty="0" err="1"/>
              <a:t>File:Global_Warming_Predictions_Map.jpg</a:t>
            </a:r>
            <a:endParaRPr lang="en-US" sz="1600" dirty="0"/>
          </a:p>
        </p:txBody>
      </p:sp>
    </p:spTree>
    <p:extLst>
      <p:ext uri="{BB962C8B-B14F-4D97-AF65-F5344CB8AC3E}">
        <p14:creationId xmlns:p14="http://schemas.microsoft.com/office/powerpoint/2010/main" val="1283448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6" name="Rectangle 2"/>
          <p:cNvSpPr>
            <a:spLocks noGrp="1" noChangeArrowheads="1"/>
          </p:cNvSpPr>
          <p:nvPr>
            <p:ph type="title"/>
          </p:nvPr>
        </p:nvSpPr>
        <p:spPr>
          <a:xfrm>
            <a:off x="1295400" y="0"/>
            <a:ext cx="6194425" cy="838200"/>
          </a:xfrm>
        </p:spPr>
        <p:txBody>
          <a:bodyPr/>
          <a:lstStyle/>
          <a:p>
            <a:pPr>
              <a:defRPr/>
            </a:pPr>
            <a:r>
              <a:rPr lang="en-US" b="1" dirty="0">
                <a:solidFill>
                  <a:srgbClr val="0000F3"/>
                </a:solidFill>
                <a:cs typeface="+mj-cs"/>
              </a:rPr>
              <a:t>Overview</a:t>
            </a:r>
            <a:endParaRPr lang="en-US" b="1" dirty="0">
              <a:solidFill>
                <a:srgbClr val="FFFF66"/>
              </a:solidFill>
              <a:cs typeface="+mj-cs"/>
            </a:endParaRPr>
          </a:p>
        </p:txBody>
      </p:sp>
      <p:sp>
        <p:nvSpPr>
          <p:cNvPr id="717827" name="Rectangle 3"/>
          <p:cNvSpPr>
            <a:spLocks noGrp="1" noChangeArrowheads="1"/>
          </p:cNvSpPr>
          <p:nvPr>
            <p:ph type="body" idx="1"/>
          </p:nvPr>
        </p:nvSpPr>
        <p:spPr>
          <a:xfrm>
            <a:off x="811213" y="898525"/>
            <a:ext cx="7775575" cy="5319713"/>
          </a:xfrm>
        </p:spPr>
        <p:txBody>
          <a:bodyPr/>
          <a:lstStyle/>
          <a:p>
            <a:pPr marL="322263" indent="-322263" defTabSz="858838">
              <a:lnSpc>
                <a:spcPct val="90000"/>
              </a:lnSpc>
            </a:pPr>
            <a:r>
              <a:rPr lang="en-US" altLang="en-US" dirty="0">
                <a:ea typeface="ＭＳ Ｐゴシック" charset="-128"/>
              </a:rPr>
              <a:t>Quick summary of climate models</a:t>
            </a:r>
          </a:p>
          <a:p>
            <a:pPr marL="322263" indent="-322263" defTabSz="858838">
              <a:lnSpc>
                <a:spcPct val="90000"/>
              </a:lnSpc>
            </a:pPr>
            <a:r>
              <a:rPr lang="en-US" altLang="en-US" dirty="0">
                <a:latin typeface="Times" charset="0"/>
                <a:ea typeface="ＭＳ Ｐゴシック" charset="-128"/>
              </a:rPr>
              <a:t>Models for human behavior</a:t>
            </a:r>
          </a:p>
          <a:p>
            <a:pPr marL="322263" indent="-322263" defTabSz="858838">
              <a:lnSpc>
                <a:spcPct val="90000"/>
              </a:lnSpc>
            </a:pPr>
            <a:r>
              <a:rPr lang="en-US" altLang="en-US" dirty="0">
                <a:latin typeface="Times" charset="0"/>
                <a:ea typeface="ＭＳ Ｐゴシック" charset="-128"/>
              </a:rPr>
              <a:t>Theory of Planned Behavior </a:t>
            </a:r>
          </a:p>
          <a:p>
            <a:pPr marL="322263" indent="-322263" defTabSz="858838">
              <a:lnSpc>
                <a:spcPct val="90000"/>
              </a:lnSpc>
            </a:pPr>
            <a:r>
              <a:rPr lang="en-US" altLang="en-US" dirty="0">
                <a:latin typeface="Times" charset="0"/>
                <a:ea typeface="ＭＳ Ｐゴシック" charset="-128"/>
              </a:rPr>
              <a:t>Linking a human risk perception model to a climate model</a:t>
            </a:r>
          </a:p>
          <a:p>
            <a:pPr marL="322263" indent="-322263" defTabSz="858838">
              <a:lnSpc>
                <a:spcPct val="90000"/>
              </a:lnSpc>
            </a:pPr>
            <a:r>
              <a:rPr lang="en-US" altLang="en-US" dirty="0">
                <a:latin typeface="Times" charset="0"/>
                <a:ea typeface="ＭＳ Ｐゴシック" charset="-128"/>
              </a:rPr>
              <a:t>Projected impact of human system model feedbacks on GHG emissions and global temperature.</a:t>
            </a:r>
          </a:p>
          <a:p>
            <a:pPr marL="322263" indent="-322263" defTabSz="858838">
              <a:lnSpc>
                <a:spcPct val="90000"/>
              </a:lnSpc>
            </a:pPr>
            <a:r>
              <a:rPr lang="en-US" dirty="0"/>
              <a:t>Model formation of climate policy as the outcome of more fundamental social, political, and technical processes</a:t>
            </a:r>
          </a:p>
          <a:p>
            <a:pPr marL="322263" indent="-322263" defTabSz="858838">
              <a:lnSpc>
                <a:spcPct val="90000"/>
              </a:lnSpc>
            </a:pPr>
            <a:endParaRPr lang="en-US" altLang="en-US" sz="3400" dirty="0">
              <a:latin typeface="Times" charset="0"/>
              <a:ea typeface="ＭＳ Ｐゴシック" charset="-128"/>
            </a:endParaRPr>
          </a:p>
          <a:p>
            <a:pPr marL="322263" indent="-322263" defTabSz="858838">
              <a:lnSpc>
                <a:spcPct val="90000"/>
              </a:lnSpc>
            </a:pPr>
            <a:endParaRPr lang="en-US" altLang="en-US" sz="3000" dirty="0">
              <a:ea typeface="ＭＳ Ｐゴシック" charset="-128"/>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860425" y="174625"/>
            <a:ext cx="7351713"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en-US" dirty="0"/>
              <a:t>Human activities are interconnected with earth systems and associated projections for future climate. </a:t>
            </a:r>
            <a:r>
              <a:rPr lang="en-US" altLang="en-US" b="1" dirty="0">
                <a:solidFill>
                  <a:schemeClr val="accent2"/>
                </a:solidFill>
              </a:rPr>
              <a:t>Our objective </a:t>
            </a:r>
            <a:r>
              <a:rPr lang="en-US" altLang="en-US" dirty="0">
                <a:solidFill>
                  <a:schemeClr val="accent2"/>
                </a:solidFill>
              </a:rPr>
              <a:t>is to consider </a:t>
            </a:r>
            <a:r>
              <a:rPr lang="en-US" altLang="en-US" b="1" i="1" dirty="0">
                <a:solidFill>
                  <a:schemeClr val="accent2"/>
                </a:solidFill>
              </a:rPr>
              <a:t>how human risk perception and behaviors arising from this might impact and interact with climate change</a:t>
            </a:r>
            <a:r>
              <a:rPr lang="en-US" altLang="en-US" dirty="0">
                <a:solidFill>
                  <a:schemeClr val="accent2"/>
                </a:solidFill>
              </a:rPr>
              <a:t>. </a:t>
            </a:r>
          </a:p>
          <a:p>
            <a:pPr eaLnBrk="1" hangingPunct="1"/>
            <a:endParaRPr lang="en-US" altLang="en-US" dirty="0"/>
          </a:p>
          <a:p>
            <a:pPr eaLnBrk="1" hangingPunct="1"/>
            <a:r>
              <a:rPr lang="en-US" altLang="en-US" dirty="0"/>
              <a:t>Of particular interest is whether the </a:t>
            </a:r>
            <a:r>
              <a:rPr lang="en-US" altLang="en-US" b="1" i="1" dirty="0">
                <a:solidFill>
                  <a:schemeClr val="accent2"/>
                </a:solidFill>
              </a:rPr>
              <a:t>potential feedbacks from human systems are sufficient to significantly, in some appropriate metric, push earth system response to a different state</a:t>
            </a:r>
            <a:r>
              <a:rPr lang="en-US" altLang="en-US" dirty="0">
                <a:solidFill>
                  <a:schemeClr val="accent2"/>
                </a:solidFill>
              </a:rPr>
              <a:t>. </a:t>
            </a:r>
            <a:r>
              <a:rPr lang="en-US" altLang="en-US" dirty="0"/>
              <a:t>That is, are there circumstances in which risk perception, perhaps arising from major events, shifts in a manner that causes behavioral changes and policy responses that could measurably impact future climate? </a:t>
            </a:r>
          </a:p>
        </p:txBody>
      </p:sp>
    </p:spTree>
    <p:extLst>
      <p:ext uri="{BB962C8B-B14F-4D97-AF65-F5344CB8AC3E}">
        <p14:creationId xmlns:p14="http://schemas.microsoft.com/office/powerpoint/2010/main" val="18617342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43013" y="428625"/>
            <a:ext cx="6672262" cy="646331"/>
          </a:xfrm>
          <a:prstGeom prst="rect">
            <a:avLst/>
          </a:prstGeom>
          <a:noFill/>
        </p:spPr>
        <p:txBody>
          <a:bodyPr wrap="square" rtlCol="0">
            <a:spAutoFit/>
          </a:bodyPr>
          <a:lstStyle/>
          <a:p>
            <a:r>
              <a:rPr lang="en-US" sz="3600" b="1" dirty="0"/>
              <a:t>Types of Climate Models</a:t>
            </a:r>
          </a:p>
        </p:txBody>
      </p:sp>
      <p:sp>
        <p:nvSpPr>
          <p:cNvPr id="3" name="TextBox 2"/>
          <p:cNvSpPr txBox="1"/>
          <p:nvPr/>
        </p:nvSpPr>
        <p:spPr>
          <a:xfrm>
            <a:off x="0" y="1371600"/>
            <a:ext cx="8843963" cy="4462760"/>
          </a:xfrm>
          <a:prstGeom prst="rect">
            <a:avLst/>
          </a:prstGeom>
          <a:noFill/>
        </p:spPr>
        <p:txBody>
          <a:bodyPr wrap="square" rtlCol="0">
            <a:spAutoFit/>
          </a:bodyPr>
          <a:lstStyle/>
          <a:p>
            <a:pPr marL="914400" lvl="1" indent="-457200" eaLnBrk="1" hangingPunct="1">
              <a:buFont typeface="Arial" charset="0"/>
              <a:buChar char="•"/>
            </a:pPr>
            <a:r>
              <a:rPr lang="en-GB" altLang="en-US" sz="3200" dirty="0"/>
              <a:t>Energy balance models (EBMs)</a:t>
            </a:r>
          </a:p>
          <a:p>
            <a:pPr marL="914400" lvl="1" indent="-457200" eaLnBrk="1" hangingPunct="1">
              <a:buFont typeface="Arial" charset="0"/>
              <a:buChar char="•"/>
            </a:pPr>
            <a:r>
              <a:rPr lang="en-GB" altLang="en-US" sz="3200" dirty="0"/>
              <a:t>One dimensional radiative-convective models (RCMs);</a:t>
            </a:r>
          </a:p>
          <a:p>
            <a:pPr marL="914400" lvl="1" indent="-457200" eaLnBrk="1" hangingPunct="1">
              <a:buFont typeface="Arial" charset="0"/>
              <a:buChar char="•"/>
            </a:pPr>
            <a:r>
              <a:rPr lang="en-GB" altLang="en-US" sz="3200" dirty="0"/>
              <a:t>Two-dimensional statistical-dynamical models (SDMs)</a:t>
            </a:r>
          </a:p>
          <a:p>
            <a:pPr marL="914400" lvl="1" indent="-457200" eaLnBrk="1" hangingPunct="1">
              <a:buFont typeface="Arial" charset="0"/>
              <a:buChar char="•"/>
            </a:pPr>
            <a:r>
              <a:rPr lang="en-GB" altLang="en-US" sz="3200" dirty="0"/>
              <a:t>Three-dimensional general circulation models (GCMs).</a:t>
            </a:r>
          </a:p>
          <a:p>
            <a:pPr marL="914400" lvl="1" indent="-457200" eaLnBrk="1" hangingPunct="1">
              <a:buFont typeface="Arial" charset="0"/>
              <a:buChar char="•"/>
            </a:pPr>
            <a:r>
              <a:rPr lang="en-GB" altLang="en-US" sz="3200" dirty="0"/>
              <a:t>Integrated assessment models (IAMs)</a:t>
            </a:r>
          </a:p>
          <a:p>
            <a:endParaRPr lang="en-US" dirty="0"/>
          </a:p>
        </p:txBody>
      </p:sp>
    </p:spTree>
    <p:extLst>
      <p:ext uri="{BB962C8B-B14F-4D97-AF65-F5344CB8AC3E}">
        <p14:creationId xmlns:p14="http://schemas.microsoft.com/office/powerpoint/2010/main" val="163674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860425" y="317500"/>
            <a:ext cx="7351713"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en-US" dirty="0"/>
              <a:t>Climate models, including the most complicated GCMs developed to date, </a:t>
            </a:r>
            <a:r>
              <a:rPr lang="en-US" altLang="en-US" b="1" i="1" dirty="0">
                <a:solidFill>
                  <a:schemeClr val="accent2"/>
                </a:solidFill>
              </a:rPr>
              <a:t>do not take into account feedbacks from human social system changes </a:t>
            </a:r>
            <a:r>
              <a:rPr lang="en-US" altLang="en-US" dirty="0"/>
              <a:t>– they simply include some assumed fixed mitigation or adaptation strategy, worldwide, that reduces or enhances current anthropogenic GHG emissions. Alternative models are compared in the CMIP process. </a:t>
            </a:r>
          </a:p>
          <a:p>
            <a:pPr eaLnBrk="1" hangingPunct="1"/>
            <a:endParaRPr lang="en-US" altLang="en-US" dirty="0"/>
          </a:p>
          <a:p>
            <a:pPr eaLnBrk="1" hangingPunct="1"/>
            <a:r>
              <a:rPr lang="en-US" altLang="en-US" i="1" dirty="0"/>
              <a:t>Integrated assessment models </a:t>
            </a:r>
            <a:r>
              <a:rPr lang="en-US" altLang="en-US" dirty="0"/>
              <a:t>(IAMs) take into account various human activities (e.g. demography, agricultural production, energy use) and their feedbacks to GHG emissions, but also </a:t>
            </a:r>
            <a:r>
              <a:rPr lang="en-US" altLang="en-US" b="1" i="1" dirty="0">
                <a:solidFill>
                  <a:schemeClr val="accent2"/>
                </a:solidFill>
              </a:rPr>
              <a:t>assume some fixed scenario for these human activities</a:t>
            </a:r>
            <a:r>
              <a:rPr lang="en-US" altLang="en-US" dirty="0">
                <a:solidFill>
                  <a:schemeClr val="accent2"/>
                </a:solidFill>
              </a:rPr>
              <a:t>. </a:t>
            </a:r>
          </a:p>
        </p:txBody>
      </p:sp>
    </p:spTree>
    <p:extLst>
      <p:ext uri="{BB962C8B-B14F-4D97-AF65-F5344CB8AC3E}">
        <p14:creationId xmlns:p14="http://schemas.microsoft.com/office/powerpoint/2010/main" val="528895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957D8-9F92-A754-F759-2B665A95B7E6}"/>
            </a:ext>
          </a:extLst>
        </p:cNvPr>
        <p:cNvGrpSpPr/>
        <p:nvPr/>
      </p:nvGrpSpPr>
      <p:grpSpPr>
        <a:xfrm>
          <a:off x="0" y="0"/>
          <a:ext cx="0" cy="0"/>
          <a:chOff x="0" y="0"/>
          <a:chExt cx="0" cy="0"/>
        </a:xfrm>
      </p:grpSpPr>
      <p:sp>
        <p:nvSpPr>
          <p:cNvPr id="321538" name="Rectangle 2">
            <a:extLst>
              <a:ext uri="{FF2B5EF4-FFF2-40B4-BE49-F238E27FC236}">
                <a16:creationId xmlns:a16="http://schemas.microsoft.com/office/drawing/2014/main" id="{BAB00533-283C-D5F5-B132-C5FBD745DCE2}"/>
              </a:ext>
            </a:extLst>
          </p:cNvPr>
          <p:cNvSpPr>
            <a:spLocks noGrp="1" noChangeArrowheads="1"/>
          </p:cNvSpPr>
          <p:nvPr>
            <p:ph type="ctrTitle"/>
          </p:nvPr>
        </p:nvSpPr>
        <p:spPr>
          <a:xfrm>
            <a:off x="126999" y="567528"/>
            <a:ext cx="8890000" cy="1600200"/>
          </a:xfrm>
          <a:extLst>
            <a:ext uri="{909E8E84-426E-40dd-AFC4-6F175D3DCCD1}">
              <a14:hiddenFill xmlns:a14="http://schemas.microsoft.com/office/drawing/2010/main" xmlns="">
                <a:solidFill>
                  <a:srgbClr val="FFFF66"/>
                </a:solidFill>
              </a14:hiddenFill>
            </a:ext>
          </a:extLst>
        </p:spPr>
        <p:txBody>
          <a:bodyPr/>
          <a:lstStyle/>
          <a:p>
            <a:pPr>
              <a:defRPr/>
            </a:pPr>
            <a:r>
              <a:rPr lang="en-US" sz="3800" b="1" dirty="0">
                <a:solidFill>
                  <a:srgbClr val="0000F3"/>
                </a:solidFill>
                <a:cs typeface="+mj-cs"/>
              </a:rPr>
              <a:t>A Rational Basis for Hope: Human Behavior Modeling and Climate Change</a:t>
            </a:r>
            <a:endParaRPr lang="en-US" b="1" dirty="0">
              <a:solidFill>
                <a:srgbClr val="FFFF66"/>
              </a:solidFill>
              <a:cs typeface="+mj-cs"/>
            </a:endParaRPr>
          </a:p>
        </p:txBody>
      </p:sp>
      <p:pic>
        <p:nvPicPr>
          <p:cNvPr id="31752" name="Picture 13" descr="utlogo">
            <a:extLst>
              <a:ext uri="{FF2B5EF4-FFF2-40B4-BE49-F238E27FC236}">
                <a16:creationId xmlns:a16="http://schemas.microsoft.com/office/drawing/2014/main" id="{54D3174A-3C53-4375-B7D5-86200B89C5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7" y="138906"/>
            <a:ext cx="12668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550" name="Text Box 14">
            <a:extLst>
              <a:ext uri="{FF2B5EF4-FFF2-40B4-BE49-F238E27FC236}">
                <a16:creationId xmlns:a16="http://schemas.microsoft.com/office/drawing/2014/main" id="{6468F344-77EF-ACD7-C865-9B90FC35D9F1}"/>
              </a:ext>
            </a:extLst>
          </p:cNvPr>
          <p:cNvSpPr txBox="1">
            <a:spLocks noChangeArrowheads="1"/>
          </p:cNvSpPr>
          <p:nvPr/>
        </p:nvSpPr>
        <p:spPr bwMode="auto">
          <a:xfrm>
            <a:off x="227013" y="5324475"/>
            <a:ext cx="7670800" cy="6716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6027" tIns="43013" rIns="86027" bIns="43013">
            <a:spAutoFit/>
          </a:bodyPr>
          <a:lstStyle/>
          <a:p>
            <a:pPr algn="ctr">
              <a:spcBef>
                <a:spcPct val="50000"/>
              </a:spcBef>
              <a:defRPr/>
            </a:pPr>
            <a:r>
              <a:rPr lang="en-US" sz="1900" dirty="0">
                <a:latin typeface="Times New Roman" pitchFamily="-112" charset="0"/>
                <a:ea typeface="+mn-ea"/>
              </a:rPr>
              <a:t>Supported by NSF Awards EF-0832858, DBI-1300426 to </a:t>
            </a:r>
            <a:r>
              <a:rPr lang="en-US" sz="1900" dirty="0" err="1">
                <a:latin typeface="Times New Roman" pitchFamily="-112" charset="0"/>
                <a:ea typeface="+mn-ea"/>
              </a:rPr>
              <a:t>NIMBioS</a:t>
            </a:r>
            <a:r>
              <a:rPr lang="en-US" sz="1900" dirty="0">
                <a:latin typeface="Times New Roman" pitchFamily="-112" charset="0"/>
                <a:ea typeface="+mn-ea"/>
              </a:rPr>
              <a:t>, DBI-1052875 to SESYNC </a:t>
            </a:r>
            <a:endParaRPr lang="en-US" sz="2300" dirty="0">
              <a:latin typeface="Courier" charset="0"/>
              <a:ea typeface="+mn-ea"/>
            </a:endParaRPr>
          </a:p>
        </p:txBody>
      </p:sp>
      <p:pic>
        <p:nvPicPr>
          <p:cNvPr id="31754" name="Picture 15" descr="NIMBioSlogoshadowc">
            <a:extLst>
              <a:ext uri="{FF2B5EF4-FFF2-40B4-BE49-F238E27FC236}">
                <a16:creationId xmlns:a16="http://schemas.microsoft.com/office/drawing/2014/main" id="{2DC43B84-D43F-F719-BF4C-4AECBF83E4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25495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552" name="Text Box 16">
            <a:extLst>
              <a:ext uri="{FF2B5EF4-FFF2-40B4-BE49-F238E27FC236}">
                <a16:creationId xmlns:a16="http://schemas.microsoft.com/office/drawing/2014/main" id="{74667241-6974-0D7D-94ED-9C368FB6B07E}"/>
              </a:ext>
            </a:extLst>
          </p:cNvPr>
          <p:cNvSpPr txBox="1">
            <a:spLocks noChangeArrowheads="1"/>
          </p:cNvSpPr>
          <p:nvPr/>
        </p:nvSpPr>
        <p:spPr bwMode="auto">
          <a:xfrm>
            <a:off x="2549525" y="6356979"/>
            <a:ext cx="2399509" cy="3638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86027" tIns="43013" rIns="86027" bIns="43013">
            <a:spAutoFit/>
          </a:bodyPr>
          <a:lstStyle/>
          <a:p>
            <a:pPr algn="ctr">
              <a:spcBef>
                <a:spcPct val="50000"/>
              </a:spcBef>
              <a:defRPr/>
            </a:pPr>
            <a:r>
              <a:rPr lang="en-US" sz="1800" b="1" dirty="0" err="1">
                <a:latin typeface="Times New Roman" pitchFamily="-112" charset="0"/>
                <a:ea typeface="+mn-ea"/>
              </a:rPr>
              <a:t>Legacy.NIMBioS.org</a:t>
            </a:r>
            <a:endParaRPr lang="en-US" sz="1800" b="1" dirty="0">
              <a:latin typeface="Times New Roman" pitchFamily="-112" charset="0"/>
              <a:ea typeface="+mn-ea"/>
            </a:endParaRPr>
          </a:p>
        </p:txBody>
      </p:sp>
      <p:pic>
        <p:nvPicPr>
          <p:cNvPr id="31756" name="Picture 12" descr="nsf1_print.tif">
            <a:extLst>
              <a:ext uri="{FF2B5EF4-FFF2-40B4-BE49-F238E27FC236}">
                <a16:creationId xmlns:a16="http://schemas.microsoft.com/office/drawing/2014/main" id="{B3BF31B7-799F-D3F0-0569-526230EE18C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53400" y="0"/>
            <a:ext cx="990600"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6">
            <a:extLst>
              <a:ext uri="{FF2B5EF4-FFF2-40B4-BE49-F238E27FC236}">
                <a16:creationId xmlns:a16="http://schemas.microsoft.com/office/drawing/2014/main" id="{75EFB043-E729-584F-7924-4C8C49471192}"/>
              </a:ext>
            </a:extLst>
          </p:cNvPr>
          <p:cNvSpPr txBox="1">
            <a:spLocks noChangeArrowheads="1"/>
          </p:cNvSpPr>
          <p:nvPr/>
        </p:nvSpPr>
        <p:spPr bwMode="auto">
          <a:xfrm>
            <a:off x="4726236" y="6346111"/>
            <a:ext cx="2212975" cy="3638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6027" tIns="43013" rIns="86027" bIns="43013">
            <a:spAutoFit/>
          </a:bodyPr>
          <a:lstStyle/>
          <a:p>
            <a:pPr algn="ctr">
              <a:spcBef>
                <a:spcPct val="50000"/>
              </a:spcBef>
              <a:defRPr/>
            </a:pPr>
            <a:r>
              <a:rPr lang="en-US" sz="1800" b="1" dirty="0" err="1">
                <a:latin typeface="Times New Roman" pitchFamily="-112" charset="0"/>
                <a:ea typeface="+mn-ea"/>
              </a:rPr>
              <a:t>SESYNC.org</a:t>
            </a:r>
            <a:endParaRPr lang="en-US" sz="1800" b="1" dirty="0">
              <a:latin typeface="Times New Roman" pitchFamily="-112" charset="0"/>
              <a:ea typeface="+mn-ea"/>
            </a:endParaRPr>
          </a:p>
        </p:txBody>
      </p:sp>
      <p:sp>
        <p:nvSpPr>
          <p:cNvPr id="11" name="Rectangle 3">
            <a:extLst>
              <a:ext uri="{FF2B5EF4-FFF2-40B4-BE49-F238E27FC236}">
                <a16:creationId xmlns:a16="http://schemas.microsoft.com/office/drawing/2014/main" id="{8CB1CE26-7A6C-81AA-433B-F9F19D8A6E3E}"/>
              </a:ext>
            </a:extLst>
          </p:cNvPr>
          <p:cNvSpPr txBox="1">
            <a:spLocks noChangeArrowheads="1"/>
          </p:cNvSpPr>
          <p:nvPr/>
        </p:nvSpPr>
        <p:spPr bwMode="auto">
          <a:xfrm>
            <a:off x="126999" y="2286496"/>
            <a:ext cx="8516937"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ＭＳ Ｐゴシック" pitchFamily="-112" charset="-128"/>
                <a:cs typeface="ＭＳ Ｐゴシック" pitchFamily="-112" charset="-128"/>
              </a:defRPr>
            </a:lvl1pPr>
            <a:lvl2pPr marL="457200" indent="0" algn="ctr" rtl="0" eaLnBrk="0" fontAlgn="base" hangingPunct="0">
              <a:spcBef>
                <a:spcPct val="20000"/>
              </a:spcBef>
              <a:spcAft>
                <a:spcPct val="0"/>
              </a:spcAft>
              <a:buNone/>
              <a:defRPr sz="2800">
                <a:solidFill>
                  <a:schemeClr val="tx1"/>
                </a:solidFill>
                <a:latin typeface="+mn-lt"/>
                <a:ea typeface="ＭＳ Ｐゴシック" pitchFamily="-112" charset="-128"/>
              </a:defRPr>
            </a:lvl2pPr>
            <a:lvl3pPr marL="914400" indent="0" algn="ctr" rtl="0" eaLnBrk="0" fontAlgn="base" hangingPunct="0">
              <a:spcBef>
                <a:spcPct val="20000"/>
              </a:spcBef>
              <a:spcAft>
                <a:spcPct val="0"/>
              </a:spcAft>
              <a:buNone/>
              <a:defRPr sz="2400">
                <a:solidFill>
                  <a:schemeClr val="tx1"/>
                </a:solidFill>
                <a:latin typeface="+mn-lt"/>
                <a:ea typeface="ＭＳ Ｐゴシック" pitchFamily="-112" charset="-128"/>
              </a:defRPr>
            </a:lvl3pPr>
            <a:lvl4pPr marL="1371600" indent="0" algn="ctr" rtl="0" eaLnBrk="0" fontAlgn="base" hangingPunct="0">
              <a:spcBef>
                <a:spcPct val="20000"/>
              </a:spcBef>
              <a:spcAft>
                <a:spcPct val="0"/>
              </a:spcAft>
              <a:buNone/>
              <a:defRPr sz="2000">
                <a:solidFill>
                  <a:schemeClr val="tx1"/>
                </a:solidFill>
                <a:latin typeface="+mn-lt"/>
                <a:ea typeface="ＭＳ Ｐゴシック" pitchFamily="-112" charset="-128"/>
              </a:defRPr>
            </a:lvl4pPr>
            <a:lvl5pPr marL="1828800" indent="0" algn="ctr" rtl="0" eaLnBrk="0" fontAlgn="base" hangingPunct="0">
              <a:spcBef>
                <a:spcPct val="20000"/>
              </a:spcBef>
              <a:spcAft>
                <a:spcPct val="0"/>
              </a:spcAft>
              <a:buNone/>
              <a:defRPr sz="2000">
                <a:solidFill>
                  <a:schemeClr val="tx1"/>
                </a:solidFill>
                <a:latin typeface="+mn-lt"/>
                <a:ea typeface="ＭＳ Ｐゴシック" pitchFamily="-112" charset="-128"/>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pPr>
              <a:defRPr/>
            </a:pPr>
            <a:r>
              <a:rPr lang="en-US" sz="2200" kern="0" dirty="0">
                <a:solidFill>
                  <a:srgbClr val="CCFF33"/>
                </a:solidFill>
                <a:cs typeface="+mn-cs"/>
              </a:rPr>
              <a:t> </a:t>
            </a:r>
            <a:r>
              <a:rPr lang="en-US" sz="2800" b="1" kern="0" dirty="0">
                <a:cs typeface="+mn-cs"/>
              </a:rPr>
              <a:t>Louis J. Gross</a:t>
            </a:r>
          </a:p>
          <a:p>
            <a:pPr>
              <a:defRPr/>
            </a:pPr>
            <a:r>
              <a:rPr lang="en-US" sz="2800" b="1" kern="0" dirty="0">
                <a:cs typeface="+mn-cs"/>
              </a:rPr>
              <a:t>Chancellor’s Professor Emeritus </a:t>
            </a:r>
          </a:p>
          <a:p>
            <a:pPr>
              <a:defRPr/>
            </a:pPr>
            <a:r>
              <a:rPr lang="en-US" sz="2800" b="1" kern="0" dirty="0">
                <a:cs typeface="+mn-cs"/>
              </a:rPr>
              <a:t>Departments of Ecology and Evolutionary Biology and Mathematics</a:t>
            </a:r>
          </a:p>
          <a:p>
            <a:pPr>
              <a:defRPr/>
            </a:pPr>
            <a:r>
              <a:rPr lang="en-US" sz="2800" b="1" kern="0" dirty="0">
                <a:cs typeface="+mn-cs"/>
              </a:rPr>
              <a:t>University of Tennessee, Knoxville</a:t>
            </a:r>
          </a:p>
          <a:p>
            <a:pPr>
              <a:defRPr/>
            </a:pPr>
            <a:endParaRPr lang="en-US" sz="2800" kern="0" dirty="0">
              <a:solidFill>
                <a:srgbClr val="FFFF66"/>
              </a:solidFill>
              <a:cs typeface="+mn-cs"/>
            </a:endParaRPr>
          </a:p>
          <a:p>
            <a:pPr>
              <a:defRPr/>
            </a:pPr>
            <a:endParaRPr lang="en-US" sz="2800" kern="0" dirty="0">
              <a:solidFill>
                <a:srgbClr val="CCFF33"/>
              </a:solidFill>
              <a:cs typeface="+mn-cs"/>
            </a:endParaRPr>
          </a:p>
        </p:txBody>
      </p:sp>
      <p:pic>
        <p:nvPicPr>
          <p:cNvPr id="3" name="Picture 2">
            <a:extLst>
              <a:ext uri="{FF2B5EF4-FFF2-40B4-BE49-F238E27FC236}">
                <a16:creationId xmlns:a16="http://schemas.microsoft.com/office/drawing/2014/main" id="{749BE1E4-697F-A78F-0C05-EDAC9C9673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4687" y="6114885"/>
            <a:ext cx="1992312" cy="671323"/>
          </a:xfrm>
          <a:prstGeom prst="rect">
            <a:avLst/>
          </a:prstGeom>
        </p:spPr>
      </p:pic>
    </p:spTree>
    <p:extLst>
      <p:ext uri="{BB962C8B-B14F-4D97-AF65-F5344CB8AC3E}">
        <p14:creationId xmlns:p14="http://schemas.microsoft.com/office/powerpoint/2010/main" val="3692756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TAIAMoverview.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 y="0"/>
            <a:ext cx="8997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08929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585787" y="254893"/>
            <a:ext cx="7772400" cy="1143000"/>
          </a:xfrm>
        </p:spPr>
        <p:txBody>
          <a:bodyPr/>
          <a:lstStyle/>
          <a:p>
            <a:pPr eaLnBrk="1" hangingPunct="1"/>
            <a:r>
              <a:rPr lang="en-US" altLang="en-US" dirty="0">
                <a:latin typeface="Arial" charset="0"/>
                <a:ea typeface="ＭＳ Ｐゴシック" charset="-128"/>
              </a:rPr>
              <a:t>Modeling </a:t>
            </a:r>
            <a:r>
              <a:rPr lang="en-US" altLang="en-US">
                <a:latin typeface="Arial" charset="0"/>
                <a:ea typeface="ＭＳ Ｐゴシック" charset="-128"/>
              </a:rPr>
              <a:t>Human Behavior</a:t>
            </a:r>
            <a:endParaRPr lang="en-US" altLang="en-US" dirty="0">
              <a:latin typeface="Arial" charset="0"/>
              <a:ea typeface="ＭＳ Ｐゴシック" charset="-128"/>
            </a:endParaRPr>
          </a:p>
        </p:txBody>
      </p:sp>
      <p:sp>
        <p:nvSpPr>
          <p:cNvPr id="55299" name="Rectangle 4"/>
          <p:cNvSpPr>
            <a:spLocks noChangeArrowheads="1"/>
          </p:cNvSpPr>
          <p:nvPr/>
        </p:nvSpPr>
        <p:spPr bwMode="auto">
          <a:xfrm>
            <a:off x="5635625" y="1689100"/>
            <a:ext cx="1841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endParaRPr lang="en-US" altLang="en-US"/>
          </a:p>
        </p:txBody>
      </p:sp>
      <p:sp>
        <p:nvSpPr>
          <p:cNvPr id="2" name="TextBox 1"/>
          <p:cNvSpPr txBox="1"/>
          <p:nvPr/>
        </p:nvSpPr>
        <p:spPr>
          <a:xfrm>
            <a:off x="1271587" y="1356022"/>
            <a:ext cx="6600825" cy="1384995"/>
          </a:xfrm>
          <a:prstGeom prst="rect">
            <a:avLst/>
          </a:prstGeom>
          <a:noFill/>
        </p:spPr>
        <p:txBody>
          <a:bodyPr wrap="square" rtlCol="0">
            <a:spAutoFit/>
          </a:bodyPr>
          <a:lstStyle/>
          <a:p>
            <a:r>
              <a:rPr lang="en-US" dirty="0"/>
              <a:t>There are many approaches that could be taken – I make no attempt to summarize all of these.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9613" y="3800475"/>
            <a:ext cx="2386012" cy="238601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662" y="2958734"/>
            <a:ext cx="2082800" cy="271710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1773" y="2447144"/>
            <a:ext cx="2386414" cy="3601316"/>
          </a:xfrm>
          <a:prstGeom prst="rect">
            <a:avLst/>
          </a:prstGeom>
        </p:spPr>
      </p:pic>
      <p:sp>
        <p:nvSpPr>
          <p:cNvPr id="6" name="TextBox 5"/>
          <p:cNvSpPr txBox="1"/>
          <p:nvPr/>
        </p:nvSpPr>
        <p:spPr>
          <a:xfrm>
            <a:off x="357187" y="6404204"/>
            <a:ext cx="3714751" cy="261610"/>
          </a:xfrm>
          <a:prstGeom prst="rect">
            <a:avLst/>
          </a:prstGeom>
          <a:noFill/>
        </p:spPr>
        <p:txBody>
          <a:bodyPr wrap="square" rtlCol="0">
            <a:spAutoFit/>
          </a:bodyPr>
          <a:lstStyle/>
          <a:p>
            <a:r>
              <a:rPr lang="en-US" sz="1100" dirty="0"/>
              <a:t>https://</a:t>
            </a:r>
            <a:r>
              <a:rPr lang="en-US" sz="1100" dirty="0" err="1"/>
              <a:t>en.wikipedia.org</a:t>
            </a:r>
            <a:r>
              <a:rPr lang="en-US" sz="1100" dirty="0"/>
              <a:t>/wiki/</a:t>
            </a:r>
            <a:r>
              <a:rPr lang="en-US" sz="1100" dirty="0" err="1"/>
              <a:t>John_von_Neumann</a:t>
            </a:r>
            <a:endParaRPr lang="en-US" sz="1100" dirty="0"/>
          </a:p>
        </p:txBody>
      </p:sp>
      <p:sp>
        <p:nvSpPr>
          <p:cNvPr id="11" name="TextBox 10"/>
          <p:cNvSpPr txBox="1"/>
          <p:nvPr/>
        </p:nvSpPr>
        <p:spPr>
          <a:xfrm>
            <a:off x="4071938" y="6404204"/>
            <a:ext cx="4286249" cy="261610"/>
          </a:xfrm>
          <a:prstGeom prst="rect">
            <a:avLst/>
          </a:prstGeom>
          <a:noFill/>
        </p:spPr>
        <p:txBody>
          <a:bodyPr wrap="square" rtlCol="0">
            <a:spAutoFit/>
          </a:bodyPr>
          <a:lstStyle/>
          <a:p>
            <a:r>
              <a:rPr lang="en-US" sz="1100" dirty="0"/>
              <a:t>https://</a:t>
            </a:r>
            <a:r>
              <a:rPr lang="en-US" sz="1100" dirty="0" err="1"/>
              <a:t>oskar-morgenstern-medaille.univie.ac.at</a:t>
            </a:r>
            <a:r>
              <a:rPr lang="en-US" sz="1100" dirty="0"/>
              <a:t>/</a:t>
            </a:r>
            <a:r>
              <a:rPr lang="en-US" sz="1100" dirty="0" err="1"/>
              <a:t>en</a:t>
            </a:r>
            <a:r>
              <a:rPr lang="en-US" sz="1100" dirty="0"/>
              <a:t>/</a:t>
            </a:r>
            <a:r>
              <a:rPr lang="en-US" sz="1100" dirty="0" err="1"/>
              <a:t>oskar-morgenstern</a:t>
            </a:r>
            <a:r>
              <a:rPr lang="en-US" sz="1100" dirty="0"/>
              <a:t>/</a:t>
            </a:r>
          </a:p>
        </p:txBody>
      </p:sp>
    </p:spTree>
    <p:extLst>
      <p:ext uri="{BB962C8B-B14F-4D97-AF65-F5344CB8AC3E}">
        <p14:creationId xmlns:p14="http://schemas.microsoft.com/office/powerpoint/2010/main" val="196703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04838" y="4998640"/>
            <a:ext cx="7772400" cy="1143000"/>
          </a:xfrm>
        </p:spPr>
        <p:txBody>
          <a:bodyPr/>
          <a:lstStyle/>
          <a:p>
            <a:pPr eaLnBrk="1" hangingPunct="1"/>
            <a:r>
              <a:rPr lang="en-US" altLang="en-US">
                <a:latin typeface="Arial" charset="0"/>
                <a:ea typeface="ＭＳ Ｐゴシック" charset="-128"/>
              </a:rPr>
              <a:t>Isaac Asimov</a:t>
            </a:r>
            <a:endParaRPr lang="en-US" altLang="en-US" dirty="0">
              <a:latin typeface="Arial" charset="0"/>
              <a:ea typeface="ＭＳ Ｐゴシック" charset="-128"/>
            </a:endParaRPr>
          </a:p>
        </p:txBody>
      </p:sp>
      <p:sp>
        <p:nvSpPr>
          <p:cNvPr id="55299" name="Rectangle 4"/>
          <p:cNvSpPr>
            <a:spLocks noChangeArrowheads="1"/>
          </p:cNvSpPr>
          <p:nvPr/>
        </p:nvSpPr>
        <p:spPr bwMode="auto">
          <a:xfrm>
            <a:off x="5635625" y="1689100"/>
            <a:ext cx="1841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endParaRPr lang="en-US" alt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038" y="709727"/>
            <a:ext cx="7366000" cy="4288913"/>
          </a:xfrm>
          <a:prstGeom prst="rect">
            <a:avLst/>
          </a:prstGeom>
        </p:spPr>
      </p:pic>
      <p:sp>
        <p:nvSpPr>
          <p:cNvPr id="2" name="TextBox 1"/>
          <p:cNvSpPr txBox="1"/>
          <p:nvPr/>
        </p:nvSpPr>
        <p:spPr>
          <a:xfrm>
            <a:off x="808038" y="5930600"/>
            <a:ext cx="7735887" cy="307777"/>
          </a:xfrm>
          <a:prstGeom prst="rect">
            <a:avLst/>
          </a:prstGeom>
          <a:noFill/>
        </p:spPr>
        <p:txBody>
          <a:bodyPr wrap="square" rtlCol="0">
            <a:spAutoFit/>
          </a:bodyPr>
          <a:lstStyle/>
          <a:p>
            <a:r>
              <a:rPr lang="en-US" sz="1400" dirty="0"/>
              <a:t>https://</a:t>
            </a:r>
            <a:r>
              <a:rPr lang="en-US" sz="1400" dirty="0" err="1"/>
              <a:t>medium.com</a:t>
            </a:r>
            <a:r>
              <a:rPr lang="en-US" sz="1400" dirty="0"/>
              <a:t>/personal-growth/isaac-asimov-how-to-never-run-out-of-ideas-again-b7bf8e09cc91</a:t>
            </a:r>
          </a:p>
        </p:txBody>
      </p:sp>
    </p:spTree>
    <p:extLst>
      <p:ext uri="{BB962C8B-B14F-4D97-AF65-F5344CB8AC3E}">
        <p14:creationId xmlns:p14="http://schemas.microsoft.com/office/powerpoint/2010/main" val="1487464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4"/>
          <p:cNvSpPr>
            <a:spLocks noChangeArrowheads="1"/>
          </p:cNvSpPr>
          <p:nvPr/>
        </p:nvSpPr>
        <p:spPr bwMode="auto">
          <a:xfrm>
            <a:off x="5635625" y="1689100"/>
            <a:ext cx="1841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endParaRPr lang="en-US" alt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0272" y="158101"/>
            <a:ext cx="6284406" cy="6177612"/>
          </a:xfrm>
          <a:prstGeom prst="rect">
            <a:avLst/>
          </a:prstGeom>
        </p:spPr>
      </p:pic>
    </p:spTree>
    <p:extLst>
      <p:ext uri="{BB962C8B-B14F-4D97-AF65-F5344CB8AC3E}">
        <p14:creationId xmlns:p14="http://schemas.microsoft.com/office/powerpoint/2010/main" val="1299711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nature, clouds, night sky&#10;&#10;Description automatically generated">
            <a:extLst>
              <a:ext uri="{FF2B5EF4-FFF2-40B4-BE49-F238E27FC236}">
                <a16:creationId xmlns:a16="http://schemas.microsoft.com/office/drawing/2014/main" id="{9A889DAB-772D-4C4D-A637-A42260B6526C}"/>
              </a:ext>
            </a:extLst>
          </p:cNvPr>
          <p:cNvPicPr>
            <a:picLocks noChangeAspect="1"/>
          </p:cNvPicPr>
          <p:nvPr/>
        </p:nvPicPr>
        <p:blipFill>
          <a:blip r:embed="rId2"/>
          <a:stretch>
            <a:fillRect/>
          </a:stretch>
        </p:blipFill>
        <p:spPr>
          <a:xfrm>
            <a:off x="0" y="719702"/>
            <a:ext cx="9144000" cy="4351798"/>
          </a:xfrm>
          <a:prstGeom prst="rect">
            <a:avLst/>
          </a:prstGeom>
        </p:spPr>
      </p:pic>
      <p:sp>
        <p:nvSpPr>
          <p:cNvPr id="6" name="TextBox 5">
            <a:extLst>
              <a:ext uri="{FF2B5EF4-FFF2-40B4-BE49-F238E27FC236}">
                <a16:creationId xmlns:a16="http://schemas.microsoft.com/office/drawing/2014/main" id="{0706D04E-53E8-834B-82B1-795D1EB9FFCB}"/>
              </a:ext>
            </a:extLst>
          </p:cNvPr>
          <p:cNvSpPr txBox="1"/>
          <p:nvPr/>
        </p:nvSpPr>
        <p:spPr>
          <a:xfrm>
            <a:off x="3646714" y="6029441"/>
            <a:ext cx="4985657" cy="523220"/>
          </a:xfrm>
          <a:prstGeom prst="rect">
            <a:avLst/>
          </a:prstGeom>
          <a:noFill/>
        </p:spPr>
        <p:txBody>
          <a:bodyPr wrap="square" rtlCol="0">
            <a:spAutoFit/>
          </a:bodyPr>
          <a:lstStyle/>
          <a:p>
            <a:r>
              <a:rPr lang="en-US" dirty="0" err="1"/>
              <a:t>TV.Apple.com</a:t>
            </a:r>
            <a:r>
              <a:rPr lang="en-US" dirty="0"/>
              <a:t>/show/Foundation</a:t>
            </a:r>
          </a:p>
        </p:txBody>
      </p:sp>
    </p:spTree>
    <p:extLst>
      <p:ext uri="{BB962C8B-B14F-4D97-AF65-F5344CB8AC3E}">
        <p14:creationId xmlns:p14="http://schemas.microsoft.com/office/powerpoint/2010/main" val="4291228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4"/>
          <p:cNvSpPr>
            <a:spLocks noChangeArrowheads="1"/>
          </p:cNvSpPr>
          <p:nvPr/>
        </p:nvSpPr>
        <p:spPr bwMode="auto">
          <a:xfrm>
            <a:off x="5635625" y="1689100"/>
            <a:ext cx="1841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endParaRPr lang="en-US" alt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202" y="139700"/>
            <a:ext cx="8142817" cy="610711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0112" y="792956"/>
            <a:ext cx="3279325" cy="4800600"/>
          </a:xfrm>
          <a:prstGeom prst="rect">
            <a:avLst/>
          </a:prstGeom>
        </p:spPr>
      </p:pic>
      <p:grpSp>
        <p:nvGrpSpPr>
          <p:cNvPr id="6" name="Group 5"/>
          <p:cNvGrpSpPr/>
          <p:nvPr/>
        </p:nvGrpSpPr>
        <p:grpSpPr>
          <a:xfrm>
            <a:off x="700088" y="850901"/>
            <a:ext cx="3194304" cy="4230624"/>
            <a:chOff x="700088" y="850901"/>
            <a:chExt cx="3194304" cy="4230624"/>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088" y="850901"/>
              <a:ext cx="3194304" cy="4230624"/>
            </a:xfrm>
            <a:prstGeom prst="rect">
              <a:avLst/>
            </a:prstGeom>
          </p:spPr>
        </p:pic>
        <p:sp>
          <p:nvSpPr>
            <p:cNvPr id="2" name="TextBox 1"/>
            <p:cNvSpPr txBox="1"/>
            <p:nvPr/>
          </p:nvSpPr>
          <p:spPr>
            <a:xfrm>
              <a:off x="1262307" y="850901"/>
              <a:ext cx="2171700" cy="523220"/>
            </a:xfrm>
            <a:prstGeom prst="rect">
              <a:avLst/>
            </a:prstGeom>
            <a:noFill/>
          </p:spPr>
          <p:txBody>
            <a:bodyPr wrap="square" rtlCol="0">
              <a:spAutoFit/>
            </a:bodyPr>
            <a:lstStyle/>
            <a:p>
              <a:r>
                <a:rPr lang="en-US" dirty="0">
                  <a:solidFill>
                    <a:schemeClr val="bg1"/>
                  </a:solidFill>
                </a:rPr>
                <a:t>Hari </a:t>
              </a:r>
              <a:r>
                <a:rPr lang="en-US" dirty="0" err="1">
                  <a:solidFill>
                    <a:schemeClr val="bg1"/>
                  </a:solidFill>
                </a:rPr>
                <a:t>Seldon</a:t>
              </a:r>
              <a:endParaRPr lang="en-US" dirty="0">
                <a:solidFill>
                  <a:schemeClr val="bg1"/>
                </a:solidFill>
              </a:endParaRPr>
            </a:p>
          </p:txBody>
        </p:sp>
      </p:grpSp>
      <p:sp>
        <p:nvSpPr>
          <p:cNvPr id="7" name="TextBox 6"/>
          <p:cNvSpPr txBox="1"/>
          <p:nvPr/>
        </p:nvSpPr>
        <p:spPr>
          <a:xfrm>
            <a:off x="2042574" y="6335713"/>
            <a:ext cx="5343525" cy="338554"/>
          </a:xfrm>
          <a:prstGeom prst="rect">
            <a:avLst/>
          </a:prstGeom>
          <a:noFill/>
        </p:spPr>
        <p:txBody>
          <a:bodyPr wrap="square" rtlCol="0">
            <a:spAutoFit/>
          </a:bodyPr>
          <a:lstStyle/>
          <a:p>
            <a:r>
              <a:rPr lang="en-US" sz="1600" dirty="0"/>
              <a:t>http://</a:t>
            </a:r>
            <a:r>
              <a:rPr lang="en-US" sz="1600" dirty="0" err="1"/>
              <a:t>foundationseries.wikia.com</a:t>
            </a:r>
            <a:r>
              <a:rPr lang="en-US" sz="1600" dirty="0"/>
              <a:t>/wiki/</a:t>
            </a:r>
            <a:r>
              <a:rPr lang="en-US" sz="1600" dirty="0" err="1"/>
              <a:t>File:Hari-seldon.jpg</a:t>
            </a:r>
            <a:endParaRPr lang="en-US" sz="1600" dirty="0"/>
          </a:p>
        </p:txBody>
      </p:sp>
    </p:spTree>
    <p:extLst>
      <p:ext uri="{BB962C8B-B14F-4D97-AF65-F5344CB8AC3E}">
        <p14:creationId xmlns:p14="http://schemas.microsoft.com/office/powerpoint/2010/main" val="43608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61988" y="348456"/>
            <a:ext cx="7772400" cy="1143000"/>
          </a:xfrm>
        </p:spPr>
        <p:txBody>
          <a:bodyPr/>
          <a:lstStyle/>
          <a:p>
            <a:pPr eaLnBrk="1" hangingPunct="1"/>
            <a:r>
              <a:rPr lang="en-US" altLang="en-US" sz="3200" dirty="0">
                <a:latin typeface="Arial" charset="0"/>
                <a:ea typeface="ＭＳ Ｐゴシック" charset="-128"/>
              </a:rPr>
              <a:t>Agent-Based Models and Human Behavior</a:t>
            </a:r>
          </a:p>
        </p:txBody>
      </p:sp>
      <p:sp>
        <p:nvSpPr>
          <p:cNvPr id="55299" name="Rectangle 4"/>
          <p:cNvSpPr>
            <a:spLocks noChangeArrowheads="1"/>
          </p:cNvSpPr>
          <p:nvPr/>
        </p:nvSpPr>
        <p:spPr bwMode="auto">
          <a:xfrm>
            <a:off x="5635625" y="1689100"/>
            <a:ext cx="1841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endParaRPr lang="en-US" altLang="en-US"/>
          </a:p>
        </p:txBody>
      </p:sp>
      <p:pic>
        <p:nvPicPr>
          <p:cNvPr id="8" name="Picture 7" descr="JASSSHeader.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2658" y="1491456"/>
            <a:ext cx="5798683" cy="2327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614E6B7-3298-0341-9303-C31B04853DEF}"/>
              </a:ext>
            </a:extLst>
          </p:cNvPr>
          <p:cNvSpPr txBox="1"/>
          <p:nvPr/>
        </p:nvSpPr>
        <p:spPr>
          <a:xfrm>
            <a:off x="808945" y="4243159"/>
            <a:ext cx="7478486" cy="1938992"/>
          </a:xfrm>
          <a:prstGeom prst="rect">
            <a:avLst/>
          </a:prstGeom>
          <a:noFill/>
        </p:spPr>
        <p:txBody>
          <a:bodyPr wrap="square" rtlCol="0">
            <a:spAutoFit/>
          </a:bodyPr>
          <a:lstStyle/>
          <a:p>
            <a:r>
              <a:rPr lang="en-US" sz="2400" dirty="0"/>
              <a:t>For a summary of alternative approaches to human behavior modeling see: Schlüter, M. et al. 2017. </a:t>
            </a:r>
            <a:r>
              <a:rPr lang="en-US" sz="2400" i="1" dirty="0"/>
              <a:t>A framework for mapping and comparing </a:t>
            </a:r>
            <a:r>
              <a:rPr lang="en-US" sz="2400" i="1" dirty="0" err="1"/>
              <a:t>behavioural</a:t>
            </a:r>
            <a:r>
              <a:rPr lang="en-US" sz="2400" i="1" dirty="0"/>
              <a:t> theories in models of social-ecological systems.</a:t>
            </a:r>
            <a:r>
              <a:rPr lang="en-US" sz="2400" dirty="0"/>
              <a:t> </a:t>
            </a:r>
            <a:r>
              <a:rPr lang="en-US" sz="2400" b="1" i="1" dirty="0"/>
              <a:t>Ecological Economics</a:t>
            </a:r>
            <a:r>
              <a:rPr lang="en-US" sz="2400" dirty="0"/>
              <a:t> 131:21-35.      </a:t>
            </a:r>
            <a:r>
              <a:rPr lang="en-US" sz="2400" dirty="0" err="1"/>
              <a:t>MoHuB</a:t>
            </a:r>
            <a:endParaRPr lang="en-US" sz="2400" dirty="0"/>
          </a:p>
        </p:txBody>
      </p:sp>
    </p:spTree>
    <p:extLst>
      <p:ext uri="{BB962C8B-B14F-4D97-AF65-F5344CB8AC3E}">
        <p14:creationId xmlns:p14="http://schemas.microsoft.com/office/powerpoint/2010/main" val="4697289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4"/>
          <p:cNvSpPr>
            <a:spLocks noChangeArrowheads="1"/>
          </p:cNvSpPr>
          <p:nvPr/>
        </p:nvSpPr>
        <p:spPr bwMode="auto">
          <a:xfrm>
            <a:off x="5635625" y="1689100"/>
            <a:ext cx="1841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endParaRPr lang="en-US" altLang="en-US"/>
          </a:p>
        </p:txBody>
      </p:sp>
      <p:sp>
        <p:nvSpPr>
          <p:cNvPr id="2" name="TextBox 1">
            <a:extLst>
              <a:ext uri="{FF2B5EF4-FFF2-40B4-BE49-F238E27FC236}">
                <a16:creationId xmlns:a16="http://schemas.microsoft.com/office/drawing/2014/main" id="{F614E6B7-3298-0341-9303-C31B04853DEF}"/>
              </a:ext>
            </a:extLst>
          </p:cNvPr>
          <p:cNvSpPr txBox="1"/>
          <p:nvPr/>
        </p:nvSpPr>
        <p:spPr>
          <a:xfrm>
            <a:off x="684254" y="5805053"/>
            <a:ext cx="7478486" cy="923330"/>
          </a:xfrm>
          <a:prstGeom prst="rect">
            <a:avLst/>
          </a:prstGeom>
          <a:noFill/>
        </p:spPr>
        <p:txBody>
          <a:bodyPr wrap="square" rtlCol="0">
            <a:spAutoFit/>
          </a:bodyPr>
          <a:lstStyle/>
          <a:p>
            <a:r>
              <a:rPr lang="en-US" sz="1800" dirty="0"/>
              <a:t>Schlüter, M. et al. 2017. </a:t>
            </a:r>
            <a:r>
              <a:rPr lang="en-US" sz="1800" i="1" dirty="0"/>
              <a:t>A framework for mapping and comparing </a:t>
            </a:r>
            <a:r>
              <a:rPr lang="en-US" sz="1800" i="1" dirty="0" err="1"/>
              <a:t>behavioural</a:t>
            </a:r>
            <a:r>
              <a:rPr lang="en-US" sz="1800" i="1" dirty="0"/>
              <a:t> theories in models of social-ecological systems.</a:t>
            </a:r>
            <a:r>
              <a:rPr lang="en-US" sz="1800" dirty="0"/>
              <a:t> </a:t>
            </a:r>
            <a:r>
              <a:rPr lang="en-US" sz="1800" b="1" i="1" dirty="0"/>
              <a:t>Ecological Economics</a:t>
            </a:r>
            <a:r>
              <a:rPr lang="en-US" sz="1800" dirty="0"/>
              <a:t> 131:21-35.      </a:t>
            </a:r>
            <a:r>
              <a:rPr lang="en-US" sz="1800" dirty="0" err="1"/>
              <a:t>MoHuB</a:t>
            </a:r>
            <a:endParaRPr lang="en-US" sz="1800" dirty="0"/>
          </a:p>
        </p:txBody>
      </p:sp>
      <p:pic>
        <p:nvPicPr>
          <p:cNvPr id="5" name="Picture 4" descr="Diagram&#10;&#10;Description automatically generated">
            <a:extLst>
              <a:ext uri="{FF2B5EF4-FFF2-40B4-BE49-F238E27FC236}">
                <a16:creationId xmlns:a16="http://schemas.microsoft.com/office/drawing/2014/main" id="{054C2527-A5DE-FC23-A308-7B15A7874F88}"/>
              </a:ext>
            </a:extLst>
          </p:cNvPr>
          <p:cNvPicPr>
            <a:picLocks noChangeAspect="1"/>
          </p:cNvPicPr>
          <p:nvPr/>
        </p:nvPicPr>
        <p:blipFill>
          <a:blip r:embed="rId3"/>
          <a:stretch>
            <a:fillRect/>
          </a:stretch>
        </p:blipFill>
        <p:spPr>
          <a:xfrm>
            <a:off x="537297" y="129617"/>
            <a:ext cx="7772400" cy="5770417"/>
          </a:xfrm>
          <a:prstGeom prst="rect">
            <a:avLst/>
          </a:prstGeom>
        </p:spPr>
      </p:pic>
    </p:spTree>
    <p:extLst>
      <p:ext uri="{BB962C8B-B14F-4D97-AF65-F5344CB8AC3E}">
        <p14:creationId xmlns:p14="http://schemas.microsoft.com/office/powerpoint/2010/main" val="9361932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CD740E9B-6522-89D6-396E-E3F9D49E1CDB}"/>
              </a:ext>
            </a:extLst>
          </p:cNvPr>
          <p:cNvPicPr>
            <a:picLocks noChangeAspect="1"/>
          </p:cNvPicPr>
          <p:nvPr/>
        </p:nvPicPr>
        <p:blipFill>
          <a:blip r:embed="rId2"/>
          <a:stretch>
            <a:fillRect/>
          </a:stretch>
        </p:blipFill>
        <p:spPr>
          <a:xfrm>
            <a:off x="3767768" y="4296578"/>
            <a:ext cx="4467340" cy="2501020"/>
          </a:xfrm>
          <a:prstGeom prst="rect">
            <a:avLst/>
          </a:prstGeom>
        </p:spPr>
      </p:pic>
      <p:pic>
        <p:nvPicPr>
          <p:cNvPr id="7" name="Picture 6" descr="Diagram&#10;&#10;Description automatically generated">
            <a:extLst>
              <a:ext uri="{FF2B5EF4-FFF2-40B4-BE49-F238E27FC236}">
                <a16:creationId xmlns:a16="http://schemas.microsoft.com/office/drawing/2014/main" id="{254F3845-9E80-5AA2-50C4-CA98C8FA7664}"/>
              </a:ext>
            </a:extLst>
          </p:cNvPr>
          <p:cNvPicPr>
            <a:picLocks noChangeAspect="1"/>
          </p:cNvPicPr>
          <p:nvPr/>
        </p:nvPicPr>
        <p:blipFill>
          <a:blip r:embed="rId3"/>
          <a:stretch>
            <a:fillRect/>
          </a:stretch>
        </p:blipFill>
        <p:spPr>
          <a:xfrm>
            <a:off x="778372" y="181778"/>
            <a:ext cx="6375400" cy="4114800"/>
          </a:xfrm>
          <a:prstGeom prst="rect">
            <a:avLst/>
          </a:prstGeom>
        </p:spPr>
      </p:pic>
      <p:pic>
        <p:nvPicPr>
          <p:cNvPr id="2" name="Picture 1" descr="Application&#10;&#10;Description automatically generated with low confidence">
            <a:extLst>
              <a:ext uri="{FF2B5EF4-FFF2-40B4-BE49-F238E27FC236}">
                <a16:creationId xmlns:a16="http://schemas.microsoft.com/office/drawing/2014/main" id="{231DC02C-C03A-1F85-E183-30C0BC194424}"/>
              </a:ext>
            </a:extLst>
          </p:cNvPr>
          <p:cNvPicPr>
            <a:picLocks noChangeAspect="1"/>
          </p:cNvPicPr>
          <p:nvPr/>
        </p:nvPicPr>
        <p:blipFill>
          <a:blip r:embed="rId4"/>
          <a:stretch>
            <a:fillRect/>
          </a:stretch>
        </p:blipFill>
        <p:spPr>
          <a:xfrm>
            <a:off x="374573" y="1831798"/>
            <a:ext cx="1203901" cy="1422792"/>
          </a:xfrm>
          <a:prstGeom prst="rect">
            <a:avLst/>
          </a:prstGeom>
        </p:spPr>
      </p:pic>
      <p:pic>
        <p:nvPicPr>
          <p:cNvPr id="3" name="Picture 2" descr="A person wearing glasses&#10;&#10;Description automatically generated with medium confidence">
            <a:extLst>
              <a:ext uri="{FF2B5EF4-FFF2-40B4-BE49-F238E27FC236}">
                <a16:creationId xmlns:a16="http://schemas.microsoft.com/office/drawing/2014/main" id="{8C6ED1D8-1714-37C5-C39E-E3C6CB754B00}"/>
              </a:ext>
            </a:extLst>
          </p:cNvPr>
          <p:cNvPicPr>
            <a:picLocks noChangeAspect="1"/>
          </p:cNvPicPr>
          <p:nvPr/>
        </p:nvPicPr>
        <p:blipFill>
          <a:blip r:embed="rId5"/>
          <a:stretch>
            <a:fillRect/>
          </a:stretch>
        </p:blipFill>
        <p:spPr>
          <a:xfrm>
            <a:off x="111876" y="3852372"/>
            <a:ext cx="1594032" cy="1198163"/>
          </a:xfrm>
          <a:prstGeom prst="rect">
            <a:avLst/>
          </a:prstGeom>
        </p:spPr>
      </p:pic>
      <p:sp>
        <p:nvSpPr>
          <p:cNvPr id="4" name="TextBox 3">
            <a:extLst>
              <a:ext uri="{FF2B5EF4-FFF2-40B4-BE49-F238E27FC236}">
                <a16:creationId xmlns:a16="http://schemas.microsoft.com/office/drawing/2014/main" id="{906FAE2F-BE81-9F5A-2443-D70E4A0AD1E4}"/>
              </a:ext>
            </a:extLst>
          </p:cNvPr>
          <p:cNvSpPr txBox="1"/>
          <p:nvPr/>
        </p:nvSpPr>
        <p:spPr>
          <a:xfrm>
            <a:off x="84310" y="3267124"/>
            <a:ext cx="1905918" cy="523220"/>
          </a:xfrm>
          <a:prstGeom prst="rect">
            <a:avLst/>
          </a:prstGeom>
          <a:noFill/>
        </p:spPr>
        <p:txBody>
          <a:bodyPr wrap="square" rtlCol="0">
            <a:spAutoFit/>
          </a:bodyPr>
          <a:lstStyle/>
          <a:p>
            <a:r>
              <a:rPr lang="en-US" sz="1400" dirty="0"/>
              <a:t>Katherine Lacasse </a:t>
            </a:r>
          </a:p>
          <a:p>
            <a:r>
              <a:rPr lang="en-US" sz="1400" dirty="0"/>
              <a:t>Rhode Island College</a:t>
            </a:r>
          </a:p>
        </p:txBody>
      </p:sp>
      <p:sp>
        <p:nvSpPr>
          <p:cNvPr id="6" name="TextBox 5">
            <a:extLst>
              <a:ext uri="{FF2B5EF4-FFF2-40B4-BE49-F238E27FC236}">
                <a16:creationId xmlns:a16="http://schemas.microsoft.com/office/drawing/2014/main" id="{A8BF27A3-5601-8F10-B33E-3C6EACDC4570}"/>
              </a:ext>
            </a:extLst>
          </p:cNvPr>
          <p:cNvSpPr txBox="1"/>
          <p:nvPr/>
        </p:nvSpPr>
        <p:spPr>
          <a:xfrm>
            <a:off x="36380" y="5112563"/>
            <a:ext cx="2001777" cy="523220"/>
          </a:xfrm>
          <a:prstGeom prst="rect">
            <a:avLst/>
          </a:prstGeom>
          <a:noFill/>
        </p:spPr>
        <p:txBody>
          <a:bodyPr wrap="square" rtlCol="0">
            <a:spAutoFit/>
          </a:bodyPr>
          <a:lstStyle/>
          <a:p>
            <a:r>
              <a:rPr lang="en-US" sz="1400" dirty="0"/>
              <a:t>Brian </a:t>
            </a:r>
            <a:r>
              <a:rPr lang="en-US" sz="1400" dirty="0" err="1"/>
              <a:t>Beckage</a:t>
            </a:r>
            <a:r>
              <a:rPr lang="en-US" sz="1400" dirty="0"/>
              <a:t> </a:t>
            </a:r>
          </a:p>
          <a:p>
            <a:r>
              <a:rPr lang="en-US" sz="1400" dirty="0"/>
              <a:t>University of Vermont</a:t>
            </a:r>
          </a:p>
        </p:txBody>
      </p:sp>
      <p:pic>
        <p:nvPicPr>
          <p:cNvPr id="9" name="Picture 8" descr="A close-up of a person smiling&#10;&#10;Description automatically generated">
            <a:extLst>
              <a:ext uri="{FF2B5EF4-FFF2-40B4-BE49-F238E27FC236}">
                <a16:creationId xmlns:a16="http://schemas.microsoft.com/office/drawing/2014/main" id="{4BA07C34-4157-CCDE-A537-73F4B934BC47}"/>
              </a:ext>
            </a:extLst>
          </p:cNvPr>
          <p:cNvPicPr>
            <a:picLocks noChangeAspect="1"/>
          </p:cNvPicPr>
          <p:nvPr/>
        </p:nvPicPr>
        <p:blipFill>
          <a:blip r:embed="rId6"/>
          <a:stretch>
            <a:fillRect/>
          </a:stretch>
        </p:blipFill>
        <p:spPr>
          <a:xfrm>
            <a:off x="2143255" y="4224633"/>
            <a:ext cx="1177927" cy="1775860"/>
          </a:xfrm>
          <a:prstGeom prst="rect">
            <a:avLst/>
          </a:prstGeom>
        </p:spPr>
      </p:pic>
      <p:sp>
        <p:nvSpPr>
          <p:cNvPr id="10" name="TextBox 9">
            <a:extLst>
              <a:ext uri="{FF2B5EF4-FFF2-40B4-BE49-F238E27FC236}">
                <a16:creationId xmlns:a16="http://schemas.microsoft.com/office/drawing/2014/main" id="{09163828-3A75-0FC0-DAE5-1367F4F0ABF8}"/>
              </a:ext>
            </a:extLst>
          </p:cNvPr>
          <p:cNvSpPr txBox="1"/>
          <p:nvPr/>
        </p:nvSpPr>
        <p:spPr>
          <a:xfrm>
            <a:off x="1990228" y="6109909"/>
            <a:ext cx="1555191" cy="523220"/>
          </a:xfrm>
          <a:prstGeom prst="rect">
            <a:avLst/>
          </a:prstGeom>
          <a:noFill/>
        </p:spPr>
        <p:txBody>
          <a:bodyPr wrap="square" rtlCol="0">
            <a:spAutoFit/>
          </a:bodyPr>
          <a:lstStyle/>
          <a:p>
            <a:r>
              <a:rPr lang="en-US" sz="1400" dirty="0"/>
              <a:t>Fran Moore</a:t>
            </a:r>
          </a:p>
          <a:p>
            <a:r>
              <a:rPr lang="en-US" sz="1400" dirty="0"/>
              <a:t>U Calif - Davis</a:t>
            </a:r>
          </a:p>
        </p:txBody>
      </p:sp>
    </p:spTree>
    <p:extLst>
      <p:ext uri="{BB962C8B-B14F-4D97-AF65-F5344CB8AC3E}">
        <p14:creationId xmlns:p14="http://schemas.microsoft.com/office/powerpoint/2010/main" val="7538780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45319" y="-48056"/>
            <a:ext cx="7772400" cy="1143000"/>
          </a:xfrm>
        </p:spPr>
        <p:txBody>
          <a:bodyPr/>
          <a:lstStyle/>
          <a:p>
            <a:pPr eaLnBrk="1" hangingPunct="1"/>
            <a:r>
              <a:rPr lang="en-US" altLang="en-US" dirty="0">
                <a:latin typeface="Arial" charset="0"/>
                <a:ea typeface="ＭＳ Ｐゴシック" charset="-128"/>
              </a:rPr>
              <a:t>Theory of Planned Behavior</a:t>
            </a:r>
          </a:p>
        </p:txBody>
      </p:sp>
      <p:sp>
        <p:nvSpPr>
          <p:cNvPr id="55299" name="Rectangle 4"/>
          <p:cNvSpPr>
            <a:spLocks noChangeArrowheads="1"/>
          </p:cNvSpPr>
          <p:nvPr/>
        </p:nvSpPr>
        <p:spPr bwMode="auto">
          <a:xfrm>
            <a:off x="5635625" y="1689100"/>
            <a:ext cx="1841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endParaRPr lang="en-US" altLang="en-US"/>
          </a:p>
        </p:txBody>
      </p:sp>
      <p:sp>
        <p:nvSpPr>
          <p:cNvPr id="3" name="TextBox 2"/>
          <p:cNvSpPr txBox="1"/>
          <p:nvPr/>
        </p:nvSpPr>
        <p:spPr>
          <a:xfrm>
            <a:off x="1044575" y="1842740"/>
            <a:ext cx="6973888" cy="1384995"/>
          </a:xfrm>
          <a:prstGeom prst="rect">
            <a:avLst/>
          </a:prstGeom>
          <a:noFill/>
        </p:spPr>
        <p:txBody>
          <a:bodyPr wrap="square" rtlCol="0">
            <a:spAutoFit/>
          </a:bodyPr>
          <a:lstStyle/>
          <a:p>
            <a:r>
              <a:rPr lang="en-US" b="1" i="1" dirty="0"/>
              <a:t>Considers how attitudes, perceived social norm (PSN), and perceived behavioral control (PBC) interact to influence behaviors </a:t>
            </a:r>
          </a:p>
        </p:txBody>
      </p:sp>
      <p:sp>
        <p:nvSpPr>
          <p:cNvPr id="4" name="TextBox 3"/>
          <p:cNvSpPr txBox="1"/>
          <p:nvPr/>
        </p:nvSpPr>
        <p:spPr>
          <a:xfrm>
            <a:off x="385763" y="3145532"/>
            <a:ext cx="8031956" cy="3539430"/>
          </a:xfrm>
          <a:prstGeom prst="rect">
            <a:avLst/>
          </a:prstGeom>
          <a:noFill/>
        </p:spPr>
        <p:txBody>
          <a:bodyPr wrap="square" rtlCol="0">
            <a:spAutoFit/>
          </a:bodyPr>
          <a:lstStyle/>
          <a:p>
            <a:r>
              <a:rPr lang="en-US" b="1" i="1" dirty="0"/>
              <a:t>Attitudes</a:t>
            </a:r>
            <a:r>
              <a:rPr lang="en-US" dirty="0"/>
              <a:t> are people’s positive or negative evaluation of behaviors and policies related to climate change mitigation, comprised of both </a:t>
            </a:r>
          </a:p>
          <a:p>
            <a:r>
              <a:rPr lang="en-US" dirty="0"/>
              <a:t>(1) </a:t>
            </a:r>
            <a:r>
              <a:rPr lang="en-US" i="1" dirty="0"/>
              <a:t>risk perception </a:t>
            </a:r>
            <a:r>
              <a:rPr lang="en-US" dirty="0"/>
              <a:t>of the adverse effects of climate change and</a:t>
            </a:r>
          </a:p>
          <a:p>
            <a:r>
              <a:rPr lang="en-US" dirty="0"/>
              <a:t>(2) </a:t>
            </a:r>
            <a:r>
              <a:rPr lang="en-US" i="1" dirty="0"/>
              <a:t>perceived efficacy</a:t>
            </a:r>
            <a:r>
              <a:rPr lang="en-US" dirty="0"/>
              <a:t>, defined by the extent to which people believe a behavior will influence GHG emissions.</a:t>
            </a:r>
          </a:p>
        </p:txBody>
      </p:sp>
      <p:sp>
        <p:nvSpPr>
          <p:cNvPr id="6" name="Rectangle 5">
            <a:extLst>
              <a:ext uri="{FF2B5EF4-FFF2-40B4-BE49-F238E27FC236}">
                <a16:creationId xmlns:a16="http://schemas.microsoft.com/office/drawing/2014/main" id="{51BC547A-B11D-894A-9232-A4BEBC2A0D2B}"/>
              </a:ext>
            </a:extLst>
          </p:cNvPr>
          <p:cNvSpPr/>
          <p:nvPr/>
        </p:nvSpPr>
        <p:spPr>
          <a:xfrm>
            <a:off x="726281" y="884191"/>
            <a:ext cx="7903368" cy="1015663"/>
          </a:xfrm>
          <a:prstGeom prst="rect">
            <a:avLst/>
          </a:prstGeom>
        </p:spPr>
        <p:txBody>
          <a:bodyPr wrap="square">
            <a:spAutoFit/>
          </a:bodyPr>
          <a:lstStyle/>
          <a:p>
            <a:r>
              <a:rPr lang="en-US" sz="2400" dirty="0"/>
              <a:t>In psychology, this theory links one's beliefs and behavior.</a:t>
            </a:r>
          </a:p>
          <a:p>
            <a:r>
              <a:rPr lang="en-US" sz="1800" dirty="0"/>
              <a:t>Ajzen, I. (1991). The theory of planned behavior. Organizational behavior and human decision processes, 50(2), 179-211.</a:t>
            </a:r>
          </a:p>
        </p:txBody>
      </p:sp>
    </p:spTree>
    <p:extLst>
      <p:ext uri="{BB962C8B-B14F-4D97-AF65-F5344CB8AC3E}">
        <p14:creationId xmlns:p14="http://schemas.microsoft.com/office/powerpoint/2010/main" val="580491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219AEB50-8327-3078-9638-719204C000B7}"/>
              </a:ext>
            </a:extLst>
          </p:cNvPr>
          <p:cNvPicPr>
            <a:picLocks noChangeAspect="1"/>
          </p:cNvPicPr>
          <p:nvPr/>
        </p:nvPicPr>
        <p:blipFill>
          <a:blip r:embed="rId2"/>
          <a:stretch>
            <a:fillRect/>
          </a:stretch>
        </p:blipFill>
        <p:spPr>
          <a:xfrm>
            <a:off x="463613" y="110836"/>
            <a:ext cx="7772400" cy="6255079"/>
          </a:xfrm>
          <a:prstGeom prst="rect">
            <a:avLst/>
          </a:prstGeom>
        </p:spPr>
      </p:pic>
      <p:pic>
        <p:nvPicPr>
          <p:cNvPr id="7" name="Picture 6" descr="A group of people standing in front of a podium&#10;&#10;Description automatically generated">
            <a:extLst>
              <a:ext uri="{FF2B5EF4-FFF2-40B4-BE49-F238E27FC236}">
                <a16:creationId xmlns:a16="http://schemas.microsoft.com/office/drawing/2014/main" id="{F94B614D-C78E-2DD1-708C-F2176F62ADE9}"/>
              </a:ext>
            </a:extLst>
          </p:cNvPr>
          <p:cNvPicPr>
            <a:picLocks noChangeAspect="1"/>
          </p:cNvPicPr>
          <p:nvPr/>
        </p:nvPicPr>
        <p:blipFill>
          <a:blip r:embed="rId3"/>
          <a:stretch>
            <a:fillRect/>
          </a:stretch>
        </p:blipFill>
        <p:spPr>
          <a:xfrm>
            <a:off x="2479962" y="2892691"/>
            <a:ext cx="6303819" cy="2912364"/>
          </a:xfrm>
          <a:prstGeom prst="rect">
            <a:avLst/>
          </a:prstGeom>
        </p:spPr>
      </p:pic>
    </p:spTree>
    <p:extLst>
      <p:ext uri="{BB962C8B-B14F-4D97-AF65-F5344CB8AC3E}">
        <p14:creationId xmlns:p14="http://schemas.microsoft.com/office/powerpoint/2010/main" val="26351040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45319" y="66675"/>
            <a:ext cx="7772400" cy="1143000"/>
          </a:xfrm>
        </p:spPr>
        <p:txBody>
          <a:bodyPr/>
          <a:lstStyle/>
          <a:p>
            <a:pPr eaLnBrk="1" hangingPunct="1"/>
            <a:r>
              <a:rPr lang="en-US" altLang="en-US" dirty="0">
                <a:latin typeface="Arial" charset="0"/>
                <a:ea typeface="ＭＳ Ｐゴシック" charset="-128"/>
              </a:rPr>
              <a:t>Theory of Planned Behavior</a:t>
            </a:r>
          </a:p>
        </p:txBody>
      </p:sp>
      <p:sp>
        <p:nvSpPr>
          <p:cNvPr id="55299" name="Rectangle 4"/>
          <p:cNvSpPr>
            <a:spLocks noChangeArrowheads="1"/>
          </p:cNvSpPr>
          <p:nvPr/>
        </p:nvSpPr>
        <p:spPr bwMode="auto">
          <a:xfrm>
            <a:off x="5635625" y="1689100"/>
            <a:ext cx="1841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endParaRPr lang="en-US" altLang="en-US"/>
          </a:p>
        </p:txBody>
      </p:sp>
      <p:sp>
        <p:nvSpPr>
          <p:cNvPr id="3" name="TextBox 2"/>
          <p:cNvSpPr txBox="1"/>
          <p:nvPr/>
        </p:nvSpPr>
        <p:spPr>
          <a:xfrm>
            <a:off x="1044575" y="996602"/>
            <a:ext cx="6973888" cy="1384995"/>
          </a:xfrm>
          <a:prstGeom prst="rect">
            <a:avLst/>
          </a:prstGeom>
          <a:noFill/>
        </p:spPr>
        <p:txBody>
          <a:bodyPr wrap="square" rtlCol="0">
            <a:spAutoFit/>
          </a:bodyPr>
          <a:lstStyle/>
          <a:p>
            <a:r>
              <a:rPr lang="en-US" b="1" i="1" dirty="0"/>
              <a:t>Considers how attitudes, perceived social norm (PSN), and perceived behavioral control (PBC) interact to influence behaviors </a:t>
            </a:r>
          </a:p>
        </p:txBody>
      </p:sp>
      <p:sp>
        <p:nvSpPr>
          <p:cNvPr id="4" name="TextBox 3"/>
          <p:cNvSpPr txBox="1"/>
          <p:nvPr/>
        </p:nvSpPr>
        <p:spPr>
          <a:xfrm>
            <a:off x="515541" y="2332404"/>
            <a:ext cx="8031956" cy="3970318"/>
          </a:xfrm>
          <a:prstGeom prst="rect">
            <a:avLst/>
          </a:prstGeom>
          <a:noFill/>
        </p:spPr>
        <p:txBody>
          <a:bodyPr wrap="square" rtlCol="0">
            <a:spAutoFit/>
          </a:bodyPr>
          <a:lstStyle/>
          <a:p>
            <a:r>
              <a:rPr lang="en-US" i="1" dirty="0"/>
              <a:t>Perceived social norm (PSN) </a:t>
            </a:r>
            <a:r>
              <a:rPr lang="en-US" dirty="0"/>
              <a:t>is the perception of how much a behavior is performed or approved of by other people, and influences the likelihood that people will undertake or support particular behaviors. </a:t>
            </a:r>
          </a:p>
          <a:p>
            <a:r>
              <a:rPr lang="en-US" i="1" dirty="0"/>
              <a:t>Perceived behavioral control (PBC) </a:t>
            </a:r>
            <a:r>
              <a:rPr lang="en-US" dirty="0"/>
              <a:t>refers to people’s perception of how much control they have over whether or not they perform a behavior, both in terms of a perceived ability to perform a specific mitigation behavior or to influence policy makers</a:t>
            </a:r>
          </a:p>
        </p:txBody>
      </p:sp>
    </p:spTree>
    <p:extLst>
      <p:ext uri="{BB962C8B-B14F-4D97-AF65-F5344CB8AC3E}">
        <p14:creationId xmlns:p14="http://schemas.microsoft.com/office/powerpoint/2010/main" val="14280027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45319" y="66675"/>
            <a:ext cx="7772400" cy="1143000"/>
          </a:xfrm>
        </p:spPr>
        <p:txBody>
          <a:bodyPr/>
          <a:lstStyle/>
          <a:p>
            <a:pPr eaLnBrk="1" hangingPunct="1"/>
            <a:r>
              <a:rPr lang="en-US" altLang="en-US" dirty="0">
                <a:latin typeface="Arial" charset="0"/>
                <a:ea typeface="ＭＳ Ｐゴシック" charset="-128"/>
              </a:rPr>
              <a:t>Theory of Planned Behavior</a:t>
            </a:r>
          </a:p>
        </p:txBody>
      </p:sp>
      <p:sp>
        <p:nvSpPr>
          <p:cNvPr id="55299" name="Rectangle 4"/>
          <p:cNvSpPr>
            <a:spLocks noChangeArrowheads="1"/>
          </p:cNvSpPr>
          <p:nvPr/>
        </p:nvSpPr>
        <p:spPr bwMode="auto">
          <a:xfrm>
            <a:off x="5635625" y="1689100"/>
            <a:ext cx="1841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endParaRPr lang="en-US" alt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01" y="1188174"/>
            <a:ext cx="7658100" cy="4546996"/>
          </a:xfrm>
          <a:prstGeom prst="rect">
            <a:avLst/>
          </a:prstGeom>
        </p:spPr>
      </p:pic>
      <p:sp>
        <p:nvSpPr>
          <p:cNvPr id="5" name="Rectangle 4"/>
          <p:cNvSpPr/>
          <p:nvPr/>
        </p:nvSpPr>
        <p:spPr bwMode="auto">
          <a:xfrm>
            <a:off x="4814889" y="1433513"/>
            <a:ext cx="3643312" cy="777875"/>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12" charset="0"/>
            </a:endParaRPr>
          </a:p>
        </p:txBody>
      </p:sp>
      <p:sp>
        <p:nvSpPr>
          <p:cNvPr id="3" name="TextBox 2"/>
          <p:cNvSpPr txBox="1"/>
          <p:nvPr/>
        </p:nvSpPr>
        <p:spPr>
          <a:xfrm>
            <a:off x="1044575" y="5713668"/>
            <a:ext cx="6643688" cy="338554"/>
          </a:xfrm>
          <a:prstGeom prst="rect">
            <a:avLst/>
          </a:prstGeom>
          <a:noFill/>
        </p:spPr>
        <p:txBody>
          <a:bodyPr wrap="square" rtlCol="0">
            <a:spAutoFit/>
          </a:bodyPr>
          <a:lstStyle/>
          <a:p>
            <a:r>
              <a:rPr lang="en-US" sz="1600" dirty="0"/>
              <a:t>https://</a:t>
            </a:r>
            <a:r>
              <a:rPr lang="en-US" sz="1600" dirty="0" err="1"/>
              <a:t>commons.wikimedia.org</a:t>
            </a:r>
            <a:r>
              <a:rPr lang="en-US" sz="1600" dirty="0"/>
              <a:t>/wiki/</a:t>
            </a:r>
            <a:r>
              <a:rPr lang="en-US" sz="1600" dirty="0" err="1"/>
              <a:t>File:Theory_of_planned_behavior.png</a:t>
            </a:r>
            <a:endParaRPr lang="en-US" sz="1600" dirty="0"/>
          </a:p>
        </p:txBody>
      </p:sp>
    </p:spTree>
    <p:extLst>
      <p:ext uri="{BB962C8B-B14F-4D97-AF65-F5344CB8AC3E}">
        <p14:creationId xmlns:p14="http://schemas.microsoft.com/office/powerpoint/2010/main" val="4676993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61988" y="-63370"/>
            <a:ext cx="7772400" cy="1143000"/>
          </a:xfrm>
        </p:spPr>
        <p:txBody>
          <a:bodyPr/>
          <a:lstStyle/>
          <a:p>
            <a:pPr eaLnBrk="1" hangingPunct="1"/>
            <a:r>
              <a:rPr lang="en-US" altLang="en-US" dirty="0">
                <a:latin typeface="Arial" charset="0"/>
                <a:ea typeface="ＭＳ Ｐゴシック" charset="-128"/>
              </a:rPr>
              <a:t>CSM (Climate Social Model)</a:t>
            </a:r>
          </a:p>
        </p:txBody>
      </p:sp>
      <p:sp>
        <p:nvSpPr>
          <p:cNvPr id="55299" name="Rectangle 4"/>
          <p:cNvSpPr>
            <a:spLocks noChangeArrowheads="1"/>
          </p:cNvSpPr>
          <p:nvPr/>
        </p:nvSpPr>
        <p:spPr bwMode="auto">
          <a:xfrm>
            <a:off x="5635625" y="1689100"/>
            <a:ext cx="1841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endParaRPr lang="en-US" alt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0313" y="885183"/>
            <a:ext cx="6178550" cy="4883390"/>
          </a:xfrm>
          <a:prstGeom prst="rect">
            <a:avLst/>
          </a:prstGeom>
        </p:spPr>
      </p:pic>
      <p:sp>
        <p:nvSpPr>
          <p:cNvPr id="2" name="TextBox 1"/>
          <p:cNvSpPr txBox="1"/>
          <p:nvPr/>
        </p:nvSpPr>
        <p:spPr>
          <a:xfrm>
            <a:off x="1514475" y="5689382"/>
            <a:ext cx="6084888" cy="646331"/>
          </a:xfrm>
          <a:prstGeom prst="rect">
            <a:avLst/>
          </a:prstGeom>
          <a:noFill/>
        </p:spPr>
        <p:txBody>
          <a:bodyPr wrap="square" rtlCol="0">
            <a:spAutoFit/>
          </a:bodyPr>
          <a:lstStyle/>
          <a:p>
            <a:r>
              <a:rPr lang="en-US" sz="1200" dirty="0" err="1"/>
              <a:t>Beckage</a:t>
            </a:r>
            <a:r>
              <a:rPr lang="en-US" sz="1200" dirty="0"/>
              <a:t>, B., L. J. Gross, K. </a:t>
            </a:r>
            <a:r>
              <a:rPr lang="en-US" sz="1200" dirty="0" err="1"/>
              <a:t>Lacasse</a:t>
            </a:r>
            <a:r>
              <a:rPr lang="en-US" sz="1200" dirty="0"/>
              <a:t>, E. </a:t>
            </a:r>
            <a:r>
              <a:rPr lang="en-US" sz="1200" dirty="0" err="1"/>
              <a:t>Carr</a:t>
            </a:r>
            <a:r>
              <a:rPr lang="en-US" sz="1200" dirty="0"/>
              <a:t>, S. S. Metcalf, J. M. Winter, P. D. Howe, N. </a:t>
            </a:r>
            <a:r>
              <a:rPr lang="en-US" sz="1200" dirty="0" err="1"/>
              <a:t>Fefferman</a:t>
            </a:r>
            <a:r>
              <a:rPr lang="en-US" sz="1200" dirty="0"/>
              <a:t>, T. Franck, A. Zia, A. </a:t>
            </a:r>
            <a:r>
              <a:rPr lang="en-US" sz="1200" dirty="0" err="1"/>
              <a:t>Kinzig</a:t>
            </a:r>
            <a:r>
              <a:rPr lang="en-US" sz="1200" dirty="0"/>
              <a:t> and F. M. Hoffman. 2018. Linking models of human behavior and climate alters projected climate change. </a:t>
            </a:r>
            <a:r>
              <a:rPr lang="en-US" sz="1200" i="1" dirty="0"/>
              <a:t>Nature Climate Change </a:t>
            </a:r>
            <a:r>
              <a:rPr lang="en-US" sz="1200" b="1" dirty="0"/>
              <a:t>8</a:t>
            </a:r>
            <a:r>
              <a:rPr lang="en-US" sz="1200" dirty="0"/>
              <a:t>, 79–85 </a:t>
            </a:r>
          </a:p>
        </p:txBody>
      </p:sp>
    </p:spTree>
    <p:extLst>
      <p:ext uri="{BB962C8B-B14F-4D97-AF65-F5344CB8AC3E}">
        <p14:creationId xmlns:p14="http://schemas.microsoft.com/office/powerpoint/2010/main" val="15006014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6207" y="1314449"/>
            <a:ext cx="5717793" cy="4409397"/>
          </a:xfrm>
          <a:prstGeom prst="rect">
            <a:avLst/>
          </a:prstGeom>
        </p:spPr>
      </p:pic>
      <p:sp>
        <p:nvSpPr>
          <p:cNvPr id="55298" name="Rectangle 2"/>
          <p:cNvSpPr>
            <a:spLocks noGrp="1" noChangeArrowheads="1"/>
          </p:cNvSpPr>
          <p:nvPr>
            <p:ph type="title"/>
          </p:nvPr>
        </p:nvSpPr>
        <p:spPr>
          <a:xfrm>
            <a:off x="661988" y="-63370"/>
            <a:ext cx="7772400" cy="1143000"/>
          </a:xfrm>
        </p:spPr>
        <p:txBody>
          <a:bodyPr/>
          <a:lstStyle/>
          <a:p>
            <a:pPr eaLnBrk="1" hangingPunct="1"/>
            <a:r>
              <a:rPr lang="en-US" altLang="en-US" dirty="0">
                <a:latin typeface="Arial" charset="0"/>
                <a:ea typeface="ＭＳ Ｐゴシック" charset="-128"/>
              </a:rPr>
              <a:t>CSM (Climate Social Model)</a:t>
            </a:r>
          </a:p>
        </p:txBody>
      </p:sp>
      <p:sp>
        <p:nvSpPr>
          <p:cNvPr id="55299" name="Rectangle 4"/>
          <p:cNvSpPr>
            <a:spLocks noChangeArrowheads="1"/>
          </p:cNvSpPr>
          <p:nvPr/>
        </p:nvSpPr>
        <p:spPr bwMode="auto">
          <a:xfrm>
            <a:off x="5635625" y="1689100"/>
            <a:ext cx="1841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endParaRPr lang="en-US" alt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14462"/>
            <a:ext cx="3426207" cy="2707999"/>
          </a:xfrm>
          <a:prstGeom prst="rect">
            <a:avLst/>
          </a:prstGeom>
        </p:spPr>
      </p:pic>
      <p:grpSp>
        <p:nvGrpSpPr>
          <p:cNvPr id="6" name="Group 5"/>
          <p:cNvGrpSpPr/>
          <p:nvPr/>
        </p:nvGrpSpPr>
        <p:grpSpPr>
          <a:xfrm>
            <a:off x="2200275" y="1414463"/>
            <a:ext cx="3057524" cy="2497032"/>
            <a:chOff x="2200275" y="1414463"/>
            <a:chExt cx="3057524" cy="2497032"/>
          </a:xfrm>
        </p:grpSpPr>
        <p:sp>
          <p:nvSpPr>
            <p:cNvPr id="5" name="Oval 4"/>
            <p:cNvSpPr/>
            <p:nvPr/>
          </p:nvSpPr>
          <p:spPr bwMode="auto">
            <a:xfrm>
              <a:off x="3355562" y="1414463"/>
              <a:ext cx="1902237" cy="866844"/>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12" charset="0"/>
              </a:endParaRPr>
            </a:p>
          </p:txBody>
        </p:sp>
        <p:sp>
          <p:nvSpPr>
            <p:cNvPr id="10" name="Oval 9"/>
            <p:cNvSpPr/>
            <p:nvPr/>
          </p:nvSpPr>
          <p:spPr bwMode="auto">
            <a:xfrm>
              <a:off x="2200275" y="3443288"/>
              <a:ext cx="942975" cy="468207"/>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12" charset="0"/>
              </a:endParaRPr>
            </a:p>
          </p:txBody>
        </p:sp>
      </p:grpSp>
      <p:grpSp>
        <p:nvGrpSpPr>
          <p:cNvPr id="7" name="Group 6"/>
          <p:cNvGrpSpPr/>
          <p:nvPr/>
        </p:nvGrpSpPr>
        <p:grpSpPr>
          <a:xfrm>
            <a:off x="1973827" y="2286042"/>
            <a:ext cx="2398148" cy="1302869"/>
            <a:chOff x="1973827" y="2286042"/>
            <a:chExt cx="2398148" cy="1302869"/>
          </a:xfrm>
        </p:grpSpPr>
        <p:sp>
          <p:nvSpPr>
            <p:cNvPr id="13" name="Oval 12"/>
            <p:cNvSpPr/>
            <p:nvPr/>
          </p:nvSpPr>
          <p:spPr bwMode="auto">
            <a:xfrm>
              <a:off x="3355562" y="2286042"/>
              <a:ext cx="1016413" cy="557171"/>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12" charset="0"/>
              </a:endParaRPr>
            </a:p>
          </p:txBody>
        </p:sp>
        <p:sp>
          <p:nvSpPr>
            <p:cNvPr id="14" name="Oval 13"/>
            <p:cNvSpPr/>
            <p:nvPr/>
          </p:nvSpPr>
          <p:spPr bwMode="auto">
            <a:xfrm>
              <a:off x="1973827" y="3232322"/>
              <a:ext cx="640785" cy="356589"/>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12" charset="0"/>
              </a:endParaRPr>
            </a:p>
          </p:txBody>
        </p:sp>
      </p:grpSp>
      <p:grpSp>
        <p:nvGrpSpPr>
          <p:cNvPr id="8" name="Group 7"/>
          <p:cNvGrpSpPr/>
          <p:nvPr/>
        </p:nvGrpSpPr>
        <p:grpSpPr>
          <a:xfrm>
            <a:off x="2016689" y="3031740"/>
            <a:ext cx="2390609" cy="1130229"/>
            <a:chOff x="2016689" y="3031740"/>
            <a:chExt cx="2390609" cy="1130229"/>
          </a:xfrm>
        </p:grpSpPr>
        <p:sp>
          <p:nvSpPr>
            <p:cNvPr id="16" name="Oval 15"/>
            <p:cNvSpPr/>
            <p:nvPr/>
          </p:nvSpPr>
          <p:spPr bwMode="auto">
            <a:xfrm>
              <a:off x="2016689" y="3805380"/>
              <a:ext cx="640785" cy="356589"/>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12" charset="0"/>
              </a:endParaRPr>
            </a:p>
          </p:txBody>
        </p:sp>
        <p:sp>
          <p:nvSpPr>
            <p:cNvPr id="20" name="Oval 19"/>
            <p:cNvSpPr/>
            <p:nvPr/>
          </p:nvSpPr>
          <p:spPr bwMode="auto">
            <a:xfrm>
              <a:off x="3390885" y="3031740"/>
              <a:ext cx="1016413" cy="557171"/>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12" charset="0"/>
              </a:endParaRPr>
            </a:p>
          </p:txBody>
        </p:sp>
      </p:grpSp>
      <p:grpSp>
        <p:nvGrpSpPr>
          <p:cNvPr id="9" name="Group 8"/>
          <p:cNvGrpSpPr/>
          <p:nvPr/>
        </p:nvGrpSpPr>
        <p:grpSpPr>
          <a:xfrm>
            <a:off x="1375904" y="3560972"/>
            <a:ext cx="3598362" cy="573058"/>
            <a:chOff x="1375904" y="3560972"/>
            <a:chExt cx="3598362" cy="573058"/>
          </a:xfrm>
        </p:grpSpPr>
        <p:sp>
          <p:nvSpPr>
            <p:cNvPr id="19" name="Oval 18"/>
            <p:cNvSpPr/>
            <p:nvPr/>
          </p:nvSpPr>
          <p:spPr bwMode="auto">
            <a:xfrm>
              <a:off x="1375904" y="3576039"/>
              <a:ext cx="640785" cy="356589"/>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12" charset="0"/>
              </a:endParaRPr>
            </a:p>
          </p:txBody>
        </p:sp>
        <p:sp>
          <p:nvSpPr>
            <p:cNvPr id="22" name="Oval 21"/>
            <p:cNvSpPr/>
            <p:nvPr/>
          </p:nvSpPr>
          <p:spPr bwMode="auto">
            <a:xfrm>
              <a:off x="3373653" y="3560972"/>
              <a:ext cx="1600613" cy="573058"/>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12" charset="0"/>
              </a:endParaRPr>
            </a:p>
          </p:txBody>
        </p:sp>
      </p:grpSp>
      <p:grpSp>
        <p:nvGrpSpPr>
          <p:cNvPr id="11" name="Group 10"/>
          <p:cNvGrpSpPr/>
          <p:nvPr/>
        </p:nvGrpSpPr>
        <p:grpSpPr>
          <a:xfrm>
            <a:off x="734265" y="3191148"/>
            <a:ext cx="3966324" cy="1648068"/>
            <a:chOff x="734265" y="3191148"/>
            <a:chExt cx="3966324" cy="1648068"/>
          </a:xfrm>
        </p:grpSpPr>
        <p:sp>
          <p:nvSpPr>
            <p:cNvPr id="25" name="Oval 24"/>
            <p:cNvSpPr/>
            <p:nvPr/>
          </p:nvSpPr>
          <p:spPr bwMode="auto">
            <a:xfrm>
              <a:off x="3397633" y="4282045"/>
              <a:ext cx="1302956" cy="557171"/>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12" charset="0"/>
              </a:endParaRPr>
            </a:p>
          </p:txBody>
        </p:sp>
        <p:sp>
          <p:nvSpPr>
            <p:cNvPr id="26" name="Oval 25"/>
            <p:cNvSpPr/>
            <p:nvPr/>
          </p:nvSpPr>
          <p:spPr bwMode="auto">
            <a:xfrm>
              <a:off x="734265" y="3191148"/>
              <a:ext cx="640785" cy="356589"/>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12" charset="0"/>
              </a:endParaRPr>
            </a:p>
          </p:txBody>
        </p:sp>
      </p:grpSp>
      <p:grpSp>
        <p:nvGrpSpPr>
          <p:cNvPr id="24" name="Group 23"/>
          <p:cNvGrpSpPr/>
          <p:nvPr/>
        </p:nvGrpSpPr>
        <p:grpSpPr>
          <a:xfrm>
            <a:off x="165717" y="2765104"/>
            <a:ext cx="4702981" cy="3384378"/>
            <a:chOff x="165717" y="2765104"/>
            <a:chExt cx="4702981" cy="3384378"/>
          </a:xfrm>
        </p:grpSpPr>
        <p:sp>
          <p:nvSpPr>
            <p:cNvPr id="18" name="Oval 17"/>
            <p:cNvSpPr/>
            <p:nvPr/>
          </p:nvSpPr>
          <p:spPr bwMode="auto">
            <a:xfrm>
              <a:off x="3426207" y="4650352"/>
              <a:ext cx="1442491" cy="557171"/>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12"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717" y="2765104"/>
              <a:ext cx="2973946" cy="3384378"/>
            </a:xfrm>
            <a:prstGeom prst="rect">
              <a:avLst/>
            </a:prstGeom>
          </p:spPr>
        </p:pic>
      </p:grpSp>
    </p:spTree>
    <p:extLst>
      <p:ext uri="{BB962C8B-B14F-4D97-AF65-F5344CB8AC3E}">
        <p14:creationId xmlns:p14="http://schemas.microsoft.com/office/powerpoint/2010/main" val="170109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4885" y="1450202"/>
            <a:ext cx="5780855" cy="4559989"/>
          </a:xfrm>
          <a:prstGeom prst="rect">
            <a:avLst/>
          </a:prstGeom>
        </p:spPr>
      </p:pic>
      <p:sp>
        <p:nvSpPr>
          <p:cNvPr id="55298" name="Rectangle 2"/>
          <p:cNvSpPr>
            <a:spLocks noGrp="1" noChangeArrowheads="1"/>
          </p:cNvSpPr>
          <p:nvPr>
            <p:ph type="title"/>
          </p:nvPr>
        </p:nvSpPr>
        <p:spPr>
          <a:xfrm>
            <a:off x="661988" y="-63370"/>
            <a:ext cx="7772400" cy="1143000"/>
          </a:xfrm>
        </p:spPr>
        <p:txBody>
          <a:bodyPr/>
          <a:lstStyle/>
          <a:p>
            <a:pPr eaLnBrk="1" hangingPunct="1"/>
            <a:r>
              <a:rPr lang="en-US" altLang="en-US" dirty="0">
                <a:latin typeface="Arial" charset="0"/>
                <a:ea typeface="ＭＳ Ｐゴシック" charset="-128"/>
              </a:rPr>
              <a:t>CSM (Climate Social Model)</a:t>
            </a:r>
          </a:p>
        </p:txBody>
      </p:sp>
      <p:sp>
        <p:nvSpPr>
          <p:cNvPr id="55299" name="Rectangle 4"/>
          <p:cNvSpPr>
            <a:spLocks noChangeArrowheads="1"/>
          </p:cNvSpPr>
          <p:nvPr/>
        </p:nvSpPr>
        <p:spPr bwMode="auto">
          <a:xfrm>
            <a:off x="5635625" y="1689100"/>
            <a:ext cx="1841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endParaRPr lang="en-US" alt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26031"/>
            <a:ext cx="3426207" cy="2707999"/>
          </a:xfrm>
          <a:prstGeom prst="rect">
            <a:avLst/>
          </a:prstGeom>
        </p:spPr>
      </p:pic>
      <p:grpSp>
        <p:nvGrpSpPr>
          <p:cNvPr id="12" name="Group 11"/>
          <p:cNvGrpSpPr/>
          <p:nvPr/>
        </p:nvGrpSpPr>
        <p:grpSpPr>
          <a:xfrm>
            <a:off x="167297" y="1202050"/>
            <a:ext cx="4806970" cy="2264375"/>
            <a:chOff x="167297" y="1202050"/>
            <a:chExt cx="4806970" cy="2264375"/>
          </a:xfrm>
        </p:grpSpPr>
        <p:sp>
          <p:nvSpPr>
            <p:cNvPr id="5" name="Oval 4"/>
            <p:cNvSpPr/>
            <p:nvPr/>
          </p:nvSpPr>
          <p:spPr bwMode="auto">
            <a:xfrm>
              <a:off x="3257505" y="1202050"/>
              <a:ext cx="1716762" cy="689420"/>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12" charset="0"/>
              </a:endParaRPr>
            </a:p>
          </p:txBody>
        </p:sp>
        <p:sp>
          <p:nvSpPr>
            <p:cNvPr id="10" name="Oval 9"/>
            <p:cNvSpPr/>
            <p:nvPr/>
          </p:nvSpPr>
          <p:spPr bwMode="auto">
            <a:xfrm>
              <a:off x="167297" y="3031740"/>
              <a:ext cx="877278" cy="434685"/>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12" charset="0"/>
              </a:endParaRPr>
            </a:p>
          </p:txBody>
        </p:sp>
      </p:grpSp>
      <p:grpSp>
        <p:nvGrpSpPr>
          <p:cNvPr id="17" name="Group 16"/>
          <p:cNvGrpSpPr/>
          <p:nvPr/>
        </p:nvGrpSpPr>
        <p:grpSpPr>
          <a:xfrm>
            <a:off x="661989" y="1863531"/>
            <a:ext cx="3611929" cy="992785"/>
            <a:chOff x="661989" y="1863531"/>
            <a:chExt cx="3611929" cy="992785"/>
          </a:xfrm>
        </p:grpSpPr>
        <p:sp>
          <p:nvSpPr>
            <p:cNvPr id="13" name="Oval 12"/>
            <p:cNvSpPr/>
            <p:nvPr/>
          </p:nvSpPr>
          <p:spPr bwMode="auto">
            <a:xfrm>
              <a:off x="3257505" y="1863531"/>
              <a:ext cx="1016413" cy="557171"/>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12" charset="0"/>
              </a:endParaRPr>
            </a:p>
          </p:txBody>
        </p:sp>
        <p:sp>
          <p:nvSpPr>
            <p:cNvPr id="14" name="Oval 13"/>
            <p:cNvSpPr/>
            <p:nvPr/>
          </p:nvSpPr>
          <p:spPr bwMode="auto">
            <a:xfrm>
              <a:off x="661989" y="2582135"/>
              <a:ext cx="538162" cy="274181"/>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12" charset="0"/>
              </a:endParaRPr>
            </a:p>
          </p:txBody>
        </p:sp>
      </p:grpSp>
      <p:grpSp>
        <p:nvGrpSpPr>
          <p:cNvPr id="21" name="Group 20"/>
          <p:cNvGrpSpPr/>
          <p:nvPr/>
        </p:nvGrpSpPr>
        <p:grpSpPr>
          <a:xfrm>
            <a:off x="112251" y="2375704"/>
            <a:ext cx="5149395" cy="557171"/>
            <a:chOff x="112251" y="2375704"/>
            <a:chExt cx="5149395" cy="557171"/>
          </a:xfrm>
        </p:grpSpPr>
        <p:sp>
          <p:nvSpPr>
            <p:cNvPr id="16" name="Oval 15"/>
            <p:cNvSpPr/>
            <p:nvPr/>
          </p:nvSpPr>
          <p:spPr bwMode="auto">
            <a:xfrm>
              <a:off x="112251" y="2375704"/>
              <a:ext cx="640785" cy="356589"/>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12" charset="0"/>
              </a:endParaRPr>
            </a:p>
          </p:txBody>
        </p:sp>
        <p:sp>
          <p:nvSpPr>
            <p:cNvPr id="20" name="Oval 19"/>
            <p:cNvSpPr/>
            <p:nvPr/>
          </p:nvSpPr>
          <p:spPr bwMode="auto">
            <a:xfrm>
              <a:off x="3328410" y="2375704"/>
              <a:ext cx="1933236" cy="557171"/>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12" charset="0"/>
              </a:endParaRPr>
            </a:p>
          </p:txBody>
        </p:sp>
      </p:grpSp>
      <p:grpSp>
        <p:nvGrpSpPr>
          <p:cNvPr id="23" name="Group 22"/>
          <p:cNvGrpSpPr/>
          <p:nvPr/>
        </p:nvGrpSpPr>
        <p:grpSpPr>
          <a:xfrm>
            <a:off x="151376" y="1546760"/>
            <a:ext cx="5110270" cy="2261312"/>
            <a:chOff x="151376" y="1546760"/>
            <a:chExt cx="5110270" cy="2261312"/>
          </a:xfrm>
        </p:grpSpPr>
        <p:sp>
          <p:nvSpPr>
            <p:cNvPr id="19" name="Oval 18"/>
            <p:cNvSpPr/>
            <p:nvPr/>
          </p:nvSpPr>
          <p:spPr bwMode="auto">
            <a:xfrm>
              <a:off x="151376" y="1546760"/>
              <a:ext cx="1003114" cy="432709"/>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12" charset="0"/>
              </a:endParaRPr>
            </a:p>
          </p:txBody>
        </p:sp>
        <p:sp>
          <p:nvSpPr>
            <p:cNvPr id="22" name="Oval 21"/>
            <p:cNvSpPr/>
            <p:nvPr/>
          </p:nvSpPr>
          <p:spPr bwMode="auto">
            <a:xfrm>
              <a:off x="3187438" y="3140552"/>
              <a:ext cx="2074208" cy="667520"/>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12" charset="0"/>
              </a:endParaRPr>
            </a:p>
          </p:txBody>
        </p:sp>
      </p:grpSp>
      <p:grpSp>
        <p:nvGrpSpPr>
          <p:cNvPr id="30" name="Group 29"/>
          <p:cNvGrpSpPr/>
          <p:nvPr/>
        </p:nvGrpSpPr>
        <p:grpSpPr>
          <a:xfrm>
            <a:off x="2490644" y="2914006"/>
            <a:ext cx="2366820" cy="3074469"/>
            <a:chOff x="2490644" y="2914006"/>
            <a:chExt cx="2366820" cy="3074469"/>
          </a:xfrm>
        </p:grpSpPr>
        <p:sp>
          <p:nvSpPr>
            <p:cNvPr id="25" name="Oval 24"/>
            <p:cNvSpPr/>
            <p:nvPr/>
          </p:nvSpPr>
          <p:spPr bwMode="auto">
            <a:xfrm>
              <a:off x="3186739" y="5327899"/>
              <a:ext cx="1670725" cy="660576"/>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12" charset="0"/>
              </a:endParaRPr>
            </a:p>
          </p:txBody>
        </p:sp>
        <p:sp>
          <p:nvSpPr>
            <p:cNvPr id="26" name="Oval 25"/>
            <p:cNvSpPr/>
            <p:nvPr/>
          </p:nvSpPr>
          <p:spPr bwMode="auto">
            <a:xfrm>
              <a:off x="2490644" y="2914006"/>
              <a:ext cx="924948" cy="469010"/>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12" charset="0"/>
              </a:endParaRPr>
            </a:p>
          </p:txBody>
        </p:sp>
      </p:grpSp>
      <p:grpSp>
        <p:nvGrpSpPr>
          <p:cNvPr id="27" name="Group 26"/>
          <p:cNvGrpSpPr/>
          <p:nvPr/>
        </p:nvGrpSpPr>
        <p:grpSpPr>
          <a:xfrm>
            <a:off x="1015867" y="1935261"/>
            <a:ext cx="4128939" cy="2422750"/>
            <a:chOff x="1015867" y="1935261"/>
            <a:chExt cx="4128939" cy="2422750"/>
          </a:xfrm>
        </p:grpSpPr>
        <p:sp>
          <p:nvSpPr>
            <p:cNvPr id="31" name="Oval 30"/>
            <p:cNvSpPr/>
            <p:nvPr/>
          </p:nvSpPr>
          <p:spPr bwMode="auto">
            <a:xfrm>
              <a:off x="3187438" y="3632686"/>
              <a:ext cx="1957368" cy="725325"/>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12" charset="0"/>
              </a:endParaRPr>
            </a:p>
          </p:txBody>
        </p:sp>
        <p:sp>
          <p:nvSpPr>
            <p:cNvPr id="32" name="Oval 31"/>
            <p:cNvSpPr/>
            <p:nvPr/>
          </p:nvSpPr>
          <p:spPr bwMode="auto">
            <a:xfrm>
              <a:off x="1015867" y="1935261"/>
              <a:ext cx="640785" cy="440443"/>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12" charset="0"/>
              </a:endParaRPr>
            </a:p>
          </p:txBody>
        </p:sp>
      </p:grpSp>
      <p:grpSp>
        <p:nvGrpSpPr>
          <p:cNvPr id="28" name="Group 27"/>
          <p:cNvGrpSpPr/>
          <p:nvPr/>
        </p:nvGrpSpPr>
        <p:grpSpPr>
          <a:xfrm>
            <a:off x="1544150" y="1497356"/>
            <a:ext cx="3717496" cy="3408268"/>
            <a:chOff x="1544150" y="1497356"/>
            <a:chExt cx="3717496" cy="3408268"/>
          </a:xfrm>
        </p:grpSpPr>
        <p:sp>
          <p:nvSpPr>
            <p:cNvPr id="34" name="Oval 33"/>
            <p:cNvSpPr/>
            <p:nvPr/>
          </p:nvSpPr>
          <p:spPr bwMode="auto">
            <a:xfrm>
              <a:off x="3162255" y="4237436"/>
              <a:ext cx="2099391" cy="668188"/>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12" charset="0"/>
              </a:endParaRPr>
            </a:p>
          </p:txBody>
        </p:sp>
        <p:sp>
          <p:nvSpPr>
            <p:cNvPr id="35" name="Oval 34"/>
            <p:cNvSpPr/>
            <p:nvPr/>
          </p:nvSpPr>
          <p:spPr bwMode="auto">
            <a:xfrm>
              <a:off x="1544150" y="1497356"/>
              <a:ext cx="653439" cy="482113"/>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12" charset="0"/>
              </a:endParaRPr>
            </a:p>
          </p:txBody>
        </p:sp>
      </p:grpSp>
      <p:grpSp>
        <p:nvGrpSpPr>
          <p:cNvPr id="33" name="Group 32"/>
          <p:cNvGrpSpPr/>
          <p:nvPr/>
        </p:nvGrpSpPr>
        <p:grpSpPr>
          <a:xfrm>
            <a:off x="1943671" y="1940984"/>
            <a:ext cx="2772126" cy="3379147"/>
            <a:chOff x="1943671" y="1940984"/>
            <a:chExt cx="2772126" cy="3379147"/>
          </a:xfrm>
        </p:grpSpPr>
        <p:sp>
          <p:nvSpPr>
            <p:cNvPr id="37" name="Oval 36"/>
            <p:cNvSpPr/>
            <p:nvPr/>
          </p:nvSpPr>
          <p:spPr bwMode="auto">
            <a:xfrm>
              <a:off x="3328410" y="4762960"/>
              <a:ext cx="1387387" cy="557171"/>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12" charset="0"/>
              </a:endParaRPr>
            </a:p>
          </p:txBody>
        </p:sp>
        <p:sp>
          <p:nvSpPr>
            <p:cNvPr id="38" name="Oval 37"/>
            <p:cNvSpPr/>
            <p:nvPr/>
          </p:nvSpPr>
          <p:spPr bwMode="auto">
            <a:xfrm>
              <a:off x="1943671" y="1940984"/>
              <a:ext cx="640785" cy="356589"/>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12" charset="0"/>
              </a:endParaRPr>
            </a:p>
          </p:txBody>
        </p:sp>
      </p:grpSp>
    </p:spTree>
    <p:extLst>
      <p:ext uri="{BB962C8B-B14F-4D97-AF65-F5344CB8AC3E}">
        <p14:creationId xmlns:p14="http://schemas.microsoft.com/office/powerpoint/2010/main" val="32384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subTnLst>
                                    <p:set>
                                      <p:cBhvr override="childStyle">
                                        <p:cTn dur="1" fill="hold" display="0" masterRel="nextClick" afterEffect="1"/>
                                        <p:tgtEl>
                                          <p:spTgt spid="27"/>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subTnLst>
                                    <p:set>
                                      <p:cBhvr override="childStyle">
                                        <p:cTn dur="1" fill="hold" display="0" masterRel="nextClick" afterEffect="1"/>
                                        <p:tgtEl>
                                          <p:spTgt spid="28"/>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subTnLst>
                                    <p:set>
                                      <p:cBhvr override="childStyle">
                                        <p:cTn dur="1" fill="hold" display="0" masterRel="nextClick" afterEffect="1"/>
                                        <p:tgtEl>
                                          <p:spTgt spid="33"/>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7863" y="917575"/>
            <a:ext cx="7972425" cy="5509200"/>
          </a:xfrm>
          <a:prstGeom prst="rect">
            <a:avLst/>
          </a:prstGeom>
          <a:noFill/>
        </p:spPr>
        <p:txBody>
          <a:bodyPr>
            <a:spAutoFit/>
          </a:bodyPr>
          <a:lstStyle/>
          <a:p>
            <a:pPr marL="514350" indent="-514350">
              <a:buAutoNum type="romanLcParenBoth"/>
              <a:defRPr/>
            </a:pPr>
            <a:r>
              <a:rPr lang="en-US" sz="2200" dirty="0"/>
              <a:t>human behaviors feedback to climate through a modification (increase or decrease) in C emissions;</a:t>
            </a:r>
          </a:p>
          <a:p>
            <a:pPr marL="514350" indent="-514350">
              <a:buAutoNum type="romanLcParenBoth"/>
              <a:defRPr/>
            </a:pPr>
            <a:r>
              <a:rPr lang="en-US" sz="2200" dirty="0"/>
              <a:t> human behavioral responses arise from perceptions of risk established through experiencing and then remembering the progression of extreme events; </a:t>
            </a:r>
          </a:p>
          <a:p>
            <a:pPr marL="514350" indent="-514350">
              <a:buAutoNum type="romanLcParenBoth"/>
              <a:defRPr/>
            </a:pPr>
            <a:r>
              <a:rPr lang="en-US" sz="2200" dirty="0"/>
              <a:t>the annual number of extreme events are characterized from temperature conditions, with the number of extreme events occurring per time step being stochastic, but increasing with mean temperature; </a:t>
            </a:r>
          </a:p>
          <a:p>
            <a:pPr marL="514350" indent="-514350">
              <a:buAutoNum type="romanLcParenBoth"/>
              <a:defRPr/>
            </a:pPr>
            <a:r>
              <a:rPr lang="en-US" sz="2200" dirty="0"/>
              <a:t>modification of emissions due to behavior feedbacks are maintained in a pool representing cumulative changes which reflect cumulative infrastructural change that continue to impact future emissions even without additional behavioral responses; </a:t>
            </a:r>
          </a:p>
          <a:p>
            <a:pPr marL="514350" indent="-514350">
              <a:buAutoNum type="romanLcParenBoth"/>
              <a:defRPr/>
            </a:pPr>
            <a:r>
              <a:rPr lang="en-US" sz="2200" dirty="0"/>
              <a:t>there is a minimum level of C emissions that no behavioral changes can modify and a maximum change per time step in emissions that can arise from behaviors</a:t>
            </a:r>
            <a:r>
              <a:rPr lang="en-US" sz="2200" dirty="0">
                <a:ea typeface="ＭＳ Ｐゴシック" charset="0"/>
                <a:cs typeface="ＭＳ Ｐゴシック" charset="0"/>
              </a:rPr>
              <a:t>. </a:t>
            </a:r>
          </a:p>
        </p:txBody>
      </p:sp>
      <p:sp>
        <p:nvSpPr>
          <p:cNvPr id="43011" name="TextBox 2"/>
          <p:cNvSpPr txBox="1">
            <a:spLocks noChangeArrowheads="1"/>
          </p:cNvSpPr>
          <p:nvPr/>
        </p:nvSpPr>
        <p:spPr bwMode="auto">
          <a:xfrm>
            <a:off x="2463800" y="265112"/>
            <a:ext cx="7550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128"/>
              </a:defRPr>
            </a:lvl1pPr>
            <a:lvl2pPr marL="742950" indent="-285750" eaLnBrk="0" hangingPunct="0">
              <a:defRPr sz="2800">
                <a:solidFill>
                  <a:schemeClr val="tx1"/>
                </a:solidFill>
                <a:latin typeface="Times New Roman" charset="0"/>
                <a:ea typeface="ＭＳ Ｐゴシック" charset="-128"/>
              </a:defRPr>
            </a:lvl2pPr>
            <a:lvl3pPr marL="1143000" indent="-228600" eaLnBrk="0" hangingPunct="0">
              <a:defRPr sz="2800">
                <a:solidFill>
                  <a:schemeClr val="tx1"/>
                </a:solidFill>
                <a:latin typeface="Times New Roman" charset="0"/>
                <a:ea typeface="ＭＳ Ｐゴシック" charset="-128"/>
              </a:defRPr>
            </a:lvl3pPr>
            <a:lvl4pPr marL="1600200" indent="-228600" eaLnBrk="0" hangingPunct="0">
              <a:defRPr sz="2800">
                <a:solidFill>
                  <a:schemeClr val="tx1"/>
                </a:solidFill>
                <a:latin typeface="Times New Roman" charset="0"/>
                <a:ea typeface="ＭＳ Ｐゴシック" charset="-128"/>
              </a:defRPr>
            </a:lvl4pPr>
            <a:lvl5pPr marL="2057400" indent="-228600" eaLnBrk="0" hangingPunct="0">
              <a:defRPr sz="28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8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8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8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800">
                <a:solidFill>
                  <a:schemeClr val="tx1"/>
                </a:solidFill>
                <a:latin typeface="Times New Roman" charset="0"/>
                <a:ea typeface="ＭＳ Ｐゴシック" charset="-128"/>
              </a:defRPr>
            </a:lvl9pPr>
          </a:lstStyle>
          <a:p>
            <a:pPr eaLnBrk="1" hangingPunct="1"/>
            <a:r>
              <a:rPr lang="en-US" altLang="en-US" b="1" dirty="0"/>
              <a:t>Key CSM Assumptions </a:t>
            </a:r>
          </a:p>
        </p:txBody>
      </p:sp>
    </p:spTree>
    <p:extLst>
      <p:ext uri="{BB962C8B-B14F-4D97-AF65-F5344CB8AC3E}">
        <p14:creationId xmlns:p14="http://schemas.microsoft.com/office/powerpoint/2010/main" val="3071094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224" y="1082695"/>
            <a:ext cx="7378700" cy="5663526"/>
          </a:xfrm>
          <a:prstGeom prst="rect">
            <a:avLst/>
          </a:prstGeom>
        </p:spPr>
      </p:pic>
      <p:sp>
        <p:nvSpPr>
          <p:cNvPr id="4" name="TextBox 3"/>
          <p:cNvSpPr txBox="1"/>
          <p:nvPr/>
        </p:nvSpPr>
        <p:spPr>
          <a:xfrm>
            <a:off x="771525" y="128588"/>
            <a:ext cx="8115300" cy="954107"/>
          </a:xfrm>
          <a:prstGeom prst="rect">
            <a:avLst/>
          </a:prstGeom>
          <a:noFill/>
        </p:spPr>
        <p:txBody>
          <a:bodyPr wrap="square" rtlCol="0">
            <a:spAutoFit/>
          </a:bodyPr>
          <a:lstStyle/>
          <a:p>
            <a:r>
              <a:rPr lang="en-US" dirty="0"/>
              <a:t>Model </a:t>
            </a:r>
            <a:r>
              <a:rPr lang="en-US"/>
              <a:t>dynamics of </a:t>
            </a:r>
            <a:r>
              <a:rPr lang="en-US" dirty="0"/>
              <a:t>change in global temperature from preindustrial under different </a:t>
            </a:r>
            <a:r>
              <a:rPr lang="en-US"/>
              <a:t>model assumptions</a:t>
            </a:r>
          </a:p>
        </p:txBody>
      </p:sp>
    </p:spTree>
    <p:extLst>
      <p:ext uri="{BB962C8B-B14F-4D97-AF65-F5344CB8AC3E}">
        <p14:creationId xmlns:p14="http://schemas.microsoft.com/office/powerpoint/2010/main" val="7156022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175" y="121969"/>
            <a:ext cx="8886825" cy="1200329"/>
          </a:xfrm>
          <a:prstGeom prst="rect">
            <a:avLst/>
          </a:prstGeom>
          <a:noFill/>
        </p:spPr>
        <p:txBody>
          <a:bodyPr wrap="square" rtlCol="0">
            <a:spAutoFit/>
          </a:bodyPr>
          <a:lstStyle/>
          <a:p>
            <a:r>
              <a:rPr lang="en-US" sz="2400" dirty="0"/>
              <a:t>Regression tree partitioning of variation in mean global temperature in 2100 across 766,000 model simulations varying functional form and </a:t>
            </a:r>
            <a:r>
              <a:rPr lang="en-US" sz="2400" dirty="0" err="1"/>
              <a:t>parametersfor</a:t>
            </a:r>
            <a:r>
              <a:rPr lang="en-US" sz="2400" dirty="0"/>
              <a:t> mitigation mode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7245" y="942975"/>
            <a:ext cx="5784914" cy="5915025"/>
          </a:xfrm>
          <a:prstGeom prst="rect">
            <a:avLst/>
          </a:prstGeom>
        </p:spPr>
      </p:pic>
    </p:spTree>
    <p:extLst>
      <p:ext uri="{BB962C8B-B14F-4D97-AF65-F5344CB8AC3E}">
        <p14:creationId xmlns:p14="http://schemas.microsoft.com/office/powerpoint/2010/main" val="19577987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p:cNvSpPr>
            <a:spLocks noGrp="1"/>
          </p:cNvSpPr>
          <p:nvPr>
            <p:ph type="title"/>
          </p:nvPr>
        </p:nvSpPr>
        <p:spPr>
          <a:xfrm>
            <a:off x="514350" y="127001"/>
            <a:ext cx="7772400" cy="1143000"/>
          </a:xfrm>
        </p:spPr>
        <p:txBody>
          <a:bodyPr/>
          <a:lstStyle/>
          <a:p>
            <a:r>
              <a:rPr lang="en-US" altLang="en-US" sz="2800" b="1" dirty="0">
                <a:latin typeface="Arial" charset="0"/>
                <a:ea typeface="ＭＳ Ｐゴシック" charset="-128"/>
              </a:rPr>
              <a:t>Conclusions from the CSM integration</a:t>
            </a:r>
            <a:endParaRPr lang="en-US" altLang="en-US" sz="2800" b="1" dirty="0">
              <a:ea typeface="ＭＳ Ｐゴシック" charset="-128"/>
            </a:endParaRPr>
          </a:p>
        </p:txBody>
      </p:sp>
      <p:sp>
        <p:nvSpPr>
          <p:cNvPr id="5" name="TextBox 4"/>
          <p:cNvSpPr txBox="1"/>
          <p:nvPr/>
        </p:nvSpPr>
        <p:spPr>
          <a:xfrm>
            <a:off x="514350" y="1270001"/>
            <a:ext cx="8286750" cy="3724096"/>
          </a:xfrm>
          <a:prstGeom prst="rect">
            <a:avLst/>
          </a:prstGeom>
          <a:noFill/>
        </p:spPr>
        <p:txBody>
          <a:bodyPr wrap="square" rtlCol="0">
            <a:spAutoFit/>
          </a:bodyPr>
          <a:lstStyle/>
          <a:p>
            <a:r>
              <a:rPr lang="en-US" sz="2600" dirty="0"/>
              <a:t>1. Integrated human behavioral and climate model resulted in a global temperature change ranging from 3.4–6.2 ºC by 2100 compared with 4.9 ºC for the C-ROADS model alone.</a:t>
            </a:r>
          </a:p>
          <a:p>
            <a:r>
              <a:rPr lang="en-US" sz="2600" dirty="0"/>
              <a:t> </a:t>
            </a:r>
          </a:p>
          <a:p>
            <a:r>
              <a:rPr lang="cs-CZ" sz="2600" dirty="0"/>
              <a:t>2. </a:t>
            </a:r>
            <a:r>
              <a:rPr lang="en-US" sz="2600" dirty="0"/>
              <a:t>Cumulative, infrastructural change significantly reduced future climate change. Non-cumulative, short-term behaviors (adjusting thermostats, limiting mileage driven) had much smaller impacts on the future temperature trajectory.</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4867" y="4614881"/>
            <a:ext cx="5434608" cy="2067432"/>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p:cNvSpPr>
            <a:spLocks noGrp="1"/>
          </p:cNvSpPr>
          <p:nvPr>
            <p:ph type="title"/>
          </p:nvPr>
        </p:nvSpPr>
        <p:spPr>
          <a:xfrm>
            <a:off x="514350" y="127001"/>
            <a:ext cx="7772400" cy="1143000"/>
          </a:xfrm>
        </p:spPr>
        <p:txBody>
          <a:bodyPr/>
          <a:lstStyle/>
          <a:p>
            <a:r>
              <a:rPr lang="en-US" altLang="en-US" sz="2800" b="1" dirty="0">
                <a:latin typeface="Arial" charset="0"/>
                <a:ea typeface="ＭＳ Ｐゴシック" charset="-128"/>
              </a:rPr>
              <a:t>Conclusions from the CSM Integration</a:t>
            </a:r>
            <a:endParaRPr lang="en-US" altLang="en-US" sz="2800" b="1" dirty="0">
              <a:ea typeface="ＭＳ Ｐゴシック" charset="-128"/>
            </a:endParaRPr>
          </a:p>
        </p:txBody>
      </p:sp>
      <p:sp>
        <p:nvSpPr>
          <p:cNvPr id="5" name="TextBox 4"/>
          <p:cNvSpPr txBox="1"/>
          <p:nvPr/>
        </p:nvSpPr>
        <p:spPr>
          <a:xfrm>
            <a:off x="514350" y="1084263"/>
            <a:ext cx="8286750" cy="4216539"/>
          </a:xfrm>
          <a:prstGeom prst="rect">
            <a:avLst/>
          </a:prstGeom>
          <a:noFill/>
        </p:spPr>
        <p:txBody>
          <a:bodyPr wrap="square" rtlCol="0">
            <a:spAutoFit/>
          </a:bodyPr>
          <a:lstStyle/>
          <a:p>
            <a:r>
              <a:rPr lang="en-US" sz="2600" dirty="0"/>
              <a:t>3. Magnitude of behavioral uncertainty in mean global temperature in 2100 (2.8 ºC) was similar to physical uncertainty (climate sensitivity) (3.5 ºC). </a:t>
            </a:r>
          </a:p>
          <a:p>
            <a:r>
              <a:rPr lang="en-US" sz="2600" dirty="0"/>
              <a:t>4. Social components with largest influence: Functional form of response to extreme events and interaction of perceived behavioral control with perceived social norm.</a:t>
            </a:r>
          </a:p>
          <a:p>
            <a:r>
              <a:rPr lang="en-US" sz="2600" dirty="0"/>
              <a:t>5. </a:t>
            </a:r>
            <a:r>
              <a:rPr lang="en-US" dirty="0"/>
              <a:t>Attribution of extreme events to climate change and infrastructural mitigation may most reduce climate change.</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4867" y="4614881"/>
            <a:ext cx="5434608" cy="2067432"/>
          </a:xfrm>
          <a:prstGeom prst="rect">
            <a:avLst/>
          </a:prstGeom>
        </p:spPr>
      </p:pic>
    </p:spTree>
    <p:extLst>
      <p:ext uri="{BB962C8B-B14F-4D97-AF65-F5344CB8AC3E}">
        <p14:creationId xmlns:p14="http://schemas.microsoft.com/office/powerpoint/2010/main" val="165347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noChangeArrowheads="1"/>
          </p:cNvSpPr>
          <p:nvPr>
            <p:ph type="ctrTitle"/>
          </p:nvPr>
        </p:nvSpPr>
        <p:spPr>
          <a:xfrm>
            <a:off x="126999" y="567528"/>
            <a:ext cx="8890000" cy="1600200"/>
          </a:xfrm>
          <a:extLst>
            <a:ext uri="{909E8E84-426E-40dd-AFC4-6F175D3DCCD1}">
              <a14:hiddenFill xmlns:a14="http://schemas.microsoft.com/office/drawing/2010/main" xmlns="">
                <a:solidFill>
                  <a:srgbClr val="FFFF66"/>
                </a:solidFill>
              </a14:hiddenFill>
            </a:ext>
          </a:extLst>
        </p:spPr>
        <p:txBody>
          <a:bodyPr/>
          <a:lstStyle/>
          <a:p>
            <a:pPr>
              <a:defRPr/>
            </a:pPr>
            <a:r>
              <a:rPr lang="en-US" sz="3800" b="1" dirty="0">
                <a:solidFill>
                  <a:srgbClr val="0000F3"/>
                </a:solidFill>
                <a:cs typeface="+mj-cs"/>
              </a:rPr>
              <a:t>A Rational Basis for Hope: Human Behavior Modeling and Climate Change</a:t>
            </a:r>
            <a:endParaRPr lang="en-US" b="1" dirty="0">
              <a:solidFill>
                <a:srgbClr val="FFFF66"/>
              </a:solidFill>
              <a:cs typeface="+mj-cs"/>
            </a:endParaRPr>
          </a:p>
        </p:txBody>
      </p:sp>
      <p:pic>
        <p:nvPicPr>
          <p:cNvPr id="31752" name="Picture 13" descr="ut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7" y="138906"/>
            <a:ext cx="12668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550" name="Text Box 14"/>
          <p:cNvSpPr txBox="1">
            <a:spLocks noChangeArrowheads="1"/>
          </p:cNvSpPr>
          <p:nvPr/>
        </p:nvSpPr>
        <p:spPr bwMode="auto">
          <a:xfrm>
            <a:off x="227013" y="5324475"/>
            <a:ext cx="7670800" cy="6716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6027" tIns="43013" rIns="86027" bIns="43013">
            <a:spAutoFit/>
          </a:bodyPr>
          <a:lstStyle/>
          <a:p>
            <a:pPr algn="ctr">
              <a:spcBef>
                <a:spcPct val="50000"/>
              </a:spcBef>
              <a:defRPr/>
            </a:pPr>
            <a:r>
              <a:rPr lang="en-US" sz="1900" dirty="0">
                <a:latin typeface="Times New Roman" pitchFamily="-112" charset="0"/>
                <a:ea typeface="+mn-ea"/>
              </a:rPr>
              <a:t>Supported by NSF Awards EF-0832858, DBI-1300426 to </a:t>
            </a:r>
            <a:r>
              <a:rPr lang="en-US" sz="1900" dirty="0" err="1">
                <a:latin typeface="Times New Roman" pitchFamily="-112" charset="0"/>
                <a:ea typeface="+mn-ea"/>
              </a:rPr>
              <a:t>NIMBioS</a:t>
            </a:r>
            <a:r>
              <a:rPr lang="en-US" sz="1900" dirty="0">
                <a:latin typeface="Times New Roman" pitchFamily="-112" charset="0"/>
                <a:ea typeface="+mn-ea"/>
              </a:rPr>
              <a:t>, DBI-1052875 to SESYNC </a:t>
            </a:r>
            <a:endParaRPr lang="en-US" sz="2300" dirty="0">
              <a:latin typeface="Courier" charset="0"/>
              <a:ea typeface="+mn-ea"/>
            </a:endParaRPr>
          </a:p>
        </p:txBody>
      </p:sp>
      <p:pic>
        <p:nvPicPr>
          <p:cNvPr id="31754" name="Picture 15" descr="NIMBioSlogoshadow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19825"/>
            <a:ext cx="25495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552" name="Text Box 16"/>
          <p:cNvSpPr txBox="1">
            <a:spLocks noChangeArrowheads="1"/>
          </p:cNvSpPr>
          <p:nvPr/>
        </p:nvSpPr>
        <p:spPr bwMode="auto">
          <a:xfrm>
            <a:off x="2549525" y="6356979"/>
            <a:ext cx="2399509" cy="3638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86027" tIns="43013" rIns="86027" bIns="43013">
            <a:spAutoFit/>
          </a:bodyPr>
          <a:lstStyle/>
          <a:p>
            <a:pPr algn="ctr">
              <a:spcBef>
                <a:spcPct val="50000"/>
              </a:spcBef>
              <a:defRPr/>
            </a:pPr>
            <a:r>
              <a:rPr lang="en-US" sz="1800" b="1" dirty="0" err="1">
                <a:latin typeface="Times New Roman" pitchFamily="-112" charset="0"/>
                <a:ea typeface="+mn-ea"/>
              </a:rPr>
              <a:t>Legacy.NIMBioS.org</a:t>
            </a:r>
            <a:endParaRPr lang="en-US" sz="1800" b="1" dirty="0">
              <a:latin typeface="Times New Roman" pitchFamily="-112" charset="0"/>
              <a:ea typeface="+mn-ea"/>
            </a:endParaRPr>
          </a:p>
        </p:txBody>
      </p:sp>
      <p:pic>
        <p:nvPicPr>
          <p:cNvPr id="31756" name="Picture 12" descr="nsf1_print.t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53400" y="0"/>
            <a:ext cx="990600"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6"/>
          <p:cNvSpPr txBox="1">
            <a:spLocks noChangeArrowheads="1"/>
          </p:cNvSpPr>
          <p:nvPr/>
        </p:nvSpPr>
        <p:spPr bwMode="auto">
          <a:xfrm>
            <a:off x="4726236" y="6346111"/>
            <a:ext cx="2212975" cy="3638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6027" tIns="43013" rIns="86027" bIns="43013">
            <a:spAutoFit/>
          </a:bodyPr>
          <a:lstStyle/>
          <a:p>
            <a:pPr algn="ctr">
              <a:spcBef>
                <a:spcPct val="50000"/>
              </a:spcBef>
              <a:defRPr/>
            </a:pPr>
            <a:r>
              <a:rPr lang="en-US" sz="1800" b="1" dirty="0" err="1">
                <a:latin typeface="Times New Roman" pitchFamily="-112" charset="0"/>
                <a:ea typeface="+mn-ea"/>
              </a:rPr>
              <a:t>SESYNC.org</a:t>
            </a:r>
            <a:endParaRPr lang="en-US" sz="1800" b="1" dirty="0">
              <a:latin typeface="Times New Roman" pitchFamily="-112" charset="0"/>
              <a:ea typeface="+mn-ea"/>
            </a:endParaRPr>
          </a:p>
        </p:txBody>
      </p:sp>
      <p:sp>
        <p:nvSpPr>
          <p:cNvPr id="11" name="Rectangle 3"/>
          <p:cNvSpPr txBox="1">
            <a:spLocks noChangeArrowheads="1"/>
          </p:cNvSpPr>
          <p:nvPr/>
        </p:nvSpPr>
        <p:spPr bwMode="auto">
          <a:xfrm>
            <a:off x="126999" y="2286496"/>
            <a:ext cx="8516937"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ＭＳ Ｐゴシック" pitchFamily="-112" charset="-128"/>
                <a:cs typeface="ＭＳ Ｐゴシック" pitchFamily="-112" charset="-128"/>
              </a:defRPr>
            </a:lvl1pPr>
            <a:lvl2pPr marL="457200" indent="0" algn="ctr" rtl="0" eaLnBrk="0" fontAlgn="base" hangingPunct="0">
              <a:spcBef>
                <a:spcPct val="20000"/>
              </a:spcBef>
              <a:spcAft>
                <a:spcPct val="0"/>
              </a:spcAft>
              <a:buNone/>
              <a:defRPr sz="2800">
                <a:solidFill>
                  <a:schemeClr val="tx1"/>
                </a:solidFill>
                <a:latin typeface="+mn-lt"/>
                <a:ea typeface="ＭＳ Ｐゴシック" pitchFamily="-112" charset="-128"/>
              </a:defRPr>
            </a:lvl2pPr>
            <a:lvl3pPr marL="914400" indent="0" algn="ctr" rtl="0" eaLnBrk="0" fontAlgn="base" hangingPunct="0">
              <a:spcBef>
                <a:spcPct val="20000"/>
              </a:spcBef>
              <a:spcAft>
                <a:spcPct val="0"/>
              </a:spcAft>
              <a:buNone/>
              <a:defRPr sz="2400">
                <a:solidFill>
                  <a:schemeClr val="tx1"/>
                </a:solidFill>
                <a:latin typeface="+mn-lt"/>
                <a:ea typeface="ＭＳ Ｐゴシック" pitchFamily="-112" charset="-128"/>
              </a:defRPr>
            </a:lvl3pPr>
            <a:lvl4pPr marL="1371600" indent="0" algn="ctr" rtl="0" eaLnBrk="0" fontAlgn="base" hangingPunct="0">
              <a:spcBef>
                <a:spcPct val="20000"/>
              </a:spcBef>
              <a:spcAft>
                <a:spcPct val="0"/>
              </a:spcAft>
              <a:buNone/>
              <a:defRPr sz="2000">
                <a:solidFill>
                  <a:schemeClr val="tx1"/>
                </a:solidFill>
                <a:latin typeface="+mn-lt"/>
                <a:ea typeface="ＭＳ Ｐゴシック" pitchFamily="-112" charset="-128"/>
              </a:defRPr>
            </a:lvl4pPr>
            <a:lvl5pPr marL="1828800" indent="0" algn="ctr" rtl="0" eaLnBrk="0" fontAlgn="base" hangingPunct="0">
              <a:spcBef>
                <a:spcPct val="20000"/>
              </a:spcBef>
              <a:spcAft>
                <a:spcPct val="0"/>
              </a:spcAft>
              <a:buNone/>
              <a:defRPr sz="2000">
                <a:solidFill>
                  <a:schemeClr val="tx1"/>
                </a:solidFill>
                <a:latin typeface="+mn-lt"/>
                <a:ea typeface="ＭＳ Ｐゴシック" pitchFamily="-112" charset="-128"/>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pPr>
              <a:defRPr/>
            </a:pPr>
            <a:r>
              <a:rPr lang="en-US" sz="2200" kern="0" dirty="0">
                <a:solidFill>
                  <a:srgbClr val="CCFF33"/>
                </a:solidFill>
                <a:cs typeface="+mn-cs"/>
              </a:rPr>
              <a:t> </a:t>
            </a:r>
            <a:r>
              <a:rPr lang="en-US" sz="2800" b="1" kern="0" dirty="0">
                <a:cs typeface="+mn-cs"/>
              </a:rPr>
              <a:t>Louis J. Gross</a:t>
            </a:r>
          </a:p>
          <a:p>
            <a:pPr>
              <a:defRPr/>
            </a:pPr>
            <a:r>
              <a:rPr lang="en-US" sz="2800" b="1" kern="0" dirty="0">
                <a:cs typeface="+mn-cs"/>
              </a:rPr>
              <a:t>Chancellor’s Professor Emeritus </a:t>
            </a:r>
          </a:p>
          <a:p>
            <a:pPr>
              <a:defRPr/>
            </a:pPr>
            <a:r>
              <a:rPr lang="en-US" sz="2800" b="1" kern="0" dirty="0">
                <a:cs typeface="+mn-cs"/>
              </a:rPr>
              <a:t>Departments of Ecology and Evolutionary Biology and Mathematics</a:t>
            </a:r>
          </a:p>
          <a:p>
            <a:pPr>
              <a:defRPr/>
            </a:pPr>
            <a:r>
              <a:rPr lang="en-US" sz="2800" b="1" kern="0" dirty="0">
                <a:cs typeface="+mn-cs"/>
              </a:rPr>
              <a:t>University of Tennessee, Knoxville</a:t>
            </a:r>
          </a:p>
          <a:p>
            <a:pPr>
              <a:defRPr/>
            </a:pPr>
            <a:endParaRPr lang="en-US" sz="2800" kern="0" dirty="0">
              <a:solidFill>
                <a:srgbClr val="FFFF66"/>
              </a:solidFill>
              <a:cs typeface="+mn-cs"/>
            </a:endParaRPr>
          </a:p>
          <a:p>
            <a:pPr>
              <a:defRPr/>
            </a:pPr>
            <a:endParaRPr lang="en-US" sz="2800" kern="0" dirty="0">
              <a:solidFill>
                <a:srgbClr val="CCFF33"/>
              </a:solidFill>
              <a:cs typeface="+mn-cs"/>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4687" y="6114885"/>
            <a:ext cx="1992312" cy="671323"/>
          </a:xfrm>
          <a:prstGeom prst="rect">
            <a:avLst/>
          </a:prstGeom>
        </p:spPr>
      </p:pic>
      <p:sp>
        <p:nvSpPr>
          <p:cNvPr id="2" name="Oval 1">
            <a:extLst>
              <a:ext uri="{FF2B5EF4-FFF2-40B4-BE49-F238E27FC236}">
                <a16:creationId xmlns:a16="http://schemas.microsoft.com/office/drawing/2014/main" id="{8FAAA649-14AD-CD99-16FC-0EC018B67721}"/>
              </a:ext>
            </a:extLst>
          </p:cNvPr>
          <p:cNvSpPr/>
          <p:nvPr/>
        </p:nvSpPr>
        <p:spPr bwMode="auto">
          <a:xfrm>
            <a:off x="1229041" y="621665"/>
            <a:ext cx="3291840" cy="914400"/>
          </a:xfrm>
          <a:prstGeom prst="ellipse">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w="38100">
                <a:solidFill>
                  <a:schemeClr val="tx1"/>
                </a:solidFill>
              </a:ln>
              <a:solidFill>
                <a:schemeClr val="tx1"/>
              </a:solidFill>
              <a:effectLst/>
              <a:latin typeface="Times New Roman" pitchFamily="-112" charset="0"/>
            </a:endParaRPr>
          </a:p>
        </p:txBody>
      </p:sp>
      <p:sp>
        <p:nvSpPr>
          <p:cNvPr id="4" name="Oval 3">
            <a:extLst>
              <a:ext uri="{FF2B5EF4-FFF2-40B4-BE49-F238E27FC236}">
                <a16:creationId xmlns:a16="http://schemas.microsoft.com/office/drawing/2014/main" id="{605AF1E0-F7C7-B047-3B0A-8FA8D4AD2FBF}"/>
              </a:ext>
            </a:extLst>
          </p:cNvPr>
          <p:cNvSpPr/>
          <p:nvPr/>
        </p:nvSpPr>
        <p:spPr bwMode="auto">
          <a:xfrm>
            <a:off x="5083629" y="612352"/>
            <a:ext cx="1469572" cy="884238"/>
          </a:xfrm>
          <a:prstGeom prst="ellipse">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w="38100">
                <a:solidFill>
                  <a:schemeClr val="tx1"/>
                </a:solidFill>
              </a:ln>
              <a:solidFill>
                <a:schemeClr val="tx1"/>
              </a:solidFill>
              <a:effectLst/>
              <a:latin typeface="Times New Roman" pitchFamily="-112"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p:cNvSpPr>
            <a:spLocks noGrp="1"/>
          </p:cNvSpPr>
          <p:nvPr>
            <p:ph type="title"/>
          </p:nvPr>
        </p:nvSpPr>
        <p:spPr>
          <a:xfrm>
            <a:off x="547007" y="127227"/>
            <a:ext cx="7772400" cy="1143000"/>
          </a:xfrm>
        </p:spPr>
        <p:txBody>
          <a:bodyPr/>
          <a:lstStyle/>
          <a:p>
            <a:r>
              <a:rPr lang="en-US" altLang="en-US" sz="2800" b="1" dirty="0">
                <a:latin typeface="Arial" charset="0"/>
                <a:ea typeface="ＭＳ Ｐゴシック" charset="-128"/>
              </a:rPr>
              <a:t>Alternative model that includes economic and policy feedbacks</a:t>
            </a:r>
            <a:endParaRPr lang="en-US" altLang="en-US" sz="2800" b="1" dirty="0">
              <a:ea typeface="ＭＳ Ｐゴシック" charset="-128"/>
            </a:endParaRPr>
          </a:p>
        </p:txBody>
      </p:sp>
      <p:sp>
        <p:nvSpPr>
          <p:cNvPr id="5" name="TextBox 4"/>
          <p:cNvSpPr txBox="1"/>
          <p:nvPr/>
        </p:nvSpPr>
        <p:spPr>
          <a:xfrm>
            <a:off x="443334" y="1728081"/>
            <a:ext cx="8257331" cy="4924425"/>
          </a:xfrm>
          <a:prstGeom prst="rect">
            <a:avLst/>
          </a:prstGeom>
          <a:noFill/>
        </p:spPr>
        <p:txBody>
          <a:bodyPr wrap="square" rtlCol="0">
            <a:spAutoFit/>
          </a:bodyPr>
          <a:lstStyle/>
          <a:p>
            <a:pPr marL="514350" indent="-514350">
              <a:buFont typeface="+mj-lt"/>
              <a:buAutoNum type="arabicPeriod"/>
            </a:pPr>
            <a:r>
              <a:rPr lang="en-US" sz="2400" dirty="0"/>
              <a:t>Models formation of climate policy as the outcome of more fundamental social, political, and technical processes</a:t>
            </a:r>
          </a:p>
          <a:p>
            <a:pPr marL="514350" indent="-514350">
              <a:buFont typeface="+mj-lt"/>
              <a:buAutoNum type="arabicPeriod"/>
            </a:pPr>
            <a:endParaRPr lang="en-US" sz="2400" dirty="0"/>
          </a:p>
          <a:p>
            <a:pPr marL="514350" indent="-514350">
              <a:buFont typeface="+mj-lt"/>
              <a:buAutoNum type="arabicPeriod"/>
            </a:pPr>
            <a:r>
              <a:rPr lang="en-US" sz="2400" dirty="0"/>
              <a:t>Systematically explore the space of model dynamics to identify tipping point processes, thresholds, and interactions</a:t>
            </a:r>
          </a:p>
          <a:p>
            <a:pPr marL="514350" indent="-514350">
              <a:buFont typeface="+mj-lt"/>
              <a:buAutoNum type="arabicPeriod"/>
            </a:pPr>
            <a:endParaRPr lang="en-US" sz="2400" dirty="0"/>
          </a:p>
          <a:p>
            <a:pPr marL="514350" indent="-514350">
              <a:buFont typeface="+mj-lt"/>
              <a:buAutoNum type="arabicPeriod"/>
            </a:pPr>
            <a:r>
              <a:rPr lang="en-US" sz="2400" dirty="0"/>
              <a:t>Constrain model parameters and run model forward to generate storylines of emissions futures arising endogenously from the model</a:t>
            </a:r>
          </a:p>
          <a:p>
            <a:endParaRPr lang="en-US" sz="2400" dirty="0"/>
          </a:p>
          <a:p>
            <a:r>
              <a:rPr lang="en-US" sz="2400" dirty="0"/>
              <a:t>This uses a System Dynamics Modeling framework (a system of ordinary differential equations)</a:t>
            </a:r>
          </a:p>
          <a:p>
            <a:r>
              <a:rPr lang="en-US" sz="2600" dirty="0"/>
              <a:t>		</a:t>
            </a:r>
            <a:endParaRPr lang="en-US" dirty="0"/>
          </a:p>
        </p:txBody>
      </p:sp>
    </p:spTree>
    <p:extLst>
      <p:ext uri="{BB962C8B-B14F-4D97-AF65-F5344CB8AC3E}">
        <p14:creationId xmlns:p14="http://schemas.microsoft.com/office/powerpoint/2010/main" val="15924736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37BDB4-1E88-4440-99B3-96FE0003B83E}"/>
              </a:ext>
            </a:extLst>
          </p:cNvPr>
          <p:cNvPicPr>
            <a:picLocks noChangeAspect="1"/>
          </p:cNvPicPr>
          <p:nvPr/>
        </p:nvPicPr>
        <p:blipFill rotWithShape="1">
          <a:blip r:embed="rId2"/>
          <a:srcRect l="1529" t="9758" r="3441"/>
          <a:stretch/>
        </p:blipFill>
        <p:spPr>
          <a:xfrm>
            <a:off x="152400" y="426143"/>
            <a:ext cx="8719457" cy="4813091"/>
          </a:xfrm>
          <a:prstGeom prst="rect">
            <a:avLst/>
          </a:prstGeom>
        </p:spPr>
      </p:pic>
      <p:sp>
        <p:nvSpPr>
          <p:cNvPr id="5" name="TextBox 4">
            <a:extLst>
              <a:ext uri="{FF2B5EF4-FFF2-40B4-BE49-F238E27FC236}">
                <a16:creationId xmlns:a16="http://schemas.microsoft.com/office/drawing/2014/main" id="{7438B9BB-C333-2A46-A217-143E1CFB012A}"/>
              </a:ext>
            </a:extLst>
          </p:cNvPr>
          <p:cNvSpPr txBox="1"/>
          <p:nvPr/>
        </p:nvSpPr>
        <p:spPr>
          <a:xfrm>
            <a:off x="827314" y="5573486"/>
            <a:ext cx="7805057" cy="954107"/>
          </a:xfrm>
          <a:prstGeom prst="rect">
            <a:avLst/>
          </a:prstGeom>
          <a:noFill/>
        </p:spPr>
        <p:txBody>
          <a:bodyPr wrap="square" rtlCol="0">
            <a:spAutoFit/>
          </a:bodyPr>
          <a:lstStyle/>
          <a:p>
            <a:r>
              <a:rPr lang="en-US" dirty="0"/>
              <a:t>Components and feedbacks in the coupled climate-social system </a:t>
            </a:r>
          </a:p>
        </p:txBody>
      </p:sp>
    </p:spTree>
    <p:extLst>
      <p:ext uri="{BB962C8B-B14F-4D97-AF65-F5344CB8AC3E}">
        <p14:creationId xmlns:p14="http://schemas.microsoft.com/office/powerpoint/2010/main" val="39340113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E30F1-FF52-48E3-AC47-E5E10D9DF045}"/>
              </a:ext>
            </a:extLst>
          </p:cNvPr>
          <p:cNvSpPr>
            <a:spLocks noGrp="1"/>
          </p:cNvSpPr>
          <p:nvPr>
            <p:ph type="title"/>
          </p:nvPr>
        </p:nvSpPr>
        <p:spPr>
          <a:xfrm>
            <a:off x="139148" y="104599"/>
            <a:ext cx="7886700" cy="994172"/>
          </a:xfrm>
        </p:spPr>
        <p:txBody>
          <a:bodyPr/>
          <a:lstStyle/>
          <a:p>
            <a:r>
              <a:rPr lang="en-US" dirty="0"/>
              <a:t>Opinion Component</a:t>
            </a:r>
          </a:p>
        </p:txBody>
      </p:sp>
      <p:pic>
        <p:nvPicPr>
          <p:cNvPr id="5" name="Content Placeholder 4" descr="Group of women">
            <a:extLst>
              <a:ext uri="{FF2B5EF4-FFF2-40B4-BE49-F238E27FC236}">
                <a16:creationId xmlns:a16="http://schemas.microsoft.com/office/drawing/2014/main" id="{B16EE4FE-C09A-4162-8B53-BBE5B0700292}"/>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30655" y="334735"/>
            <a:ext cx="1271215" cy="1271215"/>
          </a:xfrm>
        </p:spPr>
      </p:pic>
      <p:sp>
        <p:nvSpPr>
          <p:cNvPr id="6" name="Content Placeholder 2">
            <a:extLst>
              <a:ext uri="{FF2B5EF4-FFF2-40B4-BE49-F238E27FC236}">
                <a16:creationId xmlns:a16="http://schemas.microsoft.com/office/drawing/2014/main" id="{5989FCD2-BCD5-4ECD-8930-F4E28DFE2822}"/>
              </a:ext>
            </a:extLst>
          </p:cNvPr>
          <p:cNvSpPr txBox="1">
            <a:spLocks/>
          </p:cNvSpPr>
          <p:nvPr/>
        </p:nvSpPr>
        <p:spPr>
          <a:xfrm>
            <a:off x="286744" y="1098771"/>
            <a:ext cx="8227115" cy="5171400"/>
          </a:xfrm>
          <a:prstGeom prst="rect">
            <a:avLst/>
          </a:prstGeom>
        </p:spPr>
        <p:txBody>
          <a:bodyPr vert="horz" lIns="68580" tIns="34290" rIns="68580" bIns="3429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100" dirty="0"/>
          </a:p>
          <a:p>
            <a:pPr marL="0" indent="0">
              <a:buNone/>
            </a:pPr>
            <a:r>
              <a:rPr lang="en-US" sz="4000" b="1" dirty="0"/>
              <a:t>Key Features:</a:t>
            </a:r>
          </a:p>
          <a:p>
            <a:r>
              <a:rPr lang="en-US" sz="4000" dirty="0"/>
              <a:t>Three groups of opinions about climate change policy (Support, Neutral, Oppose)</a:t>
            </a:r>
          </a:p>
          <a:p>
            <a:r>
              <a:rPr lang="en-US" sz="4000" dirty="0"/>
              <a:t>Size of opinion groups evolve based on interactions with others in social network</a:t>
            </a:r>
          </a:p>
          <a:p>
            <a:r>
              <a:rPr lang="en-US" sz="4000" dirty="0"/>
              <a:t>Social network may be different from population depending on network homophily parameter (tendency to preferentially associate with similar individuals)</a:t>
            </a:r>
          </a:p>
          <a:p>
            <a:pPr marL="0" indent="0">
              <a:buNone/>
            </a:pPr>
            <a:endParaRPr lang="en-US" sz="3100" b="1" dirty="0"/>
          </a:p>
          <a:p>
            <a:pPr marL="0" indent="0">
              <a:buNone/>
            </a:pPr>
            <a:r>
              <a:rPr lang="en-US" sz="3500" b="1" dirty="0"/>
              <a:t>Possible Component Feedbacks:</a:t>
            </a:r>
          </a:p>
          <a:p>
            <a:pPr marL="385763" indent="-385763">
              <a:buFont typeface="+mj-lt"/>
              <a:buAutoNum type="arabicPeriod"/>
            </a:pPr>
            <a:r>
              <a:rPr lang="en-US" sz="3500" dirty="0"/>
              <a:t>Social conformity feedback</a:t>
            </a:r>
          </a:p>
          <a:p>
            <a:pPr marL="385763" indent="-385763">
              <a:buFont typeface="+mj-lt"/>
              <a:buAutoNum type="arabicPeriod"/>
            </a:pPr>
            <a:r>
              <a:rPr lang="en-US" sz="3500" dirty="0"/>
              <a:t>Expressive force of law feedback (from Policy component)</a:t>
            </a:r>
          </a:p>
          <a:p>
            <a:pPr marL="385763" indent="-385763">
              <a:buFont typeface="+mj-lt"/>
              <a:buAutoNum type="arabicPeriod"/>
            </a:pPr>
            <a:r>
              <a:rPr lang="en-US" sz="3500" dirty="0"/>
              <a:t>Credibility-enhancing display feedback (from Adoption component)</a:t>
            </a:r>
          </a:p>
          <a:p>
            <a:pPr marL="385763" indent="-385763">
              <a:buFont typeface="+mj-lt"/>
              <a:buAutoNum type="arabicPeriod"/>
            </a:pPr>
            <a:r>
              <a:rPr lang="en-US" sz="3500" dirty="0"/>
              <a:t>Cognition feedback (from Cognition component)</a:t>
            </a:r>
          </a:p>
        </p:txBody>
      </p:sp>
    </p:spTree>
    <p:extLst>
      <p:ext uri="{BB962C8B-B14F-4D97-AF65-F5344CB8AC3E}">
        <p14:creationId xmlns:p14="http://schemas.microsoft.com/office/powerpoint/2010/main" val="39441488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D0DE9-4BD2-4641-8455-BF88DF88A51E}"/>
              </a:ext>
            </a:extLst>
          </p:cNvPr>
          <p:cNvSpPr>
            <a:spLocks noGrp="1"/>
          </p:cNvSpPr>
          <p:nvPr>
            <p:ph type="title"/>
          </p:nvPr>
        </p:nvSpPr>
        <p:spPr>
          <a:xfrm>
            <a:off x="223631" y="329210"/>
            <a:ext cx="7886700" cy="994172"/>
          </a:xfrm>
        </p:spPr>
        <p:txBody>
          <a:bodyPr/>
          <a:lstStyle/>
          <a:p>
            <a:r>
              <a:rPr lang="en-US" dirty="0"/>
              <a:t>Adoption Component</a:t>
            </a:r>
          </a:p>
        </p:txBody>
      </p:sp>
      <p:pic>
        <p:nvPicPr>
          <p:cNvPr id="5" name="Content Placeholder 4" descr="Sustainability">
            <a:extLst>
              <a:ext uri="{FF2B5EF4-FFF2-40B4-BE49-F238E27FC236}">
                <a16:creationId xmlns:a16="http://schemas.microsoft.com/office/drawing/2014/main" id="{82D4C971-7A90-4DEB-90F9-8884753B4EDE}"/>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67045" y="291194"/>
            <a:ext cx="1253324" cy="1253324"/>
          </a:xfrm>
        </p:spPr>
      </p:pic>
      <p:sp>
        <p:nvSpPr>
          <p:cNvPr id="6" name="Content Placeholder 2">
            <a:extLst>
              <a:ext uri="{FF2B5EF4-FFF2-40B4-BE49-F238E27FC236}">
                <a16:creationId xmlns:a16="http://schemas.microsoft.com/office/drawing/2014/main" id="{C01465D1-CDAB-4C6C-94C5-62A896EAF1FC}"/>
              </a:ext>
            </a:extLst>
          </p:cNvPr>
          <p:cNvSpPr txBox="1">
            <a:spLocks/>
          </p:cNvSpPr>
          <p:nvPr/>
        </p:nvSpPr>
        <p:spPr>
          <a:xfrm>
            <a:off x="223631" y="1415143"/>
            <a:ext cx="8528483" cy="5151663"/>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100" dirty="0"/>
          </a:p>
          <a:p>
            <a:pPr marL="0" indent="0">
              <a:buNone/>
            </a:pPr>
            <a:r>
              <a:rPr lang="en-US" sz="2400" b="1" dirty="0"/>
              <a:t>Key Features:</a:t>
            </a:r>
          </a:p>
          <a:p>
            <a:r>
              <a:rPr lang="en-US" sz="2400" dirty="0"/>
              <a:t>Individual decision to adopt a single representative pro-climate behavior</a:t>
            </a:r>
          </a:p>
          <a:p>
            <a:r>
              <a:rPr lang="en-US" sz="2400" dirty="0"/>
              <a:t>Logistic uptake curve</a:t>
            </a:r>
          </a:p>
          <a:p>
            <a:r>
              <a:rPr lang="en-US" sz="2400" dirty="0"/>
              <a:t>Can be affected by opinion on climate policy so different for different opinion groups</a:t>
            </a:r>
          </a:p>
          <a:p>
            <a:r>
              <a:rPr lang="en-US" sz="2400" dirty="0"/>
              <a:t>Social norm effect depends on social network, not population uptake</a:t>
            </a:r>
          </a:p>
          <a:p>
            <a:endParaRPr lang="en-US" sz="2200" dirty="0"/>
          </a:p>
          <a:p>
            <a:pPr marL="0" indent="0">
              <a:buNone/>
            </a:pPr>
            <a:r>
              <a:rPr lang="en-US" sz="2200" b="1" dirty="0"/>
              <a:t>Possible Component Feedbacks:</a:t>
            </a:r>
          </a:p>
          <a:p>
            <a:pPr marL="385763" indent="-385763">
              <a:buFont typeface="+mj-lt"/>
              <a:buAutoNum type="arabicPeriod"/>
            </a:pPr>
            <a:r>
              <a:rPr lang="en-US" sz="2200" dirty="0"/>
              <a:t>Social conformity feedback</a:t>
            </a:r>
          </a:p>
          <a:p>
            <a:pPr marL="385763" indent="-385763">
              <a:buFont typeface="+mj-lt"/>
              <a:buAutoNum type="arabicPeriod"/>
            </a:pPr>
            <a:r>
              <a:rPr lang="en-US" sz="2200" dirty="0"/>
              <a:t>Endogenous technical change (learning-by-doing) feedback</a:t>
            </a:r>
          </a:p>
          <a:p>
            <a:pPr marL="385763" indent="-385763">
              <a:buFont typeface="+mj-lt"/>
              <a:buAutoNum type="arabicPeriod"/>
            </a:pPr>
            <a:endParaRPr lang="en-US" sz="2100" dirty="0"/>
          </a:p>
        </p:txBody>
      </p:sp>
    </p:spTree>
    <p:extLst>
      <p:ext uri="{BB962C8B-B14F-4D97-AF65-F5344CB8AC3E}">
        <p14:creationId xmlns:p14="http://schemas.microsoft.com/office/powerpoint/2010/main" val="15394134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D0DE9-4BD2-4641-8455-BF88DF88A51E}"/>
              </a:ext>
            </a:extLst>
          </p:cNvPr>
          <p:cNvSpPr>
            <a:spLocks noGrp="1"/>
          </p:cNvSpPr>
          <p:nvPr>
            <p:ph type="title"/>
          </p:nvPr>
        </p:nvSpPr>
        <p:spPr>
          <a:xfrm>
            <a:off x="0" y="114886"/>
            <a:ext cx="7886700" cy="994172"/>
          </a:xfrm>
        </p:spPr>
        <p:txBody>
          <a:bodyPr/>
          <a:lstStyle/>
          <a:p>
            <a:r>
              <a:rPr lang="en-US" dirty="0"/>
              <a:t>Policy Component</a:t>
            </a:r>
          </a:p>
        </p:txBody>
      </p:sp>
      <p:sp>
        <p:nvSpPr>
          <p:cNvPr id="6" name="Content Placeholder 2">
            <a:extLst>
              <a:ext uri="{FF2B5EF4-FFF2-40B4-BE49-F238E27FC236}">
                <a16:creationId xmlns:a16="http://schemas.microsoft.com/office/drawing/2014/main" id="{C01465D1-CDAB-4C6C-94C5-62A896EAF1FC}"/>
              </a:ext>
            </a:extLst>
          </p:cNvPr>
          <p:cNvSpPr txBox="1">
            <a:spLocks/>
          </p:cNvSpPr>
          <p:nvPr/>
        </p:nvSpPr>
        <p:spPr>
          <a:xfrm>
            <a:off x="458442" y="1215814"/>
            <a:ext cx="8227115" cy="4780503"/>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100" dirty="0"/>
          </a:p>
          <a:p>
            <a:pPr marL="0" indent="0">
              <a:buNone/>
            </a:pPr>
            <a:r>
              <a:rPr lang="en-US" sz="2400" b="1" dirty="0"/>
              <a:t>Key Features:</a:t>
            </a:r>
          </a:p>
          <a:p>
            <a:r>
              <a:rPr lang="en-US" sz="2400" dirty="0"/>
              <a:t>Ambition of collective climate policy summarized by single stock variable representing a carbon price (or subsidy)</a:t>
            </a:r>
          </a:p>
          <a:p>
            <a:r>
              <a:rPr lang="en-US" sz="2400" dirty="0"/>
              <a:t>Change in the carbon price each period depends on the ratio of opposers to supporters in the population and characteristics of the political system</a:t>
            </a:r>
          </a:p>
          <a:p>
            <a:r>
              <a:rPr lang="en-US" sz="2400" dirty="0"/>
              <a:t>Status-quo bias parameter requires larger majorities in favor of certain policies before change occurs</a:t>
            </a:r>
          </a:p>
          <a:p>
            <a:r>
              <a:rPr lang="en-US" sz="2400" dirty="0"/>
              <a:t>Larger neutral population results in slower policy change</a:t>
            </a:r>
          </a:p>
          <a:p>
            <a:endParaRPr lang="en-US" sz="2100" dirty="0"/>
          </a:p>
          <a:p>
            <a:pPr marL="0" indent="0">
              <a:buNone/>
            </a:pPr>
            <a:r>
              <a:rPr lang="en-US" sz="2100" b="1" dirty="0"/>
              <a:t>Possible Component Feedbacks:</a:t>
            </a:r>
          </a:p>
          <a:p>
            <a:pPr marL="385763" indent="-385763">
              <a:buFont typeface="+mj-lt"/>
              <a:buAutoNum type="arabicPeriod"/>
            </a:pPr>
            <a:r>
              <a:rPr lang="en-US" sz="2100" dirty="0"/>
              <a:t>Political Interest Feedback (positive or negative)</a:t>
            </a:r>
          </a:p>
        </p:txBody>
      </p:sp>
      <p:pic>
        <p:nvPicPr>
          <p:cNvPr id="8" name="Graphic 7" descr="Customer review">
            <a:extLst>
              <a:ext uri="{FF2B5EF4-FFF2-40B4-BE49-F238E27FC236}">
                <a16:creationId xmlns:a16="http://schemas.microsoft.com/office/drawing/2014/main" id="{D10CAFD6-E464-42B3-9249-6F4C34D12C0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76486" y="221642"/>
            <a:ext cx="1243883" cy="1243883"/>
          </a:xfrm>
          <a:prstGeom prst="rect">
            <a:avLst/>
          </a:prstGeom>
        </p:spPr>
      </p:pic>
    </p:spTree>
    <p:extLst>
      <p:ext uri="{BB962C8B-B14F-4D97-AF65-F5344CB8AC3E}">
        <p14:creationId xmlns:p14="http://schemas.microsoft.com/office/powerpoint/2010/main" val="8540377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Head with gears">
            <a:extLst>
              <a:ext uri="{FF2B5EF4-FFF2-40B4-BE49-F238E27FC236}">
                <a16:creationId xmlns:a16="http://schemas.microsoft.com/office/drawing/2014/main" id="{C674A655-7760-4286-8761-219592A952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03202" y="4820567"/>
            <a:ext cx="775124" cy="775124"/>
          </a:xfrm>
          <a:prstGeom prst="rect">
            <a:avLst/>
          </a:prstGeom>
        </p:spPr>
      </p:pic>
      <p:pic>
        <p:nvPicPr>
          <p:cNvPr id="7" name="Graphic 6" descr="Customer review">
            <a:extLst>
              <a:ext uri="{FF2B5EF4-FFF2-40B4-BE49-F238E27FC236}">
                <a16:creationId xmlns:a16="http://schemas.microsoft.com/office/drawing/2014/main" id="{74406141-9DCC-4493-ADAD-D1AFDC8B663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28246" y="2192117"/>
            <a:ext cx="949703" cy="949703"/>
          </a:xfrm>
          <a:prstGeom prst="rect">
            <a:avLst/>
          </a:prstGeom>
        </p:spPr>
      </p:pic>
      <p:pic>
        <p:nvPicPr>
          <p:cNvPr id="8" name="Content Placeholder 7" descr="Bonfire">
            <a:extLst>
              <a:ext uri="{FF2B5EF4-FFF2-40B4-BE49-F238E27FC236}">
                <a16:creationId xmlns:a16="http://schemas.microsoft.com/office/drawing/2014/main" id="{C6E556DF-613B-45B0-9190-7F12CD625DF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57629" y="882562"/>
            <a:ext cx="918582" cy="918582"/>
          </a:xfrm>
          <a:prstGeom prst="rect">
            <a:avLst/>
          </a:prstGeom>
        </p:spPr>
      </p:pic>
      <p:pic>
        <p:nvPicPr>
          <p:cNvPr id="9" name="Graphic 8" descr="Partial sun">
            <a:extLst>
              <a:ext uri="{FF2B5EF4-FFF2-40B4-BE49-F238E27FC236}">
                <a16:creationId xmlns:a16="http://schemas.microsoft.com/office/drawing/2014/main" id="{3434F9A8-AB97-404B-A83A-0161F3496DE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777949" y="829801"/>
            <a:ext cx="1024103" cy="1024103"/>
          </a:xfrm>
          <a:prstGeom prst="rect">
            <a:avLst/>
          </a:prstGeom>
        </p:spPr>
      </p:pic>
      <p:cxnSp>
        <p:nvCxnSpPr>
          <p:cNvPr id="11" name="Straight Connector 10">
            <a:extLst>
              <a:ext uri="{FF2B5EF4-FFF2-40B4-BE49-F238E27FC236}">
                <a16:creationId xmlns:a16="http://schemas.microsoft.com/office/drawing/2014/main" id="{AAC38025-78B2-47B4-86C1-C72A2EDB951B}"/>
              </a:ext>
            </a:extLst>
          </p:cNvPr>
          <p:cNvCxnSpPr>
            <a:cxnSpLocks/>
          </p:cNvCxnSpPr>
          <p:nvPr/>
        </p:nvCxnSpPr>
        <p:spPr>
          <a:xfrm>
            <a:off x="2093290" y="2202095"/>
            <a:ext cx="6160233" cy="31898"/>
          </a:xfrm>
          <a:prstGeom prst="line">
            <a:avLst/>
          </a:prstGeom>
          <a:ln w="38100">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0742377-C2A2-40A1-B656-76656ECEE822}"/>
              </a:ext>
            </a:extLst>
          </p:cNvPr>
          <p:cNvCxnSpPr>
            <a:cxnSpLocks/>
          </p:cNvCxnSpPr>
          <p:nvPr/>
        </p:nvCxnSpPr>
        <p:spPr>
          <a:xfrm>
            <a:off x="2054751" y="3388348"/>
            <a:ext cx="6064541" cy="8768"/>
          </a:xfrm>
          <a:prstGeom prst="line">
            <a:avLst/>
          </a:prstGeom>
          <a:ln w="38100">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371375A-C2AD-4B2D-9FD8-85B1CA65BF9C}"/>
              </a:ext>
            </a:extLst>
          </p:cNvPr>
          <p:cNvCxnSpPr>
            <a:cxnSpLocks/>
          </p:cNvCxnSpPr>
          <p:nvPr/>
        </p:nvCxnSpPr>
        <p:spPr>
          <a:xfrm>
            <a:off x="2141135" y="4722879"/>
            <a:ext cx="6112388" cy="33926"/>
          </a:xfrm>
          <a:prstGeom prst="line">
            <a:avLst/>
          </a:prstGeom>
          <a:ln w="38100">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9C1419D-9ED0-4618-90DD-6E1265ECA05A}"/>
              </a:ext>
            </a:extLst>
          </p:cNvPr>
          <p:cNvCxnSpPr>
            <a:cxnSpLocks/>
          </p:cNvCxnSpPr>
          <p:nvPr/>
        </p:nvCxnSpPr>
        <p:spPr>
          <a:xfrm>
            <a:off x="1948950" y="5820767"/>
            <a:ext cx="6304573" cy="44418"/>
          </a:xfrm>
          <a:prstGeom prst="line">
            <a:avLst/>
          </a:prstGeom>
          <a:ln w="38100">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8747248-5997-45AB-ABDF-4958128C80E4}"/>
              </a:ext>
            </a:extLst>
          </p:cNvPr>
          <p:cNvCxnSpPr>
            <a:cxnSpLocks/>
          </p:cNvCxnSpPr>
          <p:nvPr/>
        </p:nvCxnSpPr>
        <p:spPr>
          <a:xfrm flipV="1">
            <a:off x="4653122" y="4249166"/>
            <a:ext cx="293672" cy="571401"/>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a:extLst>
              <a:ext uri="{FF2B5EF4-FFF2-40B4-BE49-F238E27FC236}">
                <a16:creationId xmlns:a16="http://schemas.microsoft.com/office/drawing/2014/main" id="{04425C23-E234-4484-AA8B-7A51B43BC9D5}"/>
              </a:ext>
            </a:extLst>
          </p:cNvPr>
          <p:cNvCxnSpPr>
            <a:cxnSpLocks/>
          </p:cNvCxnSpPr>
          <p:nvPr/>
        </p:nvCxnSpPr>
        <p:spPr>
          <a:xfrm flipH="1">
            <a:off x="3746987" y="3940766"/>
            <a:ext cx="1030962" cy="0"/>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5FE0B5E0-C852-412D-BF47-44816009852E}"/>
              </a:ext>
            </a:extLst>
          </p:cNvPr>
          <p:cNvCxnSpPr>
            <a:cxnSpLocks/>
          </p:cNvCxnSpPr>
          <p:nvPr/>
        </p:nvCxnSpPr>
        <p:spPr>
          <a:xfrm>
            <a:off x="3803759" y="3698404"/>
            <a:ext cx="921089" cy="0"/>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23" name="Straight Arrow Connector 22">
            <a:extLst>
              <a:ext uri="{FF2B5EF4-FFF2-40B4-BE49-F238E27FC236}">
                <a16:creationId xmlns:a16="http://schemas.microsoft.com/office/drawing/2014/main" id="{5D3C9CD6-7BA0-441D-AAB5-66B87DC5FD8A}"/>
              </a:ext>
            </a:extLst>
          </p:cNvPr>
          <p:cNvCxnSpPr>
            <a:cxnSpLocks/>
          </p:cNvCxnSpPr>
          <p:nvPr/>
        </p:nvCxnSpPr>
        <p:spPr>
          <a:xfrm flipH="1" flipV="1">
            <a:off x="4868512" y="2931709"/>
            <a:ext cx="399649" cy="472246"/>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25" name="Straight Arrow Connector 24">
            <a:extLst>
              <a:ext uri="{FF2B5EF4-FFF2-40B4-BE49-F238E27FC236}">
                <a16:creationId xmlns:a16="http://schemas.microsoft.com/office/drawing/2014/main" id="{29EDFD47-760E-489F-A289-0A23BF610CEF}"/>
              </a:ext>
            </a:extLst>
          </p:cNvPr>
          <p:cNvCxnSpPr>
            <a:cxnSpLocks/>
          </p:cNvCxnSpPr>
          <p:nvPr/>
        </p:nvCxnSpPr>
        <p:spPr>
          <a:xfrm flipH="1">
            <a:off x="3415457" y="2901884"/>
            <a:ext cx="471692" cy="528510"/>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30" name="Straight Arrow Connector 29">
            <a:extLst>
              <a:ext uri="{FF2B5EF4-FFF2-40B4-BE49-F238E27FC236}">
                <a16:creationId xmlns:a16="http://schemas.microsoft.com/office/drawing/2014/main" id="{7D1F9D38-1BD3-4FCD-BD62-CBED9BEE79C5}"/>
              </a:ext>
            </a:extLst>
          </p:cNvPr>
          <p:cNvCxnSpPr>
            <a:cxnSpLocks/>
          </p:cNvCxnSpPr>
          <p:nvPr/>
        </p:nvCxnSpPr>
        <p:spPr>
          <a:xfrm>
            <a:off x="4724849" y="3024244"/>
            <a:ext cx="414669" cy="524464"/>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32" name="Straight Arrow Connector 31">
            <a:extLst>
              <a:ext uri="{FF2B5EF4-FFF2-40B4-BE49-F238E27FC236}">
                <a16:creationId xmlns:a16="http://schemas.microsoft.com/office/drawing/2014/main" id="{9102C61F-52CA-4209-B5FF-1080930703DB}"/>
              </a:ext>
            </a:extLst>
          </p:cNvPr>
          <p:cNvCxnSpPr>
            <a:cxnSpLocks/>
          </p:cNvCxnSpPr>
          <p:nvPr/>
        </p:nvCxnSpPr>
        <p:spPr>
          <a:xfrm flipH="1" flipV="1">
            <a:off x="3452014" y="2015888"/>
            <a:ext cx="364733" cy="300254"/>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38" name="Straight Arrow Connector 37">
            <a:extLst>
              <a:ext uri="{FF2B5EF4-FFF2-40B4-BE49-F238E27FC236}">
                <a16:creationId xmlns:a16="http://schemas.microsoft.com/office/drawing/2014/main" id="{F9BB8E59-75E9-401C-A860-8CFF264860B0}"/>
              </a:ext>
            </a:extLst>
          </p:cNvPr>
          <p:cNvCxnSpPr>
            <a:cxnSpLocks/>
          </p:cNvCxnSpPr>
          <p:nvPr/>
        </p:nvCxnSpPr>
        <p:spPr>
          <a:xfrm>
            <a:off x="3732033" y="1201082"/>
            <a:ext cx="921089" cy="0"/>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39" name="Straight Arrow Connector 38">
            <a:extLst>
              <a:ext uri="{FF2B5EF4-FFF2-40B4-BE49-F238E27FC236}">
                <a16:creationId xmlns:a16="http://schemas.microsoft.com/office/drawing/2014/main" id="{25F7A2F8-1818-46BC-9661-88B73710D168}"/>
              </a:ext>
            </a:extLst>
          </p:cNvPr>
          <p:cNvCxnSpPr>
            <a:cxnSpLocks/>
          </p:cNvCxnSpPr>
          <p:nvPr/>
        </p:nvCxnSpPr>
        <p:spPr>
          <a:xfrm flipH="1">
            <a:off x="3677096" y="1411547"/>
            <a:ext cx="1030962" cy="0"/>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40" name="Straight Arrow Connector 39">
            <a:extLst>
              <a:ext uri="{FF2B5EF4-FFF2-40B4-BE49-F238E27FC236}">
                <a16:creationId xmlns:a16="http://schemas.microsoft.com/office/drawing/2014/main" id="{A3B551BB-75EF-4C6A-B320-21B01210F604}"/>
              </a:ext>
            </a:extLst>
          </p:cNvPr>
          <p:cNvCxnSpPr>
            <a:cxnSpLocks/>
          </p:cNvCxnSpPr>
          <p:nvPr/>
        </p:nvCxnSpPr>
        <p:spPr>
          <a:xfrm flipH="1">
            <a:off x="4770349" y="5430181"/>
            <a:ext cx="1207140" cy="0"/>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44" name="Straight Connector 43">
            <a:extLst>
              <a:ext uri="{FF2B5EF4-FFF2-40B4-BE49-F238E27FC236}">
                <a16:creationId xmlns:a16="http://schemas.microsoft.com/office/drawing/2014/main" id="{A64FD809-9DDE-42BD-B427-2F9E6A6C5761}"/>
              </a:ext>
            </a:extLst>
          </p:cNvPr>
          <p:cNvCxnSpPr>
            <a:cxnSpLocks/>
          </p:cNvCxnSpPr>
          <p:nvPr/>
        </p:nvCxnSpPr>
        <p:spPr>
          <a:xfrm>
            <a:off x="5949383" y="1616335"/>
            <a:ext cx="16608" cy="381384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3E0787C-B21D-4E87-81D7-207AF4385ABF}"/>
              </a:ext>
            </a:extLst>
          </p:cNvPr>
          <p:cNvCxnSpPr>
            <a:cxnSpLocks/>
          </p:cNvCxnSpPr>
          <p:nvPr/>
        </p:nvCxnSpPr>
        <p:spPr>
          <a:xfrm>
            <a:off x="5605811" y="1646903"/>
            <a:ext cx="371678"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9133F7F0-BC9C-467D-8EED-E1627B58CD57}"/>
              </a:ext>
            </a:extLst>
          </p:cNvPr>
          <p:cNvSpPr txBox="1"/>
          <p:nvPr/>
        </p:nvSpPr>
        <p:spPr>
          <a:xfrm>
            <a:off x="6850492" y="5209799"/>
            <a:ext cx="1933796" cy="369332"/>
          </a:xfrm>
          <a:prstGeom prst="rect">
            <a:avLst/>
          </a:prstGeom>
          <a:noFill/>
        </p:spPr>
        <p:txBody>
          <a:bodyPr wrap="square" rtlCol="0">
            <a:spAutoFit/>
          </a:bodyPr>
          <a:lstStyle/>
          <a:p>
            <a:r>
              <a:rPr lang="en-US" sz="1800" b="1" dirty="0"/>
              <a:t>Individual</a:t>
            </a:r>
          </a:p>
        </p:txBody>
      </p:sp>
      <p:sp>
        <p:nvSpPr>
          <p:cNvPr id="55" name="TextBox 54">
            <a:extLst>
              <a:ext uri="{FF2B5EF4-FFF2-40B4-BE49-F238E27FC236}">
                <a16:creationId xmlns:a16="http://schemas.microsoft.com/office/drawing/2014/main" id="{E004F4FC-B9D2-43DC-9961-C2B7A8ECCE5D}"/>
              </a:ext>
            </a:extLst>
          </p:cNvPr>
          <p:cNvSpPr txBox="1"/>
          <p:nvPr/>
        </p:nvSpPr>
        <p:spPr>
          <a:xfrm>
            <a:off x="6947353" y="2819891"/>
            <a:ext cx="1933796" cy="369332"/>
          </a:xfrm>
          <a:prstGeom prst="rect">
            <a:avLst/>
          </a:prstGeom>
          <a:noFill/>
        </p:spPr>
        <p:txBody>
          <a:bodyPr wrap="square" rtlCol="0">
            <a:spAutoFit/>
          </a:bodyPr>
          <a:lstStyle/>
          <a:p>
            <a:r>
              <a:rPr lang="en-US" sz="1800" b="1" dirty="0"/>
              <a:t>National</a:t>
            </a:r>
          </a:p>
        </p:txBody>
      </p:sp>
      <p:sp>
        <p:nvSpPr>
          <p:cNvPr id="57" name="TextBox 56">
            <a:extLst>
              <a:ext uri="{FF2B5EF4-FFF2-40B4-BE49-F238E27FC236}">
                <a16:creationId xmlns:a16="http://schemas.microsoft.com/office/drawing/2014/main" id="{8C113B80-3D2B-497E-A5CF-13397ADBC57C}"/>
              </a:ext>
            </a:extLst>
          </p:cNvPr>
          <p:cNvSpPr txBox="1"/>
          <p:nvPr/>
        </p:nvSpPr>
        <p:spPr>
          <a:xfrm>
            <a:off x="7027098" y="4090286"/>
            <a:ext cx="1933796" cy="369332"/>
          </a:xfrm>
          <a:prstGeom prst="rect">
            <a:avLst/>
          </a:prstGeom>
          <a:noFill/>
        </p:spPr>
        <p:txBody>
          <a:bodyPr wrap="square" rtlCol="0">
            <a:spAutoFit/>
          </a:bodyPr>
          <a:lstStyle/>
          <a:p>
            <a:r>
              <a:rPr lang="en-US" sz="1800" b="1" dirty="0"/>
              <a:t>Social</a:t>
            </a:r>
          </a:p>
        </p:txBody>
      </p:sp>
      <p:sp>
        <p:nvSpPr>
          <p:cNvPr id="58" name="TextBox 57">
            <a:extLst>
              <a:ext uri="{FF2B5EF4-FFF2-40B4-BE49-F238E27FC236}">
                <a16:creationId xmlns:a16="http://schemas.microsoft.com/office/drawing/2014/main" id="{1F26F833-61B8-49B2-9315-D164B5D8414A}"/>
              </a:ext>
            </a:extLst>
          </p:cNvPr>
          <p:cNvSpPr txBox="1"/>
          <p:nvPr/>
        </p:nvSpPr>
        <p:spPr>
          <a:xfrm>
            <a:off x="3962306" y="5441016"/>
            <a:ext cx="1933796" cy="369332"/>
          </a:xfrm>
          <a:prstGeom prst="rect">
            <a:avLst/>
          </a:prstGeom>
          <a:noFill/>
        </p:spPr>
        <p:txBody>
          <a:bodyPr wrap="square" rtlCol="0">
            <a:spAutoFit/>
          </a:bodyPr>
          <a:lstStyle/>
          <a:p>
            <a:r>
              <a:rPr lang="en-US" sz="1800" dirty="0"/>
              <a:t>Cognition</a:t>
            </a:r>
          </a:p>
        </p:txBody>
      </p:sp>
      <p:sp>
        <p:nvSpPr>
          <p:cNvPr id="34" name="TextBox 33">
            <a:extLst>
              <a:ext uri="{FF2B5EF4-FFF2-40B4-BE49-F238E27FC236}">
                <a16:creationId xmlns:a16="http://schemas.microsoft.com/office/drawing/2014/main" id="{3182A744-2C91-466B-9C42-E72B746D6EBA}"/>
              </a:ext>
            </a:extLst>
          </p:cNvPr>
          <p:cNvSpPr txBox="1"/>
          <p:nvPr/>
        </p:nvSpPr>
        <p:spPr>
          <a:xfrm>
            <a:off x="7112176" y="1780116"/>
            <a:ext cx="1933796" cy="369332"/>
          </a:xfrm>
          <a:prstGeom prst="rect">
            <a:avLst/>
          </a:prstGeom>
          <a:noFill/>
        </p:spPr>
        <p:txBody>
          <a:bodyPr wrap="square" rtlCol="0">
            <a:spAutoFit/>
          </a:bodyPr>
          <a:lstStyle/>
          <a:p>
            <a:r>
              <a:rPr lang="en-US" sz="1800" b="1" dirty="0"/>
              <a:t>Global</a:t>
            </a:r>
          </a:p>
        </p:txBody>
      </p:sp>
      <p:grpSp>
        <p:nvGrpSpPr>
          <p:cNvPr id="50" name="Group 49">
            <a:extLst>
              <a:ext uri="{FF2B5EF4-FFF2-40B4-BE49-F238E27FC236}">
                <a16:creationId xmlns:a16="http://schemas.microsoft.com/office/drawing/2014/main" id="{F57518E5-DF80-4083-9BF7-BC47B749DF8A}"/>
              </a:ext>
            </a:extLst>
          </p:cNvPr>
          <p:cNvGrpSpPr/>
          <p:nvPr/>
        </p:nvGrpSpPr>
        <p:grpSpPr>
          <a:xfrm>
            <a:off x="2213717" y="3399184"/>
            <a:ext cx="1933796" cy="1354467"/>
            <a:chOff x="5642268" y="3406793"/>
            <a:chExt cx="2578395" cy="1805956"/>
          </a:xfrm>
        </p:grpSpPr>
        <p:pic>
          <p:nvPicPr>
            <p:cNvPr id="6" name="Content Placeholder 4" descr="Sustainability">
              <a:extLst>
                <a:ext uri="{FF2B5EF4-FFF2-40B4-BE49-F238E27FC236}">
                  <a16:creationId xmlns:a16="http://schemas.microsoft.com/office/drawing/2014/main" id="{CC8A06DE-8499-48B8-BEB4-BCDFEDAEE6C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486680" y="3406793"/>
              <a:ext cx="1133308" cy="1133308"/>
            </a:xfrm>
            <a:prstGeom prst="rect">
              <a:avLst/>
            </a:prstGeom>
          </p:spPr>
        </p:pic>
        <p:sp>
          <p:nvSpPr>
            <p:cNvPr id="41" name="TextBox 40">
              <a:extLst>
                <a:ext uri="{FF2B5EF4-FFF2-40B4-BE49-F238E27FC236}">
                  <a16:creationId xmlns:a16="http://schemas.microsoft.com/office/drawing/2014/main" id="{95C9B3FF-06D9-42B4-BEB8-C7A9F33D34B6}"/>
                </a:ext>
              </a:extLst>
            </p:cNvPr>
            <p:cNvSpPr txBox="1"/>
            <p:nvPr/>
          </p:nvSpPr>
          <p:spPr>
            <a:xfrm>
              <a:off x="5642268" y="4350975"/>
              <a:ext cx="2578395" cy="861774"/>
            </a:xfrm>
            <a:prstGeom prst="rect">
              <a:avLst/>
            </a:prstGeom>
            <a:noFill/>
          </p:spPr>
          <p:txBody>
            <a:bodyPr wrap="square" rtlCol="0">
              <a:spAutoFit/>
            </a:bodyPr>
            <a:lstStyle/>
            <a:p>
              <a:pPr algn="ctr"/>
              <a:r>
                <a:rPr lang="en-US" sz="1800" dirty="0"/>
                <a:t>Behavior </a:t>
              </a:r>
            </a:p>
            <a:p>
              <a:pPr algn="ctr"/>
              <a:r>
                <a:rPr lang="en-US" sz="1800" dirty="0"/>
                <a:t>Change</a:t>
              </a:r>
            </a:p>
          </p:txBody>
        </p:sp>
      </p:grpSp>
      <p:sp>
        <p:nvSpPr>
          <p:cNvPr id="42" name="TextBox 41">
            <a:extLst>
              <a:ext uri="{FF2B5EF4-FFF2-40B4-BE49-F238E27FC236}">
                <a16:creationId xmlns:a16="http://schemas.microsoft.com/office/drawing/2014/main" id="{9360A523-B620-4574-B3A4-8FDA33A554B3}"/>
              </a:ext>
            </a:extLst>
          </p:cNvPr>
          <p:cNvSpPr txBox="1"/>
          <p:nvPr/>
        </p:nvSpPr>
        <p:spPr>
          <a:xfrm>
            <a:off x="2189848" y="1759687"/>
            <a:ext cx="1933796" cy="369332"/>
          </a:xfrm>
          <a:prstGeom prst="rect">
            <a:avLst/>
          </a:prstGeom>
          <a:noFill/>
        </p:spPr>
        <p:txBody>
          <a:bodyPr wrap="square" rtlCol="0">
            <a:spAutoFit/>
          </a:bodyPr>
          <a:lstStyle/>
          <a:p>
            <a:pPr algn="ctr"/>
            <a:r>
              <a:rPr lang="en-US" sz="1800" dirty="0"/>
              <a:t>Emissions</a:t>
            </a:r>
          </a:p>
        </p:txBody>
      </p:sp>
      <p:sp>
        <p:nvSpPr>
          <p:cNvPr id="43" name="TextBox 42">
            <a:extLst>
              <a:ext uri="{FF2B5EF4-FFF2-40B4-BE49-F238E27FC236}">
                <a16:creationId xmlns:a16="http://schemas.microsoft.com/office/drawing/2014/main" id="{95B17AA4-A950-4CC6-B792-A8A7FAE2E5F4}"/>
              </a:ext>
            </a:extLst>
          </p:cNvPr>
          <p:cNvSpPr txBox="1"/>
          <p:nvPr/>
        </p:nvSpPr>
        <p:spPr>
          <a:xfrm>
            <a:off x="3363141" y="3013409"/>
            <a:ext cx="1933796" cy="369332"/>
          </a:xfrm>
          <a:prstGeom prst="rect">
            <a:avLst/>
          </a:prstGeom>
          <a:noFill/>
        </p:spPr>
        <p:txBody>
          <a:bodyPr wrap="square" rtlCol="0">
            <a:spAutoFit/>
          </a:bodyPr>
          <a:lstStyle/>
          <a:p>
            <a:pPr algn="ctr"/>
            <a:r>
              <a:rPr lang="en-US" sz="1800" dirty="0"/>
              <a:t>Policy</a:t>
            </a:r>
          </a:p>
        </p:txBody>
      </p:sp>
      <p:cxnSp>
        <p:nvCxnSpPr>
          <p:cNvPr id="45" name="Straight Arrow Connector 44">
            <a:extLst>
              <a:ext uri="{FF2B5EF4-FFF2-40B4-BE49-F238E27FC236}">
                <a16:creationId xmlns:a16="http://schemas.microsoft.com/office/drawing/2014/main" id="{ECAF9511-B94C-41F9-9035-E2F7652E02FB}"/>
              </a:ext>
            </a:extLst>
          </p:cNvPr>
          <p:cNvCxnSpPr>
            <a:cxnSpLocks/>
            <a:stCxn id="6" idx="0"/>
          </p:cNvCxnSpPr>
          <p:nvPr/>
        </p:nvCxnSpPr>
        <p:spPr>
          <a:xfrm flipV="1">
            <a:off x="3272016" y="2087487"/>
            <a:ext cx="0" cy="1311698"/>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
        <p:nvSpPr>
          <p:cNvPr id="49" name="TextBox 48">
            <a:extLst>
              <a:ext uri="{FF2B5EF4-FFF2-40B4-BE49-F238E27FC236}">
                <a16:creationId xmlns:a16="http://schemas.microsoft.com/office/drawing/2014/main" id="{78075866-2054-43AC-9409-85313C5DEF0E}"/>
              </a:ext>
            </a:extLst>
          </p:cNvPr>
          <p:cNvSpPr txBox="1"/>
          <p:nvPr/>
        </p:nvSpPr>
        <p:spPr>
          <a:xfrm>
            <a:off x="4227252" y="1759687"/>
            <a:ext cx="1933796" cy="369332"/>
          </a:xfrm>
          <a:prstGeom prst="rect">
            <a:avLst/>
          </a:prstGeom>
          <a:noFill/>
        </p:spPr>
        <p:txBody>
          <a:bodyPr wrap="square" rtlCol="0">
            <a:spAutoFit/>
          </a:bodyPr>
          <a:lstStyle/>
          <a:p>
            <a:pPr algn="ctr"/>
            <a:r>
              <a:rPr lang="en-US" sz="1800" dirty="0"/>
              <a:t>Climate</a:t>
            </a:r>
          </a:p>
        </p:txBody>
      </p:sp>
      <p:pic>
        <p:nvPicPr>
          <p:cNvPr id="5" name="Content Placeholder 4" descr="Group of women">
            <a:extLst>
              <a:ext uri="{FF2B5EF4-FFF2-40B4-BE49-F238E27FC236}">
                <a16:creationId xmlns:a16="http://schemas.microsoft.com/office/drawing/2014/main" id="{749D2FF0-9BED-405D-8A9F-EE810DD172FF}"/>
              </a:ext>
            </a:extLst>
          </p:cNvPr>
          <p:cNvPicPr>
            <a:picLocks noGrp="1" noChangeAspect="1"/>
          </p:cNvPicPr>
          <p:nvPr>
            <p:ph idx="1"/>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996488" y="3449033"/>
            <a:ext cx="789467" cy="789467"/>
          </a:xfrm>
        </p:spPr>
      </p:pic>
      <p:sp>
        <p:nvSpPr>
          <p:cNvPr id="35" name="TextBox 34">
            <a:extLst>
              <a:ext uri="{FF2B5EF4-FFF2-40B4-BE49-F238E27FC236}">
                <a16:creationId xmlns:a16="http://schemas.microsoft.com/office/drawing/2014/main" id="{7CDE17D2-8A5C-4F7E-9990-724D9341D25E}"/>
              </a:ext>
            </a:extLst>
          </p:cNvPr>
          <p:cNvSpPr txBox="1"/>
          <p:nvPr/>
        </p:nvSpPr>
        <p:spPr>
          <a:xfrm>
            <a:off x="4367018" y="4125625"/>
            <a:ext cx="1933796" cy="646331"/>
          </a:xfrm>
          <a:prstGeom prst="rect">
            <a:avLst/>
          </a:prstGeom>
          <a:noFill/>
        </p:spPr>
        <p:txBody>
          <a:bodyPr wrap="square" rtlCol="0">
            <a:spAutoFit/>
          </a:bodyPr>
          <a:lstStyle/>
          <a:p>
            <a:pPr algn="ctr"/>
            <a:r>
              <a:rPr lang="en-US" sz="1800" dirty="0"/>
              <a:t>Public </a:t>
            </a:r>
          </a:p>
          <a:p>
            <a:pPr algn="ctr"/>
            <a:r>
              <a:rPr lang="en-US" sz="1800" dirty="0"/>
              <a:t>Opinion</a:t>
            </a:r>
          </a:p>
        </p:txBody>
      </p:sp>
    </p:spTree>
    <p:extLst>
      <p:ext uri="{BB962C8B-B14F-4D97-AF65-F5344CB8AC3E}">
        <p14:creationId xmlns:p14="http://schemas.microsoft.com/office/powerpoint/2010/main" val="32894161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296CE-9209-446F-B9C5-A0B3E41A5734}"/>
              </a:ext>
            </a:extLst>
          </p:cNvPr>
          <p:cNvSpPr>
            <a:spLocks noGrp="1"/>
          </p:cNvSpPr>
          <p:nvPr>
            <p:ph type="title"/>
          </p:nvPr>
        </p:nvSpPr>
        <p:spPr>
          <a:xfrm>
            <a:off x="685800" y="97972"/>
            <a:ext cx="7772400" cy="1143000"/>
          </a:xfrm>
        </p:spPr>
        <p:txBody>
          <a:bodyPr/>
          <a:lstStyle/>
          <a:p>
            <a:r>
              <a:rPr lang="en-US" dirty="0"/>
              <a:t>Projecting Climate Futures</a:t>
            </a:r>
          </a:p>
        </p:txBody>
      </p:sp>
      <p:sp>
        <p:nvSpPr>
          <p:cNvPr id="3" name="Content Placeholder 2">
            <a:extLst>
              <a:ext uri="{FF2B5EF4-FFF2-40B4-BE49-F238E27FC236}">
                <a16:creationId xmlns:a16="http://schemas.microsoft.com/office/drawing/2014/main" id="{2966DFFB-8220-4E03-ACA6-8F4FA3AEEB18}"/>
              </a:ext>
            </a:extLst>
          </p:cNvPr>
          <p:cNvSpPr>
            <a:spLocks noGrp="1"/>
          </p:cNvSpPr>
          <p:nvPr>
            <p:ph idx="1"/>
          </p:nvPr>
        </p:nvSpPr>
        <p:spPr>
          <a:xfrm>
            <a:off x="685800" y="1469571"/>
            <a:ext cx="8153400" cy="4691743"/>
          </a:xfrm>
        </p:spPr>
        <p:txBody>
          <a:bodyPr>
            <a:normAutofit fontScale="77500" lnSpcReduction="20000"/>
          </a:bodyPr>
          <a:lstStyle/>
          <a:p>
            <a:r>
              <a:rPr lang="en-US" dirty="0"/>
              <a:t>Run model initializing opinion, carbon prices and climate state in 2020 and running until 2100</a:t>
            </a:r>
          </a:p>
          <a:p>
            <a:endParaRPr lang="en-US" dirty="0"/>
          </a:p>
          <a:p>
            <a:r>
              <a:rPr lang="en-US" dirty="0"/>
              <a:t>Perform 100,000 Monte Carlo samples over 23 uncertain parameters</a:t>
            </a:r>
          </a:p>
          <a:p>
            <a:endParaRPr lang="en-US" dirty="0"/>
          </a:p>
          <a:p>
            <a:r>
              <a:rPr lang="en-US" dirty="0"/>
              <a:t>Perform k-means clustering on policy and emissions trajectories to identify clusters of similar trajectories (5 clusters)</a:t>
            </a:r>
          </a:p>
          <a:p>
            <a:endParaRPr lang="en-US" dirty="0"/>
          </a:p>
          <a:p>
            <a:r>
              <a:rPr lang="en-US" dirty="0"/>
              <a:t>Examine average parameter values across different clusters to uncover states of the world that give rise to particular trajectories</a:t>
            </a:r>
          </a:p>
        </p:txBody>
      </p:sp>
    </p:spTree>
    <p:extLst>
      <p:ext uri="{BB962C8B-B14F-4D97-AF65-F5344CB8AC3E}">
        <p14:creationId xmlns:p14="http://schemas.microsoft.com/office/powerpoint/2010/main" val="14292816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383361B6-4083-3649-9232-A3C30869BCA4}"/>
              </a:ext>
            </a:extLst>
          </p:cNvPr>
          <p:cNvPicPr>
            <a:picLocks noChangeAspect="1"/>
          </p:cNvPicPr>
          <p:nvPr/>
        </p:nvPicPr>
        <p:blipFill>
          <a:blip r:embed="rId2"/>
          <a:stretch>
            <a:fillRect/>
          </a:stretch>
        </p:blipFill>
        <p:spPr>
          <a:xfrm>
            <a:off x="0" y="199148"/>
            <a:ext cx="9144000" cy="5061978"/>
          </a:xfrm>
          <a:prstGeom prst="rect">
            <a:avLst/>
          </a:prstGeom>
        </p:spPr>
      </p:pic>
      <p:sp>
        <p:nvSpPr>
          <p:cNvPr id="6" name="TextBox 5">
            <a:extLst>
              <a:ext uri="{FF2B5EF4-FFF2-40B4-BE49-F238E27FC236}">
                <a16:creationId xmlns:a16="http://schemas.microsoft.com/office/drawing/2014/main" id="{BEC6AE86-CBCA-8F40-B29C-30B0FB56E586}"/>
              </a:ext>
            </a:extLst>
          </p:cNvPr>
          <p:cNvSpPr txBox="1"/>
          <p:nvPr/>
        </p:nvSpPr>
        <p:spPr>
          <a:xfrm>
            <a:off x="1328058" y="6189858"/>
            <a:ext cx="8153400" cy="400110"/>
          </a:xfrm>
          <a:prstGeom prst="rect">
            <a:avLst/>
          </a:prstGeom>
          <a:noFill/>
        </p:spPr>
        <p:txBody>
          <a:bodyPr wrap="square" rtlCol="0">
            <a:spAutoFit/>
          </a:bodyPr>
          <a:lstStyle/>
          <a:p>
            <a:r>
              <a:rPr lang="en-US" sz="2000" dirty="0"/>
              <a:t>https://fmoore125.shinyapps.io/climate-social-model</a:t>
            </a:r>
          </a:p>
        </p:txBody>
      </p:sp>
    </p:spTree>
    <p:extLst>
      <p:ext uri="{BB962C8B-B14F-4D97-AF65-F5344CB8AC3E}">
        <p14:creationId xmlns:p14="http://schemas.microsoft.com/office/powerpoint/2010/main" val="29147590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1B7005-488B-487F-B3A2-405FB394F60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F1B923D-5343-4681-8D7C-F109122B48AE}"/>
              </a:ext>
            </a:extLst>
          </p:cNvPr>
          <p:cNvPicPr>
            <a:picLocks noChangeAspect="1"/>
          </p:cNvPicPr>
          <p:nvPr/>
        </p:nvPicPr>
        <p:blipFill>
          <a:blip r:embed="rId2"/>
          <a:stretch>
            <a:fillRect/>
          </a:stretch>
        </p:blipFill>
        <p:spPr>
          <a:xfrm>
            <a:off x="0" y="867796"/>
            <a:ext cx="9144000" cy="4491036"/>
          </a:xfrm>
          <a:prstGeom prst="rect">
            <a:avLst/>
          </a:prstGeom>
        </p:spPr>
      </p:pic>
      <p:sp>
        <p:nvSpPr>
          <p:cNvPr id="5" name="TextBox 4">
            <a:extLst>
              <a:ext uri="{FF2B5EF4-FFF2-40B4-BE49-F238E27FC236}">
                <a16:creationId xmlns:a16="http://schemas.microsoft.com/office/drawing/2014/main" id="{8B0D1C4F-D03F-8D42-A231-5E50F87CBB10}"/>
              </a:ext>
            </a:extLst>
          </p:cNvPr>
          <p:cNvSpPr txBox="1"/>
          <p:nvPr/>
        </p:nvSpPr>
        <p:spPr>
          <a:xfrm>
            <a:off x="435429" y="5671457"/>
            <a:ext cx="8022771" cy="1015663"/>
          </a:xfrm>
          <a:prstGeom prst="rect">
            <a:avLst/>
          </a:prstGeom>
          <a:noFill/>
        </p:spPr>
        <p:txBody>
          <a:bodyPr wrap="square" rtlCol="0">
            <a:spAutoFit/>
          </a:bodyPr>
          <a:lstStyle/>
          <a:p>
            <a:r>
              <a:rPr lang="en-US" sz="2000" dirty="0"/>
              <a:t>Policy (left) and global CO2 emissions (right) trajectories from 100,000 Monte Carlo runs of the model, clustered into 5 clusters using k-means clustering. The line thickness corresponds to the size of the cluster.</a:t>
            </a:r>
          </a:p>
        </p:txBody>
      </p:sp>
    </p:spTree>
    <p:extLst>
      <p:ext uri="{BB962C8B-B14F-4D97-AF65-F5344CB8AC3E}">
        <p14:creationId xmlns:p14="http://schemas.microsoft.com/office/powerpoint/2010/main" val="23413959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5AC1D-AF28-4C4B-ACAB-E72B048C9047}"/>
              </a:ext>
            </a:extLst>
          </p:cNvPr>
          <p:cNvSpPr>
            <a:spLocks noGrp="1"/>
          </p:cNvSpPr>
          <p:nvPr>
            <p:ph type="title"/>
          </p:nvPr>
        </p:nvSpPr>
        <p:spPr>
          <a:xfrm>
            <a:off x="522515" y="-206828"/>
            <a:ext cx="7772400" cy="1143000"/>
          </a:xfrm>
        </p:spPr>
        <p:txBody>
          <a:bodyPr/>
          <a:lstStyle/>
          <a:p>
            <a:r>
              <a:rPr lang="en-US" dirty="0"/>
              <a:t>Results</a:t>
            </a:r>
          </a:p>
        </p:txBody>
      </p:sp>
      <p:sp>
        <p:nvSpPr>
          <p:cNvPr id="3" name="Content Placeholder 2">
            <a:extLst>
              <a:ext uri="{FF2B5EF4-FFF2-40B4-BE49-F238E27FC236}">
                <a16:creationId xmlns:a16="http://schemas.microsoft.com/office/drawing/2014/main" id="{E24391F7-916F-4CDA-B75F-D36DC8A6168F}"/>
              </a:ext>
            </a:extLst>
          </p:cNvPr>
          <p:cNvSpPr>
            <a:spLocks noGrp="1"/>
          </p:cNvSpPr>
          <p:nvPr>
            <p:ph idx="1"/>
          </p:nvPr>
        </p:nvSpPr>
        <p:spPr>
          <a:xfrm>
            <a:off x="685800" y="783771"/>
            <a:ext cx="7772400" cy="5105400"/>
          </a:xfrm>
        </p:spPr>
        <p:txBody>
          <a:bodyPr>
            <a:normAutofit fontScale="70000" lnSpcReduction="20000"/>
          </a:bodyPr>
          <a:lstStyle/>
          <a:p>
            <a:r>
              <a:rPr lang="en-US" dirty="0"/>
              <a:t>Climate policy and emissions can be analyzed as arising from interactions of more fundamental social, political, technical processes with strong evidence that there are distinct clusters of the associated interactions with different emissions pathways and associated global temperature projections</a:t>
            </a:r>
          </a:p>
          <a:p>
            <a:endParaRPr lang="en-US" dirty="0"/>
          </a:p>
          <a:p>
            <a:r>
              <a:rPr lang="en-US" dirty="0"/>
              <a:t>Feedbacks between multiple scales require representation of individual, social, national and global processes and the feedbacks between the processes at these different scales can lead to significant changes in projected temperature trajectories and there is evidence of tipping points. </a:t>
            </a:r>
          </a:p>
          <a:p>
            <a:endParaRPr lang="en-US" dirty="0"/>
          </a:p>
          <a:p>
            <a:r>
              <a:rPr lang="en-US" dirty="0"/>
              <a:t>“Storylines” of climate futures that we observe as clusters of model responses can be developed endogenously, not as they are typically handled in climate projections as exogenous  from “representative emissions pathways”</a:t>
            </a:r>
          </a:p>
        </p:txBody>
      </p:sp>
      <p:pic>
        <p:nvPicPr>
          <p:cNvPr id="4" name="Picture 3" descr="Graphical user interface, text, application, email&#10;&#10;Description automatically generated">
            <a:extLst>
              <a:ext uri="{FF2B5EF4-FFF2-40B4-BE49-F238E27FC236}">
                <a16:creationId xmlns:a16="http://schemas.microsoft.com/office/drawing/2014/main" id="{2B95FE8B-AD92-9949-BCD4-174AC0EEC693}"/>
              </a:ext>
            </a:extLst>
          </p:cNvPr>
          <p:cNvPicPr>
            <a:picLocks noChangeAspect="1"/>
          </p:cNvPicPr>
          <p:nvPr/>
        </p:nvPicPr>
        <p:blipFill>
          <a:blip r:embed="rId2"/>
          <a:stretch>
            <a:fillRect/>
          </a:stretch>
        </p:blipFill>
        <p:spPr>
          <a:xfrm>
            <a:off x="5671458" y="5173350"/>
            <a:ext cx="2971799" cy="1601986"/>
          </a:xfrm>
          <a:prstGeom prst="rect">
            <a:avLst/>
          </a:prstGeom>
        </p:spPr>
      </p:pic>
    </p:spTree>
    <p:extLst>
      <p:ext uri="{BB962C8B-B14F-4D97-AF65-F5344CB8AC3E}">
        <p14:creationId xmlns:p14="http://schemas.microsoft.com/office/powerpoint/2010/main" val="3761349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person, outdoor&#10;&#10;Description automatically generated">
            <a:extLst>
              <a:ext uri="{FF2B5EF4-FFF2-40B4-BE49-F238E27FC236}">
                <a16:creationId xmlns:a16="http://schemas.microsoft.com/office/drawing/2014/main" id="{909E2A29-8BD8-E941-B662-CF56A6C38626}"/>
              </a:ext>
            </a:extLst>
          </p:cNvPr>
          <p:cNvPicPr>
            <a:picLocks noChangeAspect="1"/>
          </p:cNvPicPr>
          <p:nvPr/>
        </p:nvPicPr>
        <p:blipFill>
          <a:blip r:embed="rId2"/>
          <a:stretch>
            <a:fillRect/>
          </a:stretch>
        </p:blipFill>
        <p:spPr>
          <a:xfrm>
            <a:off x="0" y="397719"/>
            <a:ext cx="9144000" cy="5126389"/>
          </a:xfrm>
          <a:prstGeom prst="rect">
            <a:avLst/>
          </a:prstGeom>
        </p:spPr>
      </p:pic>
      <p:sp>
        <p:nvSpPr>
          <p:cNvPr id="6" name="TextBox 5">
            <a:extLst>
              <a:ext uri="{FF2B5EF4-FFF2-40B4-BE49-F238E27FC236}">
                <a16:creationId xmlns:a16="http://schemas.microsoft.com/office/drawing/2014/main" id="{136CCE1C-E95A-4B49-9A00-706F91E6AF47}"/>
              </a:ext>
            </a:extLst>
          </p:cNvPr>
          <p:cNvSpPr txBox="1"/>
          <p:nvPr/>
        </p:nvSpPr>
        <p:spPr>
          <a:xfrm>
            <a:off x="1251857" y="5780314"/>
            <a:ext cx="5214257" cy="523220"/>
          </a:xfrm>
          <a:prstGeom prst="rect">
            <a:avLst/>
          </a:prstGeom>
          <a:noFill/>
        </p:spPr>
        <p:txBody>
          <a:bodyPr wrap="square" rtlCol="0">
            <a:spAutoFit/>
          </a:bodyPr>
          <a:lstStyle/>
          <a:p>
            <a:r>
              <a:rPr lang="en-US" dirty="0"/>
              <a:t>New York Times March 22, 2022</a:t>
            </a:r>
          </a:p>
        </p:txBody>
      </p:sp>
    </p:spTree>
    <p:extLst>
      <p:ext uri="{BB962C8B-B14F-4D97-AF65-F5344CB8AC3E}">
        <p14:creationId xmlns:p14="http://schemas.microsoft.com/office/powerpoint/2010/main" val="26440331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5AC1D-AF28-4C4B-ACAB-E72B048C9047}"/>
              </a:ext>
            </a:extLst>
          </p:cNvPr>
          <p:cNvSpPr>
            <a:spLocks noGrp="1"/>
          </p:cNvSpPr>
          <p:nvPr>
            <p:ph type="title"/>
          </p:nvPr>
        </p:nvSpPr>
        <p:spPr>
          <a:xfrm>
            <a:off x="566058" y="0"/>
            <a:ext cx="7772400" cy="1143000"/>
          </a:xfrm>
        </p:spPr>
        <p:txBody>
          <a:bodyPr/>
          <a:lstStyle/>
          <a:p>
            <a:r>
              <a:rPr lang="en-US" dirty="0"/>
              <a:t>Global temperature conclusions</a:t>
            </a:r>
          </a:p>
        </p:txBody>
      </p:sp>
      <p:sp>
        <p:nvSpPr>
          <p:cNvPr id="3" name="Content Placeholder 2">
            <a:extLst>
              <a:ext uri="{FF2B5EF4-FFF2-40B4-BE49-F238E27FC236}">
                <a16:creationId xmlns:a16="http://schemas.microsoft.com/office/drawing/2014/main" id="{E24391F7-916F-4CDA-B75F-D36DC8A6168F}"/>
              </a:ext>
            </a:extLst>
          </p:cNvPr>
          <p:cNvSpPr>
            <a:spLocks noGrp="1"/>
          </p:cNvSpPr>
          <p:nvPr>
            <p:ph idx="1"/>
          </p:nvPr>
        </p:nvSpPr>
        <p:spPr>
          <a:xfrm>
            <a:off x="500743" y="1034143"/>
            <a:ext cx="7772400" cy="5105400"/>
          </a:xfrm>
        </p:spPr>
        <p:txBody>
          <a:bodyPr>
            <a:normAutofit fontScale="70000" lnSpcReduction="20000"/>
          </a:bodyPr>
          <a:lstStyle/>
          <a:p>
            <a:r>
              <a:rPr lang="en-US" dirty="0"/>
              <a:t>Despite parameter uncertainties, none of the policy–emissions clusters identified represent a pure business-as-usual world without climate policy. Even the highest-emission cluster produces warming in 2100 that is lower than the RCP7 business-as-usual baseline of 3.9 °C. The vast majority of runs (98%) produce warming of more than half a degree lower</a:t>
            </a:r>
          </a:p>
          <a:p>
            <a:endParaRPr lang="en-US" dirty="0"/>
          </a:p>
          <a:p>
            <a:r>
              <a:rPr lang="en-US" dirty="0"/>
              <a:t>Identified emissions trajectories, even the aggressive action scenario, fail to meet the more ambitious Paris Agreement target of limiting warming to 1.5 °C above pre-industrial levels.</a:t>
            </a:r>
          </a:p>
          <a:p>
            <a:endParaRPr lang="en-US" dirty="0"/>
          </a:p>
          <a:p>
            <a:r>
              <a:rPr lang="en-US" dirty="0"/>
              <a:t>We estimate a substantial probability of meeting the 2 °C Paris Agreement target—28% of our Monte Carlo runs result in 2091–2100 warming below 2 °C above 1880–1910 levels. </a:t>
            </a:r>
          </a:p>
          <a:p>
            <a:pPr marL="0" indent="0">
              <a:buNone/>
            </a:pPr>
            <a:endParaRPr lang="en-US" dirty="0"/>
          </a:p>
        </p:txBody>
      </p:sp>
      <p:pic>
        <p:nvPicPr>
          <p:cNvPr id="4" name="Picture 3" descr="Graphical user interface, text, application, email&#10;&#10;Description automatically generated">
            <a:extLst>
              <a:ext uri="{FF2B5EF4-FFF2-40B4-BE49-F238E27FC236}">
                <a16:creationId xmlns:a16="http://schemas.microsoft.com/office/drawing/2014/main" id="{DA4274B3-BAE8-0144-9511-30AF5E279B2B}"/>
              </a:ext>
            </a:extLst>
          </p:cNvPr>
          <p:cNvPicPr>
            <a:picLocks noChangeAspect="1"/>
          </p:cNvPicPr>
          <p:nvPr/>
        </p:nvPicPr>
        <p:blipFill>
          <a:blip r:embed="rId2"/>
          <a:stretch>
            <a:fillRect/>
          </a:stretch>
        </p:blipFill>
        <p:spPr>
          <a:xfrm>
            <a:off x="5671458" y="5173350"/>
            <a:ext cx="2971799" cy="1601986"/>
          </a:xfrm>
          <a:prstGeom prst="rect">
            <a:avLst/>
          </a:prstGeom>
        </p:spPr>
      </p:pic>
    </p:spTree>
    <p:extLst>
      <p:ext uri="{BB962C8B-B14F-4D97-AF65-F5344CB8AC3E}">
        <p14:creationId xmlns:p14="http://schemas.microsoft.com/office/powerpoint/2010/main" val="8126012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p:cNvSpPr>
            <a:spLocks noGrp="1"/>
          </p:cNvSpPr>
          <p:nvPr>
            <p:ph type="title"/>
          </p:nvPr>
        </p:nvSpPr>
        <p:spPr>
          <a:xfrm>
            <a:off x="514350" y="-242887"/>
            <a:ext cx="7772400" cy="1143000"/>
          </a:xfrm>
        </p:spPr>
        <p:txBody>
          <a:bodyPr/>
          <a:lstStyle/>
          <a:p>
            <a:r>
              <a:rPr lang="en-US" altLang="en-US" sz="2800" b="1" dirty="0">
                <a:latin typeface="Arial" charset="0"/>
                <a:ea typeface="ＭＳ Ｐゴシック" charset="-128"/>
              </a:rPr>
              <a:t>Next Steps</a:t>
            </a:r>
            <a:endParaRPr lang="en-US" altLang="en-US" sz="2800" b="1" dirty="0">
              <a:ea typeface="ＭＳ Ｐゴシック" charset="-128"/>
            </a:endParaRPr>
          </a:p>
        </p:txBody>
      </p:sp>
      <p:sp>
        <p:nvSpPr>
          <p:cNvPr id="5" name="TextBox 4"/>
          <p:cNvSpPr txBox="1"/>
          <p:nvPr/>
        </p:nvSpPr>
        <p:spPr>
          <a:xfrm>
            <a:off x="381000" y="595967"/>
            <a:ext cx="8257331" cy="2985433"/>
          </a:xfrm>
          <a:prstGeom prst="rect">
            <a:avLst/>
          </a:prstGeom>
          <a:noFill/>
        </p:spPr>
        <p:txBody>
          <a:bodyPr wrap="square" rtlCol="0">
            <a:spAutoFit/>
          </a:bodyPr>
          <a:lstStyle/>
          <a:p>
            <a:r>
              <a:rPr lang="en-US" sz="2600" dirty="0"/>
              <a:t>Multi-Model set of CSMs that link alternative behavior models with climate models (</a:t>
            </a:r>
            <a:r>
              <a:rPr lang="en-US" sz="2600" dirty="0" err="1"/>
              <a:t>SoCM</a:t>
            </a:r>
            <a:r>
              <a:rPr lang="en-US" sz="2600" dirty="0"/>
              <a:t>) to assess uncertainty - a Social-sciences Model Inter-comparison Project (SMIP)</a:t>
            </a:r>
          </a:p>
          <a:p>
            <a:pPr lvl="1"/>
            <a:r>
              <a:rPr lang="en-US" sz="2800" i="1" dirty="0"/>
              <a:t>The Earth has humans, so why don't our climate models? </a:t>
            </a:r>
            <a:r>
              <a:rPr lang="en-US" sz="2800" dirty="0"/>
              <a:t>Beckage et al. 2020. </a:t>
            </a:r>
            <a:r>
              <a:rPr lang="en-US" i="1" dirty="0"/>
              <a:t>Climatic Change 163: 181–188</a:t>
            </a:r>
            <a:r>
              <a:rPr lang="en-US" sz="2800" dirty="0"/>
              <a:t>.</a:t>
            </a:r>
            <a:endParaRPr lang="en-US" sz="2600" dirty="0"/>
          </a:p>
          <a:p>
            <a:r>
              <a:rPr lang="en-US" sz="2600" dirty="0"/>
              <a:t>		</a:t>
            </a:r>
            <a:endParaRPr lang="en-US" dirty="0"/>
          </a:p>
        </p:txBody>
      </p:sp>
      <p:pic>
        <p:nvPicPr>
          <p:cNvPr id="6" name="Picture 5"/>
          <p:cNvPicPr>
            <a:picLocks noChangeAspect="1"/>
          </p:cNvPicPr>
          <p:nvPr/>
        </p:nvPicPr>
        <p:blipFill rotWithShape="1">
          <a:blip r:embed="rId3"/>
          <a:srcRect l="16667" t="11179" r="24167" b="20207"/>
          <a:stretch/>
        </p:blipFill>
        <p:spPr>
          <a:xfrm>
            <a:off x="3581400" y="2782192"/>
            <a:ext cx="5410200" cy="3771008"/>
          </a:xfrm>
          <a:prstGeom prst="rect">
            <a:avLst/>
          </a:prstGeom>
          <a:solidFill>
            <a:schemeClr val="bg2">
              <a:lumMod val="20000"/>
              <a:lumOff val="80000"/>
            </a:schemeClr>
          </a:solidFill>
        </p:spPr>
      </p:pic>
    </p:spTree>
    <p:extLst>
      <p:ext uri="{BB962C8B-B14F-4D97-AF65-F5344CB8AC3E}">
        <p14:creationId xmlns:p14="http://schemas.microsoft.com/office/powerpoint/2010/main" val="16417361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34BC9-8872-34E7-B0F3-79E805DA2E3A}"/>
            </a:ext>
          </a:extLst>
        </p:cNvPr>
        <p:cNvGrpSpPr/>
        <p:nvPr/>
      </p:nvGrpSpPr>
      <p:grpSpPr>
        <a:xfrm>
          <a:off x="0" y="0"/>
          <a:ext cx="0" cy="0"/>
          <a:chOff x="0" y="0"/>
          <a:chExt cx="0" cy="0"/>
        </a:xfrm>
      </p:grpSpPr>
      <p:sp>
        <p:nvSpPr>
          <p:cNvPr id="155650" name="Title 1">
            <a:extLst>
              <a:ext uri="{FF2B5EF4-FFF2-40B4-BE49-F238E27FC236}">
                <a16:creationId xmlns:a16="http://schemas.microsoft.com/office/drawing/2014/main" id="{887850B4-B26D-5615-275B-70C609488596}"/>
              </a:ext>
            </a:extLst>
          </p:cNvPr>
          <p:cNvSpPr>
            <a:spLocks noGrp="1"/>
          </p:cNvSpPr>
          <p:nvPr>
            <p:ph type="title"/>
          </p:nvPr>
        </p:nvSpPr>
        <p:spPr>
          <a:xfrm>
            <a:off x="514350" y="-242887"/>
            <a:ext cx="7772400" cy="1143000"/>
          </a:xfrm>
        </p:spPr>
        <p:txBody>
          <a:bodyPr/>
          <a:lstStyle/>
          <a:p>
            <a:r>
              <a:rPr lang="en-US" altLang="en-US" sz="2800" b="1" dirty="0">
                <a:latin typeface="Arial" charset="0"/>
                <a:ea typeface="ＭＳ Ｐゴシック" charset="-128"/>
              </a:rPr>
              <a:t>Next Steps</a:t>
            </a:r>
            <a:endParaRPr lang="en-US" altLang="en-US" sz="2800" b="1" dirty="0">
              <a:ea typeface="ＭＳ Ｐゴシック" charset="-128"/>
            </a:endParaRPr>
          </a:p>
        </p:txBody>
      </p:sp>
      <p:sp>
        <p:nvSpPr>
          <p:cNvPr id="5" name="TextBox 4">
            <a:extLst>
              <a:ext uri="{FF2B5EF4-FFF2-40B4-BE49-F238E27FC236}">
                <a16:creationId xmlns:a16="http://schemas.microsoft.com/office/drawing/2014/main" id="{18869069-22BA-CB0D-889C-6ACA0F1DC343}"/>
              </a:ext>
            </a:extLst>
          </p:cNvPr>
          <p:cNvSpPr txBox="1"/>
          <p:nvPr/>
        </p:nvSpPr>
        <p:spPr>
          <a:xfrm>
            <a:off x="381000" y="595967"/>
            <a:ext cx="8257331" cy="2893100"/>
          </a:xfrm>
          <a:prstGeom prst="rect">
            <a:avLst/>
          </a:prstGeom>
          <a:noFill/>
        </p:spPr>
        <p:txBody>
          <a:bodyPr wrap="square" rtlCol="0">
            <a:spAutoFit/>
          </a:bodyPr>
          <a:lstStyle/>
          <a:p>
            <a:r>
              <a:rPr lang="en-US" sz="2600" dirty="0"/>
              <a:t>As one component of this, we have been developing a model for individual risk perception that has more explicit connection to </a:t>
            </a:r>
            <a:r>
              <a:rPr lang="en-US" sz="2600" i="1" dirty="0"/>
              <a:t>cognitive science </a:t>
            </a:r>
            <a:r>
              <a:rPr lang="en-US" sz="2600" dirty="0"/>
              <a:t>(e.g. recency and habituation in memory processing of climate events), </a:t>
            </a:r>
            <a:r>
              <a:rPr lang="en-US" sz="2600" i="1" dirty="0"/>
              <a:t>saliency</a:t>
            </a:r>
            <a:r>
              <a:rPr lang="en-US" sz="2600" dirty="0"/>
              <a:t> that accounts for the magnitude as well as number of climate extreme events on risk perception, and incorporates </a:t>
            </a:r>
            <a:r>
              <a:rPr lang="en-US" sz="2600" i="1" dirty="0"/>
              <a:t>biased assimilation</a:t>
            </a:r>
            <a:r>
              <a:rPr lang="en-US" sz="2600" dirty="0"/>
              <a:t> by including population heterogeneity.  	</a:t>
            </a:r>
            <a:endParaRPr lang="en-US" dirty="0"/>
          </a:p>
        </p:txBody>
      </p:sp>
      <p:pic>
        <p:nvPicPr>
          <p:cNvPr id="3" name="Picture 2" descr="A screenshot of a computer&#10;&#10;Description automatically generated">
            <a:extLst>
              <a:ext uri="{FF2B5EF4-FFF2-40B4-BE49-F238E27FC236}">
                <a16:creationId xmlns:a16="http://schemas.microsoft.com/office/drawing/2014/main" id="{DD880A9F-B194-CB99-2BC3-7EE98BB630FB}"/>
              </a:ext>
            </a:extLst>
          </p:cNvPr>
          <p:cNvPicPr>
            <a:picLocks noChangeAspect="1"/>
          </p:cNvPicPr>
          <p:nvPr/>
        </p:nvPicPr>
        <p:blipFill>
          <a:blip r:embed="rId3"/>
          <a:stretch>
            <a:fillRect/>
          </a:stretch>
        </p:blipFill>
        <p:spPr>
          <a:xfrm>
            <a:off x="1473771" y="3602701"/>
            <a:ext cx="5966119" cy="3032366"/>
          </a:xfrm>
          <a:prstGeom prst="rect">
            <a:avLst/>
          </a:prstGeom>
        </p:spPr>
      </p:pic>
    </p:spTree>
    <p:extLst>
      <p:ext uri="{BB962C8B-B14F-4D97-AF65-F5344CB8AC3E}">
        <p14:creationId xmlns:p14="http://schemas.microsoft.com/office/powerpoint/2010/main" val="26580019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95400" y="457200"/>
            <a:ext cx="6858000" cy="1828800"/>
          </a:xfrm>
        </p:spPr>
        <p:txBody>
          <a:bodyPr>
            <a:normAutofit fontScale="90000"/>
          </a:bodyPr>
          <a:lstStyle/>
          <a:p>
            <a:r>
              <a:rPr lang="en-US" b="1" dirty="0"/>
              <a:t>In Sum</a:t>
            </a:r>
            <a:br>
              <a:rPr lang="en-US" dirty="0"/>
            </a:br>
            <a:r>
              <a:rPr lang="en-US" b="1" dirty="0">
                <a:solidFill>
                  <a:srgbClr val="C00000"/>
                </a:solidFill>
              </a:rPr>
              <a:t>There is some rational basis for hope</a:t>
            </a:r>
          </a:p>
        </p:txBody>
      </p:sp>
      <p:sp>
        <p:nvSpPr>
          <p:cNvPr id="6" name="Rectangle 5"/>
          <p:cNvSpPr/>
          <p:nvPr/>
        </p:nvSpPr>
        <p:spPr>
          <a:xfrm>
            <a:off x="862012" y="2430482"/>
            <a:ext cx="7977188" cy="3970318"/>
          </a:xfrm>
          <a:prstGeom prst="rect">
            <a:avLst/>
          </a:prstGeom>
        </p:spPr>
        <p:txBody>
          <a:bodyPr wrap="square">
            <a:spAutoFit/>
          </a:bodyPr>
          <a:lstStyle/>
          <a:p>
            <a:r>
              <a:rPr lang="en-US" dirty="0"/>
              <a:t>This hope is based upon results from multiple models</a:t>
            </a:r>
          </a:p>
          <a:p>
            <a:endParaRPr lang="en-US" dirty="0"/>
          </a:p>
          <a:p>
            <a:r>
              <a:rPr lang="en-US" dirty="0"/>
              <a:t>Climate models have had a huge impact on the ability to project global trajectories, and assess the potential impacts of policies. </a:t>
            </a:r>
          </a:p>
          <a:p>
            <a:endParaRPr lang="en-US" dirty="0">
              <a:latin typeface="Times New Roman" charset="0"/>
            </a:endParaRPr>
          </a:p>
          <a:p>
            <a:r>
              <a:rPr lang="en-US" dirty="0">
                <a:latin typeface="Times New Roman" charset="0"/>
              </a:rPr>
              <a:t>Next steps will require us to not fear the </a:t>
            </a:r>
            <a:r>
              <a:rPr lang="en-US" dirty="0"/>
              <a:t>linkage</a:t>
            </a:r>
            <a:r>
              <a:rPr lang="en-US" dirty="0">
                <a:latin typeface="Times New Roman" charset="0"/>
              </a:rPr>
              <a:t> to social dynam</a:t>
            </a:r>
            <a:r>
              <a:rPr lang="en-US" dirty="0"/>
              <a:t>ics</a:t>
            </a:r>
            <a:r>
              <a:rPr lang="en-US" dirty="0">
                <a:latin typeface="Times New Roman" charset="0"/>
              </a:rPr>
              <a:t> and work to overcome the barriers to incorporating human behavior into climate models. </a:t>
            </a:r>
            <a:endParaRPr lang="en-US" dirty="0"/>
          </a:p>
        </p:txBody>
      </p:sp>
    </p:spTree>
    <p:extLst>
      <p:ext uri="{BB962C8B-B14F-4D97-AF65-F5344CB8AC3E}">
        <p14:creationId xmlns:p14="http://schemas.microsoft.com/office/powerpoint/2010/main" val="1614236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F316810D-CF8E-964A-82B1-32F71D11709F}"/>
              </a:ext>
            </a:extLst>
          </p:cNvPr>
          <p:cNvPicPr>
            <a:picLocks noGrp="1" noChangeAspect="1"/>
          </p:cNvPicPr>
          <p:nvPr>
            <p:ph idx="1"/>
          </p:nvPr>
        </p:nvPicPr>
        <p:blipFill>
          <a:blip r:embed="rId3"/>
          <a:stretch>
            <a:fillRect/>
          </a:stretch>
        </p:blipFill>
        <p:spPr>
          <a:xfrm>
            <a:off x="252502" y="1502228"/>
            <a:ext cx="5179468" cy="4114800"/>
          </a:xfrm>
        </p:spPr>
      </p:pic>
      <p:sp>
        <p:nvSpPr>
          <p:cNvPr id="6" name="TextBox 5">
            <a:extLst>
              <a:ext uri="{FF2B5EF4-FFF2-40B4-BE49-F238E27FC236}">
                <a16:creationId xmlns:a16="http://schemas.microsoft.com/office/drawing/2014/main" id="{C9C96160-F489-A545-B987-12387A07804C}"/>
              </a:ext>
            </a:extLst>
          </p:cNvPr>
          <p:cNvSpPr txBox="1"/>
          <p:nvPr/>
        </p:nvSpPr>
        <p:spPr>
          <a:xfrm>
            <a:off x="355917" y="5617028"/>
            <a:ext cx="4972639" cy="523220"/>
          </a:xfrm>
          <a:prstGeom prst="rect">
            <a:avLst/>
          </a:prstGeom>
          <a:noFill/>
        </p:spPr>
        <p:txBody>
          <a:bodyPr wrap="square" rtlCol="0">
            <a:spAutoFit/>
          </a:bodyPr>
          <a:lstStyle/>
          <a:p>
            <a:r>
              <a:rPr lang="en-US" sz="1400" dirty="0"/>
              <a:t>Dynamics of Coupled Natural and Human Systems (CNH)https://</a:t>
            </a:r>
            <a:r>
              <a:rPr lang="en-US" sz="1400" dirty="0" err="1"/>
              <a:t>www.nsf.gov</a:t>
            </a:r>
            <a:r>
              <a:rPr lang="en-US" sz="1400" dirty="0"/>
              <a:t>/pubs/2018/nsf18503/nsf18503.htm</a:t>
            </a:r>
          </a:p>
        </p:txBody>
      </p:sp>
      <p:sp>
        <p:nvSpPr>
          <p:cNvPr id="7" name="TextBox 6">
            <a:extLst>
              <a:ext uri="{FF2B5EF4-FFF2-40B4-BE49-F238E27FC236}">
                <a16:creationId xmlns:a16="http://schemas.microsoft.com/office/drawing/2014/main" id="{896859B0-EF56-D347-A14A-5E6127E86194}"/>
              </a:ext>
            </a:extLst>
          </p:cNvPr>
          <p:cNvSpPr txBox="1"/>
          <p:nvPr/>
        </p:nvSpPr>
        <p:spPr>
          <a:xfrm>
            <a:off x="472937" y="194178"/>
            <a:ext cx="4738597" cy="1569660"/>
          </a:xfrm>
          <a:prstGeom prst="rect">
            <a:avLst/>
          </a:prstGeom>
          <a:noFill/>
        </p:spPr>
        <p:txBody>
          <a:bodyPr wrap="square" rtlCol="0">
            <a:spAutoFit/>
          </a:bodyPr>
          <a:lstStyle/>
          <a:p>
            <a:r>
              <a:rPr lang="en-US" sz="1600" dirty="0"/>
              <a:t>CNH must include analyses of: (1) the dynamics of a natural system; (2) the dynamics of a human system; (3) the processes through which the natural system affects the human system; and (4) the processes through which the human system affects the natural system. </a:t>
            </a:r>
          </a:p>
        </p:txBody>
      </p:sp>
      <p:grpSp>
        <p:nvGrpSpPr>
          <p:cNvPr id="3" name="Group 2">
            <a:extLst>
              <a:ext uri="{FF2B5EF4-FFF2-40B4-BE49-F238E27FC236}">
                <a16:creationId xmlns:a16="http://schemas.microsoft.com/office/drawing/2014/main" id="{FAA9218A-25B0-1942-95A7-1C638C347CBA}"/>
              </a:ext>
            </a:extLst>
          </p:cNvPr>
          <p:cNvGrpSpPr/>
          <p:nvPr/>
        </p:nvGrpSpPr>
        <p:grpSpPr>
          <a:xfrm>
            <a:off x="5127172" y="289067"/>
            <a:ext cx="3875315" cy="6636011"/>
            <a:chOff x="5127172" y="289067"/>
            <a:chExt cx="3875315" cy="6636011"/>
          </a:xfrm>
        </p:grpSpPr>
        <p:sp>
          <p:nvSpPr>
            <p:cNvPr id="8" name="TextBox 7">
              <a:extLst>
                <a:ext uri="{FF2B5EF4-FFF2-40B4-BE49-F238E27FC236}">
                  <a16:creationId xmlns:a16="http://schemas.microsoft.com/office/drawing/2014/main" id="{F0DB80BE-BE95-7949-B418-13441C9FBFE4}"/>
                </a:ext>
              </a:extLst>
            </p:cNvPr>
            <p:cNvSpPr txBox="1"/>
            <p:nvPr/>
          </p:nvSpPr>
          <p:spPr>
            <a:xfrm>
              <a:off x="5127172" y="289067"/>
              <a:ext cx="3875315" cy="4524315"/>
            </a:xfrm>
            <a:prstGeom prst="rect">
              <a:avLst/>
            </a:prstGeom>
            <a:noFill/>
          </p:spPr>
          <p:txBody>
            <a:bodyPr wrap="square" rtlCol="0">
              <a:spAutoFit/>
            </a:bodyPr>
            <a:lstStyle/>
            <a:p>
              <a:r>
                <a:rPr lang="en-US" sz="2400" dirty="0"/>
                <a:t> Doing this is challenging:</a:t>
              </a:r>
            </a:p>
            <a:p>
              <a:pPr marL="514350" indent="-514350">
                <a:buAutoNum type="romanLcParenR"/>
              </a:pPr>
              <a:r>
                <a:rPr lang="en-US" sz="2400" dirty="0"/>
                <a:t>Mismatch between the temporal and spatial scales of the different organizational levels</a:t>
              </a:r>
            </a:p>
            <a:p>
              <a:pPr marL="514350" indent="-514350">
                <a:buAutoNum type="romanLcParenR"/>
              </a:pPr>
              <a:r>
                <a:rPr lang="en-US" sz="2400" dirty="0"/>
                <a:t>Main conceptual models for human systems are not as agreed upon as they are for natural systems</a:t>
              </a:r>
            </a:p>
            <a:p>
              <a:pPr marL="514350" indent="-514350">
                <a:buAutoNum type="romanLcParenR"/>
              </a:pPr>
              <a:r>
                <a:rPr lang="en-US" sz="2400" dirty="0"/>
                <a:t>Rules for the coupling are unclear  </a:t>
              </a:r>
            </a:p>
          </p:txBody>
        </p:sp>
        <p:sp>
          <p:nvSpPr>
            <p:cNvPr id="2" name="TextBox 1">
              <a:extLst>
                <a:ext uri="{FF2B5EF4-FFF2-40B4-BE49-F238E27FC236}">
                  <a16:creationId xmlns:a16="http://schemas.microsoft.com/office/drawing/2014/main" id="{150268E8-9787-F54D-934E-3BF1E11C5B91}"/>
                </a:ext>
              </a:extLst>
            </p:cNvPr>
            <p:cNvSpPr txBox="1"/>
            <p:nvPr/>
          </p:nvSpPr>
          <p:spPr>
            <a:xfrm>
              <a:off x="5328556" y="5016863"/>
              <a:ext cx="3521530" cy="1908215"/>
            </a:xfrm>
            <a:prstGeom prst="rect">
              <a:avLst/>
            </a:prstGeom>
            <a:noFill/>
          </p:spPr>
          <p:txBody>
            <a:bodyPr wrap="square" rtlCol="0">
              <a:spAutoFit/>
            </a:bodyPr>
            <a:lstStyle/>
            <a:p>
              <a:r>
                <a:rPr lang="en-US" sz="1800" dirty="0"/>
                <a:t>Shin, Y-A., K. Lacasse, L. Gross, B. </a:t>
              </a:r>
              <a:r>
                <a:rPr lang="en-US" sz="1800" dirty="0" err="1"/>
                <a:t>Beckage</a:t>
              </a:r>
              <a:r>
                <a:rPr lang="en-US" sz="1800" dirty="0"/>
                <a:t>. 2022. How coupled is coupled human-natural systems research? </a:t>
              </a:r>
              <a:r>
                <a:rPr lang="en-US" sz="1800" b="1" i="1" dirty="0"/>
                <a:t>Ecology and Society 27 (3):4</a:t>
              </a:r>
              <a:endParaRPr lang="en-US" sz="1800" dirty="0"/>
            </a:p>
            <a:p>
              <a:endParaRPr lang="en-US" dirty="0"/>
            </a:p>
          </p:txBody>
        </p:sp>
      </p:grpSp>
    </p:spTree>
    <p:extLst>
      <p:ext uri="{BB962C8B-B14F-4D97-AF65-F5344CB8AC3E}">
        <p14:creationId xmlns:p14="http://schemas.microsoft.com/office/powerpoint/2010/main" val="254047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36672-F910-8843-A276-8E122A2B9962}"/>
              </a:ext>
            </a:extLst>
          </p:cNvPr>
          <p:cNvSpPr>
            <a:spLocks noGrp="1"/>
          </p:cNvSpPr>
          <p:nvPr>
            <p:ph type="title"/>
          </p:nvPr>
        </p:nvSpPr>
        <p:spPr>
          <a:xfrm>
            <a:off x="685800" y="315686"/>
            <a:ext cx="7772400" cy="1143000"/>
          </a:xfrm>
        </p:spPr>
        <p:txBody>
          <a:bodyPr/>
          <a:lstStyle/>
          <a:p>
            <a:r>
              <a:rPr lang="en-US" sz="2800" dirty="0"/>
              <a:t>Can we measure how challenging it is to link human and natural systems? </a:t>
            </a:r>
            <a:endParaRPr lang="en-US" dirty="0"/>
          </a:p>
        </p:txBody>
      </p:sp>
      <p:sp>
        <p:nvSpPr>
          <p:cNvPr id="3" name="Content Placeholder 2">
            <a:extLst>
              <a:ext uri="{FF2B5EF4-FFF2-40B4-BE49-F238E27FC236}">
                <a16:creationId xmlns:a16="http://schemas.microsoft.com/office/drawing/2014/main" id="{0B1B7FE6-FCB8-3B41-A7B0-5141682655FD}"/>
              </a:ext>
            </a:extLst>
          </p:cNvPr>
          <p:cNvSpPr>
            <a:spLocks noGrp="1"/>
          </p:cNvSpPr>
          <p:nvPr>
            <p:ph idx="1"/>
          </p:nvPr>
        </p:nvSpPr>
        <p:spPr>
          <a:xfrm>
            <a:off x="2808513" y="1568821"/>
            <a:ext cx="3526973" cy="718458"/>
          </a:xfrm>
        </p:spPr>
        <p:txBody>
          <a:bodyPr/>
          <a:lstStyle/>
          <a:p>
            <a:pPr marL="0" indent="0">
              <a:buNone/>
            </a:pPr>
            <a:r>
              <a:rPr lang="en-US" sz="4000" dirty="0">
                <a:solidFill>
                  <a:srgbClr val="4A52E7"/>
                </a:solidFill>
              </a:rPr>
              <a:t>Get the Data!</a:t>
            </a:r>
          </a:p>
        </p:txBody>
      </p:sp>
      <p:grpSp>
        <p:nvGrpSpPr>
          <p:cNvPr id="16" name="Group 15">
            <a:extLst>
              <a:ext uri="{FF2B5EF4-FFF2-40B4-BE49-F238E27FC236}">
                <a16:creationId xmlns:a16="http://schemas.microsoft.com/office/drawing/2014/main" id="{B53578F5-D33D-AC45-B863-2D6E6D931A2F}"/>
              </a:ext>
            </a:extLst>
          </p:cNvPr>
          <p:cNvGrpSpPr/>
          <p:nvPr/>
        </p:nvGrpSpPr>
        <p:grpSpPr>
          <a:xfrm>
            <a:off x="272143" y="2397414"/>
            <a:ext cx="8556171" cy="3932786"/>
            <a:chOff x="272143" y="2397414"/>
            <a:chExt cx="8556171" cy="3932786"/>
          </a:xfrm>
        </p:grpSpPr>
        <p:sp>
          <p:nvSpPr>
            <p:cNvPr id="4" name="TextBox 3">
              <a:extLst>
                <a:ext uri="{FF2B5EF4-FFF2-40B4-BE49-F238E27FC236}">
                  <a16:creationId xmlns:a16="http://schemas.microsoft.com/office/drawing/2014/main" id="{CB64D40C-2E78-2647-A22D-B7CAD7ECAB5D}"/>
                </a:ext>
              </a:extLst>
            </p:cNvPr>
            <p:cNvSpPr txBox="1"/>
            <p:nvPr/>
          </p:nvSpPr>
          <p:spPr>
            <a:xfrm>
              <a:off x="272143" y="5622314"/>
              <a:ext cx="8556171" cy="707886"/>
            </a:xfrm>
            <a:prstGeom prst="rect">
              <a:avLst/>
            </a:prstGeom>
            <a:noFill/>
          </p:spPr>
          <p:txBody>
            <a:bodyPr wrap="square" rtlCol="0">
              <a:spAutoFit/>
            </a:bodyPr>
            <a:lstStyle/>
            <a:p>
              <a:r>
                <a:rPr lang="en-US" sz="2000" dirty="0"/>
                <a:t>Shin, Y-A., K. Lacasse, L. Gross, B. </a:t>
              </a:r>
              <a:r>
                <a:rPr lang="en-US" sz="2000" dirty="0" err="1"/>
                <a:t>Beckage</a:t>
              </a:r>
              <a:r>
                <a:rPr lang="en-US" sz="2000" dirty="0"/>
                <a:t>. 2022. How coupled is coupled human-natural systems research? </a:t>
              </a:r>
              <a:r>
                <a:rPr lang="en-US" sz="2000" b="1" i="1" dirty="0"/>
                <a:t>Ecology and Society 27 </a:t>
              </a:r>
              <a:r>
                <a:rPr lang="en-US" sz="2000" i="1" dirty="0"/>
                <a:t>(3):4. </a:t>
              </a:r>
              <a:endParaRPr lang="en-US" sz="2000" dirty="0"/>
            </a:p>
          </p:txBody>
        </p:sp>
        <p:pic>
          <p:nvPicPr>
            <p:cNvPr id="6" name="Picture 5" descr="A person smiling at the camera&#10;&#10;Description automatically generated with medium confidence">
              <a:extLst>
                <a:ext uri="{FF2B5EF4-FFF2-40B4-BE49-F238E27FC236}">
                  <a16:creationId xmlns:a16="http://schemas.microsoft.com/office/drawing/2014/main" id="{8070E4A6-A990-0441-847B-2F81992E1188}"/>
                </a:ext>
              </a:extLst>
            </p:cNvPr>
            <p:cNvPicPr>
              <a:picLocks noChangeAspect="1"/>
            </p:cNvPicPr>
            <p:nvPr/>
          </p:nvPicPr>
          <p:blipFill>
            <a:blip r:embed="rId2"/>
            <a:stretch>
              <a:fillRect/>
            </a:stretch>
          </p:blipFill>
          <p:spPr>
            <a:xfrm>
              <a:off x="772886" y="2397414"/>
              <a:ext cx="1731824" cy="2303326"/>
            </a:xfrm>
            <a:prstGeom prst="rect">
              <a:avLst/>
            </a:prstGeom>
          </p:spPr>
        </p:pic>
        <p:pic>
          <p:nvPicPr>
            <p:cNvPr id="8" name="Picture 7" descr="Application&#10;&#10;Description automatically generated with low confidence">
              <a:extLst>
                <a:ext uri="{FF2B5EF4-FFF2-40B4-BE49-F238E27FC236}">
                  <a16:creationId xmlns:a16="http://schemas.microsoft.com/office/drawing/2014/main" id="{73AFE532-4294-7443-B250-5974209EB2B2}"/>
                </a:ext>
              </a:extLst>
            </p:cNvPr>
            <p:cNvPicPr>
              <a:picLocks noChangeAspect="1"/>
            </p:cNvPicPr>
            <p:nvPr/>
          </p:nvPicPr>
          <p:blipFill>
            <a:blip r:embed="rId3"/>
            <a:stretch>
              <a:fillRect/>
            </a:stretch>
          </p:blipFill>
          <p:spPr>
            <a:xfrm>
              <a:off x="3406809" y="2551306"/>
              <a:ext cx="1818249" cy="2148840"/>
            </a:xfrm>
            <a:prstGeom prst="rect">
              <a:avLst/>
            </a:prstGeom>
          </p:spPr>
        </p:pic>
        <p:pic>
          <p:nvPicPr>
            <p:cNvPr id="12" name="Picture 11" descr="A person wearing glasses&#10;&#10;Description automatically generated with medium confidence">
              <a:extLst>
                <a:ext uri="{FF2B5EF4-FFF2-40B4-BE49-F238E27FC236}">
                  <a16:creationId xmlns:a16="http://schemas.microsoft.com/office/drawing/2014/main" id="{4E2211D4-147B-A44E-8262-E36865BA803F}"/>
                </a:ext>
              </a:extLst>
            </p:cNvPr>
            <p:cNvPicPr>
              <a:picLocks noChangeAspect="1"/>
            </p:cNvPicPr>
            <p:nvPr/>
          </p:nvPicPr>
          <p:blipFill>
            <a:blip r:embed="rId4"/>
            <a:stretch>
              <a:fillRect/>
            </a:stretch>
          </p:blipFill>
          <p:spPr>
            <a:xfrm>
              <a:off x="5685685" y="2584035"/>
              <a:ext cx="2772515" cy="2083976"/>
            </a:xfrm>
            <a:prstGeom prst="rect">
              <a:avLst/>
            </a:prstGeom>
          </p:spPr>
        </p:pic>
        <p:sp>
          <p:nvSpPr>
            <p:cNvPr id="13" name="TextBox 12">
              <a:extLst>
                <a:ext uri="{FF2B5EF4-FFF2-40B4-BE49-F238E27FC236}">
                  <a16:creationId xmlns:a16="http://schemas.microsoft.com/office/drawing/2014/main" id="{DD734566-1502-3F49-8FE0-7C6CD5ABEF8C}"/>
                </a:ext>
              </a:extLst>
            </p:cNvPr>
            <p:cNvSpPr txBox="1"/>
            <p:nvPr/>
          </p:nvSpPr>
          <p:spPr>
            <a:xfrm>
              <a:off x="849086" y="4833257"/>
              <a:ext cx="1731824" cy="707886"/>
            </a:xfrm>
            <a:prstGeom prst="rect">
              <a:avLst/>
            </a:prstGeom>
            <a:noFill/>
          </p:spPr>
          <p:txBody>
            <a:bodyPr wrap="square" rtlCol="0">
              <a:spAutoFit/>
            </a:bodyPr>
            <a:lstStyle/>
            <a:p>
              <a:r>
                <a:rPr lang="en-US" sz="2000" dirty="0"/>
                <a:t>Yoon Ah Shin </a:t>
              </a:r>
            </a:p>
            <a:p>
              <a:r>
                <a:rPr lang="en-US" sz="2000" dirty="0"/>
                <a:t>SESYNC</a:t>
              </a:r>
            </a:p>
          </p:txBody>
        </p:sp>
        <p:sp>
          <p:nvSpPr>
            <p:cNvPr id="14" name="TextBox 13">
              <a:extLst>
                <a:ext uri="{FF2B5EF4-FFF2-40B4-BE49-F238E27FC236}">
                  <a16:creationId xmlns:a16="http://schemas.microsoft.com/office/drawing/2014/main" id="{2E2E1265-404D-B943-AE37-8290FC13ADA3}"/>
                </a:ext>
              </a:extLst>
            </p:cNvPr>
            <p:cNvSpPr txBox="1"/>
            <p:nvPr/>
          </p:nvSpPr>
          <p:spPr>
            <a:xfrm>
              <a:off x="3157853" y="4751457"/>
              <a:ext cx="2772515" cy="707886"/>
            </a:xfrm>
            <a:prstGeom prst="rect">
              <a:avLst/>
            </a:prstGeom>
            <a:noFill/>
          </p:spPr>
          <p:txBody>
            <a:bodyPr wrap="square" rtlCol="0">
              <a:spAutoFit/>
            </a:bodyPr>
            <a:lstStyle/>
            <a:p>
              <a:r>
                <a:rPr lang="en-US" sz="2000" dirty="0"/>
                <a:t>Katherine Lacasse </a:t>
              </a:r>
            </a:p>
            <a:p>
              <a:r>
                <a:rPr lang="en-US" sz="2000" dirty="0"/>
                <a:t>Rhode Island College</a:t>
              </a:r>
            </a:p>
          </p:txBody>
        </p:sp>
        <p:sp>
          <p:nvSpPr>
            <p:cNvPr id="15" name="TextBox 14">
              <a:extLst>
                <a:ext uri="{FF2B5EF4-FFF2-40B4-BE49-F238E27FC236}">
                  <a16:creationId xmlns:a16="http://schemas.microsoft.com/office/drawing/2014/main" id="{0D475417-882F-CE42-9E9C-C8B51BF9CF53}"/>
                </a:ext>
              </a:extLst>
            </p:cNvPr>
            <p:cNvSpPr txBox="1"/>
            <p:nvPr/>
          </p:nvSpPr>
          <p:spPr>
            <a:xfrm>
              <a:off x="5930368" y="4742660"/>
              <a:ext cx="2772515" cy="707886"/>
            </a:xfrm>
            <a:prstGeom prst="rect">
              <a:avLst/>
            </a:prstGeom>
            <a:noFill/>
          </p:spPr>
          <p:txBody>
            <a:bodyPr wrap="square" rtlCol="0">
              <a:spAutoFit/>
            </a:bodyPr>
            <a:lstStyle/>
            <a:p>
              <a:r>
                <a:rPr lang="en-US" sz="2000" dirty="0"/>
                <a:t>Brian </a:t>
              </a:r>
              <a:r>
                <a:rPr lang="en-US" sz="2000" dirty="0" err="1"/>
                <a:t>Beckage</a:t>
              </a:r>
              <a:r>
                <a:rPr lang="en-US" sz="2000" dirty="0"/>
                <a:t> </a:t>
              </a:r>
            </a:p>
            <a:p>
              <a:r>
                <a:rPr lang="en-US" sz="2000" dirty="0"/>
                <a:t>University of Vermont</a:t>
              </a:r>
            </a:p>
          </p:txBody>
        </p:sp>
      </p:grpSp>
    </p:spTree>
    <p:extLst>
      <p:ext uri="{BB962C8B-B14F-4D97-AF65-F5344CB8AC3E}">
        <p14:creationId xmlns:p14="http://schemas.microsoft.com/office/powerpoint/2010/main" val="6792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A08192-2330-E149-BD63-78C7B3D987EE}"/>
              </a:ext>
            </a:extLst>
          </p:cNvPr>
          <p:cNvSpPr>
            <a:spLocks noGrp="1"/>
          </p:cNvSpPr>
          <p:nvPr>
            <p:ph idx="1"/>
          </p:nvPr>
        </p:nvSpPr>
        <p:spPr>
          <a:xfrm>
            <a:off x="587828" y="228601"/>
            <a:ext cx="7772400" cy="2612571"/>
          </a:xfrm>
        </p:spPr>
        <p:txBody>
          <a:bodyPr/>
          <a:lstStyle/>
          <a:p>
            <a:pPr marL="0" indent="0">
              <a:buNone/>
            </a:pPr>
            <a:r>
              <a:rPr lang="en-US" sz="2400" b="1" dirty="0"/>
              <a:t>Objectives:</a:t>
            </a:r>
          </a:p>
          <a:p>
            <a:r>
              <a:rPr lang="en-US" sz="2400" dirty="0"/>
              <a:t>Evaluate the degree to which interdisciplinary research teams studying coupled natural-human systems publish research that displays two-way linkages between systems.</a:t>
            </a:r>
          </a:p>
          <a:p>
            <a:r>
              <a:rPr lang="en-US" sz="2400" dirty="0"/>
              <a:t>What academic disciplines of team leaders and members are important predictors for achievement of two-way linkages in the research? </a:t>
            </a:r>
          </a:p>
          <a:p>
            <a:r>
              <a:rPr lang="en-US" sz="2400" dirty="0"/>
              <a:t>What analysis methods most affect achievement of two-way linkages? </a:t>
            </a:r>
          </a:p>
        </p:txBody>
      </p:sp>
      <p:sp>
        <p:nvSpPr>
          <p:cNvPr id="4" name="Content Placeholder 2">
            <a:extLst>
              <a:ext uri="{FF2B5EF4-FFF2-40B4-BE49-F238E27FC236}">
                <a16:creationId xmlns:a16="http://schemas.microsoft.com/office/drawing/2014/main" id="{E00EA8A4-D73E-024F-A2A0-824FF7E1A427}"/>
              </a:ext>
            </a:extLst>
          </p:cNvPr>
          <p:cNvSpPr txBox="1">
            <a:spLocks/>
          </p:cNvSpPr>
          <p:nvPr/>
        </p:nvSpPr>
        <p:spPr bwMode="auto">
          <a:xfrm>
            <a:off x="587828" y="4016828"/>
            <a:ext cx="7772400" cy="261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0" indent="0">
              <a:buFontTx/>
              <a:buNone/>
            </a:pPr>
            <a:r>
              <a:rPr lang="en-US" sz="2400" b="1" kern="0" dirty="0"/>
              <a:t>Data:</a:t>
            </a:r>
          </a:p>
          <a:p>
            <a:r>
              <a:rPr lang="en-US" sz="2400" kern="0" dirty="0"/>
              <a:t>Sampled 14% of all CNH funded projects from each year between 2001 and 2018 (44 of 310 projects)</a:t>
            </a:r>
          </a:p>
          <a:p>
            <a:r>
              <a:rPr lang="en-US" sz="2400" kern="0" dirty="0"/>
              <a:t>Analyze publications from these projects (241 total) for author attributes, presence/absence of 2-way linkages, analysis methods used in publication</a:t>
            </a:r>
          </a:p>
        </p:txBody>
      </p:sp>
    </p:spTree>
    <p:extLst>
      <p:ext uri="{BB962C8B-B14F-4D97-AF65-F5344CB8AC3E}">
        <p14:creationId xmlns:p14="http://schemas.microsoft.com/office/powerpoint/2010/main" val="165900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A08192-2330-E149-BD63-78C7B3D987EE}"/>
              </a:ext>
            </a:extLst>
          </p:cNvPr>
          <p:cNvSpPr>
            <a:spLocks noGrp="1"/>
          </p:cNvSpPr>
          <p:nvPr>
            <p:ph idx="1"/>
          </p:nvPr>
        </p:nvSpPr>
        <p:spPr>
          <a:xfrm>
            <a:off x="587828" y="228601"/>
            <a:ext cx="7772400" cy="3320142"/>
          </a:xfrm>
        </p:spPr>
        <p:txBody>
          <a:bodyPr/>
          <a:lstStyle/>
          <a:p>
            <a:pPr marL="0" indent="0">
              <a:buNone/>
            </a:pPr>
            <a:r>
              <a:rPr lang="en-US" sz="2400" b="1" dirty="0"/>
              <a:t>Results:</a:t>
            </a:r>
          </a:p>
          <a:p>
            <a:r>
              <a:rPr lang="en-US" sz="2400" dirty="0"/>
              <a:t>13% of the total articles analyzed included 2-way linkages</a:t>
            </a:r>
          </a:p>
          <a:p>
            <a:r>
              <a:rPr lang="en-US" sz="2400" dirty="0"/>
              <a:t>13% of articles had a 1-way linkage from the natural to the human system, 26% had a 1-way linkage from the human to the natural system, and 47% had no linkage between systems.</a:t>
            </a:r>
          </a:p>
          <a:p>
            <a:r>
              <a:rPr lang="en-US" sz="2400" dirty="0"/>
              <a:t>37% of the projects published at least one article with 2-way linkages</a:t>
            </a:r>
          </a:p>
          <a:p>
            <a:endParaRPr lang="en-US" sz="2400" dirty="0"/>
          </a:p>
        </p:txBody>
      </p:sp>
      <p:grpSp>
        <p:nvGrpSpPr>
          <p:cNvPr id="13" name="Group 12">
            <a:extLst>
              <a:ext uri="{FF2B5EF4-FFF2-40B4-BE49-F238E27FC236}">
                <a16:creationId xmlns:a16="http://schemas.microsoft.com/office/drawing/2014/main" id="{5105F5FD-C183-2446-BC3D-3C0D01042DB5}"/>
              </a:ext>
            </a:extLst>
          </p:cNvPr>
          <p:cNvGrpSpPr/>
          <p:nvPr/>
        </p:nvGrpSpPr>
        <p:grpSpPr>
          <a:xfrm>
            <a:off x="587828" y="3548743"/>
            <a:ext cx="6836230" cy="2612571"/>
            <a:chOff x="587828" y="3548743"/>
            <a:chExt cx="6836230" cy="2612571"/>
          </a:xfrm>
        </p:grpSpPr>
        <p:sp>
          <p:nvSpPr>
            <p:cNvPr id="5" name="Content Placeholder 2">
              <a:extLst>
                <a:ext uri="{FF2B5EF4-FFF2-40B4-BE49-F238E27FC236}">
                  <a16:creationId xmlns:a16="http://schemas.microsoft.com/office/drawing/2014/main" id="{918D8A7E-4875-5F45-B972-1424F01CC968}"/>
                </a:ext>
              </a:extLst>
            </p:cNvPr>
            <p:cNvSpPr txBox="1">
              <a:spLocks/>
            </p:cNvSpPr>
            <p:nvPr/>
          </p:nvSpPr>
          <p:spPr bwMode="auto">
            <a:xfrm>
              <a:off x="587828" y="3548743"/>
              <a:ext cx="6466115" cy="261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0" indent="0">
                <a:buFontTx/>
                <a:buNone/>
              </a:pPr>
              <a:r>
                <a:rPr lang="en-US" sz="2400" b="1" kern="0" dirty="0"/>
                <a:t>Impact on presence of 2-way linkages:</a:t>
              </a:r>
            </a:p>
            <a:p>
              <a:pPr marL="0" indent="0">
                <a:buFontTx/>
                <a:buNone/>
              </a:pPr>
              <a:r>
                <a:rPr lang="en-US" sz="2400" kern="0" dirty="0"/>
                <a:t>Social science and/or interdisciplinary authors</a:t>
              </a:r>
            </a:p>
            <a:p>
              <a:pPr marL="0" indent="0">
                <a:buFontTx/>
                <a:buNone/>
              </a:pPr>
              <a:r>
                <a:rPr lang="en-US" sz="2400" kern="0" dirty="0"/>
                <a:t>Biological and/or physical science authors</a:t>
              </a:r>
            </a:p>
            <a:p>
              <a:pPr marL="0" indent="0">
                <a:buFontTx/>
                <a:buNone/>
              </a:pPr>
              <a:r>
                <a:rPr lang="en-US" sz="2400" kern="0" dirty="0"/>
                <a:t>Statistical or spatial analysis methods</a:t>
              </a:r>
            </a:p>
            <a:p>
              <a:pPr marL="0" indent="0">
                <a:buFontTx/>
                <a:buNone/>
              </a:pPr>
              <a:r>
                <a:rPr lang="en-US" sz="2400" kern="0" dirty="0"/>
                <a:t>Conceptual/reviews and computational simulation</a:t>
              </a:r>
            </a:p>
          </p:txBody>
        </p:sp>
        <p:cxnSp>
          <p:nvCxnSpPr>
            <p:cNvPr id="6" name="Straight Arrow Connector 5">
              <a:extLst>
                <a:ext uri="{FF2B5EF4-FFF2-40B4-BE49-F238E27FC236}">
                  <a16:creationId xmlns:a16="http://schemas.microsoft.com/office/drawing/2014/main" id="{731F1BAB-E9C3-6048-A3FB-96C904500CB3}"/>
                </a:ext>
              </a:extLst>
            </p:cNvPr>
            <p:cNvCxnSpPr/>
            <p:nvPr/>
          </p:nvCxnSpPr>
          <p:spPr bwMode="auto">
            <a:xfrm flipV="1">
              <a:off x="6536872" y="4022271"/>
              <a:ext cx="381000" cy="359229"/>
            </a:xfrm>
            <a:prstGeom prst="straightConnector1">
              <a:avLst/>
            </a:prstGeom>
            <a:noFill/>
            <a:ln w="76200" cap="flat" cmpd="sng" algn="ctr">
              <a:solidFill>
                <a:schemeClr val="tx1"/>
              </a:solidFill>
              <a:prstDash val="solid"/>
              <a:round/>
              <a:headEnd type="none" w="med" len="med"/>
              <a:tailEnd type="triangle"/>
            </a:ln>
            <a:effectLst/>
          </p:spPr>
        </p:cxnSp>
        <p:cxnSp>
          <p:nvCxnSpPr>
            <p:cNvPr id="8" name="Straight Arrow Connector 7">
              <a:extLst>
                <a:ext uri="{FF2B5EF4-FFF2-40B4-BE49-F238E27FC236}">
                  <a16:creationId xmlns:a16="http://schemas.microsoft.com/office/drawing/2014/main" id="{7A8B4EE1-1627-1447-B270-C4D27E9E51A6}"/>
                </a:ext>
              </a:extLst>
            </p:cNvPr>
            <p:cNvCxnSpPr>
              <a:cxnSpLocks/>
            </p:cNvCxnSpPr>
            <p:nvPr/>
          </p:nvCxnSpPr>
          <p:spPr bwMode="auto">
            <a:xfrm>
              <a:off x="5736773" y="4936673"/>
              <a:ext cx="489856" cy="364670"/>
            </a:xfrm>
            <a:prstGeom prst="straightConnector1">
              <a:avLst/>
            </a:prstGeom>
            <a:noFill/>
            <a:ln w="76200" cap="flat" cmpd="sng" algn="ctr">
              <a:solidFill>
                <a:schemeClr val="tx1"/>
              </a:solidFill>
              <a:prstDash val="solid"/>
              <a:round/>
              <a:headEnd type="none" w="med" len="med"/>
              <a:tailEnd type="triangle"/>
            </a:ln>
            <a:effectLst/>
          </p:spPr>
        </p:cxnSp>
        <p:cxnSp>
          <p:nvCxnSpPr>
            <p:cNvPr id="9" name="Straight Arrow Connector 8">
              <a:extLst>
                <a:ext uri="{FF2B5EF4-FFF2-40B4-BE49-F238E27FC236}">
                  <a16:creationId xmlns:a16="http://schemas.microsoft.com/office/drawing/2014/main" id="{ED6B73E6-AA93-704D-86A4-6004AF7336F4}"/>
                </a:ext>
              </a:extLst>
            </p:cNvPr>
            <p:cNvCxnSpPr/>
            <p:nvPr/>
          </p:nvCxnSpPr>
          <p:spPr bwMode="auto">
            <a:xfrm flipV="1">
              <a:off x="7043058" y="5301343"/>
              <a:ext cx="381000" cy="359229"/>
            </a:xfrm>
            <a:prstGeom prst="straightConnector1">
              <a:avLst/>
            </a:prstGeom>
            <a:noFill/>
            <a:ln w="76200" cap="flat" cmpd="sng" algn="ctr">
              <a:solidFill>
                <a:schemeClr val="tx1"/>
              </a:solidFill>
              <a:prstDash val="solid"/>
              <a:round/>
              <a:headEnd type="none" w="med" len="med"/>
              <a:tailEnd type="triangle"/>
            </a:ln>
            <a:effectLst/>
          </p:spPr>
        </p:cxnSp>
        <p:cxnSp>
          <p:nvCxnSpPr>
            <p:cNvPr id="12" name="Straight Arrow Connector 11">
              <a:extLst>
                <a:ext uri="{FF2B5EF4-FFF2-40B4-BE49-F238E27FC236}">
                  <a16:creationId xmlns:a16="http://schemas.microsoft.com/office/drawing/2014/main" id="{CAFD7C3D-E803-3348-90B4-125B7C3409E7}"/>
                </a:ext>
              </a:extLst>
            </p:cNvPr>
            <p:cNvCxnSpPr>
              <a:cxnSpLocks/>
            </p:cNvCxnSpPr>
            <p:nvPr/>
          </p:nvCxnSpPr>
          <p:spPr bwMode="auto">
            <a:xfrm>
              <a:off x="6047016" y="4490358"/>
              <a:ext cx="489856" cy="364670"/>
            </a:xfrm>
            <a:prstGeom prst="straightConnector1">
              <a:avLst/>
            </a:prstGeom>
            <a:noFill/>
            <a:ln w="76200" cap="flat" cmpd="sng" algn="ctr">
              <a:solidFill>
                <a:schemeClr val="tx1"/>
              </a:solidFill>
              <a:prstDash val="solid"/>
              <a:round/>
              <a:headEnd type="none" w="med" len="med"/>
              <a:tailEnd type="triangle"/>
            </a:ln>
            <a:effectLst/>
          </p:spPr>
        </p:cxnSp>
      </p:grpSp>
    </p:spTree>
    <p:extLst>
      <p:ext uri="{BB962C8B-B14F-4D97-AF65-F5344CB8AC3E}">
        <p14:creationId xmlns:p14="http://schemas.microsoft.com/office/powerpoint/2010/main" val="27391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eam">
  <a:themeElements>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fontScheme name="Beam">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10089</TotalTime>
  <Words>2832</Words>
  <Application>Microsoft Macintosh PowerPoint</Application>
  <PresentationFormat>On-screen Show (4:3)</PresentationFormat>
  <Paragraphs>267</Paragraphs>
  <Slides>53</Slides>
  <Notes>23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53</vt:i4>
      </vt:variant>
    </vt:vector>
  </HeadingPairs>
  <TitlesOfParts>
    <vt:vector size="62" baseType="lpstr">
      <vt:lpstr>ＭＳ Ｐゴシック</vt:lpstr>
      <vt:lpstr>Arial</vt:lpstr>
      <vt:lpstr>Courier</vt:lpstr>
      <vt:lpstr>Times</vt:lpstr>
      <vt:lpstr>Times New Roman</vt:lpstr>
      <vt:lpstr>Trebuchet MS</vt:lpstr>
      <vt:lpstr>Wingdings</vt:lpstr>
      <vt:lpstr>Default Design</vt:lpstr>
      <vt:lpstr>Beam</vt:lpstr>
      <vt:lpstr>NIMBioS Songwriter-in-Residence Program</vt:lpstr>
      <vt:lpstr>A Rational Basis for Hope: Human Behavior Modeling and Climate Change</vt:lpstr>
      <vt:lpstr>PowerPoint Presentation</vt:lpstr>
      <vt:lpstr>A Rational Basis for Hope: Human Behavior Modeling and Climate Change</vt:lpstr>
      <vt:lpstr>PowerPoint Presentation</vt:lpstr>
      <vt:lpstr>PowerPoint Presentation</vt:lpstr>
      <vt:lpstr>Can we measure how challenging it is to link human and natural systems? </vt:lpstr>
      <vt:lpstr>PowerPoint Presentation</vt:lpstr>
      <vt:lpstr>PowerPoint Presentation</vt:lpstr>
      <vt:lpstr>PowerPoint Presentation</vt:lpstr>
      <vt:lpstr>Take away:</vt:lpstr>
      <vt:lpstr>PowerPoint Presentation</vt:lpstr>
      <vt:lpstr>PowerPoint Presentation</vt:lpstr>
      <vt:lpstr>PowerPoint Presentation</vt:lpstr>
      <vt:lpstr>PowerPoint Presentation</vt:lpstr>
      <vt:lpstr>Overview</vt:lpstr>
      <vt:lpstr>PowerPoint Presentation</vt:lpstr>
      <vt:lpstr>PowerPoint Presentation</vt:lpstr>
      <vt:lpstr>PowerPoint Presentation</vt:lpstr>
      <vt:lpstr>PowerPoint Presentation</vt:lpstr>
      <vt:lpstr>Modeling Human Behavior</vt:lpstr>
      <vt:lpstr>Isaac Asimov</vt:lpstr>
      <vt:lpstr>PowerPoint Presentation</vt:lpstr>
      <vt:lpstr>PowerPoint Presentation</vt:lpstr>
      <vt:lpstr>PowerPoint Presentation</vt:lpstr>
      <vt:lpstr>Agent-Based Models and Human Behavior</vt:lpstr>
      <vt:lpstr>PowerPoint Presentation</vt:lpstr>
      <vt:lpstr>PowerPoint Presentation</vt:lpstr>
      <vt:lpstr>Theory of Planned Behavior</vt:lpstr>
      <vt:lpstr>Theory of Planned Behavior</vt:lpstr>
      <vt:lpstr>Theory of Planned Behavior</vt:lpstr>
      <vt:lpstr>CSM (Climate Social Model)</vt:lpstr>
      <vt:lpstr>CSM (Climate Social Model)</vt:lpstr>
      <vt:lpstr>CSM (Climate Social Model)</vt:lpstr>
      <vt:lpstr>PowerPoint Presentation</vt:lpstr>
      <vt:lpstr>PowerPoint Presentation</vt:lpstr>
      <vt:lpstr>PowerPoint Presentation</vt:lpstr>
      <vt:lpstr>Conclusions from the CSM integration</vt:lpstr>
      <vt:lpstr>Conclusions from the CSM Integration</vt:lpstr>
      <vt:lpstr>Alternative model that includes economic and policy feedbacks</vt:lpstr>
      <vt:lpstr>PowerPoint Presentation</vt:lpstr>
      <vt:lpstr>Opinion Component</vt:lpstr>
      <vt:lpstr>Adoption Component</vt:lpstr>
      <vt:lpstr>Policy Component</vt:lpstr>
      <vt:lpstr>PowerPoint Presentation</vt:lpstr>
      <vt:lpstr>Projecting Climate Futures</vt:lpstr>
      <vt:lpstr>PowerPoint Presentation</vt:lpstr>
      <vt:lpstr>PowerPoint Presentation</vt:lpstr>
      <vt:lpstr>Results</vt:lpstr>
      <vt:lpstr>Global temperature conclusions</vt:lpstr>
      <vt:lpstr>Next Steps</vt:lpstr>
      <vt:lpstr>Next Steps</vt:lpstr>
      <vt:lpstr>In Sum There is some rational basis for hope</vt:lpstr>
    </vt:vector>
  </TitlesOfParts>
  <Company>Brian Beckage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Gross, Louis J</cp:lastModifiedBy>
  <cp:revision>723</cp:revision>
  <dcterms:created xsi:type="dcterms:W3CDTF">2009-02-10T16:25:00Z</dcterms:created>
  <dcterms:modified xsi:type="dcterms:W3CDTF">2024-04-12T12:10:11Z</dcterms:modified>
</cp:coreProperties>
</file>