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49"/>
  </p:notesMasterIdLst>
  <p:handoutMasterIdLst>
    <p:handoutMasterId r:id="rId50"/>
  </p:handoutMasterIdLst>
  <p:sldIdLst>
    <p:sldId id="1645" r:id="rId3"/>
    <p:sldId id="1956" r:id="rId4"/>
    <p:sldId id="1946" r:id="rId5"/>
    <p:sldId id="1944" r:id="rId6"/>
    <p:sldId id="1694" r:id="rId7"/>
    <p:sldId id="1947" r:id="rId8"/>
    <p:sldId id="1765" r:id="rId9"/>
    <p:sldId id="1736" r:id="rId10"/>
    <p:sldId id="1734" r:id="rId11"/>
    <p:sldId id="1735" r:id="rId12"/>
    <p:sldId id="1700" r:id="rId13"/>
    <p:sldId id="1712" r:id="rId14"/>
    <p:sldId id="1790" r:id="rId15"/>
    <p:sldId id="1791" r:id="rId16"/>
    <p:sldId id="1792" r:id="rId17"/>
    <p:sldId id="1793" r:id="rId18"/>
    <p:sldId id="1785" r:id="rId19"/>
    <p:sldId id="1786" r:id="rId20"/>
    <p:sldId id="1737" r:id="rId21"/>
    <p:sldId id="1740" r:id="rId22"/>
    <p:sldId id="1742" r:id="rId23"/>
    <p:sldId id="1743" r:id="rId24"/>
    <p:sldId id="1948" r:id="rId25"/>
    <p:sldId id="1949" r:id="rId26"/>
    <p:sldId id="1950" r:id="rId27"/>
    <p:sldId id="1951" r:id="rId28"/>
    <p:sldId id="1952" r:id="rId29"/>
    <p:sldId id="1908" r:id="rId30"/>
    <p:sldId id="1909" r:id="rId31"/>
    <p:sldId id="1826" r:id="rId32"/>
    <p:sldId id="1953" r:id="rId33"/>
    <p:sldId id="1821" r:id="rId34"/>
    <p:sldId id="1954" r:id="rId35"/>
    <p:sldId id="1906" r:id="rId36"/>
    <p:sldId id="1921" r:id="rId37"/>
    <p:sldId id="1917" r:id="rId38"/>
    <p:sldId id="1923" r:id="rId39"/>
    <p:sldId id="1924" r:id="rId40"/>
    <p:sldId id="1929" r:id="rId41"/>
    <p:sldId id="1933" r:id="rId42"/>
    <p:sldId id="1892" r:id="rId43"/>
    <p:sldId id="1900" r:id="rId44"/>
    <p:sldId id="1901" r:id="rId45"/>
    <p:sldId id="1955" r:id="rId46"/>
    <p:sldId id="1652" r:id="rId47"/>
    <p:sldId id="1753" r:id="rId48"/>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8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8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8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800" kern="1200">
        <a:solidFill>
          <a:schemeClr val="tx1"/>
        </a:solidFill>
        <a:latin typeface="Times New Roman" charset="0"/>
        <a:ea typeface="ＭＳ Ｐゴシック" charset="-128"/>
        <a:cs typeface="+mn-cs"/>
      </a:defRPr>
    </a:lvl5pPr>
    <a:lvl6pPr marL="2286000" algn="l" defTabSz="914400" rtl="0" eaLnBrk="1" latinLnBrk="0" hangingPunct="1">
      <a:defRPr sz="2800" kern="1200">
        <a:solidFill>
          <a:schemeClr val="tx1"/>
        </a:solidFill>
        <a:latin typeface="Times New Roman" charset="0"/>
        <a:ea typeface="ＭＳ Ｐゴシック" charset="-128"/>
        <a:cs typeface="+mn-cs"/>
      </a:defRPr>
    </a:lvl6pPr>
    <a:lvl7pPr marL="2743200" algn="l" defTabSz="914400" rtl="0" eaLnBrk="1" latinLnBrk="0" hangingPunct="1">
      <a:defRPr sz="2800" kern="1200">
        <a:solidFill>
          <a:schemeClr val="tx1"/>
        </a:solidFill>
        <a:latin typeface="Times New Roman" charset="0"/>
        <a:ea typeface="ＭＳ Ｐゴシック" charset="-128"/>
        <a:cs typeface="+mn-cs"/>
      </a:defRPr>
    </a:lvl7pPr>
    <a:lvl8pPr marL="3200400" algn="l" defTabSz="914400" rtl="0" eaLnBrk="1" latinLnBrk="0" hangingPunct="1">
      <a:defRPr sz="2800" kern="1200">
        <a:solidFill>
          <a:schemeClr val="tx1"/>
        </a:solidFill>
        <a:latin typeface="Times New Roman" charset="0"/>
        <a:ea typeface="ＭＳ Ｐゴシック" charset="-128"/>
        <a:cs typeface="+mn-cs"/>
      </a:defRPr>
    </a:lvl8pPr>
    <a:lvl9pPr marL="3657600" algn="l" defTabSz="914400" rtl="0" eaLnBrk="1" latinLnBrk="0" hangingPunct="1">
      <a:defRPr sz="28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52E7"/>
    <a:srgbClr val="6774FF"/>
    <a:srgbClr val="FBF703"/>
    <a:srgbClr val="F5F902"/>
    <a:srgbClr val="FF271C"/>
    <a:srgbClr val="82A92A"/>
    <a:srgbClr val="11BA32"/>
    <a:srgbClr val="81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71"/>
    <p:restoredTop sz="94577"/>
  </p:normalViewPr>
  <p:slideViewPr>
    <p:cSldViewPr snapToGrid="0">
      <p:cViewPr varScale="1">
        <p:scale>
          <a:sx n="116" d="100"/>
          <a:sy n="116" d="100"/>
        </p:scale>
        <p:origin x="1088" y="192"/>
      </p:cViewPr>
      <p:guideLst>
        <p:guide orient="horz" pos="2160"/>
        <p:guide pos="2880"/>
      </p:guideLst>
    </p:cSldViewPr>
  </p:slideViewPr>
  <p:outlineViewPr>
    <p:cViewPr>
      <p:scale>
        <a:sx n="33" d="100"/>
        <a:sy n="33" d="100"/>
      </p:scale>
      <p:origin x="0" y="4264"/>
    </p:cViewPr>
  </p:outlineViewPr>
  <p:notesTextViewPr>
    <p:cViewPr>
      <p:scale>
        <a:sx n="100" d="100"/>
        <a:sy n="100" d="100"/>
      </p:scale>
      <p:origin x="0" y="0"/>
    </p:cViewPr>
  </p:notesTextViewPr>
  <p:sorterViewPr>
    <p:cViewPr>
      <p:scale>
        <a:sx n="66" d="100"/>
        <a:sy n="66" d="100"/>
      </p:scale>
      <p:origin x="0" y="1816"/>
    </p:cViewPr>
  </p:sorterViewPr>
  <p:notesViewPr>
    <p:cSldViewPr snapToGrid="0">
      <p:cViewPr varScale="1">
        <p:scale>
          <a:sx n="42" d="100"/>
          <a:sy n="42" d="100"/>
        </p:scale>
        <p:origin x="-1435"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66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2666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12666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2666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FD598F09-1CA9-2742-8995-C92AC020DEE5}" type="slidenum">
              <a:rPr lang="en-US" altLang="en-US"/>
              <a:pPr/>
              <a:t>‹#›</a:t>
            </a:fld>
            <a:endParaRPr lang="en-US" altLang="en-US"/>
          </a:p>
        </p:txBody>
      </p:sp>
    </p:spTree>
    <p:extLst>
      <p:ext uri="{BB962C8B-B14F-4D97-AF65-F5344CB8AC3E}">
        <p14:creationId xmlns:p14="http://schemas.microsoft.com/office/powerpoint/2010/main" val="1681933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454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30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54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54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454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A8ADE0D-D298-584D-A5C9-55321DFDBE3E}" type="slidenum">
              <a:rPr lang="en-US" altLang="en-US"/>
              <a:pPr/>
              <a:t>‹#›</a:t>
            </a:fld>
            <a:endParaRPr lang="en-US" altLang="en-US"/>
          </a:p>
        </p:txBody>
      </p:sp>
    </p:spTree>
    <p:extLst>
      <p:ext uri="{BB962C8B-B14F-4D97-AF65-F5344CB8AC3E}">
        <p14:creationId xmlns:p14="http://schemas.microsoft.com/office/powerpoint/2010/main" val="593478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90F2690-EEEF-8949-9636-1B94206149B5}" type="slidenum">
              <a:rPr lang="en-US" altLang="en-US" sz="1200"/>
              <a:pPr eaLnBrk="1" hangingPunct="1"/>
              <a:t>1</a:t>
            </a:fld>
            <a:endParaRPr lang="en-US" altLang="en-US" sz="1200"/>
          </a:p>
        </p:txBody>
      </p:sp>
      <p:sp>
        <p:nvSpPr>
          <p:cNvPr id="32770" name="Rectangle 2"/>
          <p:cNvSpPr>
            <a:spLocks noGrp="1" noRot="1" noChangeAspect="1" noChangeArrowheads="1" noTextEdit="1"/>
          </p:cNvSpPr>
          <p:nvPr>
            <p:ph type="sldImg"/>
          </p:nvPr>
        </p:nvSpPr>
        <p:spPr>
          <a:xfrm>
            <a:off x="1144588" y="685800"/>
            <a:ext cx="4572000" cy="3429000"/>
          </a:xfrm>
          <a:ln/>
        </p:spPr>
      </p:sp>
      <p:sp>
        <p:nvSpPr>
          <p:cNvPr id="322563"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924299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E1540D4E-FF29-4A4C-9C72-2AC1FDA57DDC}" type="slidenum">
              <a:rPr lang="en-US" altLang="x-none">
                <a:solidFill>
                  <a:srgbClr val="000000"/>
                </a:solidFill>
                <a:latin typeface="Arial" charset="0"/>
              </a:rPr>
              <a:pPr>
                <a:spcBef>
                  <a:spcPct val="0"/>
                </a:spcBef>
              </a:pPr>
              <a:t>12</a:t>
            </a:fld>
            <a:endParaRPr lang="en-US" altLang="x-none">
              <a:solidFill>
                <a:srgbClr val="000000"/>
              </a:solidFill>
              <a:latin typeface="Arial" charset="0"/>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p:spPr>
        <p:txBody>
          <a:bodyPr/>
          <a:lstStyle/>
          <a:p>
            <a:endParaRPr lang="x-none" altLang="x-none">
              <a:latin typeface="Arial" charset="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8B6F5A79-9293-7F4C-BADD-59A27C54130D}" type="slidenum">
              <a:rPr lang="en-US" altLang="x-none">
                <a:latin typeface="Arial" charset="0"/>
              </a:rPr>
              <a:pPr>
                <a:spcBef>
                  <a:spcPct val="0"/>
                </a:spcBef>
              </a:pPr>
              <a:t>19</a:t>
            </a:fld>
            <a:endParaRPr lang="en-US" altLang="x-none">
              <a:latin typeface="Arial" charset="0"/>
            </a:endParaRPr>
          </a:p>
        </p:txBody>
      </p:sp>
      <p:sp>
        <p:nvSpPr>
          <p:cNvPr id="81922"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81923" name="Rectangle 3"/>
          <p:cNvSpPr>
            <a:spLocks noGrp="1" noChangeArrowheads="1"/>
          </p:cNvSpPr>
          <p:nvPr>
            <p:ph type="body" idx="1"/>
          </p:nvPr>
        </p:nvSpPr>
        <p:spPr>
          <a:solidFill>
            <a:srgbClr val="FFFFFF"/>
          </a:solidFill>
          <a:ln>
            <a:solidFill>
              <a:srgbClr val="000000"/>
            </a:solidFill>
          </a:ln>
        </p:spPr>
        <p:txBody>
          <a:bodyPr/>
          <a:lstStyle/>
          <a:p>
            <a:endParaRPr lang="x-none" altLang="x-none">
              <a:latin typeface="Arial" charset="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AAF14FE2-1B4B-0646-A928-84F4FBE943E0}" type="slidenum">
              <a:rPr lang="en-US" altLang="x-none">
                <a:latin typeface="Arial" charset="0"/>
              </a:rPr>
              <a:pPr>
                <a:spcBef>
                  <a:spcPct val="0"/>
                </a:spcBef>
              </a:pPr>
              <a:t>20</a:t>
            </a:fld>
            <a:endParaRPr lang="en-US" altLang="x-none">
              <a:latin typeface="Arial" charset="0"/>
            </a:endParaRPr>
          </a:p>
        </p:txBody>
      </p:sp>
      <p:sp>
        <p:nvSpPr>
          <p:cNvPr id="86018"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86019" name="Rectangle 3"/>
          <p:cNvSpPr>
            <a:spLocks noGrp="1" noChangeArrowheads="1"/>
          </p:cNvSpPr>
          <p:nvPr>
            <p:ph type="body" idx="1"/>
          </p:nvPr>
        </p:nvSpPr>
        <p:spPr>
          <a:solidFill>
            <a:srgbClr val="FFFFFF"/>
          </a:solidFill>
          <a:ln>
            <a:solidFill>
              <a:srgbClr val="000000"/>
            </a:solidFill>
          </a:ln>
        </p:spPr>
        <p:txBody>
          <a:bodyPr/>
          <a:lstStyle/>
          <a:p>
            <a:endParaRPr lang="x-none" altLang="x-none">
              <a:latin typeface="Arial" charset="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9A5F6E34-BBD9-3F46-803E-89D69D0B287A}" type="slidenum">
              <a:rPr lang="en-US" altLang="x-none">
                <a:latin typeface="Arial" charset="0"/>
              </a:rPr>
              <a:pPr>
                <a:spcBef>
                  <a:spcPct val="0"/>
                </a:spcBef>
              </a:pPr>
              <a:t>21</a:t>
            </a:fld>
            <a:endParaRPr lang="en-US" altLang="x-none">
              <a:latin typeface="Arial" charset="0"/>
            </a:endParaRPr>
          </a:p>
        </p:txBody>
      </p:sp>
      <p:sp>
        <p:nvSpPr>
          <p:cNvPr id="90114"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90115" name="Rectangle 3"/>
          <p:cNvSpPr>
            <a:spLocks noGrp="1" noChangeArrowheads="1"/>
          </p:cNvSpPr>
          <p:nvPr>
            <p:ph type="body" idx="1"/>
          </p:nvPr>
        </p:nvSpPr>
        <p:spPr>
          <a:solidFill>
            <a:srgbClr val="FFFFFF"/>
          </a:solidFill>
          <a:ln>
            <a:solidFill>
              <a:srgbClr val="000000"/>
            </a:solidFill>
          </a:ln>
        </p:spPr>
        <p:txBody>
          <a:bodyPr/>
          <a:lstStyle/>
          <a:p>
            <a:endParaRPr lang="x-none" altLang="x-none">
              <a:latin typeface="Arial" charset="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7FD96AC5-1ABA-A84E-A66E-EBD526FF7122}" type="slidenum">
              <a:rPr lang="en-US" altLang="x-none">
                <a:latin typeface="Arial" charset="0"/>
              </a:rPr>
              <a:pPr>
                <a:spcBef>
                  <a:spcPct val="0"/>
                </a:spcBef>
              </a:pPr>
              <a:t>22</a:t>
            </a:fld>
            <a:endParaRPr lang="en-US" altLang="x-none">
              <a:latin typeface="Arial" charset="0"/>
            </a:endParaRPr>
          </a:p>
        </p:txBody>
      </p:sp>
      <p:sp>
        <p:nvSpPr>
          <p:cNvPr id="92162"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92163" name="Rectangle 3"/>
          <p:cNvSpPr>
            <a:spLocks noGrp="1" noChangeArrowheads="1"/>
          </p:cNvSpPr>
          <p:nvPr>
            <p:ph type="body" idx="1"/>
          </p:nvPr>
        </p:nvSpPr>
        <p:spPr>
          <a:solidFill>
            <a:srgbClr val="FFFFFF"/>
          </a:solidFill>
          <a:ln>
            <a:solidFill>
              <a:srgbClr val="000000"/>
            </a:solidFill>
          </a:ln>
        </p:spPr>
        <p:txBody>
          <a:bodyPr/>
          <a:lstStyle/>
          <a:p>
            <a:endParaRPr lang="x-none" altLang="x-none">
              <a:latin typeface="Arial" charset="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30</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1531410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32</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584004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5A2DF71-2947-9544-B0AC-96F8CD688FA9}" type="slidenum">
              <a:rPr lang="en-US" altLang="en-US" sz="1200"/>
              <a:pPr eaLnBrk="1" hangingPunct="1"/>
              <a:t>36</a:t>
            </a:fld>
            <a:endParaRPr lang="en-US" altLang="en-US" sz="1200"/>
          </a:p>
        </p:txBody>
      </p:sp>
      <p:sp>
        <p:nvSpPr>
          <p:cNvPr id="37890" name="Rectangle 2"/>
          <p:cNvSpPr>
            <a:spLocks noGrp="1" noRot="1" noChangeAspect="1" noChangeArrowheads="1"/>
          </p:cNvSpPr>
          <p:nvPr>
            <p:ph type="sldImg"/>
          </p:nvPr>
        </p:nvSpPr>
        <p:spPr>
          <a:xfrm>
            <a:off x="1144588" y="685800"/>
            <a:ext cx="4572000" cy="3429000"/>
          </a:xfrm>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916680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5A2DF71-2947-9544-B0AC-96F8CD688FA9}" type="slidenum">
              <a:rPr lang="en-US" altLang="en-US" sz="1200"/>
              <a:pPr eaLnBrk="1" hangingPunct="1"/>
              <a:t>41</a:t>
            </a:fld>
            <a:endParaRPr lang="en-US" altLang="en-US" sz="1200"/>
          </a:p>
        </p:txBody>
      </p:sp>
      <p:sp>
        <p:nvSpPr>
          <p:cNvPr id="37890" name="Rectangle 2"/>
          <p:cNvSpPr>
            <a:spLocks noGrp="1" noRot="1" noChangeAspect="1" noChangeArrowheads="1"/>
          </p:cNvSpPr>
          <p:nvPr>
            <p:ph type="sldImg"/>
          </p:nvPr>
        </p:nvSpPr>
        <p:spPr>
          <a:xfrm>
            <a:off x="1144588" y="685800"/>
            <a:ext cx="4572000" cy="3429000"/>
          </a:xfrm>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2177558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42</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3550173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5A2DF71-2947-9544-B0AC-96F8CD688FA9}" type="slidenum">
              <a:rPr lang="en-US" altLang="en-US" sz="1200"/>
              <a:pPr eaLnBrk="1" hangingPunct="1"/>
              <a:t>4</a:t>
            </a:fld>
            <a:endParaRPr lang="en-US" altLang="en-US" sz="1200"/>
          </a:p>
        </p:txBody>
      </p:sp>
      <p:sp>
        <p:nvSpPr>
          <p:cNvPr id="37890" name="Rectangle 2"/>
          <p:cNvSpPr>
            <a:spLocks noGrp="1" noRot="1" noChangeAspect="1" noChangeArrowheads="1"/>
          </p:cNvSpPr>
          <p:nvPr>
            <p:ph type="sldImg"/>
          </p:nvPr>
        </p:nvSpPr>
        <p:spPr>
          <a:xfrm>
            <a:off x="1144588" y="685800"/>
            <a:ext cx="4572000" cy="3429000"/>
          </a:xfrm>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2155202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5A2DF71-2947-9544-B0AC-96F8CD688FA9}" type="slidenum">
              <a:rPr lang="en-US" altLang="en-US" sz="1200"/>
              <a:pPr eaLnBrk="1" hangingPunct="1"/>
              <a:t>45</a:t>
            </a:fld>
            <a:endParaRPr lang="en-US" altLang="en-US" sz="1200"/>
          </a:p>
        </p:txBody>
      </p:sp>
      <p:sp>
        <p:nvSpPr>
          <p:cNvPr id="37890" name="Rectangle 2"/>
          <p:cNvSpPr>
            <a:spLocks noGrp="1" noRot="1" noChangeAspect="1" noChangeArrowheads="1"/>
          </p:cNvSpPr>
          <p:nvPr>
            <p:ph type="sldImg"/>
          </p:nvPr>
        </p:nvSpPr>
        <p:spPr>
          <a:xfrm>
            <a:off x="1144588" y="685800"/>
            <a:ext cx="4572000" cy="3429000"/>
          </a:xfrm>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1783706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1A817E50-4329-8140-980B-60F6D83938C6}" type="slidenum">
              <a:rPr lang="en-US" altLang="x-none">
                <a:latin typeface="Arial" charset="0"/>
              </a:rPr>
              <a:pPr>
                <a:spcBef>
                  <a:spcPct val="0"/>
                </a:spcBef>
              </a:pPr>
              <a:t>46</a:t>
            </a:fld>
            <a:endParaRPr lang="en-US" altLang="x-none">
              <a:latin typeface="Arial" charset="0"/>
            </a:endParaRPr>
          </a:p>
        </p:txBody>
      </p:sp>
      <p:sp>
        <p:nvSpPr>
          <p:cNvPr id="108546" name="Rectangle 2"/>
          <p:cNvSpPr>
            <a:spLocks noGrp="1" noRot="1" noChangeAspect="1" noChangeArrowheads="1" noTextEdit="1"/>
          </p:cNvSpPr>
          <p:nvPr>
            <p:ph type="sldImg"/>
          </p:nvPr>
        </p:nvSpPr>
        <p:spPr>
          <a:solidFill>
            <a:srgbClr val="FFFFFF"/>
          </a:solidFill>
          <a:ln/>
        </p:spPr>
      </p:sp>
      <p:sp>
        <p:nvSpPr>
          <p:cNvPr id="1085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x-none" altLang="x-none">
              <a:latin typeface="Arial"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31473808-2656-B04E-BC30-6511ED058056}" type="slidenum">
              <a:rPr lang="en-US" altLang="x-none"/>
              <a:pPr>
                <a:spcBef>
                  <a:spcPct val="0"/>
                </a:spcBef>
              </a:pPr>
              <a:t>5</a:t>
            </a:fld>
            <a:endParaRPr lang="en-US" altLang="x-none"/>
          </a:p>
        </p:txBody>
      </p:sp>
      <p:sp>
        <p:nvSpPr>
          <p:cNvPr id="59394" name="Rectangle 2"/>
          <p:cNvSpPr>
            <a:spLocks noGrp="1" noRot="1" noChangeAspect="1" noChangeArrowheads="1" noTextEdit="1"/>
          </p:cNvSpPr>
          <p:nvPr>
            <p:ph type="sldImg"/>
          </p:nvPr>
        </p:nvSpPr>
        <p:spPr>
          <a:solidFill>
            <a:srgbClr val="FFFFFF"/>
          </a:solidFill>
          <a:ln/>
        </p:spPr>
      </p:sp>
      <p:sp>
        <p:nvSpPr>
          <p:cNvPr id="907267"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28413-14FF-EC6B-A8D5-C1EE9831C3C3}"/>
            </a:ext>
          </a:extLst>
        </p:cNvPr>
        <p:cNvGrpSpPr/>
        <p:nvPr/>
      </p:nvGrpSpPr>
      <p:grpSpPr>
        <a:xfrm>
          <a:off x="0" y="0"/>
          <a:ext cx="0" cy="0"/>
          <a:chOff x="0" y="0"/>
          <a:chExt cx="0" cy="0"/>
        </a:xfrm>
      </p:grpSpPr>
      <p:sp>
        <p:nvSpPr>
          <p:cNvPr id="83969" name="Rectangle 7">
            <a:extLst>
              <a:ext uri="{FF2B5EF4-FFF2-40B4-BE49-F238E27FC236}">
                <a16:creationId xmlns:a16="http://schemas.microsoft.com/office/drawing/2014/main" id="{763A2AC0-8E55-AC6C-C1C8-14B0EBF58C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23554495-D0FD-044F-9408-CFEAF911DAE4}" type="slidenum">
              <a:rPr lang="en-US" altLang="x-none">
                <a:latin typeface="Arial" charset="0"/>
              </a:rPr>
              <a:pPr>
                <a:spcBef>
                  <a:spcPct val="0"/>
                </a:spcBef>
              </a:pPr>
              <a:t>6</a:t>
            </a:fld>
            <a:endParaRPr lang="en-US" altLang="x-none">
              <a:latin typeface="Arial" charset="0"/>
            </a:endParaRPr>
          </a:p>
        </p:txBody>
      </p:sp>
      <p:sp>
        <p:nvSpPr>
          <p:cNvPr id="83970" name="Rectangle 2">
            <a:extLst>
              <a:ext uri="{FF2B5EF4-FFF2-40B4-BE49-F238E27FC236}">
                <a16:creationId xmlns:a16="http://schemas.microsoft.com/office/drawing/2014/main" id="{A2DEFA99-BCBB-E042-7B46-F681FB10BEFF}"/>
              </a:ext>
            </a:extLst>
          </p:cNvPr>
          <p:cNvSpPr>
            <a:spLocks noGrp="1" noRot="1" noChangeAspect="1" noChangeArrowheads="1" noTextEdit="1"/>
          </p:cNvSpPr>
          <p:nvPr>
            <p:ph type="sldImg"/>
          </p:nvPr>
        </p:nvSpPr>
        <p:spPr>
          <a:xfrm>
            <a:off x="1144588" y="685800"/>
            <a:ext cx="4570412" cy="3429000"/>
          </a:xfrm>
          <a:solidFill>
            <a:srgbClr val="FFFFFF"/>
          </a:solidFill>
          <a:ln/>
        </p:spPr>
      </p:sp>
      <p:sp>
        <p:nvSpPr>
          <p:cNvPr id="83971" name="Rectangle 3">
            <a:extLst>
              <a:ext uri="{FF2B5EF4-FFF2-40B4-BE49-F238E27FC236}">
                <a16:creationId xmlns:a16="http://schemas.microsoft.com/office/drawing/2014/main" id="{76CC978C-5DF6-4A3B-3171-B32723A426DE}"/>
              </a:ext>
            </a:extLst>
          </p:cNvPr>
          <p:cNvSpPr>
            <a:spLocks noGrp="1" noChangeArrowheads="1"/>
          </p:cNvSpPr>
          <p:nvPr>
            <p:ph type="body" idx="1"/>
          </p:nvPr>
        </p:nvSpPr>
        <p:spPr>
          <a:solidFill>
            <a:srgbClr val="FFFFFF"/>
          </a:solidFill>
          <a:ln>
            <a:solidFill>
              <a:srgbClr val="000000"/>
            </a:solidFill>
          </a:ln>
        </p:spPr>
        <p:txBody>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3166356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0D4BE815-A743-7F4E-8ACE-524E20094870}" type="slidenum">
              <a:rPr lang="en-US" altLang="x-none">
                <a:latin typeface="Arial" charset="0"/>
              </a:rPr>
              <a:pPr>
                <a:spcBef>
                  <a:spcPct val="0"/>
                </a:spcBef>
              </a:pPr>
              <a:t>7</a:t>
            </a:fld>
            <a:endParaRPr lang="en-US" altLang="x-none">
              <a:latin typeface="Arial" charset="0"/>
            </a:endParaRPr>
          </a:p>
        </p:txBody>
      </p:sp>
      <p:sp>
        <p:nvSpPr>
          <p:cNvPr id="106498" name="Rectangle 2"/>
          <p:cNvSpPr>
            <a:spLocks noGrp="1" noRot="1" noChangeAspect="1" noChangeArrowheads="1" noTextEdit="1"/>
          </p:cNvSpPr>
          <p:nvPr>
            <p:ph type="sldImg"/>
          </p:nvPr>
        </p:nvSpPr>
        <p:spPr>
          <a:solidFill>
            <a:srgbClr val="FFFFFF"/>
          </a:solidFill>
          <a:ln/>
        </p:spPr>
      </p:sp>
      <p:sp>
        <p:nvSpPr>
          <p:cNvPr id="1064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x-none" altLang="x-none">
              <a:latin typeface="Arial" charset="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6B1A1A02-6C44-B140-BE49-1256E20C0084}" type="slidenum">
              <a:rPr lang="en-US" altLang="x-none">
                <a:latin typeface="Arial" charset="0"/>
              </a:rPr>
              <a:pPr>
                <a:spcBef>
                  <a:spcPct val="0"/>
                </a:spcBef>
              </a:pPr>
              <a:t>8</a:t>
            </a:fld>
            <a:endParaRPr lang="en-US" altLang="x-none">
              <a:latin typeface="Arial" charset="0"/>
            </a:endParaRPr>
          </a:p>
        </p:txBody>
      </p:sp>
      <p:sp>
        <p:nvSpPr>
          <p:cNvPr id="65538"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65539" name="Rectangle 3"/>
          <p:cNvSpPr>
            <a:spLocks noGrp="1" noChangeArrowheads="1"/>
          </p:cNvSpPr>
          <p:nvPr>
            <p:ph type="body" idx="1"/>
          </p:nvPr>
        </p:nvSpPr>
        <p:spPr>
          <a:solidFill>
            <a:srgbClr val="FFFFFF"/>
          </a:solidFill>
          <a:ln>
            <a:solidFill>
              <a:srgbClr val="000000"/>
            </a:solidFill>
          </a:ln>
        </p:spPr>
        <p:txBody>
          <a:bodyPr/>
          <a:lstStyle/>
          <a:p>
            <a:endParaRPr lang="x-none" altLang="x-none">
              <a:latin typeface="Arial" charset="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C0A58951-716F-DE4D-B531-55D035CD3C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8F63639-321A-5E45-9DDB-3FA4E51064B8}" type="slidenum">
              <a:rPr lang="en-US" altLang="en-US">
                <a:latin typeface="Arial" panose="020B0604020202020204" pitchFamily="34" charset="0"/>
              </a:rPr>
              <a:pPr>
                <a:spcBef>
                  <a:spcPct val="0"/>
                </a:spcBef>
              </a:pPr>
              <a:t>9</a:t>
            </a:fld>
            <a:endParaRPr lang="en-US" altLang="en-US">
              <a:latin typeface="Arial" panose="020B0604020202020204" pitchFamily="34" charset="0"/>
            </a:endParaRPr>
          </a:p>
        </p:txBody>
      </p:sp>
      <p:sp>
        <p:nvSpPr>
          <p:cNvPr id="67586" name="Rectangle 2">
            <a:extLst>
              <a:ext uri="{FF2B5EF4-FFF2-40B4-BE49-F238E27FC236}">
                <a16:creationId xmlns:a16="http://schemas.microsoft.com/office/drawing/2014/main" id="{0ED524AD-FC6C-2EA8-E2A5-57F4FC8E7B92}"/>
              </a:ext>
            </a:extLst>
          </p:cNvPr>
          <p:cNvSpPr>
            <a:spLocks noGrp="1" noRot="1" noChangeAspect="1" noChangeArrowheads="1" noTextEdit="1"/>
          </p:cNvSpPr>
          <p:nvPr>
            <p:ph type="sldImg"/>
          </p:nvPr>
        </p:nvSpPr>
        <p:spPr>
          <a:xfrm>
            <a:off x="1144588" y="685800"/>
            <a:ext cx="4570412" cy="3429000"/>
          </a:xfrm>
          <a:solidFill>
            <a:srgbClr val="FFFFFF"/>
          </a:solidFill>
          <a:ln/>
        </p:spPr>
      </p:sp>
      <p:sp>
        <p:nvSpPr>
          <p:cNvPr id="67587" name="Rectangle 3">
            <a:extLst>
              <a:ext uri="{FF2B5EF4-FFF2-40B4-BE49-F238E27FC236}">
                <a16:creationId xmlns:a16="http://schemas.microsoft.com/office/drawing/2014/main" id="{4B03B006-362D-47FA-9A1D-69AB80C8B717}"/>
              </a:ext>
            </a:extLst>
          </p:cNvPr>
          <p:cNvSpPr>
            <a:spLocks noGrp="1" noChangeArrowheads="1"/>
          </p:cNvSpPr>
          <p:nvPr>
            <p:ph type="body" idx="1"/>
          </p:nvPr>
        </p:nvSpPr>
        <p:spPr>
          <a:solidFill>
            <a:srgbClr val="FFFFFF"/>
          </a:solidFill>
          <a:ln>
            <a:solidFill>
              <a:srgbClr val="000000"/>
            </a:solidFill>
          </a:ln>
        </p:spPr>
        <p:txBody>
          <a:bodyPr/>
          <a:lstStyle/>
          <a:p>
            <a:pPr marL="228600" indent="-228600">
              <a:buAutoNum type="arabicPeriod"/>
            </a:pPr>
            <a:r>
              <a:rPr lang="en-US" altLang="en-US" dirty="0">
                <a:latin typeface="Arial" panose="020B0604020202020204" pitchFamily="34" charset="0"/>
                <a:ea typeface="ＭＳ Ｐゴシック" panose="020B0600070205080204" pitchFamily="34" charset="-128"/>
              </a:rPr>
              <a:t>Marketing folks try new schemes to modify purchasing behavior – the whole idea of advertising is to modify behavior</a:t>
            </a:r>
          </a:p>
          <a:p>
            <a:pPr marL="228600" indent="-228600">
              <a:buAutoNum type="arabicPeriod"/>
            </a:pPr>
            <a:r>
              <a:rPr lang="en-US" altLang="en-US" dirty="0">
                <a:latin typeface="Arial" panose="020B0604020202020204" pitchFamily="34" charset="0"/>
                <a:ea typeface="ＭＳ Ｐゴシック" panose="020B0600070205080204" pitchFamily="34" charset="-128"/>
              </a:rPr>
              <a:t>Statistical models do this but other models types can bring together different assumptions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5D6C2C61-B25B-B9FE-F229-22F08CD7C2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2EFC870-12AB-0145-86A3-461662453801}" type="slidenum">
              <a:rPr lang="en-US" altLang="en-US">
                <a:latin typeface="Arial" panose="020B0604020202020204" pitchFamily="34" charset="0"/>
              </a:rPr>
              <a:pPr>
                <a:spcBef>
                  <a:spcPct val="0"/>
                </a:spcBef>
              </a:pPr>
              <a:t>10</a:t>
            </a:fld>
            <a:endParaRPr lang="en-US" altLang="en-US">
              <a:latin typeface="Arial" panose="020B0604020202020204" pitchFamily="34" charset="0"/>
            </a:endParaRPr>
          </a:p>
        </p:txBody>
      </p:sp>
      <p:sp>
        <p:nvSpPr>
          <p:cNvPr id="69634" name="Rectangle 2">
            <a:extLst>
              <a:ext uri="{FF2B5EF4-FFF2-40B4-BE49-F238E27FC236}">
                <a16:creationId xmlns:a16="http://schemas.microsoft.com/office/drawing/2014/main" id="{DCE47245-1A15-DD4B-52B6-0D909E0E9416}"/>
              </a:ext>
            </a:extLst>
          </p:cNvPr>
          <p:cNvSpPr>
            <a:spLocks noGrp="1" noRot="1" noChangeAspect="1" noChangeArrowheads="1" noTextEdit="1"/>
          </p:cNvSpPr>
          <p:nvPr>
            <p:ph type="sldImg"/>
          </p:nvPr>
        </p:nvSpPr>
        <p:spPr>
          <a:xfrm>
            <a:off x="1144588" y="685800"/>
            <a:ext cx="4570412" cy="3429000"/>
          </a:xfrm>
          <a:solidFill>
            <a:srgbClr val="FFFFFF"/>
          </a:solidFill>
          <a:ln/>
        </p:spPr>
      </p:sp>
      <p:sp>
        <p:nvSpPr>
          <p:cNvPr id="69635" name="Rectangle 3">
            <a:extLst>
              <a:ext uri="{FF2B5EF4-FFF2-40B4-BE49-F238E27FC236}">
                <a16:creationId xmlns:a16="http://schemas.microsoft.com/office/drawing/2014/main" id="{D2C2F4FD-A035-3674-4B0D-CDBAA779DB55}"/>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DCB9FE6C-4F10-28B1-8AA6-4512CB4BBC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485D4E2-1911-4642-926F-C3EABBEC1EFF}" type="slidenum">
              <a:rPr lang="en-US" altLang="en-US">
                <a:latin typeface="Arial" panose="020B0604020202020204" pitchFamily="34" charset="0"/>
              </a:rPr>
              <a:pPr>
                <a:spcBef>
                  <a:spcPct val="0"/>
                </a:spcBef>
              </a:pPr>
              <a:t>11</a:t>
            </a:fld>
            <a:endParaRPr lang="en-US" altLang="en-US">
              <a:latin typeface="Arial" panose="020B0604020202020204" pitchFamily="34" charset="0"/>
            </a:endParaRPr>
          </a:p>
        </p:txBody>
      </p:sp>
      <p:sp>
        <p:nvSpPr>
          <p:cNvPr id="71682" name="Rectangle 2">
            <a:extLst>
              <a:ext uri="{FF2B5EF4-FFF2-40B4-BE49-F238E27FC236}">
                <a16:creationId xmlns:a16="http://schemas.microsoft.com/office/drawing/2014/main" id="{B2953C14-9E9C-6B1C-1163-B03A9AF5A8A9}"/>
              </a:ext>
            </a:extLst>
          </p:cNvPr>
          <p:cNvSpPr>
            <a:spLocks noGrp="1" noRot="1" noChangeAspect="1" noChangeArrowheads="1" noTextEdit="1"/>
          </p:cNvSpPr>
          <p:nvPr>
            <p:ph type="sldImg"/>
          </p:nvPr>
        </p:nvSpPr>
        <p:spPr>
          <a:solidFill>
            <a:srgbClr val="FFFFFF"/>
          </a:solidFill>
          <a:ln/>
        </p:spPr>
      </p:sp>
      <p:sp>
        <p:nvSpPr>
          <p:cNvPr id="71683" name="Rectangle 3">
            <a:extLst>
              <a:ext uri="{FF2B5EF4-FFF2-40B4-BE49-F238E27FC236}">
                <a16:creationId xmlns:a16="http://schemas.microsoft.com/office/drawing/2014/main" id="{B3C9EECC-1EDB-D58B-40F0-4A259BBD746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C96D99-0A0F-0B49-BD53-DF238600B2CD}" type="slidenum">
              <a:rPr lang="en-US" altLang="en-US"/>
              <a:pPr/>
              <a:t>‹#›</a:t>
            </a:fld>
            <a:endParaRPr lang="en-US" altLang="en-US"/>
          </a:p>
        </p:txBody>
      </p:sp>
    </p:spTree>
    <p:extLst>
      <p:ext uri="{BB962C8B-B14F-4D97-AF65-F5344CB8AC3E}">
        <p14:creationId xmlns:p14="http://schemas.microsoft.com/office/powerpoint/2010/main" val="1463503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3263F-99D3-6F4F-951C-5F2D7B744430}" type="slidenum">
              <a:rPr lang="en-US" altLang="en-US"/>
              <a:pPr/>
              <a:t>‹#›</a:t>
            </a:fld>
            <a:endParaRPr lang="en-US" altLang="en-US"/>
          </a:p>
        </p:txBody>
      </p:sp>
    </p:spTree>
    <p:extLst>
      <p:ext uri="{BB962C8B-B14F-4D97-AF65-F5344CB8AC3E}">
        <p14:creationId xmlns:p14="http://schemas.microsoft.com/office/powerpoint/2010/main" val="901378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EC7A90-1099-0F4C-B421-6F5A74BCED5B}" type="slidenum">
              <a:rPr lang="en-US" altLang="en-US"/>
              <a:pPr/>
              <a:t>‹#›</a:t>
            </a:fld>
            <a:endParaRPr lang="en-US" altLang="en-US"/>
          </a:p>
        </p:txBody>
      </p:sp>
    </p:spTree>
    <p:extLst>
      <p:ext uri="{BB962C8B-B14F-4D97-AF65-F5344CB8AC3E}">
        <p14:creationId xmlns:p14="http://schemas.microsoft.com/office/powerpoint/2010/main" val="1118131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68BC921-71B4-0A4D-8E41-78C82F082576}" type="slidenum">
              <a:rPr lang="en-US" altLang="en-US"/>
              <a:pPr/>
              <a:t>‹#›</a:t>
            </a:fld>
            <a:endParaRPr lang="en-US" altLang="en-US"/>
          </a:p>
        </p:txBody>
      </p:sp>
    </p:spTree>
    <p:extLst>
      <p:ext uri="{BB962C8B-B14F-4D97-AF65-F5344CB8AC3E}">
        <p14:creationId xmlns:p14="http://schemas.microsoft.com/office/powerpoint/2010/main" val="1950545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C174EDA-6576-EC4A-BA77-A1A44F833E48}" type="slidenum">
              <a:rPr lang="en-US" altLang="en-US"/>
              <a:pPr/>
              <a:t>‹#›</a:t>
            </a:fld>
            <a:endParaRPr lang="en-US" altLang="en-US"/>
          </a:p>
        </p:txBody>
      </p:sp>
    </p:spTree>
    <p:extLst>
      <p:ext uri="{BB962C8B-B14F-4D97-AF65-F5344CB8AC3E}">
        <p14:creationId xmlns:p14="http://schemas.microsoft.com/office/powerpoint/2010/main" val="1477389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CC9B72-547C-FA49-8595-01220C3647B0}" type="slidenum">
              <a:rPr lang="en-US" altLang="en-US"/>
              <a:pPr/>
              <a:t>‹#›</a:t>
            </a:fld>
            <a:endParaRPr lang="en-US" altLang="en-US"/>
          </a:p>
        </p:txBody>
      </p:sp>
    </p:spTree>
    <p:extLst>
      <p:ext uri="{BB962C8B-B14F-4D97-AF65-F5344CB8AC3E}">
        <p14:creationId xmlns:p14="http://schemas.microsoft.com/office/powerpoint/2010/main" val="1271214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8" name="Freeform 6"/>
            <p:cNvSpPr>
              <a:spLocks/>
            </p:cNvSpPr>
            <p:nvPr/>
          </p:nvSpPr>
          <p:spPr bwMode="hidden">
            <a:xfrm>
              <a:off x="4038" y="3577"/>
              <a:ext cx="1720" cy="65"/>
            </a:xfrm>
            <a:custGeom>
              <a:avLst/>
              <a:gdLst>
                <a:gd name="T0" fmla="*/ 1676 w 1722"/>
                <a:gd name="T1" fmla="*/ 43 h 66"/>
                <a:gd name="T2" fmla="*/ 1676 w 1722"/>
                <a:gd name="T3" fmla="*/ 37 h 66"/>
                <a:gd name="T4" fmla="*/ 0 w 1722"/>
                <a:gd name="T5" fmla="*/ 0 h 66"/>
                <a:gd name="T6" fmla="*/ 0 w 1722"/>
                <a:gd name="T7" fmla="*/ 33 h 66"/>
                <a:gd name="T8" fmla="*/ 1676 w 1722"/>
                <a:gd name="T9" fmla="*/ 43 h 66"/>
                <a:gd name="T10" fmla="*/ 1676 w 1722"/>
                <a:gd name="T11" fmla="*/ 4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a:defRPr/>
              </a:pPr>
              <a:endParaRPr lang="en-US">
                <a:latin typeface="Times New Roman" pitchFamily="-112" charset="0"/>
                <a:ea typeface="+mn-ea"/>
              </a:endParaRPr>
            </a:p>
          </p:txBody>
        </p:sp>
        <p:sp>
          <p:nvSpPr>
            <p:cNvPr id="10" name="Freeform 8"/>
            <p:cNvSpPr>
              <a:spLocks/>
            </p:cNvSpPr>
            <p:nvPr/>
          </p:nvSpPr>
          <p:spPr bwMode="hidden">
            <a:xfrm>
              <a:off x="4784" y="3702"/>
              <a:ext cx="974" cy="101"/>
            </a:xfrm>
            <a:custGeom>
              <a:avLst/>
              <a:gdLst>
                <a:gd name="T0" fmla="*/ 952 w 975"/>
                <a:gd name="T1" fmla="*/ 48 h 101"/>
                <a:gd name="T2" fmla="*/ 952 w 975"/>
                <a:gd name="T3" fmla="*/ 0 h 101"/>
                <a:gd name="T4" fmla="*/ 0 w 975"/>
                <a:gd name="T5" fmla="*/ 24 h 101"/>
                <a:gd name="T6" fmla="*/ 0 w 975"/>
                <a:gd name="T7" fmla="*/ 101 h 101"/>
                <a:gd name="T8" fmla="*/ 952 w 975"/>
                <a:gd name="T9" fmla="*/ 48 h 101"/>
                <a:gd name="T10" fmla="*/ 95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5 w 2141"/>
                <a:gd name="T1" fmla="*/ 0 h 198"/>
                <a:gd name="T2" fmla="*/ 0 w 2141"/>
                <a:gd name="T3" fmla="*/ 156 h 198"/>
                <a:gd name="T4" fmla="*/ 0 w 2141"/>
                <a:gd name="T5" fmla="*/ 198 h 198"/>
                <a:gd name="T6" fmla="*/ 2095 w 2141"/>
                <a:gd name="T7" fmla="*/ 0 h 198"/>
                <a:gd name="T8" fmla="*/ 209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3" name="Freeform 11"/>
            <p:cNvSpPr>
              <a:spLocks/>
            </p:cNvSpPr>
            <p:nvPr/>
          </p:nvSpPr>
          <p:spPr bwMode="hidden">
            <a:xfrm>
              <a:off x="2097" y="4043"/>
              <a:ext cx="2514" cy="276"/>
            </a:xfrm>
            <a:custGeom>
              <a:avLst/>
              <a:gdLst>
                <a:gd name="T0" fmla="*/ 2113 w 2517"/>
                <a:gd name="T1" fmla="*/ 276 h 276"/>
                <a:gd name="T2" fmla="*/ 2448 w 2517"/>
                <a:gd name="T3" fmla="*/ 204 h 276"/>
                <a:gd name="T4" fmla="*/ 2191 w 2517"/>
                <a:gd name="T5" fmla="*/ 0 h 276"/>
                <a:gd name="T6" fmla="*/ 0 w 2517"/>
                <a:gd name="T7" fmla="*/ 276 h 276"/>
                <a:gd name="T8" fmla="*/ 2113 w 2517"/>
                <a:gd name="T9" fmla="*/ 276 h 276"/>
                <a:gd name="T10" fmla="*/ 211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5" name="Freeform 13"/>
            <p:cNvSpPr>
              <a:spLocks/>
            </p:cNvSpPr>
            <p:nvPr/>
          </p:nvSpPr>
          <p:spPr bwMode="hidden">
            <a:xfrm>
              <a:off x="5030" y="3151"/>
              <a:ext cx="728" cy="240"/>
            </a:xfrm>
            <a:custGeom>
              <a:avLst/>
              <a:gdLst>
                <a:gd name="T0" fmla="*/ 706 w 729"/>
                <a:gd name="T1" fmla="*/ 240 h 240"/>
                <a:gd name="T2" fmla="*/ 0 w 729"/>
                <a:gd name="T3" fmla="*/ 0 h 240"/>
                <a:gd name="T4" fmla="*/ 0 w 729"/>
                <a:gd name="T5" fmla="*/ 6 h 240"/>
                <a:gd name="T6" fmla="*/ 706 w 729"/>
                <a:gd name="T7" fmla="*/ 240 h 240"/>
                <a:gd name="T8" fmla="*/ 70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7" name="Freeform 15"/>
            <p:cNvSpPr>
              <a:spLocks/>
            </p:cNvSpPr>
            <p:nvPr/>
          </p:nvSpPr>
          <p:spPr bwMode="hidden">
            <a:xfrm>
              <a:off x="5030" y="3049"/>
              <a:ext cx="728" cy="318"/>
            </a:xfrm>
            <a:custGeom>
              <a:avLst/>
              <a:gdLst>
                <a:gd name="T0" fmla="*/ 706 w 729"/>
                <a:gd name="T1" fmla="*/ 318 h 318"/>
                <a:gd name="T2" fmla="*/ 706 w 729"/>
                <a:gd name="T3" fmla="*/ 312 h 318"/>
                <a:gd name="T4" fmla="*/ 0 w 729"/>
                <a:gd name="T5" fmla="*/ 0 h 318"/>
                <a:gd name="T6" fmla="*/ 0 w 729"/>
                <a:gd name="T7" fmla="*/ 54 h 318"/>
                <a:gd name="T8" fmla="*/ 706 w 729"/>
                <a:gd name="T9" fmla="*/ 318 h 318"/>
                <a:gd name="T10" fmla="*/ 70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a:defRPr/>
              </a:pPr>
              <a:endParaRPr lang="en-US">
                <a:latin typeface="Times New Roman" pitchFamily="-112" charset="0"/>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a:defRPr/>
                </a:pPr>
                <a:endParaRPr lang="en-US">
                  <a:latin typeface="Times New Roman" pitchFamily="-112" charset="0"/>
                  <a:ea typeface="+mn-ea"/>
                </a:endParaRPr>
              </a:p>
            </p:txBody>
          </p:sp>
        </p:grpSp>
      </p:grpSp>
      <p:sp>
        <p:nvSpPr>
          <p:cNvPr id="44" name="Text Box 47"/>
          <p:cNvSpPr txBox="1">
            <a:spLocks noChangeArrowheads="1"/>
          </p:cNvSpPr>
          <p:nvPr userDrawn="1"/>
        </p:nvSpPr>
        <p:spPr bwMode="auto">
          <a:xfrm>
            <a:off x="3810000" y="5257800"/>
            <a:ext cx="1676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ctr" eaLnBrk="0" hangingPunct="0">
              <a:defRPr sz="2800">
                <a:solidFill>
                  <a:schemeClr val="tx1"/>
                </a:solidFill>
                <a:latin typeface="Times New Roman" charset="0"/>
                <a:ea typeface="ＭＳ Ｐゴシック" charset="0"/>
                <a:cs typeface="ＭＳ Ｐゴシック" charset="0"/>
              </a:defRPr>
            </a:lvl1pPr>
            <a:lvl2pPr marL="742950" indent="-285750" algn="ctr" eaLnBrk="0" hangingPunct="0">
              <a:defRPr sz="2800">
                <a:solidFill>
                  <a:schemeClr val="tx1"/>
                </a:solidFill>
                <a:latin typeface="Times New Roman" charset="0"/>
                <a:ea typeface="ＭＳ Ｐゴシック" charset="0"/>
              </a:defRPr>
            </a:lvl2pPr>
            <a:lvl3pPr marL="1143000" indent="-228600" algn="ctr" eaLnBrk="0" hangingPunct="0">
              <a:defRPr sz="2800">
                <a:solidFill>
                  <a:schemeClr val="tx1"/>
                </a:solidFill>
                <a:latin typeface="Times New Roman" charset="0"/>
                <a:ea typeface="ＭＳ Ｐゴシック" charset="0"/>
              </a:defRPr>
            </a:lvl3pPr>
            <a:lvl4pPr marL="1600200" indent="-228600" algn="ctr" eaLnBrk="0" hangingPunct="0">
              <a:defRPr sz="2800">
                <a:solidFill>
                  <a:schemeClr val="tx1"/>
                </a:solidFill>
                <a:latin typeface="Times New Roman" charset="0"/>
                <a:ea typeface="ＭＳ Ｐゴシック" charset="0"/>
              </a:defRPr>
            </a:lvl4pPr>
            <a:lvl5pPr marL="2057400" indent="-228600" algn="ctr"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spcBef>
                <a:spcPct val="50000"/>
              </a:spcBef>
              <a:defRPr/>
            </a:pPr>
            <a:endParaRPr lang="en-US" sz="2000">
              <a:latin typeface="Trebuchet MS" charset="0"/>
            </a:endParaRPr>
          </a:p>
        </p:txBody>
      </p:sp>
      <p:sp>
        <p:nvSpPr>
          <p:cNvPr id="1483818" name="Rectangle 42"/>
          <p:cNvSpPr>
            <a:spLocks noGrp="1" noChangeArrowheads="1"/>
          </p:cNvSpPr>
          <p:nvPr>
            <p:ph type="ctrTitle" sz="quarter"/>
          </p:nvPr>
        </p:nvSpPr>
        <p:spPr>
          <a:xfrm>
            <a:off x="457200" y="1600200"/>
            <a:ext cx="8229600" cy="1828800"/>
          </a:xfrm>
        </p:spPr>
        <p:txBody>
          <a:bodyPr/>
          <a:lstStyle>
            <a:lvl1pPr>
              <a:defRPr sz="2400"/>
            </a:lvl1pPr>
          </a:lstStyle>
          <a:p>
            <a:r>
              <a:rPr lang="en-US"/>
              <a:t>Click to edit Master title style</a:t>
            </a:r>
          </a:p>
        </p:txBody>
      </p:sp>
      <p:sp>
        <p:nvSpPr>
          <p:cNvPr id="14838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2000"/>
            </a:lvl1pPr>
          </a:lstStyle>
          <a:p>
            <a:r>
              <a:rPr lang="en-US"/>
              <a:t>Click to edit Master subtitle style</a:t>
            </a:r>
          </a:p>
        </p:txBody>
      </p:sp>
      <p:sp>
        <p:nvSpPr>
          <p:cNvPr id="45" name="Rectangle 44"/>
          <p:cNvSpPr>
            <a:spLocks noGrp="1" noChangeArrowheads="1"/>
          </p:cNvSpPr>
          <p:nvPr>
            <p:ph type="dt" sz="quarter" idx="10"/>
          </p:nvPr>
        </p:nvSpPr>
        <p:spPr/>
        <p:txBody>
          <a:bodyPr/>
          <a:lstStyle>
            <a:lvl1pPr>
              <a:defRPr/>
            </a:lvl1pPr>
          </a:lstStyle>
          <a:p>
            <a:pPr>
              <a:defRPr/>
            </a:pPr>
            <a:endParaRPr lang="en-US"/>
          </a:p>
        </p:txBody>
      </p:sp>
      <p:sp>
        <p:nvSpPr>
          <p:cNvPr id="46" name="Rectangle 45"/>
          <p:cNvSpPr>
            <a:spLocks noGrp="1" noChangeArrowheads="1"/>
          </p:cNvSpPr>
          <p:nvPr>
            <p:ph type="ftr" sz="quarter" idx="11"/>
          </p:nvPr>
        </p:nvSpPr>
        <p:spPr/>
        <p:txBody>
          <a:bodyPr/>
          <a:lstStyle>
            <a:lvl1pPr>
              <a:defRPr/>
            </a:lvl1pPr>
          </a:lstStyle>
          <a:p>
            <a:pPr>
              <a:defRPr/>
            </a:pPr>
            <a:endParaRPr lang="en-US"/>
          </a:p>
        </p:txBody>
      </p:sp>
      <p:sp>
        <p:nvSpPr>
          <p:cNvPr id="47" name="Rectangle 46"/>
          <p:cNvSpPr>
            <a:spLocks noGrp="1" noChangeArrowheads="1"/>
          </p:cNvSpPr>
          <p:nvPr>
            <p:ph type="sldNum" sz="quarter" idx="12"/>
          </p:nvPr>
        </p:nvSpPr>
        <p:spPr/>
        <p:txBody>
          <a:bodyPr/>
          <a:lstStyle>
            <a:lvl1pPr>
              <a:defRPr/>
            </a:lvl1pPr>
          </a:lstStyle>
          <a:p>
            <a:fld id="{9B3DE74E-C97B-124C-A270-73694DB62A17}" type="slidenum">
              <a:rPr lang="en-US" altLang="en-US"/>
              <a:pPr/>
              <a:t>‹#›</a:t>
            </a:fld>
            <a:endParaRPr lang="en-US" altLang="en-US"/>
          </a:p>
        </p:txBody>
      </p:sp>
    </p:spTree>
    <p:extLst>
      <p:ext uri="{BB962C8B-B14F-4D97-AF65-F5344CB8AC3E}">
        <p14:creationId xmlns:p14="http://schemas.microsoft.com/office/powerpoint/2010/main" val="2141117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7089D4B2-4F48-B74A-AF62-085AF9D64891}" type="slidenum">
              <a:rPr lang="en-US" altLang="en-US"/>
              <a:pPr/>
              <a:t>‹#›</a:t>
            </a:fld>
            <a:endParaRPr lang="en-US" altLang="en-US"/>
          </a:p>
        </p:txBody>
      </p:sp>
    </p:spTree>
    <p:extLst>
      <p:ext uri="{BB962C8B-B14F-4D97-AF65-F5344CB8AC3E}">
        <p14:creationId xmlns:p14="http://schemas.microsoft.com/office/powerpoint/2010/main" val="376383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92DC295E-8DD3-C345-AA36-D382B9E12ABD}" type="slidenum">
              <a:rPr lang="en-US" altLang="en-US"/>
              <a:pPr/>
              <a:t>‹#›</a:t>
            </a:fld>
            <a:endParaRPr lang="en-US" altLang="en-US"/>
          </a:p>
        </p:txBody>
      </p:sp>
    </p:spTree>
    <p:extLst>
      <p:ext uri="{BB962C8B-B14F-4D97-AF65-F5344CB8AC3E}">
        <p14:creationId xmlns:p14="http://schemas.microsoft.com/office/powerpoint/2010/main" val="1534816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C5338F6E-9A11-6A47-8D9D-5FDAD475A275}" type="slidenum">
              <a:rPr lang="en-US" altLang="en-US"/>
              <a:pPr/>
              <a:t>‹#›</a:t>
            </a:fld>
            <a:endParaRPr lang="en-US" altLang="en-US"/>
          </a:p>
        </p:txBody>
      </p:sp>
    </p:spTree>
    <p:extLst>
      <p:ext uri="{BB962C8B-B14F-4D97-AF65-F5344CB8AC3E}">
        <p14:creationId xmlns:p14="http://schemas.microsoft.com/office/powerpoint/2010/main" val="83969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fld id="{813FD6ED-6039-C142-8842-96F3DF351039}" type="slidenum">
              <a:rPr lang="en-US" altLang="en-US"/>
              <a:pPr/>
              <a:t>‹#›</a:t>
            </a:fld>
            <a:endParaRPr lang="en-US" altLang="en-US"/>
          </a:p>
        </p:txBody>
      </p:sp>
    </p:spTree>
    <p:extLst>
      <p:ext uri="{BB962C8B-B14F-4D97-AF65-F5344CB8AC3E}">
        <p14:creationId xmlns:p14="http://schemas.microsoft.com/office/powerpoint/2010/main" val="37911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F3415BF-BFB0-DB48-AD32-1ECD1B19E866}" type="slidenum">
              <a:rPr lang="en-US" altLang="en-US"/>
              <a:pPr/>
              <a:t>‹#›</a:t>
            </a:fld>
            <a:endParaRPr lang="en-US" altLang="en-US"/>
          </a:p>
        </p:txBody>
      </p:sp>
    </p:spTree>
    <p:extLst>
      <p:ext uri="{BB962C8B-B14F-4D97-AF65-F5344CB8AC3E}">
        <p14:creationId xmlns:p14="http://schemas.microsoft.com/office/powerpoint/2010/main" val="1965938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fld id="{1E90A287-66DB-0D4A-B978-F2B3442E4D81}" type="slidenum">
              <a:rPr lang="en-US" altLang="en-US"/>
              <a:pPr/>
              <a:t>‹#›</a:t>
            </a:fld>
            <a:endParaRPr lang="en-US" altLang="en-US"/>
          </a:p>
        </p:txBody>
      </p:sp>
    </p:spTree>
    <p:extLst>
      <p:ext uri="{BB962C8B-B14F-4D97-AF65-F5344CB8AC3E}">
        <p14:creationId xmlns:p14="http://schemas.microsoft.com/office/powerpoint/2010/main" val="249287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fld id="{2C9C3C98-DA56-164C-8A02-C059C6C6BBFD}" type="slidenum">
              <a:rPr lang="en-US" altLang="en-US"/>
              <a:pPr/>
              <a:t>‹#›</a:t>
            </a:fld>
            <a:endParaRPr lang="en-US" altLang="en-US"/>
          </a:p>
        </p:txBody>
      </p:sp>
    </p:spTree>
    <p:extLst>
      <p:ext uri="{BB962C8B-B14F-4D97-AF65-F5344CB8AC3E}">
        <p14:creationId xmlns:p14="http://schemas.microsoft.com/office/powerpoint/2010/main" val="31375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91F85CC1-9CE9-5845-A2F0-7C45AD81D8FD}" type="slidenum">
              <a:rPr lang="en-US" altLang="en-US"/>
              <a:pPr/>
              <a:t>‹#›</a:t>
            </a:fld>
            <a:endParaRPr lang="en-US" altLang="en-US"/>
          </a:p>
        </p:txBody>
      </p:sp>
    </p:spTree>
    <p:extLst>
      <p:ext uri="{BB962C8B-B14F-4D97-AF65-F5344CB8AC3E}">
        <p14:creationId xmlns:p14="http://schemas.microsoft.com/office/powerpoint/2010/main" val="1188417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1C870A41-D7C9-D848-A1A6-EEE4A27939FC}" type="slidenum">
              <a:rPr lang="en-US" altLang="en-US"/>
              <a:pPr/>
              <a:t>‹#›</a:t>
            </a:fld>
            <a:endParaRPr lang="en-US" altLang="en-US"/>
          </a:p>
        </p:txBody>
      </p:sp>
    </p:spTree>
    <p:extLst>
      <p:ext uri="{BB962C8B-B14F-4D97-AF65-F5344CB8AC3E}">
        <p14:creationId xmlns:p14="http://schemas.microsoft.com/office/powerpoint/2010/main" val="2130585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D87C143C-A9A0-5046-B06F-DA757BE91808}" type="slidenum">
              <a:rPr lang="en-US" altLang="en-US"/>
              <a:pPr/>
              <a:t>‹#›</a:t>
            </a:fld>
            <a:endParaRPr lang="en-US" altLang="en-US"/>
          </a:p>
        </p:txBody>
      </p:sp>
    </p:spTree>
    <p:extLst>
      <p:ext uri="{BB962C8B-B14F-4D97-AF65-F5344CB8AC3E}">
        <p14:creationId xmlns:p14="http://schemas.microsoft.com/office/powerpoint/2010/main" val="1602437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AFB13365-CD0B-CE4A-AA69-DBABB6393FC9}" type="slidenum">
              <a:rPr lang="en-US" altLang="en-US"/>
              <a:pPr/>
              <a:t>‹#›</a:t>
            </a:fld>
            <a:endParaRPr lang="en-US" altLang="en-US"/>
          </a:p>
        </p:txBody>
      </p:sp>
    </p:spTree>
    <p:extLst>
      <p:ext uri="{BB962C8B-B14F-4D97-AF65-F5344CB8AC3E}">
        <p14:creationId xmlns:p14="http://schemas.microsoft.com/office/powerpoint/2010/main" val="570191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vl1pPr>
          </a:lstStyle>
          <a:p>
            <a:fld id="{06477A33-E616-F04F-9BBB-06066BF58D12}" type="slidenum">
              <a:rPr lang="en-US" altLang="en-US"/>
              <a:pPr/>
              <a:t>‹#›</a:t>
            </a:fld>
            <a:endParaRPr lang="en-US" altLang="en-US"/>
          </a:p>
        </p:txBody>
      </p:sp>
    </p:spTree>
    <p:extLst>
      <p:ext uri="{BB962C8B-B14F-4D97-AF65-F5344CB8AC3E}">
        <p14:creationId xmlns:p14="http://schemas.microsoft.com/office/powerpoint/2010/main" val="1138490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2503441-1789-4647-85D4-96AE3933EE9F}" type="slidenum">
              <a:rPr lang="en-US" altLang="en-US"/>
              <a:pPr/>
              <a:t>‹#›</a:t>
            </a:fld>
            <a:endParaRPr lang="en-US" altLang="en-US"/>
          </a:p>
        </p:txBody>
      </p:sp>
    </p:spTree>
    <p:extLst>
      <p:ext uri="{BB962C8B-B14F-4D97-AF65-F5344CB8AC3E}">
        <p14:creationId xmlns:p14="http://schemas.microsoft.com/office/powerpoint/2010/main" val="350354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B4EC95A-E59D-F044-B068-D7BAEBC805D2}" type="slidenum">
              <a:rPr lang="en-US" altLang="en-US"/>
              <a:pPr/>
              <a:t>‹#›</a:t>
            </a:fld>
            <a:endParaRPr lang="en-US" altLang="en-US"/>
          </a:p>
        </p:txBody>
      </p:sp>
    </p:spTree>
    <p:extLst>
      <p:ext uri="{BB962C8B-B14F-4D97-AF65-F5344CB8AC3E}">
        <p14:creationId xmlns:p14="http://schemas.microsoft.com/office/powerpoint/2010/main" val="1629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868528B-B0EC-D441-8FA6-BC3A7829F783}" type="slidenum">
              <a:rPr lang="en-US" altLang="en-US"/>
              <a:pPr/>
              <a:t>‹#›</a:t>
            </a:fld>
            <a:endParaRPr lang="en-US" altLang="en-US"/>
          </a:p>
        </p:txBody>
      </p:sp>
    </p:spTree>
    <p:extLst>
      <p:ext uri="{BB962C8B-B14F-4D97-AF65-F5344CB8AC3E}">
        <p14:creationId xmlns:p14="http://schemas.microsoft.com/office/powerpoint/2010/main" val="1077657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D632191-1C0B-7548-B357-835E4AE09179}" type="slidenum">
              <a:rPr lang="en-US" altLang="en-US"/>
              <a:pPr/>
              <a:t>‹#›</a:t>
            </a:fld>
            <a:endParaRPr lang="en-US" altLang="en-US"/>
          </a:p>
        </p:txBody>
      </p:sp>
    </p:spTree>
    <p:extLst>
      <p:ext uri="{BB962C8B-B14F-4D97-AF65-F5344CB8AC3E}">
        <p14:creationId xmlns:p14="http://schemas.microsoft.com/office/powerpoint/2010/main" val="31445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CFA0AC9-7C96-3449-8221-55B8B1B37011}" type="slidenum">
              <a:rPr lang="en-US" altLang="en-US"/>
              <a:pPr/>
              <a:t>‹#›</a:t>
            </a:fld>
            <a:endParaRPr lang="en-US" altLang="en-US"/>
          </a:p>
        </p:txBody>
      </p:sp>
    </p:spTree>
    <p:extLst>
      <p:ext uri="{BB962C8B-B14F-4D97-AF65-F5344CB8AC3E}">
        <p14:creationId xmlns:p14="http://schemas.microsoft.com/office/powerpoint/2010/main" val="11325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C11ACA8-91B9-924A-9A51-F9131CD2FAE5}" type="slidenum">
              <a:rPr lang="en-US" altLang="en-US"/>
              <a:pPr/>
              <a:t>‹#›</a:t>
            </a:fld>
            <a:endParaRPr lang="en-US" altLang="en-US"/>
          </a:p>
        </p:txBody>
      </p:sp>
    </p:spTree>
    <p:extLst>
      <p:ext uri="{BB962C8B-B14F-4D97-AF65-F5344CB8AC3E}">
        <p14:creationId xmlns:p14="http://schemas.microsoft.com/office/powerpoint/2010/main" val="854711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59C68AA-00F8-D04C-9FC0-AC8903DD3FE4}" type="slidenum">
              <a:rPr lang="en-US" altLang="en-US"/>
              <a:pPr/>
              <a:t>‹#›</a:t>
            </a:fld>
            <a:endParaRPr lang="en-US" altLang="en-US"/>
          </a:p>
        </p:txBody>
      </p:sp>
    </p:spTree>
    <p:extLst>
      <p:ext uri="{BB962C8B-B14F-4D97-AF65-F5344CB8AC3E}">
        <p14:creationId xmlns:p14="http://schemas.microsoft.com/office/powerpoint/2010/main" val="61860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D40328-7963-6845-903E-045C4438C7C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 id="2147484589" r:id="rId12"/>
    <p:sldLayoutId id="2147484590" r:id="rId13"/>
    <p:sldLayoutId id="2147484591"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44000" cy="6856413"/>
            <a:chOff x="0" y="0"/>
            <a:chExt cx="5760" cy="4319"/>
          </a:xfrm>
        </p:grpSpPr>
        <p:sp>
          <p:nvSpPr>
            <p:cNvPr id="14827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4827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6396" name="Freeform 6"/>
            <p:cNvSpPr>
              <a:spLocks/>
            </p:cNvSpPr>
            <p:nvPr/>
          </p:nvSpPr>
          <p:spPr bwMode="hidden">
            <a:xfrm>
              <a:off x="4038" y="3577"/>
              <a:ext cx="1720" cy="65"/>
            </a:xfrm>
            <a:custGeom>
              <a:avLst/>
              <a:gdLst>
                <a:gd name="T0" fmla="*/ 1676 w 1722"/>
                <a:gd name="T1" fmla="*/ 43 h 66"/>
                <a:gd name="T2" fmla="*/ 1676 w 1722"/>
                <a:gd name="T3" fmla="*/ 37 h 66"/>
                <a:gd name="T4" fmla="*/ 0 w 1722"/>
                <a:gd name="T5" fmla="*/ 0 h 66"/>
                <a:gd name="T6" fmla="*/ 0 w 1722"/>
                <a:gd name="T7" fmla="*/ 33 h 66"/>
                <a:gd name="T8" fmla="*/ 1676 w 1722"/>
                <a:gd name="T9" fmla="*/ 43 h 66"/>
                <a:gd name="T10" fmla="*/ 1676 w 1722"/>
                <a:gd name="T11" fmla="*/ 4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a:defRPr/>
              </a:pPr>
              <a:endParaRPr lang="en-US">
                <a:latin typeface="Times New Roman" pitchFamily="-112" charset="0"/>
                <a:ea typeface="+mn-ea"/>
              </a:endParaRPr>
            </a:p>
          </p:txBody>
        </p:sp>
        <p:sp>
          <p:nvSpPr>
            <p:cNvPr id="16398" name="Freeform 8"/>
            <p:cNvSpPr>
              <a:spLocks/>
            </p:cNvSpPr>
            <p:nvPr/>
          </p:nvSpPr>
          <p:spPr bwMode="hidden">
            <a:xfrm>
              <a:off x="4784" y="3702"/>
              <a:ext cx="974" cy="101"/>
            </a:xfrm>
            <a:custGeom>
              <a:avLst/>
              <a:gdLst>
                <a:gd name="T0" fmla="*/ 952 w 975"/>
                <a:gd name="T1" fmla="*/ 48 h 101"/>
                <a:gd name="T2" fmla="*/ 952 w 975"/>
                <a:gd name="T3" fmla="*/ 0 h 101"/>
                <a:gd name="T4" fmla="*/ 0 w 975"/>
                <a:gd name="T5" fmla="*/ 24 h 101"/>
                <a:gd name="T6" fmla="*/ 0 w 975"/>
                <a:gd name="T7" fmla="*/ 101 h 101"/>
                <a:gd name="T8" fmla="*/ 952 w 975"/>
                <a:gd name="T9" fmla="*/ 48 h 101"/>
                <a:gd name="T10" fmla="*/ 95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9" name="Freeform 9"/>
            <p:cNvSpPr>
              <a:spLocks/>
            </p:cNvSpPr>
            <p:nvPr/>
          </p:nvSpPr>
          <p:spPr bwMode="hidden">
            <a:xfrm>
              <a:off x="3619" y="3815"/>
              <a:ext cx="2139" cy="198"/>
            </a:xfrm>
            <a:custGeom>
              <a:avLst/>
              <a:gdLst>
                <a:gd name="T0" fmla="*/ 2095 w 2141"/>
                <a:gd name="T1" fmla="*/ 0 h 198"/>
                <a:gd name="T2" fmla="*/ 0 w 2141"/>
                <a:gd name="T3" fmla="*/ 156 h 198"/>
                <a:gd name="T4" fmla="*/ 0 w 2141"/>
                <a:gd name="T5" fmla="*/ 198 h 198"/>
                <a:gd name="T6" fmla="*/ 2095 w 2141"/>
                <a:gd name="T7" fmla="*/ 0 h 198"/>
                <a:gd name="T8" fmla="*/ 209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6401" name="Freeform 11"/>
            <p:cNvSpPr>
              <a:spLocks/>
            </p:cNvSpPr>
            <p:nvPr/>
          </p:nvSpPr>
          <p:spPr bwMode="hidden">
            <a:xfrm>
              <a:off x="2097" y="4043"/>
              <a:ext cx="2514" cy="276"/>
            </a:xfrm>
            <a:custGeom>
              <a:avLst/>
              <a:gdLst>
                <a:gd name="T0" fmla="*/ 2113 w 2517"/>
                <a:gd name="T1" fmla="*/ 276 h 276"/>
                <a:gd name="T2" fmla="*/ 2448 w 2517"/>
                <a:gd name="T3" fmla="*/ 204 h 276"/>
                <a:gd name="T4" fmla="*/ 2191 w 2517"/>
                <a:gd name="T5" fmla="*/ 0 h 276"/>
                <a:gd name="T6" fmla="*/ 0 w 2517"/>
                <a:gd name="T7" fmla="*/ 276 h 276"/>
                <a:gd name="T8" fmla="*/ 2113 w 2517"/>
                <a:gd name="T9" fmla="*/ 276 h 276"/>
                <a:gd name="T10" fmla="*/ 211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6403" name="Freeform 13"/>
            <p:cNvSpPr>
              <a:spLocks/>
            </p:cNvSpPr>
            <p:nvPr/>
          </p:nvSpPr>
          <p:spPr bwMode="hidden">
            <a:xfrm>
              <a:off x="5030" y="3151"/>
              <a:ext cx="728" cy="240"/>
            </a:xfrm>
            <a:custGeom>
              <a:avLst/>
              <a:gdLst>
                <a:gd name="T0" fmla="*/ 706 w 729"/>
                <a:gd name="T1" fmla="*/ 240 h 240"/>
                <a:gd name="T2" fmla="*/ 0 w 729"/>
                <a:gd name="T3" fmla="*/ 0 h 240"/>
                <a:gd name="T4" fmla="*/ 0 w 729"/>
                <a:gd name="T5" fmla="*/ 6 h 240"/>
                <a:gd name="T6" fmla="*/ 706 w 729"/>
                <a:gd name="T7" fmla="*/ 240 h 240"/>
                <a:gd name="T8" fmla="*/ 70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05" name="Freeform 15"/>
            <p:cNvSpPr>
              <a:spLocks/>
            </p:cNvSpPr>
            <p:nvPr/>
          </p:nvSpPr>
          <p:spPr bwMode="hidden">
            <a:xfrm>
              <a:off x="5030" y="3049"/>
              <a:ext cx="728" cy="318"/>
            </a:xfrm>
            <a:custGeom>
              <a:avLst/>
              <a:gdLst>
                <a:gd name="T0" fmla="*/ 706 w 729"/>
                <a:gd name="T1" fmla="*/ 318 h 318"/>
                <a:gd name="T2" fmla="*/ 706 w 729"/>
                <a:gd name="T3" fmla="*/ 312 h 318"/>
                <a:gd name="T4" fmla="*/ 0 w 729"/>
                <a:gd name="T5" fmla="*/ 0 h 318"/>
                <a:gd name="T6" fmla="*/ 0 w 729"/>
                <a:gd name="T7" fmla="*/ 54 h 318"/>
                <a:gd name="T8" fmla="*/ 706 w 729"/>
                <a:gd name="T9" fmla="*/ 318 h 318"/>
                <a:gd name="T10" fmla="*/ 70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4827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09"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11"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a:defRPr/>
              </a:pPr>
              <a:endParaRPr lang="en-US">
                <a:latin typeface="Times New Roman" pitchFamily="-112" charset="0"/>
                <a:ea typeface="+mn-ea"/>
              </a:endParaRPr>
            </a:p>
          </p:txBody>
        </p:sp>
        <p:sp>
          <p:nvSpPr>
            <p:cNvPr id="14827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15"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14827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16418" name="Freeform 28"/>
            <p:cNvSpPr>
              <a:spLocks/>
            </p:cNvSpPr>
            <p:nvPr/>
          </p:nvSpPr>
          <p:spPr bwMode="hidden">
            <a:xfrm>
              <a:off x="5698" y="653"/>
              <a:ext cx="60" cy="311"/>
            </a:xfrm>
            <a:custGeom>
              <a:avLst/>
              <a:gdLst>
                <a:gd name="T0" fmla="*/ 0 w 60"/>
                <a:gd name="T1" fmla="*/ 144 h 312"/>
                <a:gd name="T2" fmla="*/ 60 w 60"/>
                <a:gd name="T3" fmla="*/ 28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20"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4827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14827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grpSp>
          <p:nvGrpSpPr>
            <p:cNvPr id="16429" name="Group 39"/>
            <p:cNvGrpSpPr>
              <a:grpSpLocks/>
            </p:cNvGrpSpPr>
            <p:nvPr userDrawn="1"/>
          </p:nvGrpSpPr>
          <p:grpSpPr bwMode="auto">
            <a:xfrm>
              <a:off x="0" y="1632"/>
              <a:ext cx="5758" cy="1858"/>
              <a:chOff x="0" y="1632"/>
              <a:chExt cx="5758" cy="1858"/>
            </a:xfrm>
          </p:grpSpPr>
          <p:sp>
            <p:nvSpPr>
              <p:cNvPr id="14827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4827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a:defRPr/>
                </a:pPr>
                <a:endParaRPr lang="en-US">
                  <a:latin typeface="Times New Roman" pitchFamily="-112" charset="0"/>
                  <a:ea typeface="+mn-ea"/>
                </a:endParaRPr>
              </a:p>
            </p:txBody>
          </p:sp>
        </p:grpSp>
      </p:grpSp>
      <p:sp>
        <p:nvSpPr>
          <p:cNvPr id="14827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27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27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4827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4827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fld id="{C5BE6194-C7AA-B04B-BC49-0CD1F41FC075}" type="slidenum">
              <a:rPr lang="en-US" altLang="en-US"/>
              <a:pPr/>
              <a:t>‹#›</a:t>
            </a:fld>
            <a:endParaRPr lang="en-US" altLang="en-US"/>
          </a:p>
        </p:txBody>
      </p:sp>
      <p:sp>
        <p:nvSpPr>
          <p:cNvPr id="157704" name="Text Box 47"/>
          <p:cNvSpPr txBox="1">
            <a:spLocks noChangeArrowheads="1"/>
          </p:cNvSpPr>
          <p:nvPr userDrawn="1"/>
        </p:nvSpPr>
        <p:spPr bwMode="auto">
          <a:xfrm>
            <a:off x="3810000" y="5257800"/>
            <a:ext cx="1676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ctr" eaLnBrk="0" hangingPunct="0">
              <a:defRPr sz="2800">
                <a:solidFill>
                  <a:schemeClr val="tx1"/>
                </a:solidFill>
                <a:latin typeface="Times New Roman" charset="0"/>
                <a:ea typeface="ＭＳ Ｐゴシック" charset="0"/>
                <a:cs typeface="ＭＳ Ｐゴシック" charset="0"/>
              </a:defRPr>
            </a:lvl1pPr>
            <a:lvl2pPr marL="742950" indent="-285750" algn="ctr" eaLnBrk="0" hangingPunct="0">
              <a:defRPr sz="2800">
                <a:solidFill>
                  <a:schemeClr val="tx1"/>
                </a:solidFill>
                <a:latin typeface="Times New Roman" charset="0"/>
                <a:ea typeface="ＭＳ Ｐゴシック" charset="0"/>
              </a:defRPr>
            </a:lvl2pPr>
            <a:lvl3pPr marL="1143000" indent="-228600" algn="ctr" eaLnBrk="0" hangingPunct="0">
              <a:defRPr sz="2800">
                <a:solidFill>
                  <a:schemeClr val="tx1"/>
                </a:solidFill>
                <a:latin typeface="Times New Roman" charset="0"/>
                <a:ea typeface="ＭＳ Ｐゴシック" charset="0"/>
              </a:defRPr>
            </a:lvl3pPr>
            <a:lvl4pPr marL="1600200" indent="-228600" algn="ctr" eaLnBrk="0" hangingPunct="0">
              <a:defRPr sz="2800">
                <a:solidFill>
                  <a:schemeClr val="tx1"/>
                </a:solidFill>
                <a:latin typeface="Times New Roman" charset="0"/>
                <a:ea typeface="ＭＳ Ｐゴシック" charset="0"/>
              </a:defRPr>
            </a:lvl4pPr>
            <a:lvl5pPr marL="2057400" indent="-228600" algn="ctr"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spcBef>
                <a:spcPct val="50000"/>
              </a:spcBef>
              <a:defRPr/>
            </a:pPr>
            <a:endParaRPr lang="en-US" sz="2000">
              <a:latin typeface="Trebuchet MS" charset="0"/>
            </a:endParaRPr>
          </a:p>
        </p:txBody>
      </p:sp>
    </p:spTree>
  </p:cSld>
  <p:clrMap bg1="dk2" tx1="lt1" bg2="dk1" tx2="lt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Lst>
  <p:txStyles>
    <p:titleStyle>
      <a:lvl1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rebuchet M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rebuchet M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rebuchet M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rebuchet MS" pitchFamily="-112" charset="0"/>
          <a:ea typeface="ＭＳ Ｐゴシック" pitchFamily="-112" charset="-128"/>
          <a:cs typeface="ＭＳ Ｐゴシック" pitchFamily="-112" charset="-128"/>
        </a:defRPr>
      </a:lvl5pPr>
      <a:lvl6pPr marL="457200" algn="ctr" rtl="0" fontAlgn="base">
        <a:spcBef>
          <a:spcPct val="0"/>
        </a:spcBef>
        <a:spcAft>
          <a:spcPct val="0"/>
        </a:spcAft>
        <a:defRPr sz="3200">
          <a:solidFill>
            <a:schemeClr val="tx2"/>
          </a:solidFill>
          <a:effectLst>
            <a:outerShdw blurRad="38100" dist="38100" dir="2700000" algn="tl">
              <a:srgbClr val="000000"/>
            </a:outerShdw>
          </a:effectLst>
          <a:latin typeface="Trebuchet MS" pitchFamily="-112" charset="0"/>
        </a:defRPr>
      </a:lvl6pPr>
      <a:lvl7pPr marL="914400" algn="ctr" rtl="0" fontAlgn="base">
        <a:spcBef>
          <a:spcPct val="0"/>
        </a:spcBef>
        <a:spcAft>
          <a:spcPct val="0"/>
        </a:spcAft>
        <a:defRPr sz="3200">
          <a:solidFill>
            <a:schemeClr val="tx2"/>
          </a:solidFill>
          <a:effectLst>
            <a:outerShdw blurRad="38100" dist="38100" dir="2700000" algn="tl">
              <a:srgbClr val="000000"/>
            </a:outerShdw>
          </a:effectLst>
          <a:latin typeface="Trebuchet MS" pitchFamily="-112" charset="0"/>
        </a:defRPr>
      </a:lvl7pPr>
      <a:lvl8pPr marL="1371600" algn="ctr" rtl="0" fontAlgn="base">
        <a:spcBef>
          <a:spcPct val="0"/>
        </a:spcBef>
        <a:spcAft>
          <a:spcPct val="0"/>
        </a:spcAft>
        <a:defRPr sz="3200">
          <a:solidFill>
            <a:schemeClr val="tx2"/>
          </a:solidFill>
          <a:effectLst>
            <a:outerShdw blurRad="38100" dist="38100" dir="2700000" algn="tl">
              <a:srgbClr val="000000"/>
            </a:outerShdw>
          </a:effectLst>
          <a:latin typeface="Trebuchet MS" pitchFamily="-112" charset="0"/>
        </a:defRPr>
      </a:lvl8pPr>
      <a:lvl9pPr marL="1828800" algn="ctr" rtl="0" fontAlgn="base">
        <a:spcBef>
          <a:spcPct val="0"/>
        </a:spcBef>
        <a:spcAft>
          <a:spcPct val="0"/>
        </a:spcAft>
        <a:defRPr sz="3200">
          <a:solidFill>
            <a:schemeClr val="tx2"/>
          </a:solidFill>
          <a:effectLst>
            <a:outerShdw blurRad="38100" dist="38100" dir="2700000" algn="tl">
              <a:srgbClr val="000000"/>
            </a:outerShdw>
          </a:effectLst>
          <a:latin typeface="Trebuchet MS" pitchFamily="-112" charset="0"/>
        </a:defRPr>
      </a:lvl9pPr>
    </p:titleStyle>
    <p:bodyStyle>
      <a:lvl1pPr marL="609600" indent="-609600" algn="l" rtl="0" eaLnBrk="0" fontAlgn="base" hangingPunct="0">
        <a:spcBef>
          <a:spcPct val="20000"/>
        </a:spcBef>
        <a:spcAft>
          <a:spcPct val="0"/>
        </a:spcAft>
        <a:buClr>
          <a:srgbClr val="FBFB1B"/>
        </a:buClr>
        <a:buSzPct val="90000"/>
        <a:buFont typeface="Wingdings" charset="2"/>
        <a:buAutoNum type="arabicPeriod"/>
        <a:defRPr sz="2400">
          <a:solidFill>
            <a:srgbClr val="FBFB1B"/>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965200" indent="-508000" algn="l" rtl="0" eaLnBrk="0" fontAlgn="base" hangingPunct="0">
        <a:spcBef>
          <a:spcPct val="20000"/>
        </a:spcBef>
        <a:spcAft>
          <a:spcPct val="0"/>
        </a:spcAft>
        <a:buClr>
          <a:srgbClr val="FFFF99"/>
        </a:buClr>
        <a:buAutoNum type="alphaLcPeriod"/>
        <a:defRPr sz="2000">
          <a:solidFill>
            <a:schemeClr val="tx1"/>
          </a:solidFill>
          <a:effectLst>
            <a:outerShdw blurRad="38100" dist="38100" dir="2700000" algn="tl">
              <a:srgbClr val="000000"/>
            </a:outerShdw>
          </a:effectLst>
          <a:latin typeface="+mn-lt"/>
          <a:ea typeface="ＭＳ Ｐゴシック" pitchFamily="-112" charset="-128"/>
        </a:defRPr>
      </a:lvl2pPr>
      <a:lvl3pPr marL="1371600" indent="-457200" algn="l" rtl="0" eaLnBrk="0" fontAlgn="base" hangingPunct="0">
        <a:spcBef>
          <a:spcPct val="20000"/>
        </a:spcBef>
        <a:spcAft>
          <a:spcPct val="0"/>
        </a:spcAft>
        <a:buClr>
          <a:srgbClr val="BEC446"/>
        </a:buClr>
        <a:buSzPct val="90000"/>
        <a:buFont typeface="Wingdings" charset="2"/>
        <a:buAutoNum type="arabicParenR"/>
        <a:defRPr sz="2400">
          <a:solidFill>
            <a:srgbClr val="BEC446"/>
          </a:solidFill>
          <a:effectLst>
            <a:outerShdw blurRad="38100" dist="38100" dir="2700000" algn="tl">
              <a:srgbClr val="000000"/>
            </a:outerShdw>
          </a:effectLst>
          <a:latin typeface="+mn-lt"/>
          <a:ea typeface="ＭＳ Ｐゴシック" pitchFamily="-112" charset="-128"/>
        </a:defRPr>
      </a:lvl3pPr>
      <a:lvl4pPr marL="1778000" indent="-406400" algn="l" rtl="0" eaLnBrk="0" fontAlgn="base" hangingPunct="0">
        <a:spcBef>
          <a:spcPct val="20000"/>
        </a:spcBef>
        <a:spcAft>
          <a:spcPct val="0"/>
        </a:spcAft>
        <a:buClr>
          <a:srgbClr val="66FF66"/>
        </a:buClr>
        <a:buAutoNum type="alphaLcParenR"/>
        <a:defRPr sz="1600">
          <a:solidFill>
            <a:srgbClr val="66FF66"/>
          </a:solidFill>
          <a:effectLst>
            <a:outerShdw blurRad="38100" dist="38100" dir="2700000" algn="tl">
              <a:srgbClr val="000000"/>
            </a:outerShdw>
          </a:effectLst>
          <a:latin typeface="+mn-lt"/>
          <a:ea typeface="ＭＳ Ｐゴシック" pitchFamily="-112" charset="-128"/>
        </a:defRPr>
      </a:lvl4pPr>
      <a:lvl5pPr marL="2184400" indent="-355600" algn="l" rtl="0" eaLnBrk="0" fontAlgn="base" hangingPunct="0">
        <a:spcBef>
          <a:spcPct val="20000"/>
        </a:spcBef>
        <a:spcAft>
          <a:spcPct val="0"/>
        </a:spcAft>
        <a:buClr>
          <a:schemeClr val="tx2"/>
        </a:buClr>
        <a:buSzPct val="90000"/>
        <a:buFont typeface="Wingdings"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5pPr>
      <a:lvl6pPr marL="2641600" indent="-355600" algn="l" rtl="0" fontAlgn="base">
        <a:spcBef>
          <a:spcPct val="20000"/>
        </a:spcBef>
        <a:spcAft>
          <a:spcPct val="0"/>
        </a:spcAft>
        <a:buClr>
          <a:schemeClr val="tx2"/>
        </a:buClr>
        <a:buSzPct val="90000"/>
        <a:buFont typeface="Wingdings" pitchFamily="-112"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6pPr>
      <a:lvl7pPr marL="3098800" indent="-355600" algn="l" rtl="0" fontAlgn="base">
        <a:spcBef>
          <a:spcPct val="20000"/>
        </a:spcBef>
        <a:spcAft>
          <a:spcPct val="0"/>
        </a:spcAft>
        <a:buClr>
          <a:schemeClr val="tx2"/>
        </a:buClr>
        <a:buSzPct val="90000"/>
        <a:buFont typeface="Wingdings" pitchFamily="-112"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7pPr>
      <a:lvl8pPr marL="3556000" indent="-355600" algn="l" rtl="0" fontAlgn="base">
        <a:spcBef>
          <a:spcPct val="20000"/>
        </a:spcBef>
        <a:spcAft>
          <a:spcPct val="0"/>
        </a:spcAft>
        <a:buClr>
          <a:schemeClr val="tx2"/>
        </a:buClr>
        <a:buSzPct val="90000"/>
        <a:buFont typeface="Wingdings" pitchFamily="-112"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8pPr>
      <a:lvl9pPr marL="4013200" indent="-355600" algn="l" rtl="0" fontAlgn="base">
        <a:spcBef>
          <a:spcPct val="20000"/>
        </a:spcBef>
        <a:spcAft>
          <a:spcPct val="0"/>
        </a:spcAft>
        <a:buClr>
          <a:schemeClr val="tx2"/>
        </a:buClr>
        <a:buSzPct val="90000"/>
        <a:buFont typeface="Wingdings" pitchFamily="-112"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tiff"/></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tif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tif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tiff"/></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gif"/></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ctrTitle"/>
          </p:nvPr>
        </p:nvSpPr>
        <p:spPr>
          <a:xfrm>
            <a:off x="131763" y="661619"/>
            <a:ext cx="8890000" cy="1600200"/>
          </a:xfrm>
          <a:extLst>
            <a:ext uri="{909E8E84-426E-40dd-AFC4-6F175D3DCCD1}">
              <a14:hiddenFill xmlns:a14="http://schemas.microsoft.com/office/drawing/2010/main" xmlns="">
                <a:solidFill>
                  <a:srgbClr val="FFFF66"/>
                </a:solidFill>
              </a14:hiddenFill>
            </a:ext>
          </a:extLst>
        </p:spPr>
        <p:txBody>
          <a:bodyPr/>
          <a:lstStyle/>
          <a:p>
            <a:pPr>
              <a:defRPr/>
            </a:pPr>
            <a:r>
              <a:rPr lang="en-US" b="1" dirty="0">
                <a:solidFill>
                  <a:schemeClr val="accent2"/>
                </a:solidFill>
                <a:latin typeface="Calibri" panose="020F0502020204030204" pitchFamily="34" charset="0"/>
              </a:rPr>
              <a:t>An Overview of Human Behavior Modeling</a:t>
            </a:r>
            <a:endParaRPr lang="en-US" b="1" dirty="0">
              <a:solidFill>
                <a:schemeClr val="accent2"/>
              </a:solidFill>
              <a:cs typeface="+mj-cs"/>
            </a:endParaRPr>
          </a:p>
        </p:txBody>
      </p:sp>
      <p:pic>
        <p:nvPicPr>
          <p:cNvPr id="31752" name="Picture 13" descr="u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 y="138906"/>
            <a:ext cx="12668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5"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2549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52" name="Text Box 16"/>
          <p:cNvSpPr txBox="1">
            <a:spLocks noChangeArrowheads="1"/>
          </p:cNvSpPr>
          <p:nvPr/>
        </p:nvSpPr>
        <p:spPr bwMode="auto">
          <a:xfrm>
            <a:off x="6804024" y="6318249"/>
            <a:ext cx="2212975" cy="44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6027" tIns="43013" rIns="86027" bIns="43013">
            <a:spAutoFit/>
          </a:bodyPr>
          <a:lstStyle/>
          <a:p>
            <a:pPr algn="ctr">
              <a:spcBef>
                <a:spcPct val="50000"/>
              </a:spcBef>
              <a:defRPr/>
            </a:pPr>
            <a:r>
              <a:rPr lang="en-US" sz="2300" dirty="0" err="1">
                <a:latin typeface="Times New Roman" pitchFamily="-112" charset="0"/>
                <a:ea typeface="+mn-ea"/>
              </a:rPr>
              <a:t>NIMBioS.org</a:t>
            </a:r>
            <a:endParaRPr lang="en-US" sz="2300" dirty="0">
              <a:latin typeface="Times New Roman" pitchFamily="-112" charset="0"/>
              <a:ea typeface="+mn-ea"/>
            </a:endParaRPr>
          </a:p>
        </p:txBody>
      </p:sp>
      <p:pic>
        <p:nvPicPr>
          <p:cNvPr id="31756" name="Picture 12" descr="nsf1_print.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0"/>
            <a:ext cx="9906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131763" y="2391960"/>
            <a:ext cx="8516937" cy="382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12" charset="-128"/>
                <a:cs typeface="ＭＳ Ｐゴシック" pitchFamily="-112"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2"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2"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2" charset="-128"/>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a:defRPr/>
            </a:pPr>
            <a:r>
              <a:rPr lang="en-US" sz="2200" kern="0" dirty="0">
                <a:solidFill>
                  <a:srgbClr val="CCFF33"/>
                </a:solidFill>
                <a:cs typeface="+mn-cs"/>
              </a:rPr>
              <a:t> </a:t>
            </a:r>
            <a:r>
              <a:rPr lang="en-US" sz="2800" b="1" kern="0" dirty="0">
                <a:cs typeface="+mn-cs"/>
              </a:rPr>
              <a:t>Louis J. Gross*</a:t>
            </a:r>
          </a:p>
          <a:p>
            <a:pPr>
              <a:defRPr/>
            </a:pPr>
            <a:r>
              <a:rPr lang="en-US" sz="2800" b="1" kern="0" dirty="0">
                <a:cs typeface="+mn-cs"/>
              </a:rPr>
              <a:t>National Institute for Mathematical and Biological Synthesis</a:t>
            </a:r>
          </a:p>
          <a:p>
            <a:pPr>
              <a:defRPr/>
            </a:pPr>
            <a:r>
              <a:rPr lang="en-US" sz="2800" b="1" kern="0" dirty="0">
                <a:cs typeface="+mn-cs"/>
              </a:rPr>
              <a:t>Departments of Ecology and Evolutionary Biology and Mathematics</a:t>
            </a:r>
          </a:p>
          <a:p>
            <a:pPr>
              <a:defRPr/>
            </a:pPr>
            <a:r>
              <a:rPr lang="en-US" sz="2800" b="1" kern="0" dirty="0">
                <a:cs typeface="+mn-cs"/>
              </a:rPr>
              <a:t>University of Tennessee, Knoxville</a:t>
            </a:r>
          </a:p>
          <a:p>
            <a:pPr>
              <a:defRPr/>
            </a:pPr>
            <a:r>
              <a:rPr lang="en-US" sz="2800" b="1" kern="0" dirty="0">
                <a:cs typeface="+mn-cs"/>
              </a:rPr>
              <a:t>*Emeritus</a:t>
            </a:r>
          </a:p>
          <a:p>
            <a:pPr>
              <a:defRPr/>
            </a:pPr>
            <a:endParaRPr lang="en-US" sz="2800" kern="0" dirty="0">
              <a:solidFill>
                <a:srgbClr val="FFFF66"/>
              </a:solidFill>
              <a:cs typeface="+mn-cs"/>
            </a:endParaRPr>
          </a:p>
          <a:p>
            <a:pPr>
              <a:defRPr/>
            </a:pPr>
            <a:endParaRPr lang="en-US" sz="2800" kern="0" dirty="0">
              <a:solidFill>
                <a:srgbClr val="CCFF33"/>
              </a:solidFill>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1" name="Rectangle 3">
            <a:extLst>
              <a:ext uri="{FF2B5EF4-FFF2-40B4-BE49-F238E27FC236}">
                <a16:creationId xmlns:a16="http://schemas.microsoft.com/office/drawing/2014/main" id="{A43D90A7-D3C1-C873-AD35-91FE825DF131}"/>
              </a:ext>
            </a:extLst>
          </p:cNvPr>
          <p:cNvSpPr>
            <a:spLocks noGrp="1" noChangeArrowheads="1"/>
          </p:cNvSpPr>
          <p:nvPr>
            <p:ph type="subTitle" idx="1"/>
          </p:nvPr>
        </p:nvSpPr>
        <p:spPr>
          <a:xfrm>
            <a:off x="374574" y="1012574"/>
            <a:ext cx="7745484" cy="5333142"/>
          </a:xfrm>
        </p:spPr>
        <p:txBody>
          <a:bodyPr/>
          <a:lstStyle/>
          <a:p>
            <a:pPr algn="l"/>
            <a:r>
              <a:rPr lang="en-US" altLang="en-US" sz="2155" dirty="0">
                <a:solidFill>
                  <a:srgbClr val="000000"/>
                </a:solidFill>
                <a:latin typeface="Arial" panose="020B0604020202020204" pitchFamily="34" charset="0"/>
                <a:ea typeface="ＭＳ Ｐゴシック" panose="020B0600070205080204" pitchFamily="34" charset="-128"/>
              </a:rPr>
              <a:t>7. Allows simultaneous consideration of spatial and temporal change (migration and impacts on culture)</a:t>
            </a:r>
          </a:p>
          <a:p>
            <a:pPr algn="l"/>
            <a:r>
              <a:rPr lang="en-US" altLang="en-US" sz="2155" dirty="0">
                <a:solidFill>
                  <a:srgbClr val="000000"/>
                </a:solidFill>
                <a:latin typeface="Arial" panose="020B0604020202020204" pitchFamily="34" charset="0"/>
                <a:ea typeface="ＭＳ Ｐゴシック" panose="020B0600070205080204" pitchFamily="34" charset="-128"/>
              </a:rPr>
              <a:t>8. Extrapolate to broad spatial or long temporal scales for which data cannot easily be obtained (group/nation formation) </a:t>
            </a:r>
          </a:p>
          <a:p>
            <a:pPr algn="l"/>
            <a:r>
              <a:rPr lang="en-US" altLang="en-US" sz="2155" dirty="0">
                <a:solidFill>
                  <a:srgbClr val="000000"/>
                </a:solidFill>
                <a:latin typeface="Arial" panose="020B0604020202020204" pitchFamily="34" charset="0"/>
                <a:ea typeface="ＭＳ Ｐゴシック" panose="020B0600070205080204" pitchFamily="34" charset="-128"/>
              </a:rPr>
              <a:t>9. Prompts tentative and testable hypotheses (impacts of including/excluding components of cognition) </a:t>
            </a:r>
          </a:p>
          <a:p>
            <a:pPr algn="l"/>
            <a:r>
              <a:rPr lang="en-US" altLang="en-US" sz="2155" dirty="0">
                <a:solidFill>
                  <a:srgbClr val="000000"/>
                </a:solidFill>
                <a:latin typeface="Arial" panose="020B0604020202020204" pitchFamily="34" charset="0"/>
                <a:ea typeface="ＭＳ Ｐゴシック" panose="020B0600070205080204" pitchFamily="34" charset="-128"/>
              </a:rPr>
              <a:t>10. Serves as a guide to decision making in circumstances where action cannot wait for detailed studies (vaccine hesitation)</a:t>
            </a:r>
          </a:p>
          <a:p>
            <a:pPr algn="l"/>
            <a:r>
              <a:rPr lang="en-US" altLang="en-US" sz="2155" dirty="0">
                <a:solidFill>
                  <a:srgbClr val="000000"/>
                </a:solidFill>
                <a:latin typeface="Arial" panose="020B0604020202020204" pitchFamily="34" charset="0"/>
                <a:ea typeface="ＭＳ Ｐゴシック" panose="020B0600070205080204" pitchFamily="34" charset="-128"/>
              </a:rPr>
              <a:t>11. Provides an antidote to the helpless feeling that the world is too complex to understand in any generality - a means to get at general patterns and trends (behavioral economics)</a:t>
            </a:r>
          </a:p>
          <a:p>
            <a:pPr algn="l"/>
            <a:r>
              <a:rPr lang="en-US" altLang="en-US" sz="2155" dirty="0">
                <a:latin typeface="Arial" panose="020B0604020202020204" pitchFamily="34" charset="0"/>
                <a:ea typeface="ＭＳ Ｐゴシック" panose="020B0600070205080204" pitchFamily="34" charset="-128"/>
              </a:rPr>
              <a:t>12. To predict how a system will behave under different management, and control the system to meet some objective (responses to regulation on resource use, will a marriage last)</a:t>
            </a:r>
          </a:p>
          <a:p>
            <a:pPr algn="l"/>
            <a:endParaRPr lang="en-US" altLang="en-US" sz="2436" dirty="0">
              <a:solidFill>
                <a:srgbClr val="000000"/>
              </a:solidFill>
              <a:latin typeface="Arial" panose="020B0604020202020204" pitchFamily="34" charset="0"/>
              <a:ea typeface="ＭＳ Ｐゴシック" panose="020B0600070205080204" pitchFamily="34" charset="-128"/>
            </a:endParaRPr>
          </a:p>
          <a:p>
            <a:pPr algn="l"/>
            <a:endParaRPr lang="en-US" altLang="en-US" sz="2622" dirty="0">
              <a:solidFill>
                <a:srgbClr val="CCFF33"/>
              </a:solidFill>
              <a:latin typeface="Arial" panose="020B0604020202020204" pitchFamily="34" charset="0"/>
              <a:ea typeface="ＭＳ Ｐゴシック" panose="020B0600070205080204" pitchFamily="34" charset="-128"/>
            </a:endParaRPr>
          </a:p>
          <a:p>
            <a:endParaRPr lang="en-US" altLang="en-US" sz="2622" dirty="0">
              <a:solidFill>
                <a:srgbClr val="CCFF33"/>
              </a:solidFill>
              <a:latin typeface="Arial" panose="020B0604020202020204" pitchFamily="34" charset="0"/>
              <a:ea typeface="ＭＳ Ｐゴシック" panose="020B0600070205080204" pitchFamily="34" charset="-128"/>
            </a:endParaRPr>
          </a:p>
        </p:txBody>
      </p:sp>
      <p:sp>
        <p:nvSpPr>
          <p:cNvPr id="4" name="Rectangle 2">
            <a:extLst>
              <a:ext uri="{FF2B5EF4-FFF2-40B4-BE49-F238E27FC236}">
                <a16:creationId xmlns:a16="http://schemas.microsoft.com/office/drawing/2014/main" id="{87A4AF83-D929-17AF-785E-296BF405DEC2}"/>
              </a:ext>
            </a:extLst>
          </p:cNvPr>
          <p:cNvSpPr txBox="1">
            <a:spLocks noChangeArrowheads="1"/>
          </p:cNvSpPr>
          <p:nvPr/>
        </p:nvSpPr>
        <p:spPr bwMode="auto">
          <a:xfrm>
            <a:off x="0" y="7690"/>
            <a:ext cx="8758410" cy="92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altLang="en-US" sz="2998" b="1" kern="0">
                <a:solidFill>
                  <a:srgbClr val="000000"/>
                </a:solidFill>
                <a:latin typeface="Arial" panose="020B0604020202020204" pitchFamily="34" charset="0"/>
                <a:ea typeface="MS Mincho" panose="02020609040205080304" pitchFamily="49" charset="-128"/>
              </a:rPr>
              <a:t>Possible Human Behavior Model Objectives</a:t>
            </a:r>
            <a:endParaRPr lang="en-US" altLang="en-US" b="1" kern="0" dirty="0">
              <a:solidFill>
                <a:srgbClr val="000000"/>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413FB30-1B78-1272-D6EC-0E15FC29232F}"/>
              </a:ext>
            </a:extLst>
          </p:cNvPr>
          <p:cNvSpPr>
            <a:spLocks noGrp="1" noChangeArrowheads="1"/>
          </p:cNvSpPr>
          <p:nvPr>
            <p:ph type="title"/>
          </p:nvPr>
        </p:nvSpPr>
        <p:spPr>
          <a:xfrm>
            <a:off x="909442" y="322592"/>
            <a:ext cx="7280507" cy="1070663"/>
          </a:xfrm>
        </p:spPr>
        <p:txBody>
          <a:bodyPr/>
          <a:lstStyle/>
          <a:p>
            <a:pPr eaLnBrk="1" hangingPunct="1"/>
            <a:r>
              <a:rPr lang="en-US" altLang="en-US">
                <a:latin typeface="Arial" panose="020B0604020202020204" pitchFamily="34" charset="0"/>
                <a:ea typeface="ＭＳ Ｐゴシック" panose="020B0600070205080204" pitchFamily="34" charset="-128"/>
              </a:rPr>
              <a:t>Models and tradeoffs</a:t>
            </a:r>
          </a:p>
        </p:txBody>
      </p:sp>
      <p:sp>
        <p:nvSpPr>
          <p:cNvPr id="70659" name="Rectangle 4">
            <a:extLst>
              <a:ext uri="{FF2B5EF4-FFF2-40B4-BE49-F238E27FC236}">
                <a16:creationId xmlns:a16="http://schemas.microsoft.com/office/drawing/2014/main" id="{89E24182-0903-740B-E676-879E7AD4903D}"/>
              </a:ext>
            </a:extLst>
          </p:cNvPr>
          <p:cNvSpPr>
            <a:spLocks noChangeArrowheads="1"/>
          </p:cNvSpPr>
          <p:nvPr/>
        </p:nvSpPr>
        <p:spPr bwMode="auto">
          <a:xfrm>
            <a:off x="5568312" y="1799214"/>
            <a:ext cx="173023" cy="48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643" tIns="42821" rIns="85643" bIns="42821">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622"/>
          </a:p>
        </p:txBody>
      </p:sp>
      <p:pic>
        <p:nvPicPr>
          <p:cNvPr id="70660" name="Picture 7" descr="modeltradeoffs.tiff">
            <a:extLst>
              <a:ext uri="{FF2B5EF4-FFF2-40B4-BE49-F238E27FC236}">
                <a16:creationId xmlns:a16="http://schemas.microsoft.com/office/drawing/2014/main" id="{EE4CD729-9EF5-E406-1FD9-DB5DE00FD9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5921" y="1228194"/>
            <a:ext cx="6779378" cy="412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1">
            <a:extLst>
              <a:ext uri="{FF2B5EF4-FFF2-40B4-BE49-F238E27FC236}">
                <a16:creationId xmlns:a16="http://schemas.microsoft.com/office/drawing/2014/main" id="{07A45378-8504-1397-1CF4-F17323B9BCB9}"/>
              </a:ext>
            </a:extLst>
          </p:cNvPr>
          <p:cNvSpPr txBox="1">
            <a:spLocks noChangeArrowheads="1"/>
          </p:cNvSpPr>
          <p:nvPr/>
        </p:nvSpPr>
        <p:spPr bwMode="auto">
          <a:xfrm>
            <a:off x="1238076" y="5250614"/>
            <a:ext cx="7351885" cy="65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583" tIns="40291" rIns="80583" bIns="40291">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3747"/>
              <a:t>No one model can do everything</a:t>
            </a:r>
          </a:p>
        </p:txBody>
      </p:sp>
      <p:pic>
        <p:nvPicPr>
          <p:cNvPr id="70662" name="Picture 15" descr="NIMBioSlogoshadowc">
            <a:extLst>
              <a:ext uri="{FF2B5EF4-FFF2-40B4-BE49-F238E27FC236}">
                <a16:creationId xmlns:a16="http://schemas.microsoft.com/office/drawing/2014/main" id="{417DA871-1593-DD3C-54EC-F34800893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349" y="6043202"/>
            <a:ext cx="2388173" cy="59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6" descr="utlogo">
            <a:extLst>
              <a:ext uri="{FF2B5EF4-FFF2-40B4-BE49-F238E27FC236}">
                <a16:creationId xmlns:a16="http://schemas.microsoft.com/office/drawing/2014/main" id="{2818217D-4B28-02E7-953A-81C2CB909B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000" y="6037255"/>
            <a:ext cx="1186652" cy="60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958850" y="0"/>
            <a:ext cx="7773988" cy="1143000"/>
          </a:xfrm>
        </p:spPr>
        <p:txBody>
          <a:bodyPr/>
          <a:lstStyle/>
          <a:p>
            <a:r>
              <a:rPr lang="en-US" altLang="x-none" sz="3400" u="sng">
                <a:solidFill>
                  <a:schemeClr val="tx1"/>
                </a:solidFill>
                <a:latin typeface="Arial" charset="0"/>
                <a:ea typeface="ＭＳ Ｐゴシック" charset="-128"/>
              </a:rPr>
              <a:t>Environmental Modeling</a:t>
            </a:r>
            <a:endParaRPr lang="en-US" altLang="x-none" sz="3400">
              <a:latin typeface="Arial" charset="0"/>
              <a:ea typeface="ＭＳ Ｐゴシック" charset="-128"/>
            </a:endParaRPr>
          </a:p>
        </p:txBody>
      </p:sp>
      <p:sp>
        <p:nvSpPr>
          <p:cNvPr id="72707" name="Freeform 3"/>
          <p:cNvSpPr>
            <a:spLocks/>
          </p:cNvSpPr>
          <p:nvPr/>
        </p:nvSpPr>
        <p:spPr bwMode="auto">
          <a:xfrm>
            <a:off x="5827713" y="2901950"/>
            <a:ext cx="2281237" cy="542925"/>
          </a:xfrm>
          <a:custGeom>
            <a:avLst/>
            <a:gdLst>
              <a:gd name="T0" fmla="*/ 2147483646 w 1484"/>
              <a:gd name="T1" fmla="*/ 0 h 377"/>
              <a:gd name="T2" fmla="*/ 2147483646 w 1484"/>
              <a:gd name="T3" fmla="*/ 2147483646 h 377"/>
              <a:gd name="T4" fmla="*/ 2147483646 w 1484"/>
              <a:gd name="T5" fmla="*/ 2147483646 h 377"/>
              <a:gd name="T6" fmla="*/ 2147483646 w 1484"/>
              <a:gd name="T7" fmla="*/ 2147483646 h 377"/>
              <a:gd name="T8" fmla="*/ 0 w 1484"/>
              <a:gd name="T9" fmla="*/ 2147483646 h 377"/>
              <a:gd name="T10" fmla="*/ 0 w 1484"/>
              <a:gd name="T11" fmla="*/ 2147483646 h 377"/>
              <a:gd name="T12" fmla="*/ 2147483646 w 1484"/>
              <a:gd name="T13" fmla="*/ 2147483646 h 377"/>
              <a:gd name="T14" fmla="*/ 2147483646 w 1484"/>
              <a:gd name="T15" fmla="*/ 2147483646 h 377"/>
              <a:gd name="T16" fmla="*/ 2147483646 w 1484"/>
              <a:gd name="T17" fmla="*/ 2147483646 h 377"/>
              <a:gd name="T18" fmla="*/ 2147483646 w 1484"/>
              <a:gd name="T19" fmla="*/ 2147483646 h 377"/>
              <a:gd name="T20" fmla="*/ 2147483646 w 1484"/>
              <a:gd name="T21" fmla="*/ 2147483646 h 377"/>
              <a:gd name="T22" fmla="*/ 2147483646 w 1484"/>
              <a:gd name="T23" fmla="*/ 2147483646 h 377"/>
              <a:gd name="T24" fmla="*/ 2147483646 w 1484"/>
              <a:gd name="T25" fmla="*/ 2147483646 h 377"/>
              <a:gd name="T26" fmla="*/ 2147483646 w 1484"/>
              <a:gd name="T27" fmla="*/ 2147483646 h 377"/>
              <a:gd name="T28" fmla="*/ 2147483646 w 1484"/>
              <a:gd name="T29" fmla="*/ 2147483646 h 377"/>
              <a:gd name="T30" fmla="*/ 2147483646 w 1484"/>
              <a:gd name="T31" fmla="*/ 2147483646 h 377"/>
              <a:gd name="T32" fmla="*/ 2147483646 w 1484"/>
              <a:gd name="T33" fmla="*/ 2147483646 h 377"/>
              <a:gd name="T34" fmla="*/ 2147483646 w 1484"/>
              <a:gd name="T35" fmla="*/ 2147483646 h 377"/>
              <a:gd name="T36" fmla="*/ 2147483646 w 1484"/>
              <a:gd name="T37" fmla="*/ 2147483646 h 377"/>
              <a:gd name="T38" fmla="*/ 2147483646 w 1484"/>
              <a:gd name="T39" fmla="*/ 0 h 377"/>
              <a:gd name="T40" fmla="*/ 2147483646 w 1484"/>
              <a:gd name="T41" fmla="*/ 0 h 3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84" h="377">
                <a:moveTo>
                  <a:pt x="107" y="0"/>
                </a:moveTo>
                <a:lnTo>
                  <a:pt x="69" y="8"/>
                </a:lnTo>
                <a:lnTo>
                  <a:pt x="31" y="31"/>
                </a:lnTo>
                <a:lnTo>
                  <a:pt x="7" y="69"/>
                </a:lnTo>
                <a:lnTo>
                  <a:pt x="0" y="108"/>
                </a:lnTo>
                <a:lnTo>
                  <a:pt x="0" y="270"/>
                </a:lnTo>
                <a:lnTo>
                  <a:pt x="7" y="308"/>
                </a:lnTo>
                <a:lnTo>
                  <a:pt x="31" y="347"/>
                </a:lnTo>
                <a:lnTo>
                  <a:pt x="69" y="370"/>
                </a:lnTo>
                <a:lnTo>
                  <a:pt x="107" y="377"/>
                </a:lnTo>
                <a:lnTo>
                  <a:pt x="1376" y="377"/>
                </a:lnTo>
                <a:lnTo>
                  <a:pt x="1415" y="370"/>
                </a:lnTo>
                <a:lnTo>
                  <a:pt x="1453" y="347"/>
                </a:lnTo>
                <a:lnTo>
                  <a:pt x="1476" y="308"/>
                </a:lnTo>
                <a:lnTo>
                  <a:pt x="1484" y="270"/>
                </a:lnTo>
                <a:lnTo>
                  <a:pt x="1484" y="108"/>
                </a:lnTo>
                <a:lnTo>
                  <a:pt x="1476" y="69"/>
                </a:lnTo>
                <a:lnTo>
                  <a:pt x="1453" y="31"/>
                </a:lnTo>
                <a:lnTo>
                  <a:pt x="1415" y="8"/>
                </a:lnTo>
                <a:lnTo>
                  <a:pt x="1376" y="0"/>
                </a:lnTo>
                <a:lnTo>
                  <a:pt x="107" y="0"/>
                </a:lnTo>
                <a:close/>
              </a:path>
            </a:pathLst>
          </a:custGeom>
          <a:solidFill>
            <a:srgbClr val="008000"/>
          </a:solidFill>
          <a:ln w="12700">
            <a:solidFill>
              <a:srgbClr val="FFFF00"/>
            </a:solidFill>
            <a:prstDash val="solid"/>
            <a:round/>
            <a:headEnd/>
            <a:tailEnd/>
          </a:ln>
        </p:spPr>
        <p:txBody>
          <a:bodyPr lIns="86006" tIns="43003" rIns="86006" bIns="43003"/>
          <a:lstStyle/>
          <a:p>
            <a:endParaRPr lang="en-US"/>
          </a:p>
        </p:txBody>
      </p:sp>
      <p:grpSp>
        <p:nvGrpSpPr>
          <p:cNvPr id="72708" name="Group 4"/>
          <p:cNvGrpSpPr>
            <a:grpSpLocks/>
          </p:cNvGrpSpPr>
          <p:nvPr/>
        </p:nvGrpSpPr>
        <p:grpSpPr bwMode="auto">
          <a:xfrm>
            <a:off x="3392488" y="1312863"/>
            <a:ext cx="2092325" cy="454025"/>
            <a:chOff x="1200" y="1056"/>
            <a:chExt cx="1361" cy="315"/>
          </a:xfrm>
        </p:grpSpPr>
        <p:sp>
          <p:nvSpPr>
            <p:cNvPr id="72744" name="Rectangle 5"/>
            <p:cNvSpPr>
              <a:spLocks noChangeArrowheads="1"/>
            </p:cNvSpPr>
            <p:nvPr/>
          </p:nvSpPr>
          <p:spPr bwMode="auto">
            <a:xfrm>
              <a:off x="1200" y="1056"/>
              <a:ext cx="1361" cy="315"/>
            </a:xfrm>
            <a:prstGeom prst="rect">
              <a:avLst/>
            </a:prstGeom>
            <a:solidFill>
              <a:srgbClr val="FF0000"/>
            </a:solidFill>
            <a:ln w="12700">
              <a:solidFill>
                <a:srgbClr val="FFFF00"/>
              </a:solidFill>
              <a:miter lim="800000"/>
              <a:headEnd/>
              <a:tailEnd/>
            </a:ln>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x-none" altLang="x-none" sz="2400">
                <a:solidFill>
                  <a:srgbClr val="000000"/>
                </a:solidFill>
                <a:latin typeface="Arial" charset="0"/>
              </a:endParaRPr>
            </a:p>
          </p:txBody>
        </p:sp>
        <p:sp>
          <p:nvSpPr>
            <p:cNvPr id="72745" name="Rectangle 6"/>
            <p:cNvSpPr>
              <a:spLocks noChangeArrowheads="1"/>
            </p:cNvSpPr>
            <p:nvPr/>
          </p:nvSpPr>
          <p:spPr bwMode="auto">
            <a:xfrm>
              <a:off x="1295" y="1100"/>
              <a:ext cx="1053"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x-none" altLang="x-none" sz="2400">
                <a:solidFill>
                  <a:srgbClr val="000000"/>
                </a:solidFill>
                <a:latin typeface="Arial" charset="0"/>
              </a:endParaRPr>
            </a:p>
          </p:txBody>
        </p:sp>
        <p:sp>
          <p:nvSpPr>
            <p:cNvPr id="72746" name="Rectangle 7"/>
            <p:cNvSpPr>
              <a:spLocks noChangeArrowheads="1"/>
            </p:cNvSpPr>
            <p:nvPr/>
          </p:nvSpPr>
          <p:spPr bwMode="auto">
            <a:xfrm>
              <a:off x="1372" y="1100"/>
              <a:ext cx="108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x-none" sz="2200">
                  <a:solidFill>
                    <a:srgbClr val="FFFF00"/>
                  </a:solidFill>
                  <a:latin typeface="Arial" charset="0"/>
                </a:rPr>
                <a:t>Data sources</a:t>
              </a:r>
              <a:endParaRPr lang="en-US" altLang="x-none" sz="2400">
                <a:solidFill>
                  <a:srgbClr val="000000"/>
                </a:solidFill>
                <a:latin typeface="Arial" charset="0"/>
              </a:endParaRPr>
            </a:p>
          </p:txBody>
        </p:sp>
        <p:sp>
          <p:nvSpPr>
            <p:cNvPr id="72747" name="Rectangle 8"/>
            <p:cNvSpPr>
              <a:spLocks noChangeArrowheads="1"/>
            </p:cNvSpPr>
            <p:nvPr/>
          </p:nvSpPr>
          <p:spPr bwMode="auto">
            <a:xfrm>
              <a:off x="2279" y="1146"/>
              <a:ext cx="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x-none" sz="1400">
                  <a:solidFill>
                    <a:srgbClr val="000000"/>
                  </a:solidFill>
                  <a:latin typeface="Arial" charset="0"/>
                </a:rPr>
                <a:t> </a:t>
              </a:r>
              <a:endParaRPr lang="en-US" altLang="x-none" sz="2400">
                <a:solidFill>
                  <a:srgbClr val="000000"/>
                </a:solidFill>
                <a:latin typeface="Arial" charset="0"/>
              </a:endParaRPr>
            </a:p>
          </p:txBody>
        </p:sp>
      </p:grpSp>
      <p:sp>
        <p:nvSpPr>
          <p:cNvPr id="72709" name="Rectangle 9"/>
          <p:cNvSpPr>
            <a:spLocks noChangeArrowheads="1"/>
          </p:cNvSpPr>
          <p:nvPr/>
        </p:nvSpPr>
        <p:spPr bwMode="auto">
          <a:xfrm>
            <a:off x="4826000" y="2205038"/>
            <a:ext cx="2068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006" tIns="43003" rIns="86006" bIns="43003"/>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x-none" altLang="x-none" sz="2400">
              <a:solidFill>
                <a:srgbClr val="000000"/>
              </a:solidFill>
              <a:latin typeface="Arial" charset="0"/>
            </a:endParaRPr>
          </a:p>
        </p:txBody>
      </p:sp>
      <p:sp>
        <p:nvSpPr>
          <p:cNvPr id="72710" name="Rectangle 10"/>
          <p:cNvSpPr>
            <a:spLocks noChangeArrowheads="1"/>
          </p:cNvSpPr>
          <p:nvPr/>
        </p:nvSpPr>
        <p:spPr bwMode="auto">
          <a:xfrm>
            <a:off x="6491288" y="3040063"/>
            <a:ext cx="9096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x-none" sz="2200">
                <a:solidFill>
                  <a:srgbClr val="FFFF00"/>
                </a:solidFill>
                <a:latin typeface="Arial" charset="0"/>
              </a:rPr>
              <a:t>Models</a:t>
            </a:r>
            <a:endParaRPr lang="en-US" altLang="x-none" sz="2400">
              <a:solidFill>
                <a:srgbClr val="000000"/>
              </a:solidFill>
              <a:latin typeface="Arial" charset="0"/>
            </a:endParaRPr>
          </a:p>
        </p:txBody>
      </p:sp>
      <p:sp>
        <p:nvSpPr>
          <p:cNvPr id="72711" name="Rectangle 11"/>
          <p:cNvSpPr>
            <a:spLocks noChangeArrowheads="1"/>
          </p:cNvSpPr>
          <p:nvPr/>
        </p:nvSpPr>
        <p:spPr bwMode="auto">
          <a:xfrm>
            <a:off x="6788150" y="2270125"/>
            <a:ext cx="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x-none" sz="1400">
                <a:solidFill>
                  <a:srgbClr val="000000"/>
                </a:solidFill>
                <a:latin typeface="Arial" charset="0"/>
              </a:rPr>
              <a:t> </a:t>
            </a:r>
            <a:endParaRPr lang="en-US" altLang="x-none" sz="2400">
              <a:solidFill>
                <a:srgbClr val="000000"/>
              </a:solidFill>
              <a:latin typeface="Arial" charset="0"/>
            </a:endParaRPr>
          </a:p>
        </p:txBody>
      </p:sp>
      <p:grpSp>
        <p:nvGrpSpPr>
          <p:cNvPr id="72712" name="Group 12"/>
          <p:cNvGrpSpPr>
            <a:grpSpLocks/>
          </p:cNvGrpSpPr>
          <p:nvPr/>
        </p:nvGrpSpPr>
        <p:grpSpPr bwMode="auto">
          <a:xfrm>
            <a:off x="590550" y="3730625"/>
            <a:ext cx="2917825" cy="455613"/>
            <a:chOff x="288" y="2208"/>
            <a:chExt cx="1899" cy="316"/>
          </a:xfrm>
        </p:grpSpPr>
        <p:sp>
          <p:nvSpPr>
            <p:cNvPr id="72740" name="Rectangle 13"/>
            <p:cNvSpPr>
              <a:spLocks noChangeArrowheads="1"/>
            </p:cNvSpPr>
            <p:nvPr/>
          </p:nvSpPr>
          <p:spPr bwMode="auto">
            <a:xfrm>
              <a:off x="288" y="2208"/>
              <a:ext cx="1776" cy="316"/>
            </a:xfrm>
            <a:prstGeom prst="rect">
              <a:avLst/>
            </a:prstGeom>
            <a:solidFill>
              <a:srgbClr val="008080"/>
            </a:solidFill>
            <a:ln w="12700">
              <a:solidFill>
                <a:srgbClr val="FFFF00"/>
              </a:solidFill>
              <a:miter lim="800000"/>
              <a:headEnd/>
              <a:tailEnd/>
            </a:ln>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x-none" altLang="x-none" sz="2400">
                <a:solidFill>
                  <a:srgbClr val="000000"/>
                </a:solidFill>
                <a:latin typeface="Arial" charset="0"/>
              </a:endParaRPr>
            </a:p>
          </p:txBody>
        </p:sp>
        <p:sp>
          <p:nvSpPr>
            <p:cNvPr id="72741" name="Rectangle 14"/>
            <p:cNvSpPr>
              <a:spLocks noChangeArrowheads="1"/>
            </p:cNvSpPr>
            <p:nvPr/>
          </p:nvSpPr>
          <p:spPr bwMode="auto">
            <a:xfrm>
              <a:off x="1233" y="2209"/>
              <a:ext cx="954"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x-none" altLang="x-none" sz="2400">
                <a:solidFill>
                  <a:srgbClr val="000000"/>
                </a:solidFill>
                <a:latin typeface="Arial" charset="0"/>
              </a:endParaRPr>
            </a:p>
          </p:txBody>
        </p:sp>
        <p:sp>
          <p:nvSpPr>
            <p:cNvPr id="72742" name="Rectangle 15"/>
            <p:cNvSpPr>
              <a:spLocks noChangeArrowheads="1"/>
            </p:cNvSpPr>
            <p:nvPr/>
          </p:nvSpPr>
          <p:spPr bwMode="auto">
            <a:xfrm>
              <a:off x="432" y="2256"/>
              <a:ext cx="152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x-none" sz="2200">
                  <a:solidFill>
                    <a:srgbClr val="FFFF00"/>
                  </a:solidFill>
                  <a:latin typeface="Arial" charset="0"/>
                </a:rPr>
                <a:t>Management input</a:t>
              </a:r>
              <a:endParaRPr lang="en-US" altLang="x-none" sz="2400">
                <a:solidFill>
                  <a:srgbClr val="000000"/>
                </a:solidFill>
                <a:latin typeface="Arial" charset="0"/>
              </a:endParaRPr>
            </a:p>
          </p:txBody>
        </p:sp>
        <p:sp>
          <p:nvSpPr>
            <p:cNvPr id="72743" name="Rectangle 16"/>
            <p:cNvSpPr>
              <a:spLocks noChangeArrowheads="1"/>
            </p:cNvSpPr>
            <p:nvPr/>
          </p:nvSpPr>
          <p:spPr bwMode="auto">
            <a:xfrm>
              <a:off x="2125" y="2255"/>
              <a:ext cx="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x-none" sz="1400">
                  <a:solidFill>
                    <a:srgbClr val="000000"/>
                  </a:solidFill>
                  <a:latin typeface="Arial" charset="0"/>
                </a:rPr>
                <a:t> </a:t>
              </a:r>
              <a:endParaRPr lang="en-US" altLang="x-none" sz="2400">
                <a:solidFill>
                  <a:srgbClr val="000000"/>
                </a:solidFill>
                <a:latin typeface="Arial" charset="0"/>
              </a:endParaRPr>
            </a:p>
          </p:txBody>
        </p:sp>
      </p:grpSp>
      <p:grpSp>
        <p:nvGrpSpPr>
          <p:cNvPr id="72713" name="Group 17"/>
          <p:cNvGrpSpPr>
            <a:grpSpLocks/>
          </p:cNvGrpSpPr>
          <p:nvPr/>
        </p:nvGrpSpPr>
        <p:grpSpPr bwMode="auto">
          <a:xfrm>
            <a:off x="1106488" y="2417763"/>
            <a:ext cx="2092325" cy="454025"/>
            <a:chOff x="192" y="768"/>
            <a:chExt cx="1361" cy="315"/>
          </a:xfrm>
        </p:grpSpPr>
        <p:sp>
          <p:nvSpPr>
            <p:cNvPr id="72738" name="Rectangle 18"/>
            <p:cNvSpPr>
              <a:spLocks noChangeArrowheads="1"/>
            </p:cNvSpPr>
            <p:nvPr/>
          </p:nvSpPr>
          <p:spPr bwMode="auto">
            <a:xfrm>
              <a:off x="192" y="768"/>
              <a:ext cx="1361" cy="315"/>
            </a:xfrm>
            <a:prstGeom prst="rect">
              <a:avLst/>
            </a:prstGeom>
            <a:solidFill>
              <a:srgbClr val="008080"/>
            </a:solidFill>
            <a:ln w="12700">
              <a:solidFill>
                <a:srgbClr val="FFFF00"/>
              </a:solidFill>
              <a:miter lim="800000"/>
              <a:headEnd/>
              <a:tailEnd/>
            </a:ln>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x-none" altLang="x-none" sz="2400">
                <a:solidFill>
                  <a:srgbClr val="000000"/>
                </a:solidFill>
                <a:latin typeface="Arial" charset="0"/>
              </a:endParaRPr>
            </a:p>
          </p:txBody>
        </p:sp>
        <p:sp>
          <p:nvSpPr>
            <p:cNvPr id="72739" name="Rectangle 19"/>
            <p:cNvSpPr>
              <a:spLocks noChangeArrowheads="1"/>
            </p:cNvSpPr>
            <p:nvPr/>
          </p:nvSpPr>
          <p:spPr bwMode="auto">
            <a:xfrm>
              <a:off x="480" y="816"/>
              <a:ext cx="857"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x-none" sz="2200">
                  <a:solidFill>
                    <a:srgbClr val="FFFF00"/>
                  </a:solidFill>
                  <a:latin typeface="Arial" charset="0"/>
                </a:rPr>
                <a:t>Monitoring</a:t>
              </a:r>
              <a:endParaRPr lang="en-US" altLang="x-none" sz="2400">
                <a:solidFill>
                  <a:srgbClr val="000000"/>
                </a:solidFill>
                <a:latin typeface="Arial" charset="0"/>
              </a:endParaRPr>
            </a:p>
          </p:txBody>
        </p:sp>
      </p:grpSp>
      <p:sp>
        <p:nvSpPr>
          <p:cNvPr id="72714" name="Rectangle 20"/>
          <p:cNvSpPr>
            <a:spLocks noChangeArrowheads="1"/>
          </p:cNvSpPr>
          <p:nvPr/>
        </p:nvSpPr>
        <p:spPr bwMode="auto">
          <a:xfrm>
            <a:off x="3779838" y="4357688"/>
            <a:ext cx="1784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006" tIns="43003" rIns="86006" bIns="43003"/>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x-none" altLang="x-none" sz="2400">
              <a:solidFill>
                <a:srgbClr val="000000"/>
              </a:solidFill>
              <a:latin typeface="Arial" charset="0"/>
            </a:endParaRPr>
          </a:p>
        </p:txBody>
      </p:sp>
      <p:grpSp>
        <p:nvGrpSpPr>
          <p:cNvPr id="72715" name="Group 21"/>
          <p:cNvGrpSpPr>
            <a:grpSpLocks/>
          </p:cNvGrpSpPr>
          <p:nvPr/>
        </p:nvGrpSpPr>
        <p:grpSpPr bwMode="auto">
          <a:xfrm>
            <a:off x="4941888" y="4975225"/>
            <a:ext cx="2092325" cy="454025"/>
            <a:chOff x="2352" y="3264"/>
            <a:chExt cx="1361" cy="316"/>
          </a:xfrm>
        </p:grpSpPr>
        <p:sp>
          <p:nvSpPr>
            <p:cNvPr id="72736" name="Rectangle 22"/>
            <p:cNvSpPr>
              <a:spLocks noChangeArrowheads="1"/>
            </p:cNvSpPr>
            <p:nvPr/>
          </p:nvSpPr>
          <p:spPr bwMode="auto">
            <a:xfrm>
              <a:off x="2352" y="3264"/>
              <a:ext cx="1361" cy="316"/>
            </a:xfrm>
            <a:prstGeom prst="rect">
              <a:avLst/>
            </a:prstGeom>
            <a:solidFill>
              <a:srgbClr val="008080"/>
            </a:solidFill>
            <a:ln w="12700">
              <a:solidFill>
                <a:srgbClr val="FFFF00"/>
              </a:solidFill>
              <a:miter lim="800000"/>
              <a:headEnd/>
              <a:tailEnd/>
            </a:ln>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x-none" altLang="x-none" sz="2400">
                <a:solidFill>
                  <a:srgbClr val="000000"/>
                </a:solidFill>
                <a:latin typeface="Arial" charset="0"/>
              </a:endParaRPr>
            </a:p>
          </p:txBody>
        </p:sp>
        <p:sp>
          <p:nvSpPr>
            <p:cNvPr id="72737" name="Rectangle 23"/>
            <p:cNvSpPr>
              <a:spLocks noChangeArrowheads="1"/>
            </p:cNvSpPr>
            <p:nvPr/>
          </p:nvSpPr>
          <p:spPr bwMode="auto">
            <a:xfrm>
              <a:off x="2592" y="3312"/>
              <a:ext cx="857"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x-none" sz="2200">
                  <a:solidFill>
                    <a:srgbClr val="FFFF00"/>
                  </a:solidFill>
                  <a:latin typeface="Arial" charset="0"/>
                </a:rPr>
                <a:t>Simulation</a:t>
              </a:r>
              <a:endParaRPr lang="en-US" altLang="x-none" sz="2400">
                <a:solidFill>
                  <a:srgbClr val="000000"/>
                </a:solidFill>
                <a:latin typeface="Arial" charset="0"/>
              </a:endParaRPr>
            </a:p>
          </p:txBody>
        </p:sp>
      </p:grpSp>
      <p:grpSp>
        <p:nvGrpSpPr>
          <p:cNvPr id="72716" name="Group 24"/>
          <p:cNvGrpSpPr>
            <a:grpSpLocks/>
          </p:cNvGrpSpPr>
          <p:nvPr/>
        </p:nvGrpSpPr>
        <p:grpSpPr bwMode="auto">
          <a:xfrm>
            <a:off x="1981200" y="4905375"/>
            <a:ext cx="2089150" cy="542925"/>
            <a:chOff x="953" y="3442"/>
            <a:chExt cx="1360" cy="377"/>
          </a:xfrm>
        </p:grpSpPr>
        <p:sp>
          <p:nvSpPr>
            <p:cNvPr id="72730" name="Rectangle 25"/>
            <p:cNvSpPr>
              <a:spLocks noChangeArrowheads="1"/>
            </p:cNvSpPr>
            <p:nvPr/>
          </p:nvSpPr>
          <p:spPr bwMode="auto">
            <a:xfrm>
              <a:off x="1295" y="3442"/>
              <a:ext cx="784"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x-none" altLang="x-none" sz="2400">
                <a:solidFill>
                  <a:srgbClr val="000000"/>
                </a:solidFill>
                <a:latin typeface="Arial" charset="0"/>
              </a:endParaRPr>
            </a:p>
          </p:txBody>
        </p:sp>
        <p:sp>
          <p:nvSpPr>
            <p:cNvPr id="72731" name="Rectangle 26"/>
            <p:cNvSpPr>
              <a:spLocks noChangeArrowheads="1"/>
            </p:cNvSpPr>
            <p:nvPr/>
          </p:nvSpPr>
          <p:spPr bwMode="auto">
            <a:xfrm>
              <a:off x="2018" y="3487"/>
              <a:ext cx="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x-none" sz="1400">
                  <a:solidFill>
                    <a:srgbClr val="000000"/>
                  </a:solidFill>
                  <a:latin typeface="Arial" charset="0"/>
                </a:rPr>
                <a:t> </a:t>
              </a:r>
              <a:endParaRPr lang="en-US" altLang="x-none" sz="2400">
                <a:solidFill>
                  <a:srgbClr val="000000"/>
                </a:solidFill>
                <a:latin typeface="Arial" charset="0"/>
              </a:endParaRPr>
            </a:p>
          </p:txBody>
        </p:sp>
        <p:grpSp>
          <p:nvGrpSpPr>
            <p:cNvPr id="72732" name="Group 27"/>
            <p:cNvGrpSpPr>
              <a:grpSpLocks/>
            </p:cNvGrpSpPr>
            <p:nvPr/>
          </p:nvGrpSpPr>
          <p:grpSpPr bwMode="auto">
            <a:xfrm>
              <a:off x="953" y="3504"/>
              <a:ext cx="1360" cy="315"/>
              <a:chOff x="1034" y="3958"/>
              <a:chExt cx="1360" cy="315"/>
            </a:xfrm>
          </p:grpSpPr>
          <p:sp>
            <p:nvSpPr>
              <p:cNvPr id="72733" name="Rectangle 28"/>
              <p:cNvSpPr>
                <a:spLocks noChangeArrowheads="1"/>
              </p:cNvSpPr>
              <p:nvPr/>
            </p:nvSpPr>
            <p:spPr bwMode="auto">
              <a:xfrm>
                <a:off x="1041" y="3958"/>
                <a:ext cx="1353" cy="315"/>
              </a:xfrm>
              <a:prstGeom prst="rect">
                <a:avLst/>
              </a:prstGeom>
              <a:solidFill>
                <a:srgbClr val="808080"/>
              </a:solidFill>
              <a:ln w="12700">
                <a:solidFill>
                  <a:srgbClr val="FFFF00"/>
                </a:solidFill>
                <a:miter lim="800000"/>
                <a:headEnd/>
                <a:tailEnd/>
              </a:ln>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x-none" altLang="x-none" sz="2400">
                  <a:solidFill>
                    <a:srgbClr val="000000"/>
                  </a:solidFill>
                  <a:latin typeface="Arial" charset="0"/>
                </a:endParaRPr>
              </a:p>
            </p:txBody>
          </p:sp>
          <p:sp>
            <p:nvSpPr>
              <p:cNvPr id="72734" name="Rectangle 29"/>
              <p:cNvSpPr>
                <a:spLocks noChangeArrowheads="1"/>
              </p:cNvSpPr>
              <p:nvPr/>
            </p:nvSpPr>
            <p:spPr bwMode="auto">
              <a:xfrm>
                <a:off x="1034" y="3982"/>
                <a:ext cx="13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x-none" sz="1800">
                    <a:solidFill>
                      <a:srgbClr val="FFFF00"/>
                    </a:solidFill>
                    <a:latin typeface="Arial" charset="0"/>
                  </a:rPr>
                  <a:t>Evaluation/Analysis</a:t>
                </a:r>
                <a:endParaRPr lang="en-US" altLang="x-none" sz="1800">
                  <a:solidFill>
                    <a:srgbClr val="000000"/>
                  </a:solidFill>
                  <a:latin typeface="Arial" charset="0"/>
                </a:endParaRPr>
              </a:p>
            </p:txBody>
          </p:sp>
          <p:sp>
            <p:nvSpPr>
              <p:cNvPr id="72735" name="Rectangle 30"/>
              <p:cNvSpPr>
                <a:spLocks noChangeArrowheads="1"/>
              </p:cNvSpPr>
              <p:nvPr/>
            </p:nvSpPr>
            <p:spPr bwMode="auto">
              <a:xfrm>
                <a:off x="2318" y="4011"/>
                <a:ext cx="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x-none" sz="2200">
                    <a:solidFill>
                      <a:srgbClr val="FFFF00"/>
                    </a:solidFill>
                    <a:latin typeface="Arial" charset="0"/>
                  </a:rPr>
                  <a:t> </a:t>
                </a:r>
                <a:endParaRPr lang="en-US" altLang="x-none" sz="2400">
                  <a:solidFill>
                    <a:srgbClr val="000000"/>
                  </a:solidFill>
                  <a:latin typeface="Arial" charset="0"/>
                </a:endParaRPr>
              </a:p>
            </p:txBody>
          </p:sp>
        </p:grpSp>
      </p:grpSp>
      <p:sp>
        <p:nvSpPr>
          <p:cNvPr id="72717" name="Line 31"/>
          <p:cNvSpPr>
            <a:spLocks noChangeShapeType="1"/>
          </p:cNvSpPr>
          <p:nvPr/>
        </p:nvSpPr>
        <p:spPr bwMode="auto">
          <a:xfrm>
            <a:off x="5753100" y="1865313"/>
            <a:ext cx="885825" cy="760412"/>
          </a:xfrm>
          <a:prstGeom prst="line">
            <a:avLst/>
          </a:prstGeom>
          <a:noFill/>
          <a:ln w="9525">
            <a:solidFill>
              <a:srgbClr val="0000F2"/>
            </a:solidFill>
            <a:round/>
            <a:headEnd/>
            <a:tailEnd type="triangle" w="med" len="med"/>
          </a:ln>
          <a:extLst>
            <a:ext uri="{909E8E84-426E-40DD-AFC4-6F175D3DCCD1}">
              <a14:hiddenFill xmlns:a14="http://schemas.microsoft.com/office/drawing/2010/main">
                <a:noFill/>
              </a14:hiddenFill>
            </a:ext>
          </a:extLst>
        </p:spPr>
        <p:txBody>
          <a:bodyPr lIns="86006" tIns="43003" rIns="86006" bIns="43003"/>
          <a:lstStyle/>
          <a:p>
            <a:endParaRPr lang="en-US"/>
          </a:p>
        </p:txBody>
      </p:sp>
      <p:sp>
        <p:nvSpPr>
          <p:cNvPr id="72718" name="Line 32"/>
          <p:cNvSpPr>
            <a:spLocks noChangeShapeType="1"/>
          </p:cNvSpPr>
          <p:nvPr/>
        </p:nvSpPr>
        <p:spPr bwMode="auto">
          <a:xfrm flipH="1">
            <a:off x="6343650" y="3800475"/>
            <a:ext cx="590550" cy="828675"/>
          </a:xfrm>
          <a:prstGeom prst="line">
            <a:avLst/>
          </a:prstGeom>
          <a:noFill/>
          <a:ln w="9525">
            <a:solidFill>
              <a:srgbClr val="0000F2"/>
            </a:solidFill>
            <a:round/>
            <a:headEnd/>
            <a:tailEnd type="triangle" w="med" len="med"/>
          </a:ln>
          <a:extLst>
            <a:ext uri="{909E8E84-426E-40DD-AFC4-6F175D3DCCD1}">
              <a14:hiddenFill xmlns:a14="http://schemas.microsoft.com/office/drawing/2010/main">
                <a:noFill/>
              </a14:hiddenFill>
            </a:ext>
          </a:extLst>
        </p:spPr>
        <p:txBody>
          <a:bodyPr lIns="86006" tIns="43003" rIns="86006" bIns="43003"/>
          <a:lstStyle/>
          <a:p>
            <a:endParaRPr lang="en-US"/>
          </a:p>
        </p:txBody>
      </p:sp>
      <p:sp>
        <p:nvSpPr>
          <p:cNvPr id="72719" name="Line 33"/>
          <p:cNvSpPr>
            <a:spLocks noChangeShapeType="1"/>
          </p:cNvSpPr>
          <p:nvPr/>
        </p:nvSpPr>
        <p:spPr bwMode="auto">
          <a:xfrm flipH="1">
            <a:off x="4278313" y="5181600"/>
            <a:ext cx="515937" cy="0"/>
          </a:xfrm>
          <a:prstGeom prst="line">
            <a:avLst/>
          </a:prstGeom>
          <a:noFill/>
          <a:ln w="9525">
            <a:solidFill>
              <a:srgbClr val="0000F2"/>
            </a:solidFill>
            <a:round/>
            <a:headEnd/>
            <a:tailEnd type="triangle" w="med" len="med"/>
          </a:ln>
          <a:extLst>
            <a:ext uri="{909E8E84-426E-40DD-AFC4-6F175D3DCCD1}">
              <a14:hiddenFill xmlns:a14="http://schemas.microsoft.com/office/drawing/2010/main">
                <a:noFill/>
              </a14:hiddenFill>
            </a:ext>
          </a:extLst>
        </p:spPr>
        <p:txBody>
          <a:bodyPr lIns="86006" tIns="43003" rIns="86006" bIns="43003"/>
          <a:lstStyle/>
          <a:p>
            <a:endParaRPr lang="en-US"/>
          </a:p>
        </p:txBody>
      </p:sp>
      <p:sp>
        <p:nvSpPr>
          <p:cNvPr id="72720" name="Line 34"/>
          <p:cNvSpPr>
            <a:spLocks noChangeShapeType="1"/>
          </p:cNvSpPr>
          <p:nvPr/>
        </p:nvSpPr>
        <p:spPr bwMode="auto">
          <a:xfrm flipH="1" flipV="1">
            <a:off x="2360613" y="4422775"/>
            <a:ext cx="590550" cy="482600"/>
          </a:xfrm>
          <a:prstGeom prst="line">
            <a:avLst/>
          </a:prstGeom>
          <a:noFill/>
          <a:ln w="9525">
            <a:solidFill>
              <a:srgbClr val="0000F2"/>
            </a:solidFill>
            <a:round/>
            <a:headEnd/>
            <a:tailEnd type="triangle" w="med" len="med"/>
          </a:ln>
          <a:extLst>
            <a:ext uri="{909E8E84-426E-40DD-AFC4-6F175D3DCCD1}">
              <a14:hiddenFill xmlns:a14="http://schemas.microsoft.com/office/drawing/2010/main">
                <a:noFill/>
              </a14:hiddenFill>
            </a:ext>
          </a:extLst>
        </p:spPr>
        <p:txBody>
          <a:bodyPr lIns="86006" tIns="43003" rIns="86006" bIns="43003"/>
          <a:lstStyle/>
          <a:p>
            <a:endParaRPr lang="en-US"/>
          </a:p>
        </p:txBody>
      </p:sp>
      <p:sp>
        <p:nvSpPr>
          <p:cNvPr id="72721" name="Line 35"/>
          <p:cNvSpPr>
            <a:spLocks noChangeShapeType="1"/>
          </p:cNvSpPr>
          <p:nvPr/>
        </p:nvSpPr>
        <p:spPr bwMode="auto">
          <a:xfrm flipV="1">
            <a:off x="2065338" y="3040063"/>
            <a:ext cx="0" cy="552450"/>
          </a:xfrm>
          <a:prstGeom prst="line">
            <a:avLst/>
          </a:prstGeom>
          <a:noFill/>
          <a:ln w="9525">
            <a:solidFill>
              <a:srgbClr val="0000F2"/>
            </a:solidFill>
            <a:round/>
            <a:headEnd/>
            <a:tailEnd type="triangle" w="med" len="med"/>
          </a:ln>
          <a:extLst>
            <a:ext uri="{909E8E84-426E-40DD-AFC4-6F175D3DCCD1}">
              <a14:hiddenFill xmlns:a14="http://schemas.microsoft.com/office/drawing/2010/main">
                <a:noFill/>
              </a14:hiddenFill>
            </a:ext>
          </a:extLst>
        </p:spPr>
        <p:txBody>
          <a:bodyPr lIns="86006" tIns="43003" rIns="86006" bIns="43003"/>
          <a:lstStyle/>
          <a:p>
            <a:endParaRPr lang="en-US"/>
          </a:p>
        </p:txBody>
      </p:sp>
      <p:sp>
        <p:nvSpPr>
          <p:cNvPr id="72722" name="Line 36"/>
          <p:cNvSpPr>
            <a:spLocks noChangeShapeType="1"/>
          </p:cNvSpPr>
          <p:nvPr/>
        </p:nvSpPr>
        <p:spPr bwMode="auto">
          <a:xfrm flipV="1">
            <a:off x="2655888" y="1865313"/>
            <a:ext cx="884237" cy="414337"/>
          </a:xfrm>
          <a:prstGeom prst="line">
            <a:avLst/>
          </a:prstGeom>
          <a:noFill/>
          <a:ln w="9525">
            <a:solidFill>
              <a:srgbClr val="0000F2"/>
            </a:solidFill>
            <a:round/>
            <a:headEnd/>
            <a:tailEnd type="triangle" w="med" len="med"/>
          </a:ln>
          <a:extLst>
            <a:ext uri="{909E8E84-426E-40DD-AFC4-6F175D3DCCD1}">
              <a14:hiddenFill xmlns:a14="http://schemas.microsoft.com/office/drawing/2010/main">
                <a:noFill/>
              </a14:hiddenFill>
            </a:ext>
          </a:extLst>
        </p:spPr>
        <p:txBody>
          <a:bodyPr lIns="86006" tIns="43003" rIns="86006" bIns="43003"/>
          <a:lstStyle/>
          <a:p>
            <a:endParaRPr lang="en-US"/>
          </a:p>
        </p:txBody>
      </p:sp>
      <p:sp>
        <p:nvSpPr>
          <p:cNvPr id="938021" name="Text Box 37"/>
          <p:cNvSpPr txBox="1">
            <a:spLocks noChangeArrowheads="1"/>
          </p:cNvSpPr>
          <p:nvPr/>
        </p:nvSpPr>
        <p:spPr bwMode="auto">
          <a:xfrm>
            <a:off x="5753100" y="1312863"/>
            <a:ext cx="3098800" cy="8413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006" tIns="43003" rIns="86006" bIns="43003">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x-none" sz="1500">
                <a:solidFill>
                  <a:srgbClr val="CCFF33"/>
                </a:solidFill>
                <a:latin typeface="Arial" charset="0"/>
              </a:rPr>
              <a:t>GIS map layers (Vegetation, hydrology, elevation</a:t>
            </a:r>
            <a:r>
              <a:rPr lang="en-US" altLang="x-none" sz="1700">
                <a:solidFill>
                  <a:srgbClr val="CCFF33"/>
                </a:solidFill>
                <a:latin typeface="Arial" charset="0"/>
              </a:rPr>
              <a:t>),Weather, Roads, Species densities</a:t>
            </a:r>
          </a:p>
        </p:txBody>
      </p:sp>
      <p:sp>
        <p:nvSpPr>
          <p:cNvPr id="938022" name="Text Box 38"/>
          <p:cNvSpPr txBox="1">
            <a:spLocks noChangeArrowheads="1"/>
          </p:cNvSpPr>
          <p:nvPr/>
        </p:nvSpPr>
        <p:spPr bwMode="auto">
          <a:xfrm>
            <a:off x="7377113" y="3524250"/>
            <a:ext cx="1327150" cy="1587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006" tIns="43003" rIns="86006" bIns="43003">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x-none" sz="1500">
                <a:solidFill>
                  <a:srgbClr val="CCFF33"/>
                </a:solidFill>
                <a:latin typeface="Arial" charset="0"/>
              </a:rPr>
              <a:t>Statistical</a:t>
            </a:r>
          </a:p>
          <a:p>
            <a:pPr eaLnBrk="1" hangingPunct="1">
              <a:spcBef>
                <a:spcPct val="50000"/>
              </a:spcBef>
              <a:buFontTx/>
              <a:buNone/>
            </a:pPr>
            <a:r>
              <a:rPr lang="en-US" altLang="x-none" sz="1500">
                <a:solidFill>
                  <a:srgbClr val="CCFF33"/>
                </a:solidFill>
                <a:latin typeface="Arial" charset="0"/>
              </a:rPr>
              <a:t>Differential equations</a:t>
            </a:r>
          </a:p>
          <a:p>
            <a:pPr eaLnBrk="1" hangingPunct="1">
              <a:spcBef>
                <a:spcPct val="50000"/>
              </a:spcBef>
              <a:buFontTx/>
              <a:buNone/>
            </a:pPr>
            <a:r>
              <a:rPr lang="en-US" altLang="x-none" sz="1500">
                <a:solidFill>
                  <a:srgbClr val="CCFF33"/>
                </a:solidFill>
                <a:latin typeface="Arial" charset="0"/>
              </a:rPr>
              <a:t>Matrix </a:t>
            </a:r>
          </a:p>
          <a:p>
            <a:pPr eaLnBrk="1" hangingPunct="1">
              <a:spcBef>
                <a:spcPct val="50000"/>
              </a:spcBef>
              <a:buFontTx/>
              <a:buNone/>
            </a:pPr>
            <a:r>
              <a:rPr lang="en-US" altLang="x-none" sz="1500">
                <a:solidFill>
                  <a:srgbClr val="CCFF33"/>
                </a:solidFill>
                <a:latin typeface="Arial" charset="0"/>
              </a:rPr>
              <a:t>Agent-based</a:t>
            </a:r>
          </a:p>
        </p:txBody>
      </p:sp>
      <p:sp>
        <p:nvSpPr>
          <p:cNvPr id="938023" name="Text Box 39"/>
          <p:cNvSpPr txBox="1">
            <a:spLocks noChangeArrowheads="1"/>
          </p:cNvSpPr>
          <p:nvPr/>
        </p:nvSpPr>
        <p:spPr bwMode="auto">
          <a:xfrm>
            <a:off x="4794250" y="5735638"/>
            <a:ext cx="3319463"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006" tIns="43003" rIns="86006" bIns="43003">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x-none" sz="1700">
                <a:solidFill>
                  <a:srgbClr val="CCFF33"/>
                </a:solidFill>
                <a:latin typeface="Arial" charset="0"/>
              </a:rPr>
              <a:t>Matlab, C++, Distributed, Parallel</a:t>
            </a:r>
          </a:p>
        </p:txBody>
      </p:sp>
      <p:sp>
        <p:nvSpPr>
          <p:cNvPr id="938024" name="Text Box 40"/>
          <p:cNvSpPr txBox="1">
            <a:spLocks noChangeArrowheads="1"/>
          </p:cNvSpPr>
          <p:nvPr/>
        </p:nvSpPr>
        <p:spPr bwMode="auto">
          <a:xfrm>
            <a:off x="1549400" y="5665788"/>
            <a:ext cx="2655888" cy="5492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006" tIns="43003" rIns="86006" bIns="43003">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x-none" sz="1500">
                <a:solidFill>
                  <a:srgbClr val="CCFF33"/>
                </a:solidFill>
                <a:latin typeface="Arial" charset="0"/>
              </a:rPr>
              <a:t>Visualization, corroboration, sensitivity, uncertainty</a:t>
            </a:r>
          </a:p>
        </p:txBody>
      </p:sp>
      <p:sp>
        <p:nvSpPr>
          <p:cNvPr id="938025" name="Text Box 41"/>
          <p:cNvSpPr txBox="1">
            <a:spLocks noChangeArrowheads="1"/>
          </p:cNvSpPr>
          <p:nvPr/>
        </p:nvSpPr>
        <p:spPr bwMode="auto">
          <a:xfrm>
            <a:off x="220663" y="4284663"/>
            <a:ext cx="1697037" cy="123983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006" tIns="43003" rIns="86006" bIns="43003">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x-none" sz="1500">
                <a:solidFill>
                  <a:srgbClr val="FFFF66"/>
                </a:solidFill>
                <a:latin typeface="Arial" charset="0"/>
              </a:rPr>
              <a:t>Harvest regulation</a:t>
            </a:r>
          </a:p>
          <a:p>
            <a:pPr eaLnBrk="1" hangingPunct="1">
              <a:spcBef>
                <a:spcPct val="50000"/>
              </a:spcBef>
              <a:buFontTx/>
              <a:buNone/>
            </a:pPr>
            <a:r>
              <a:rPr lang="en-US" altLang="x-none" sz="1500">
                <a:solidFill>
                  <a:srgbClr val="FFFF66"/>
                </a:solidFill>
                <a:latin typeface="Arial" charset="0"/>
              </a:rPr>
              <a:t>Water control</a:t>
            </a:r>
          </a:p>
          <a:p>
            <a:pPr eaLnBrk="1" hangingPunct="1">
              <a:spcBef>
                <a:spcPct val="50000"/>
              </a:spcBef>
              <a:buFontTx/>
              <a:buNone/>
            </a:pPr>
            <a:r>
              <a:rPr lang="en-US" altLang="x-none" sz="1500">
                <a:solidFill>
                  <a:srgbClr val="FFFF66"/>
                </a:solidFill>
                <a:latin typeface="Arial" charset="0"/>
              </a:rPr>
              <a:t>Reserve design</a:t>
            </a:r>
          </a:p>
        </p:txBody>
      </p:sp>
      <p:pic>
        <p:nvPicPr>
          <p:cNvPr id="72728" name="Picture 42" descr="s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488" y="2211388"/>
            <a:ext cx="1954212"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8027" name="Text Box 43"/>
          <p:cNvSpPr txBox="1">
            <a:spLocks noChangeArrowheads="1"/>
          </p:cNvSpPr>
          <p:nvPr/>
        </p:nvSpPr>
        <p:spPr bwMode="auto">
          <a:xfrm>
            <a:off x="515938" y="1312863"/>
            <a:ext cx="1917700" cy="10096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006" tIns="43003" rIns="86006" bIns="43003">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x-none" sz="1500">
                <a:solidFill>
                  <a:srgbClr val="FFCC00"/>
                </a:solidFill>
                <a:latin typeface="Arial" charset="0"/>
              </a:rPr>
              <a:t>Species densities</a:t>
            </a:r>
          </a:p>
          <a:p>
            <a:pPr eaLnBrk="1" hangingPunct="1">
              <a:spcBef>
                <a:spcPct val="50000"/>
              </a:spcBef>
              <a:buFontTx/>
              <a:buNone/>
            </a:pPr>
            <a:r>
              <a:rPr lang="en-US" altLang="x-none" sz="1500">
                <a:solidFill>
                  <a:srgbClr val="FFCC00"/>
                </a:solidFill>
                <a:latin typeface="Arial" charset="0"/>
              </a:rPr>
              <a:t>Animal telemetry</a:t>
            </a:r>
          </a:p>
          <a:p>
            <a:pPr eaLnBrk="1" hangingPunct="1">
              <a:spcBef>
                <a:spcPct val="50000"/>
              </a:spcBef>
              <a:buFontTx/>
              <a:buNone/>
            </a:pPr>
            <a:r>
              <a:rPr lang="en-US" altLang="x-none" sz="1500">
                <a:solidFill>
                  <a:srgbClr val="FFCC00"/>
                </a:solidFill>
                <a:latin typeface="Arial" charset="0"/>
              </a:rPr>
              <a:t>Physical conditions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38021"/>
                                        </p:tgtEl>
                                        <p:attrNameLst>
                                          <p:attrName>style.visibility</p:attrName>
                                        </p:attrNameLst>
                                      </p:cBhvr>
                                      <p:to>
                                        <p:strVal val="visible"/>
                                      </p:to>
                                    </p:set>
                                    <p:anim calcmode="lin" valueType="num">
                                      <p:cBhvr additive="base">
                                        <p:cTn id="7" dur="500" fill="hold"/>
                                        <p:tgtEl>
                                          <p:spTgt spid="938021"/>
                                        </p:tgtEl>
                                        <p:attrNameLst>
                                          <p:attrName>ppt_x</p:attrName>
                                        </p:attrNameLst>
                                      </p:cBhvr>
                                      <p:tavLst>
                                        <p:tav tm="0">
                                          <p:val>
                                            <p:strVal val="0-#ppt_w/2"/>
                                          </p:val>
                                        </p:tav>
                                        <p:tav tm="100000">
                                          <p:val>
                                            <p:strVal val="#ppt_x"/>
                                          </p:val>
                                        </p:tav>
                                      </p:tavLst>
                                    </p:anim>
                                    <p:anim calcmode="lin" valueType="num">
                                      <p:cBhvr additive="base">
                                        <p:cTn id="8" dur="500" fill="hold"/>
                                        <p:tgtEl>
                                          <p:spTgt spid="93802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38022"/>
                                        </p:tgtEl>
                                        <p:attrNameLst>
                                          <p:attrName>style.visibility</p:attrName>
                                        </p:attrNameLst>
                                      </p:cBhvr>
                                      <p:to>
                                        <p:strVal val="visible"/>
                                      </p:to>
                                    </p:set>
                                    <p:anim calcmode="lin" valueType="num">
                                      <p:cBhvr additive="base">
                                        <p:cTn id="13" dur="500" fill="hold"/>
                                        <p:tgtEl>
                                          <p:spTgt spid="938022"/>
                                        </p:tgtEl>
                                        <p:attrNameLst>
                                          <p:attrName>ppt_x</p:attrName>
                                        </p:attrNameLst>
                                      </p:cBhvr>
                                      <p:tavLst>
                                        <p:tav tm="0">
                                          <p:val>
                                            <p:strVal val="0-#ppt_w/2"/>
                                          </p:val>
                                        </p:tav>
                                        <p:tav tm="100000">
                                          <p:val>
                                            <p:strVal val="#ppt_x"/>
                                          </p:val>
                                        </p:tav>
                                      </p:tavLst>
                                    </p:anim>
                                    <p:anim calcmode="lin" valueType="num">
                                      <p:cBhvr additive="base">
                                        <p:cTn id="14" dur="500" fill="hold"/>
                                        <p:tgtEl>
                                          <p:spTgt spid="93802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38023"/>
                                        </p:tgtEl>
                                        <p:attrNameLst>
                                          <p:attrName>style.visibility</p:attrName>
                                        </p:attrNameLst>
                                      </p:cBhvr>
                                      <p:to>
                                        <p:strVal val="visible"/>
                                      </p:to>
                                    </p:set>
                                    <p:anim calcmode="lin" valueType="num">
                                      <p:cBhvr additive="base">
                                        <p:cTn id="19" dur="500" fill="hold"/>
                                        <p:tgtEl>
                                          <p:spTgt spid="938023"/>
                                        </p:tgtEl>
                                        <p:attrNameLst>
                                          <p:attrName>ppt_x</p:attrName>
                                        </p:attrNameLst>
                                      </p:cBhvr>
                                      <p:tavLst>
                                        <p:tav tm="0">
                                          <p:val>
                                            <p:strVal val="0-#ppt_w/2"/>
                                          </p:val>
                                        </p:tav>
                                        <p:tav tm="100000">
                                          <p:val>
                                            <p:strVal val="#ppt_x"/>
                                          </p:val>
                                        </p:tav>
                                      </p:tavLst>
                                    </p:anim>
                                    <p:anim calcmode="lin" valueType="num">
                                      <p:cBhvr additive="base">
                                        <p:cTn id="20" dur="500" fill="hold"/>
                                        <p:tgtEl>
                                          <p:spTgt spid="9380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38024"/>
                                        </p:tgtEl>
                                        <p:attrNameLst>
                                          <p:attrName>style.visibility</p:attrName>
                                        </p:attrNameLst>
                                      </p:cBhvr>
                                      <p:to>
                                        <p:strVal val="visible"/>
                                      </p:to>
                                    </p:set>
                                    <p:anim calcmode="lin" valueType="num">
                                      <p:cBhvr additive="base">
                                        <p:cTn id="25" dur="500" fill="hold"/>
                                        <p:tgtEl>
                                          <p:spTgt spid="938024"/>
                                        </p:tgtEl>
                                        <p:attrNameLst>
                                          <p:attrName>ppt_x</p:attrName>
                                        </p:attrNameLst>
                                      </p:cBhvr>
                                      <p:tavLst>
                                        <p:tav tm="0">
                                          <p:val>
                                            <p:strVal val="0-#ppt_w/2"/>
                                          </p:val>
                                        </p:tav>
                                        <p:tav tm="100000">
                                          <p:val>
                                            <p:strVal val="#ppt_x"/>
                                          </p:val>
                                        </p:tav>
                                      </p:tavLst>
                                    </p:anim>
                                    <p:anim calcmode="lin" valueType="num">
                                      <p:cBhvr additive="base">
                                        <p:cTn id="26" dur="500" fill="hold"/>
                                        <p:tgtEl>
                                          <p:spTgt spid="93802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38025"/>
                                        </p:tgtEl>
                                        <p:attrNameLst>
                                          <p:attrName>style.visibility</p:attrName>
                                        </p:attrNameLst>
                                      </p:cBhvr>
                                      <p:to>
                                        <p:strVal val="visible"/>
                                      </p:to>
                                    </p:set>
                                    <p:anim calcmode="lin" valueType="num">
                                      <p:cBhvr additive="base">
                                        <p:cTn id="31" dur="500" fill="hold"/>
                                        <p:tgtEl>
                                          <p:spTgt spid="938025"/>
                                        </p:tgtEl>
                                        <p:attrNameLst>
                                          <p:attrName>ppt_x</p:attrName>
                                        </p:attrNameLst>
                                      </p:cBhvr>
                                      <p:tavLst>
                                        <p:tav tm="0">
                                          <p:val>
                                            <p:strVal val="0-#ppt_w/2"/>
                                          </p:val>
                                        </p:tav>
                                        <p:tav tm="100000">
                                          <p:val>
                                            <p:strVal val="#ppt_x"/>
                                          </p:val>
                                        </p:tav>
                                      </p:tavLst>
                                    </p:anim>
                                    <p:anim calcmode="lin" valueType="num">
                                      <p:cBhvr additive="base">
                                        <p:cTn id="32" dur="500" fill="hold"/>
                                        <p:tgtEl>
                                          <p:spTgt spid="938025"/>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38027"/>
                                        </p:tgtEl>
                                        <p:attrNameLst>
                                          <p:attrName>style.visibility</p:attrName>
                                        </p:attrNameLst>
                                      </p:cBhvr>
                                      <p:to>
                                        <p:strVal val="visible"/>
                                      </p:to>
                                    </p:set>
                                    <p:anim calcmode="lin" valueType="num">
                                      <p:cBhvr additive="base">
                                        <p:cTn id="37" dur="500" fill="hold"/>
                                        <p:tgtEl>
                                          <p:spTgt spid="938027"/>
                                        </p:tgtEl>
                                        <p:attrNameLst>
                                          <p:attrName>ppt_x</p:attrName>
                                        </p:attrNameLst>
                                      </p:cBhvr>
                                      <p:tavLst>
                                        <p:tav tm="0">
                                          <p:val>
                                            <p:strVal val="0-#ppt_w/2"/>
                                          </p:val>
                                        </p:tav>
                                        <p:tav tm="100000">
                                          <p:val>
                                            <p:strVal val="#ppt_x"/>
                                          </p:val>
                                        </p:tav>
                                      </p:tavLst>
                                    </p:anim>
                                    <p:anim calcmode="lin" valueType="num">
                                      <p:cBhvr additive="base">
                                        <p:cTn id="38" dur="500" fill="hold"/>
                                        <p:tgtEl>
                                          <p:spTgt spid="938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021" grpId="0" animBg="1" autoUpdateAnimBg="0"/>
      <p:bldP spid="938022" grpId="0" animBg="1" autoUpdateAnimBg="0"/>
      <p:bldP spid="938023" grpId="0" animBg="1" autoUpdateAnimBg="0"/>
      <p:bldP spid="938024" grpId="0" animBg="1" autoUpdateAnimBg="0"/>
      <p:bldP spid="938025" grpId="0" animBg="1" autoUpdateAnimBg="0"/>
      <p:bldP spid="938027"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 y="-98405"/>
            <a:ext cx="7772400" cy="1143000"/>
          </a:xfrm>
        </p:spPr>
        <p:txBody>
          <a:bodyPr/>
          <a:lstStyle/>
          <a:p>
            <a:r>
              <a:rPr lang="en-US"/>
              <a:t>Describing Models</a:t>
            </a:r>
          </a:p>
        </p:txBody>
      </p:sp>
      <p:sp>
        <p:nvSpPr>
          <p:cNvPr id="3" name="TextBox 2"/>
          <p:cNvSpPr txBox="1"/>
          <p:nvPr/>
        </p:nvSpPr>
        <p:spPr>
          <a:xfrm>
            <a:off x="600075" y="901720"/>
            <a:ext cx="7772400" cy="954107"/>
          </a:xfrm>
          <a:prstGeom prst="rect">
            <a:avLst/>
          </a:prstGeom>
          <a:noFill/>
        </p:spPr>
        <p:txBody>
          <a:bodyPr wrap="square" rtlCol="0">
            <a:spAutoFit/>
          </a:bodyPr>
          <a:lstStyle/>
          <a:p>
            <a:r>
              <a:rPr lang="en-US" dirty="0"/>
              <a:t>There is no single protocol to describe models. Some are described graphically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3" y="1987350"/>
            <a:ext cx="3851275" cy="3043963"/>
          </a:xfrm>
          <a:prstGeom prst="rect">
            <a:avLst/>
          </a:prstGeom>
        </p:spPr>
      </p:pic>
      <p:sp>
        <p:nvSpPr>
          <p:cNvPr id="6" name="TextBox 5"/>
          <p:cNvSpPr txBox="1"/>
          <p:nvPr/>
        </p:nvSpPr>
        <p:spPr>
          <a:xfrm>
            <a:off x="600073" y="5266519"/>
            <a:ext cx="7445933" cy="830997"/>
          </a:xfrm>
          <a:prstGeom prst="rect">
            <a:avLst/>
          </a:prstGeom>
          <a:noFill/>
        </p:spPr>
        <p:txBody>
          <a:bodyPr wrap="square" rtlCol="0">
            <a:spAutoFit/>
          </a:bodyPr>
          <a:lstStyle/>
          <a:p>
            <a:r>
              <a:rPr lang="en-US" sz="1600" dirty="0"/>
              <a:t>Here the graph is a conceptual model for human behavior for a theory of planned behavior for risk perception and emissions behavior linked to a climate model and the graphical function indicates the impact of extreme events on perceived risk.</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2060" y="1862427"/>
            <a:ext cx="2973946" cy="3384378"/>
          </a:xfrm>
          <a:prstGeom prst="rect">
            <a:avLst/>
          </a:prstGeom>
        </p:spPr>
      </p:pic>
      <p:sp>
        <p:nvSpPr>
          <p:cNvPr id="4" name="TextBox 3">
            <a:extLst>
              <a:ext uri="{FF2B5EF4-FFF2-40B4-BE49-F238E27FC236}">
                <a16:creationId xmlns:a16="http://schemas.microsoft.com/office/drawing/2014/main" id="{C3B8C792-E388-25E2-7263-F1823C201C57}"/>
              </a:ext>
            </a:extLst>
          </p:cNvPr>
          <p:cNvSpPr txBox="1"/>
          <p:nvPr/>
        </p:nvSpPr>
        <p:spPr>
          <a:xfrm>
            <a:off x="600073" y="6138831"/>
            <a:ext cx="7445933" cy="646331"/>
          </a:xfrm>
          <a:prstGeom prst="rect">
            <a:avLst/>
          </a:prstGeom>
          <a:noFill/>
        </p:spPr>
        <p:txBody>
          <a:bodyPr wrap="square" rtlCol="0">
            <a:spAutoFit/>
          </a:bodyPr>
          <a:lstStyle/>
          <a:p>
            <a:r>
              <a:rPr lang="en-US" sz="1200" dirty="0" err="1"/>
              <a:t>Beckage</a:t>
            </a:r>
            <a:r>
              <a:rPr lang="en-US" sz="1200" dirty="0"/>
              <a:t>, B., L. J. Gross, K. </a:t>
            </a:r>
            <a:r>
              <a:rPr lang="en-US" sz="1200" dirty="0" err="1"/>
              <a:t>Lacasse</a:t>
            </a:r>
            <a:r>
              <a:rPr lang="en-US" sz="1200" dirty="0"/>
              <a:t>, E. </a:t>
            </a:r>
            <a:r>
              <a:rPr lang="en-US" sz="1200" dirty="0" err="1"/>
              <a:t>Carr</a:t>
            </a:r>
            <a:r>
              <a:rPr lang="en-US" sz="1200" dirty="0"/>
              <a:t>, S. S. Metcalf, J. M. Winter, P. D. Howe, N. </a:t>
            </a:r>
            <a:r>
              <a:rPr lang="en-US" sz="1200" dirty="0" err="1"/>
              <a:t>Fefferman</a:t>
            </a:r>
            <a:r>
              <a:rPr lang="en-US" sz="1200" dirty="0"/>
              <a:t>, T. Franck, A. Zia, A. </a:t>
            </a:r>
            <a:r>
              <a:rPr lang="en-US" sz="1200" dirty="0" err="1"/>
              <a:t>Kinzig</a:t>
            </a:r>
            <a:r>
              <a:rPr lang="en-US" sz="1200" dirty="0"/>
              <a:t> and F. M. Hoffman. 2018. Linking models of human behavior and climate alters projected climate change. </a:t>
            </a:r>
            <a:r>
              <a:rPr lang="en-US" sz="1200" i="1" dirty="0"/>
              <a:t>Nature Climate Change </a:t>
            </a:r>
            <a:r>
              <a:rPr lang="en-US" sz="1200" b="1" dirty="0"/>
              <a:t>8</a:t>
            </a:r>
            <a:r>
              <a:rPr lang="en-US" sz="1200" dirty="0"/>
              <a:t>, 79–85 </a:t>
            </a:r>
          </a:p>
        </p:txBody>
      </p:sp>
    </p:spTree>
    <p:extLst>
      <p:ext uri="{BB962C8B-B14F-4D97-AF65-F5344CB8AC3E}">
        <p14:creationId xmlns:p14="http://schemas.microsoft.com/office/powerpoint/2010/main" val="135278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 y="-98405"/>
            <a:ext cx="7772400" cy="1143000"/>
          </a:xfrm>
        </p:spPr>
        <p:txBody>
          <a:bodyPr/>
          <a:lstStyle/>
          <a:p>
            <a:r>
              <a:rPr lang="en-US"/>
              <a:t>Describing Models</a:t>
            </a:r>
          </a:p>
        </p:txBody>
      </p:sp>
      <p:sp>
        <p:nvSpPr>
          <p:cNvPr id="3" name="TextBox 2"/>
          <p:cNvSpPr txBox="1"/>
          <p:nvPr/>
        </p:nvSpPr>
        <p:spPr>
          <a:xfrm>
            <a:off x="600075" y="901720"/>
            <a:ext cx="7772400" cy="954107"/>
          </a:xfrm>
          <a:prstGeom prst="rect">
            <a:avLst/>
          </a:prstGeom>
          <a:noFill/>
        </p:spPr>
        <p:txBody>
          <a:bodyPr wrap="square" rtlCol="0">
            <a:spAutoFit/>
          </a:bodyPr>
          <a:lstStyle/>
          <a:p>
            <a:r>
              <a:rPr lang="en-US" dirty="0"/>
              <a:t>Some are described mathematically with definition of the variables and parameters</a:t>
            </a:r>
          </a:p>
        </p:txBody>
      </p:sp>
      <p:sp>
        <p:nvSpPr>
          <p:cNvPr id="6" name="TextBox 5"/>
          <p:cNvSpPr txBox="1"/>
          <p:nvPr/>
        </p:nvSpPr>
        <p:spPr>
          <a:xfrm>
            <a:off x="688210" y="6105187"/>
            <a:ext cx="7227888" cy="461665"/>
          </a:xfrm>
          <a:prstGeom prst="rect">
            <a:avLst/>
          </a:prstGeom>
          <a:noFill/>
        </p:spPr>
        <p:txBody>
          <a:bodyPr wrap="square" rtlCol="0">
            <a:spAutoFit/>
          </a:bodyPr>
          <a:lstStyle/>
          <a:p>
            <a:r>
              <a:rPr lang="en-US" sz="1200" dirty="0"/>
              <a:t>Federico, P., L. J. Gross, S. </a:t>
            </a:r>
            <a:r>
              <a:rPr lang="en-US" sz="1200" dirty="0" err="1"/>
              <a:t>Lenhart</a:t>
            </a:r>
            <a:r>
              <a:rPr lang="en-US" sz="1200" dirty="0"/>
              <a:t>, and D. Ryan. 2013. Optimal control in individual-based models: implications from aggregated methods. </a:t>
            </a:r>
            <a:r>
              <a:rPr lang="en-US" sz="1200" i="1" dirty="0"/>
              <a:t>American Naturalist</a:t>
            </a:r>
            <a:r>
              <a:rPr lang="en-US" sz="1200" dirty="0"/>
              <a:t> </a:t>
            </a:r>
            <a:r>
              <a:rPr lang="en-US" sz="1200" b="1" dirty="0"/>
              <a:t>181</a:t>
            </a:r>
            <a:r>
              <a:rPr lang="en-US" sz="1200" dirty="0"/>
              <a:t>: 64-77</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588" y="2422525"/>
            <a:ext cx="5105400" cy="2641600"/>
          </a:xfrm>
          <a:prstGeom prst="rect">
            <a:avLst/>
          </a:prstGeom>
        </p:spPr>
      </p:pic>
      <p:sp>
        <p:nvSpPr>
          <p:cNvPr id="5" name="TextBox 4">
            <a:extLst>
              <a:ext uri="{FF2B5EF4-FFF2-40B4-BE49-F238E27FC236}">
                <a16:creationId xmlns:a16="http://schemas.microsoft.com/office/drawing/2014/main" id="{299457FB-FFEE-259C-128E-59C8F97F886F}"/>
              </a:ext>
            </a:extLst>
          </p:cNvPr>
          <p:cNvSpPr txBox="1"/>
          <p:nvPr/>
        </p:nvSpPr>
        <p:spPr>
          <a:xfrm>
            <a:off x="688210" y="5230713"/>
            <a:ext cx="7227888" cy="707886"/>
          </a:xfrm>
          <a:prstGeom prst="rect">
            <a:avLst/>
          </a:prstGeom>
          <a:noFill/>
        </p:spPr>
        <p:txBody>
          <a:bodyPr wrap="square" rtlCol="0">
            <a:spAutoFit/>
          </a:bodyPr>
          <a:lstStyle/>
          <a:p>
            <a:r>
              <a:rPr lang="en-US" sz="2000" dirty="0"/>
              <a:t>Here the N</a:t>
            </a:r>
            <a:r>
              <a:rPr lang="en-US" sz="2000" baseline="-25000" dirty="0"/>
              <a:t>i  </a:t>
            </a:r>
            <a:r>
              <a:rPr lang="en-US" sz="2000" dirty="0"/>
              <a:t> give the number of aggregated agents of different types in a spatial agent- based model </a:t>
            </a:r>
          </a:p>
        </p:txBody>
      </p:sp>
    </p:spTree>
    <p:extLst>
      <p:ext uri="{BB962C8B-B14F-4D97-AF65-F5344CB8AC3E}">
        <p14:creationId xmlns:p14="http://schemas.microsoft.com/office/powerpoint/2010/main" val="331915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 y="-98405"/>
            <a:ext cx="7772400" cy="1143000"/>
          </a:xfrm>
        </p:spPr>
        <p:txBody>
          <a:bodyPr/>
          <a:lstStyle/>
          <a:p>
            <a:r>
              <a:rPr lang="en-US"/>
              <a:t>Describing Models</a:t>
            </a:r>
          </a:p>
        </p:txBody>
      </p:sp>
      <p:sp>
        <p:nvSpPr>
          <p:cNvPr id="3" name="TextBox 2"/>
          <p:cNvSpPr txBox="1"/>
          <p:nvPr/>
        </p:nvSpPr>
        <p:spPr>
          <a:xfrm>
            <a:off x="600075" y="901720"/>
            <a:ext cx="7772400" cy="954107"/>
          </a:xfrm>
          <a:prstGeom prst="rect">
            <a:avLst/>
          </a:prstGeom>
          <a:noFill/>
        </p:spPr>
        <p:txBody>
          <a:bodyPr wrap="square" rtlCol="0">
            <a:spAutoFit/>
          </a:bodyPr>
          <a:lstStyle/>
          <a:p>
            <a:r>
              <a:rPr lang="en-US" dirty="0"/>
              <a:t>Described through the code that simulates the system and associated documentation and metadata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687" y="1855827"/>
            <a:ext cx="2359899" cy="3770351"/>
          </a:xfrm>
          <a:prstGeom prst="rect">
            <a:avLst/>
          </a:prstGeom>
        </p:spPr>
      </p:pic>
      <p:sp>
        <p:nvSpPr>
          <p:cNvPr id="81" name="TextBox 80"/>
          <p:cNvSpPr txBox="1"/>
          <p:nvPr/>
        </p:nvSpPr>
        <p:spPr>
          <a:xfrm>
            <a:off x="600075" y="5755540"/>
            <a:ext cx="3600450" cy="830997"/>
          </a:xfrm>
          <a:prstGeom prst="rect">
            <a:avLst/>
          </a:prstGeom>
          <a:noFill/>
        </p:spPr>
        <p:txBody>
          <a:bodyPr wrap="square" rtlCol="0">
            <a:spAutoFit/>
          </a:bodyPr>
          <a:lstStyle/>
          <a:p>
            <a:r>
              <a:rPr lang="en-US" sz="1200" dirty="0"/>
              <a:t>Federico, P., L. J. Gross, S. </a:t>
            </a:r>
            <a:r>
              <a:rPr lang="en-US" sz="1200" dirty="0" err="1"/>
              <a:t>Lenhart</a:t>
            </a:r>
            <a:r>
              <a:rPr lang="en-US" sz="1200" dirty="0"/>
              <a:t>, and D. Ryan. 2013. Optimal control in individual-based models: implications from aggregated methods. </a:t>
            </a:r>
            <a:r>
              <a:rPr lang="en-US" sz="1200" i="1" dirty="0"/>
              <a:t>American Naturalist</a:t>
            </a:r>
            <a:r>
              <a:rPr lang="en-US" sz="1200" dirty="0"/>
              <a:t> </a:t>
            </a:r>
            <a:r>
              <a:rPr lang="en-US" sz="1200" b="1" dirty="0"/>
              <a:t>181</a:t>
            </a:r>
            <a:r>
              <a:rPr lang="en-US" sz="1200" dirty="0"/>
              <a:t>: 64-77</a:t>
            </a:r>
          </a:p>
        </p:txBody>
      </p:sp>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058" y="1855827"/>
            <a:ext cx="3199091" cy="3976648"/>
          </a:xfrm>
          <a:prstGeom prst="rect">
            <a:avLst/>
          </a:prstGeom>
        </p:spPr>
      </p:pic>
      <p:sp>
        <p:nvSpPr>
          <p:cNvPr id="83" name="TextBox 82"/>
          <p:cNvSpPr txBox="1"/>
          <p:nvPr/>
        </p:nvSpPr>
        <p:spPr>
          <a:xfrm>
            <a:off x="4658378" y="5940206"/>
            <a:ext cx="3600450" cy="646331"/>
          </a:xfrm>
          <a:prstGeom prst="rect">
            <a:avLst/>
          </a:prstGeom>
          <a:noFill/>
        </p:spPr>
        <p:txBody>
          <a:bodyPr wrap="square" rtlCol="0">
            <a:spAutoFit/>
          </a:bodyPr>
          <a:lstStyle/>
          <a:p>
            <a:pPr lvl="0"/>
            <a:r>
              <a:rPr lang="en-US" sz="1200" dirty="0"/>
              <a:t>F Bodine, E., S. </a:t>
            </a:r>
            <a:r>
              <a:rPr lang="en-US" sz="1200" dirty="0" err="1"/>
              <a:t>Lenhart</a:t>
            </a:r>
            <a:r>
              <a:rPr lang="en-US" sz="1200" dirty="0"/>
              <a:t> and L. J. Gross. </a:t>
            </a:r>
            <a:r>
              <a:rPr lang="en-US" sz="1200" b="1" i="1" dirty="0"/>
              <a:t>Mathematics for the Life Sciences.</a:t>
            </a:r>
            <a:r>
              <a:rPr lang="en-US" sz="1200" dirty="0"/>
              <a:t> Princeton University Press (2014).</a:t>
            </a:r>
          </a:p>
        </p:txBody>
      </p:sp>
    </p:spTree>
    <p:extLst>
      <p:ext uri="{BB962C8B-B14F-4D97-AF65-F5344CB8AC3E}">
        <p14:creationId xmlns:p14="http://schemas.microsoft.com/office/powerpoint/2010/main" val="1450877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 y="-98405"/>
            <a:ext cx="7772400" cy="1143000"/>
          </a:xfrm>
        </p:spPr>
        <p:txBody>
          <a:bodyPr/>
          <a:lstStyle/>
          <a:p>
            <a:r>
              <a:rPr lang="en-US"/>
              <a:t>Describing Models</a:t>
            </a:r>
          </a:p>
        </p:txBody>
      </p:sp>
      <p:sp>
        <p:nvSpPr>
          <p:cNvPr id="3" name="TextBox 2"/>
          <p:cNvSpPr txBox="1"/>
          <p:nvPr/>
        </p:nvSpPr>
        <p:spPr>
          <a:xfrm>
            <a:off x="600075" y="901720"/>
            <a:ext cx="7772400" cy="954107"/>
          </a:xfrm>
          <a:prstGeom prst="rect">
            <a:avLst/>
          </a:prstGeom>
          <a:noFill/>
        </p:spPr>
        <p:txBody>
          <a:bodyPr wrap="square" rtlCol="0">
            <a:spAutoFit/>
          </a:bodyPr>
          <a:lstStyle/>
          <a:p>
            <a:r>
              <a:rPr lang="en-US" dirty="0"/>
              <a:t>Some are described by the statistical methodology used, data and metadata</a:t>
            </a:r>
          </a:p>
        </p:txBody>
      </p:sp>
      <p:sp>
        <p:nvSpPr>
          <p:cNvPr id="6" name="TextBox 5"/>
          <p:cNvSpPr txBox="1"/>
          <p:nvPr/>
        </p:nvSpPr>
        <p:spPr>
          <a:xfrm>
            <a:off x="1158081" y="6027003"/>
            <a:ext cx="6928644" cy="830997"/>
          </a:xfrm>
          <a:prstGeom prst="rect">
            <a:avLst/>
          </a:prstGeom>
          <a:noFill/>
        </p:spPr>
        <p:txBody>
          <a:bodyPr wrap="square" rtlCol="0">
            <a:spAutoFit/>
          </a:bodyPr>
          <a:lstStyle/>
          <a:p>
            <a:r>
              <a:rPr lang="en-US" sz="1200" dirty="0"/>
              <a:t>Hamelin, F. M., L. J.S. Allen, V. A. Bokil, L. J. Gross, F. M. </a:t>
            </a:r>
            <a:r>
              <a:rPr lang="en-US" sz="1200" dirty="0" err="1"/>
              <a:t>Hilker</a:t>
            </a:r>
            <a:r>
              <a:rPr lang="en-US" sz="1200" dirty="0"/>
              <a:t>, M. J. </a:t>
            </a:r>
            <a:r>
              <a:rPr lang="en-US" sz="1200" dirty="0" err="1"/>
              <a:t>Jeger</a:t>
            </a:r>
            <a:r>
              <a:rPr lang="en-US" sz="1200" dirty="0"/>
              <a:t>, C. A. </a:t>
            </a:r>
            <a:r>
              <a:rPr lang="en-US" sz="1200" dirty="0" err="1"/>
              <a:t>Manore</a:t>
            </a:r>
            <a:r>
              <a:rPr lang="en-US" sz="1200" dirty="0"/>
              <a:t>, A. G. Power, M. A. </a:t>
            </a:r>
            <a:r>
              <a:rPr lang="en-US" sz="1200" dirty="0" err="1"/>
              <a:t>Rúa</a:t>
            </a:r>
            <a:r>
              <a:rPr lang="en-US" sz="1200" dirty="0"/>
              <a:t>, N. J. </a:t>
            </a:r>
            <a:r>
              <a:rPr lang="en-US" sz="1200" dirty="0" err="1"/>
              <a:t>Cunniffe</a:t>
            </a:r>
            <a:r>
              <a:rPr lang="en-US" sz="1200" dirty="0"/>
              <a:t>. 2019. Co-infections by non-interacting pathogens are not independent and require new tests of interaction.</a:t>
            </a:r>
            <a:r>
              <a:rPr lang="fr-FR" sz="1200" dirty="0"/>
              <a:t> https://</a:t>
            </a:r>
            <a:r>
              <a:rPr lang="fr-FR" sz="1200" dirty="0" err="1"/>
              <a:t>doi.org</a:t>
            </a:r>
            <a:r>
              <a:rPr lang="fr-FR" sz="1200" dirty="0"/>
              <a:t>/10.1371/journal.pbio.3000551</a:t>
            </a:r>
          </a:p>
          <a:p>
            <a:endParaRPr lang="en-US" sz="1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1855827"/>
            <a:ext cx="4600575" cy="232817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275" y="4404056"/>
            <a:ext cx="6858000" cy="1408176"/>
          </a:xfrm>
          <a:prstGeom prst="rect">
            <a:avLst/>
          </a:prstGeom>
        </p:spPr>
      </p:pic>
    </p:spTree>
    <p:extLst>
      <p:ext uri="{BB962C8B-B14F-4D97-AF65-F5344CB8AC3E}">
        <p14:creationId xmlns:p14="http://schemas.microsoft.com/office/powerpoint/2010/main" val="1544681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162"/>
            <a:ext cx="9144000" cy="4103491"/>
          </a:xfrm>
          <a:prstGeom prst="rect">
            <a:avLst/>
          </a:prstGeom>
        </p:spPr>
      </p:pic>
      <p:sp>
        <p:nvSpPr>
          <p:cNvPr id="5" name="TextBox 4"/>
          <p:cNvSpPr txBox="1"/>
          <p:nvPr/>
        </p:nvSpPr>
        <p:spPr>
          <a:xfrm>
            <a:off x="185738" y="4260653"/>
            <a:ext cx="8958262" cy="2246769"/>
          </a:xfrm>
          <a:prstGeom prst="rect">
            <a:avLst/>
          </a:prstGeom>
          <a:noFill/>
        </p:spPr>
        <p:txBody>
          <a:bodyPr wrap="square" rtlCol="0">
            <a:spAutoFit/>
          </a:bodyPr>
          <a:lstStyle/>
          <a:p>
            <a:r>
              <a:rPr lang="en-US" dirty="0"/>
              <a:t>An example of a general protocol developed specifically for agent-based models but useful across other model types is the </a:t>
            </a:r>
            <a:r>
              <a:rPr lang="en-US" b="1"/>
              <a:t>ODD Protocol. </a:t>
            </a:r>
            <a:r>
              <a:rPr lang="en-US" dirty="0"/>
              <a:t>This is an update of a protocol first published in 2006 for “Overview, Design Concepts and Details”  </a:t>
            </a:r>
          </a:p>
        </p:txBody>
      </p:sp>
    </p:spTree>
    <p:extLst>
      <p:ext uri="{BB962C8B-B14F-4D97-AF65-F5344CB8AC3E}">
        <p14:creationId xmlns:p14="http://schemas.microsoft.com/office/powerpoint/2010/main" val="1341475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825" y="231198"/>
            <a:ext cx="4814888" cy="6128039"/>
          </a:xfrm>
          <a:prstGeom prst="rect">
            <a:avLst/>
          </a:prstGeom>
        </p:spPr>
      </p:pic>
      <p:sp>
        <p:nvSpPr>
          <p:cNvPr id="4" name="TextBox 3"/>
          <p:cNvSpPr txBox="1"/>
          <p:nvPr/>
        </p:nvSpPr>
        <p:spPr>
          <a:xfrm>
            <a:off x="2514600" y="6550223"/>
            <a:ext cx="6257925" cy="307777"/>
          </a:xfrm>
          <a:prstGeom prst="rect">
            <a:avLst/>
          </a:prstGeom>
          <a:noFill/>
        </p:spPr>
        <p:txBody>
          <a:bodyPr wrap="square" rtlCol="0">
            <a:spAutoFit/>
          </a:bodyPr>
          <a:lstStyle/>
          <a:p>
            <a:r>
              <a:rPr lang="en-US" sz="1400" dirty="0"/>
              <a:t>Grimm et al. (2010) Ecological Modelling 221: 2760-2768</a:t>
            </a:r>
          </a:p>
        </p:txBody>
      </p:sp>
    </p:spTree>
    <p:extLst>
      <p:ext uri="{BB962C8B-B14F-4D97-AF65-F5344CB8AC3E}">
        <p14:creationId xmlns:p14="http://schemas.microsoft.com/office/powerpoint/2010/main" val="148334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727587" y="-231354"/>
            <a:ext cx="7772400" cy="1600200"/>
          </a:xfrm>
        </p:spPr>
        <p:txBody>
          <a:bodyPr/>
          <a:lstStyle/>
          <a:p>
            <a:r>
              <a:rPr lang="en-US" altLang="x-none" sz="3200" b="1" dirty="0">
                <a:solidFill>
                  <a:srgbClr val="000000"/>
                </a:solidFill>
                <a:latin typeface="Arial" charset="0"/>
                <a:ea typeface="MS Mincho" charset="-128"/>
              </a:rPr>
              <a:t>Constraints on models</a:t>
            </a:r>
            <a:endParaRPr lang="en-US" altLang="x-none" b="1" dirty="0">
              <a:solidFill>
                <a:srgbClr val="000000"/>
              </a:solidFill>
              <a:latin typeface="Arial" charset="0"/>
              <a:ea typeface="ＭＳ Ｐゴシック" charset="-128"/>
            </a:endParaRPr>
          </a:p>
        </p:txBody>
      </p:sp>
      <p:sp>
        <p:nvSpPr>
          <p:cNvPr id="80899" name="Rectangle 3"/>
          <p:cNvSpPr>
            <a:spLocks noGrp="1" noChangeArrowheads="1"/>
          </p:cNvSpPr>
          <p:nvPr>
            <p:ph type="subTitle" idx="1"/>
          </p:nvPr>
        </p:nvSpPr>
        <p:spPr>
          <a:xfrm>
            <a:off x="685800" y="1053948"/>
            <a:ext cx="7597775" cy="1174750"/>
          </a:xfrm>
        </p:spPr>
        <p:txBody>
          <a:bodyPr/>
          <a:lstStyle/>
          <a:p>
            <a:pPr algn="l"/>
            <a:r>
              <a:rPr lang="en-US" altLang="x-none" sz="2200" dirty="0">
                <a:solidFill>
                  <a:srgbClr val="CCFF33"/>
                </a:solidFill>
                <a:latin typeface="Arial" charset="0"/>
                <a:ea typeface="ＭＳ Ｐゴシック" charset="-128"/>
              </a:rPr>
              <a:t> </a:t>
            </a:r>
            <a:r>
              <a:rPr lang="en-US" altLang="x-none" sz="2200" i="1" dirty="0">
                <a:solidFill>
                  <a:srgbClr val="800000"/>
                </a:solidFill>
                <a:latin typeface="Arial" charset="0"/>
                <a:ea typeface="MS Mincho" charset="-128"/>
              </a:rPr>
              <a:t>Data constraints</a:t>
            </a:r>
            <a:r>
              <a:rPr lang="en-US" altLang="x-none" sz="2200" i="1" dirty="0">
                <a:solidFill>
                  <a:srgbClr val="000090"/>
                </a:solidFill>
                <a:latin typeface="Arial" charset="0"/>
                <a:ea typeface="MS Mincho" charset="-128"/>
              </a:rPr>
              <a:t>: Available data may not be sufficient to specify appropriate functional forms, interrelationships, or parameters. May force aggregation of components. May not be sufficient to elaborate criteria for evaluation of model performance.</a:t>
            </a:r>
          </a:p>
          <a:p>
            <a:pPr algn="l"/>
            <a:r>
              <a:rPr lang="en-US" altLang="x-none" sz="2200" i="1" dirty="0">
                <a:solidFill>
                  <a:srgbClr val="800000"/>
                </a:solidFill>
                <a:latin typeface="Arial" charset="0"/>
                <a:ea typeface="MS Mincho" charset="-128"/>
              </a:rPr>
              <a:t>Effort constraints</a:t>
            </a:r>
            <a:r>
              <a:rPr lang="en-US" altLang="x-none" sz="2200" i="1" dirty="0">
                <a:solidFill>
                  <a:srgbClr val="000090"/>
                </a:solidFill>
                <a:latin typeface="Arial" charset="0"/>
                <a:ea typeface="MS Mincho" charset="-128"/>
              </a:rPr>
              <a:t>: Resource constraints may limit the amount of detail it is feasible to include. Limits on time modelers and collaborators may invest as well as pressure to produce results.</a:t>
            </a:r>
          </a:p>
          <a:p>
            <a:pPr algn="l"/>
            <a:r>
              <a:rPr lang="en-US" altLang="x-none" sz="2200" i="1" dirty="0">
                <a:solidFill>
                  <a:srgbClr val="800000"/>
                </a:solidFill>
                <a:latin typeface="Arial" charset="0"/>
                <a:ea typeface="MS Mincho" charset="-128"/>
              </a:rPr>
              <a:t>Computational constraints: </a:t>
            </a:r>
            <a:r>
              <a:rPr lang="en-US" altLang="x-none" sz="2200" i="1" dirty="0">
                <a:solidFill>
                  <a:srgbClr val="000090"/>
                </a:solidFill>
                <a:latin typeface="Arial" charset="0"/>
                <a:ea typeface="MS Mincho" charset="-128"/>
              </a:rPr>
              <a:t>Despite great enhancements in computational resources, there are many problems still not feasible to carry out computationally.</a:t>
            </a:r>
          </a:p>
          <a:p>
            <a:pPr algn="l"/>
            <a:r>
              <a:rPr lang="en-US" altLang="x-none" sz="2200" i="1" dirty="0">
                <a:solidFill>
                  <a:srgbClr val="800000"/>
                </a:solidFill>
                <a:latin typeface="Arial" charset="0"/>
                <a:ea typeface="MS Mincho" charset="-128"/>
              </a:rPr>
              <a:t>Other constraints</a:t>
            </a:r>
            <a:r>
              <a:rPr lang="en-US" altLang="x-none" sz="2200" i="1" dirty="0">
                <a:solidFill>
                  <a:srgbClr val="000090"/>
                </a:solidFill>
                <a:latin typeface="Arial" charset="0"/>
                <a:ea typeface="MS Mincho" charset="-128"/>
              </a:rPr>
              <a:t>: ethical, political or other societal considerations (e.g. much data about firearms in the US)</a:t>
            </a:r>
            <a:endParaRPr lang="en-US" altLang="x-none" sz="2800" dirty="0">
              <a:solidFill>
                <a:srgbClr val="CCFF33"/>
              </a:solidFill>
              <a:latin typeface="Arial" charset="0"/>
              <a:ea typeface="ＭＳ Ｐゴシック" charset="-128"/>
            </a:endParaRPr>
          </a:p>
        </p:txBody>
      </p:sp>
      <p:pic>
        <p:nvPicPr>
          <p:cNvPr id="80900" name="Picture 15"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2549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505" y="6341651"/>
            <a:ext cx="1921495" cy="51634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81DC12-69D3-3AE5-24AE-7D3154ACB09C}"/>
              </a:ext>
            </a:extLst>
          </p:cNvPr>
          <p:cNvSpPr>
            <a:spLocks noGrp="1"/>
          </p:cNvSpPr>
          <p:nvPr>
            <p:ph idx="1"/>
          </p:nvPr>
        </p:nvSpPr>
        <p:spPr>
          <a:xfrm>
            <a:off x="5646601" y="1156771"/>
            <a:ext cx="3016788" cy="3988105"/>
          </a:xfrm>
        </p:spPr>
        <p:txBody>
          <a:bodyPr/>
          <a:lstStyle/>
          <a:p>
            <a:pPr marL="0" indent="0">
              <a:buNone/>
            </a:pPr>
            <a:r>
              <a:rPr lang="en-US" sz="2400" dirty="0"/>
              <a:t>Tom Hallam in Boise, Idaho 2024– founder of the Mathematical Biology program at UTK – Emeritus Professor of Mathematics and Ecology and Evolutionary Biology – former Head of EEB</a:t>
            </a:r>
          </a:p>
        </p:txBody>
      </p:sp>
      <p:pic>
        <p:nvPicPr>
          <p:cNvPr id="5" name="Picture 4" descr="A person standing next to a tree&#10;&#10;Description automatically generated">
            <a:extLst>
              <a:ext uri="{FF2B5EF4-FFF2-40B4-BE49-F238E27FC236}">
                <a16:creationId xmlns:a16="http://schemas.microsoft.com/office/drawing/2014/main" id="{C269FCC5-8E44-57F8-E94D-ED9B16C4F43B}"/>
              </a:ext>
            </a:extLst>
          </p:cNvPr>
          <p:cNvPicPr>
            <a:picLocks noChangeAspect="1"/>
          </p:cNvPicPr>
          <p:nvPr/>
        </p:nvPicPr>
        <p:blipFill>
          <a:blip r:embed="rId2"/>
          <a:stretch>
            <a:fillRect/>
          </a:stretch>
        </p:blipFill>
        <p:spPr>
          <a:xfrm>
            <a:off x="480611" y="120476"/>
            <a:ext cx="4964994" cy="6617047"/>
          </a:xfrm>
          <a:prstGeom prst="rect">
            <a:avLst/>
          </a:prstGeom>
        </p:spPr>
      </p:pic>
    </p:spTree>
    <p:extLst>
      <p:ext uri="{BB962C8B-B14F-4D97-AF65-F5344CB8AC3E}">
        <p14:creationId xmlns:p14="http://schemas.microsoft.com/office/powerpoint/2010/main" val="3513014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738188" y="0"/>
            <a:ext cx="7772400" cy="1600200"/>
          </a:xfrm>
        </p:spPr>
        <p:txBody>
          <a:bodyPr/>
          <a:lstStyle/>
          <a:p>
            <a:r>
              <a:rPr lang="en-US" altLang="x-none" sz="3200" b="1">
                <a:solidFill>
                  <a:srgbClr val="000000"/>
                </a:solidFill>
                <a:latin typeface="Arial" charset="0"/>
                <a:ea typeface="MS Mincho" charset="-128"/>
              </a:rPr>
              <a:t>Model evaluation – some terminology</a:t>
            </a:r>
            <a:endParaRPr lang="en-US" altLang="x-none" b="1">
              <a:solidFill>
                <a:srgbClr val="000000"/>
              </a:solidFill>
              <a:latin typeface="Arial" charset="0"/>
              <a:ea typeface="ＭＳ Ｐゴシック" charset="-128"/>
            </a:endParaRPr>
          </a:p>
        </p:txBody>
      </p:sp>
      <p:sp>
        <p:nvSpPr>
          <p:cNvPr id="84995" name="Rectangle 3"/>
          <p:cNvSpPr>
            <a:spLocks noGrp="1" noChangeArrowheads="1"/>
          </p:cNvSpPr>
          <p:nvPr>
            <p:ph type="subTitle" idx="1"/>
          </p:nvPr>
        </p:nvSpPr>
        <p:spPr>
          <a:xfrm>
            <a:off x="685800" y="1219200"/>
            <a:ext cx="8001000" cy="1174750"/>
          </a:xfrm>
        </p:spPr>
        <p:txBody>
          <a:bodyPr/>
          <a:lstStyle/>
          <a:p>
            <a:pPr algn="l"/>
            <a:r>
              <a:rPr lang="en-US" altLang="x-none" sz="2000">
                <a:solidFill>
                  <a:srgbClr val="800000"/>
                </a:solidFill>
                <a:latin typeface="Arial" charset="0"/>
                <a:ea typeface="ＭＳ Ｐゴシック" charset="-128"/>
              </a:rPr>
              <a:t>Verification</a:t>
            </a:r>
            <a:r>
              <a:rPr lang="en-US" altLang="x-none" sz="2000">
                <a:solidFill>
                  <a:srgbClr val="000090"/>
                </a:solidFill>
                <a:latin typeface="Arial" charset="0"/>
                <a:ea typeface="ＭＳ Ｐゴシック" charset="-128"/>
              </a:rPr>
              <a:t> - model behaves as intended, i.e. equations correctly represent assumptions; equations are self-consistent and dimensionally correct. Analysis is correct. Coding is correct - there are no bugs. </a:t>
            </a:r>
          </a:p>
          <a:p>
            <a:pPr algn="l"/>
            <a:r>
              <a:rPr lang="en-US" altLang="x-none" sz="2000">
                <a:solidFill>
                  <a:srgbClr val="800000"/>
                </a:solidFill>
                <a:latin typeface="Arial" charset="0"/>
                <a:ea typeface="ＭＳ Ｐゴシック" charset="-128"/>
              </a:rPr>
              <a:t>Calibration</a:t>
            </a:r>
            <a:r>
              <a:rPr lang="en-US" altLang="x-none" sz="2000">
                <a:solidFill>
                  <a:srgbClr val="000090"/>
                </a:solidFill>
                <a:latin typeface="Arial" charset="0"/>
                <a:ea typeface="ＭＳ Ｐゴシック" charset="-128"/>
              </a:rPr>
              <a:t> - use of data to determine parameters so the model "agrees" with data. This is specific to a given criteria for accuracy. Some call this Tuning or Curve-fitting.</a:t>
            </a:r>
          </a:p>
          <a:p>
            <a:pPr algn="l"/>
            <a:r>
              <a:rPr lang="en-US" altLang="x-none" sz="2000">
                <a:solidFill>
                  <a:srgbClr val="800000"/>
                </a:solidFill>
                <a:latin typeface="Arial" charset="0"/>
                <a:ea typeface="ＭＳ Ｐゴシック" charset="-128"/>
              </a:rPr>
              <a:t>Corroboration</a:t>
            </a:r>
            <a:r>
              <a:rPr lang="en-US" altLang="x-none" sz="2000">
                <a:solidFill>
                  <a:srgbClr val="000090"/>
                </a:solidFill>
                <a:latin typeface="Arial" charset="0"/>
                <a:ea typeface="ＭＳ Ｐゴシック" charset="-128"/>
              </a:rPr>
              <a:t> - model is in agreement with a set of data independent from that used to construct and calibrate it.</a:t>
            </a:r>
          </a:p>
          <a:p>
            <a:pPr algn="l"/>
            <a:r>
              <a:rPr lang="en-US" altLang="x-none" sz="2000">
                <a:solidFill>
                  <a:srgbClr val="800000"/>
                </a:solidFill>
                <a:latin typeface="Arial" charset="0"/>
                <a:ea typeface="ＭＳ Ｐゴシック" charset="-128"/>
              </a:rPr>
              <a:t>Validation</a:t>
            </a:r>
            <a:r>
              <a:rPr lang="en-US" altLang="x-none" sz="2000">
                <a:solidFill>
                  <a:srgbClr val="000090"/>
                </a:solidFill>
                <a:latin typeface="Arial" charset="0"/>
                <a:ea typeface="ＭＳ Ｐゴシック" charset="-128"/>
              </a:rPr>
              <a:t> - model is in agreement with real system it represents with respect to the specific purposes for which it was constructed. Thus there is an implied notion of accuracy and domain of applicability.</a:t>
            </a:r>
          </a:p>
          <a:p>
            <a:pPr algn="l"/>
            <a:r>
              <a:rPr lang="en-US" altLang="x-none" sz="2000">
                <a:solidFill>
                  <a:srgbClr val="800000"/>
                </a:solidFill>
                <a:latin typeface="Arial" charset="0"/>
                <a:ea typeface="ＭＳ Ｐゴシック" charset="-128"/>
              </a:rPr>
              <a:t>Evaluation</a:t>
            </a:r>
            <a:r>
              <a:rPr lang="en-US" altLang="x-none" sz="2000">
                <a:solidFill>
                  <a:srgbClr val="000090"/>
                </a:solidFill>
                <a:latin typeface="Arial" charset="0"/>
                <a:ea typeface="ＭＳ Ｐゴシック" charset="-128"/>
              </a:rPr>
              <a:t> </a:t>
            </a:r>
            <a:r>
              <a:rPr lang="en-US" altLang="x-none" sz="2000">
                <a:solidFill>
                  <a:srgbClr val="800000"/>
                </a:solidFill>
                <a:latin typeface="Arial" charset="0"/>
                <a:ea typeface="ＭＳ Ｐゴシック" charset="-128"/>
              </a:rPr>
              <a:t>(testing) </a:t>
            </a:r>
            <a:r>
              <a:rPr lang="en-US" altLang="x-none" sz="2000">
                <a:solidFill>
                  <a:srgbClr val="000090"/>
                </a:solidFill>
                <a:latin typeface="Arial" charset="0"/>
                <a:ea typeface="ＭＳ Ｐゴシック" charset="-128"/>
              </a:rPr>
              <a:t>- appropriateness to objectives; utility; plausibility; elegance; simplicity; flexibility.</a:t>
            </a:r>
            <a:endParaRPr lang="en-US" altLang="x-none" sz="2000" i="1">
              <a:solidFill>
                <a:srgbClr val="000090"/>
              </a:solidFill>
              <a:latin typeface="Arial" charset="0"/>
              <a:ea typeface="ＭＳ Ｐゴシック" charset="-128"/>
            </a:endParaRPr>
          </a:p>
        </p:txBody>
      </p:sp>
      <p:pic>
        <p:nvPicPr>
          <p:cNvPr id="84996" name="Picture 15"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2549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505" y="6341651"/>
            <a:ext cx="1921495" cy="51634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a:xfrm>
            <a:off x="738188" y="0"/>
            <a:ext cx="7772400" cy="1600200"/>
          </a:xfrm>
        </p:spPr>
        <p:txBody>
          <a:bodyPr/>
          <a:lstStyle/>
          <a:p>
            <a:r>
              <a:rPr lang="en-US" altLang="x-none" sz="3200" b="1">
                <a:solidFill>
                  <a:srgbClr val="000000"/>
                </a:solidFill>
                <a:latin typeface="Arial" charset="0"/>
                <a:ea typeface="MS Mincho" charset="-128"/>
              </a:rPr>
              <a:t>Evaluating different types of models </a:t>
            </a:r>
            <a:endParaRPr lang="en-US" altLang="x-none" b="1">
              <a:solidFill>
                <a:srgbClr val="000000"/>
              </a:solidFill>
              <a:latin typeface="Arial" charset="0"/>
              <a:ea typeface="ＭＳ Ｐゴシック" charset="-128"/>
            </a:endParaRPr>
          </a:p>
        </p:txBody>
      </p:sp>
      <p:sp>
        <p:nvSpPr>
          <p:cNvPr id="89091" name="Rectangle 3"/>
          <p:cNvSpPr>
            <a:spLocks noGrp="1" noChangeArrowheads="1"/>
          </p:cNvSpPr>
          <p:nvPr>
            <p:ph type="subTitle" idx="1"/>
          </p:nvPr>
        </p:nvSpPr>
        <p:spPr>
          <a:xfrm>
            <a:off x="685800" y="1219200"/>
            <a:ext cx="8001000" cy="1174750"/>
          </a:xfrm>
        </p:spPr>
        <p:txBody>
          <a:bodyPr/>
          <a:lstStyle/>
          <a:p>
            <a:pPr algn="l" eaLnBrk="1" hangingPunct="1">
              <a:lnSpc>
                <a:spcPct val="90000"/>
              </a:lnSpc>
            </a:pPr>
            <a:r>
              <a:rPr lang="en-US" altLang="x-none" sz="2800">
                <a:solidFill>
                  <a:srgbClr val="000090"/>
                </a:solidFill>
                <a:latin typeface="Arial" charset="0"/>
                <a:ea typeface="ＭＳ Ｐゴシック" charset="-128"/>
              </a:rPr>
              <a:t>Models for theory development </a:t>
            </a:r>
            <a:r>
              <a:rPr lang="en-US" altLang="x-none" sz="2800">
                <a:latin typeface="Arial" charset="0"/>
                <a:ea typeface="ＭＳ Ｐゴシック" charset="-128"/>
              </a:rPr>
              <a:t>– </a:t>
            </a:r>
          </a:p>
          <a:p>
            <a:pPr algn="l" eaLnBrk="1" hangingPunct="1">
              <a:lnSpc>
                <a:spcPct val="90000"/>
              </a:lnSpc>
            </a:pPr>
            <a:r>
              <a:rPr lang="en-US" altLang="x-none" sz="2800">
                <a:latin typeface="Arial" charset="0"/>
                <a:ea typeface="ＭＳ Ｐゴシック" charset="-128"/>
              </a:rPr>
              <a:t>    </a:t>
            </a:r>
            <a:r>
              <a:rPr lang="en-US" altLang="x-none" sz="2800">
                <a:solidFill>
                  <a:srgbClr val="800000"/>
                </a:solidFill>
                <a:latin typeface="Arial" charset="0"/>
                <a:ea typeface="ＭＳ Ｐゴシック" charset="-128"/>
              </a:rPr>
              <a:t>General, some realism, little precision. </a:t>
            </a:r>
          </a:p>
          <a:p>
            <a:pPr algn="l" eaLnBrk="1" hangingPunct="1">
              <a:lnSpc>
                <a:spcPct val="90000"/>
              </a:lnSpc>
            </a:pPr>
            <a:r>
              <a:rPr lang="en-US" altLang="x-none" sz="2800">
                <a:latin typeface="Arial" charset="0"/>
                <a:ea typeface="ＭＳ Ｐゴシック" charset="-128"/>
              </a:rPr>
              <a:t>Make qualitative comparisons to patterns, not quantitative ones, over some parameter space. No calibration or corroboration performed, except theoretical corroboration (meaning that model agrees with the general body of theory in the field).</a:t>
            </a:r>
          </a:p>
        </p:txBody>
      </p:sp>
      <p:pic>
        <p:nvPicPr>
          <p:cNvPr id="89092" name="Picture 15"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2549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505" y="6341651"/>
            <a:ext cx="1921495" cy="51634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a:xfrm>
            <a:off x="738188" y="0"/>
            <a:ext cx="7772400" cy="1600200"/>
          </a:xfrm>
        </p:spPr>
        <p:txBody>
          <a:bodyPr/>
          <a:lstStyle/>
          <a:p>
            <a:r>
              <a:rPr lang="en-US" altLang="x-none" sz="3200" b="1">
                <a:solidFill>
                  <a:srgbClr val="000000"/>
                </a:solidFill>
                <a:latin typeface="Arial" charset="0"/>
                <a:ea typeface="MS Mincho" charset="-128"/>
              </a:rPr>
              <a:t>Evaluating different types of models </a:t>
            </a:r>
            <a:endParaRPr lang="en-US" altLang="x-none" b="1">
              <a:solidFill>
                <a:srgbClr val="000000"/>
              </a:solidFill>
              <a:latin typeface="Arial" charset="0"/>
              <a:ea typeface="ＭＳ Ｐゴシック" charset="-128"/>
            </a:endParaRPr>
          </a:p>
        </p:txBody>
      </p:sp>
      <p:sp>
        <p:nvSpPr>
          <p:cNvPr id="91139" name="Rectangle 3"/>
          <p:cNvSpPr>
            <a:spLocks noGrp="1" noChangeArrowheads="1"/>
          </p:cNvSpPr>
          <p:nvPr>
            <p:ph type="subTitle" idx="1"/>
          </p:nvPr>
        </p:nvSpPr>
        <p:spPr>
          <a:xfrm>
            <a:off x="685800" y="1219200"/>
            <a:ext cx="8001000" cy="1174750"/>
          </a:xfrm>
        </p:spPr>
        <p:txBody>
          <a:bodyPr/>
          <a:lstStyle/>
          <a:p>
            <a:pPr algn="l" eaLnBrk="1" hangingPunct="1">
              <a:lnSpc>
                <a:spcPct val="90000"/>
              </a:lnSpc>
            </a:pPr>
            <a:r>
              <a:rPr lang="en-US" altLang="x-none" sz="2600">
                <a:solidFill>
                  <a:srgbClr val="000090"/>
                </a:solidFill>
                <a:latin typeface="Arial" charset="0"/>
                <a:ea typeface="ＭＳ Ｐゴシック" charset="-128"/>
              </a:rPr>
              <a:t>Descriptive models</a:t>
            </a:r>
            <a:r>
              <a:rPr lang="en-US" altLang="x-none" sz="2600">
                <a:latin typeface="Arial" charset="0"/>
                <a:ea typeface="ＭＳ Ｐゴシック" charset="-128"/>
              </a:rPr>
              <a:t>-</a:t>
            </a:r>
          </a:p>
          <a:p>
            <a:pPr algn="l" eaLnBrk="1" hangingPunct="1">
              <a:lnSpc>
                <a:spcPct val="90000"/>
              </a:lnSpc>
            </a:pPr>
            <a:r>
              <a:rPr lang="en-US" altLang="x-none" sz="2600">
                <a:latin typeface="Arial" charset="0"/>
                <a:ea typeface="ＭＳ Ｐゴシック" charset="-128"/>
              </a:rPr>
              <a:t>      </a:t>
            </a:r>
            <a:r>
              <a:rPr lang="en-US" altLang="x-none" sz="2600">
                <a:solidFill>
                  <a:srgbClr val="800000"/>
                </a:solidFill>
                <a:latin typeface="Arial" charset="0"/>
                <a:ea typeface="ＭＳ Ｐゴシック" charset="-128"/>
              </a:rPr>
              <a:t>Precise, little realism, not general</a:t>
            </a:r>
          </a:p>
          <a:p>
            <a:pPr algn="l" eaLnBrk="1" hangingPunct="1">
              <a:lnSpc>
                <a:spcPct val="90000"/>
              </a:lnSpc>
            </a:pPr>
            <a:r>
              <a:rPr lang="en-US" altLang="x-none" sz="2600">
                <a:latin typeface="Arial" charset="0"/>
                <a:ea typeface="ＭＳ Ｐゴシック" charset="-128"/>
              </a:rPr>
              <a:t>Statistical hypothesis testing; time series analysis methods applied.</a:t>
            </a:r>
          </a:p>
          <a:p>
            <a:pPr algn="l" eaLnBrk="1" hangingPunct="1">
              <a:lnSpc>
                <a:spcPct val="90000"/>
              </a:lnSpc>
            </a:pPr>
            <a:endParaRPr lang="en-US" altLang="x-none" sz="2600">
              <a:latin typeface="Arial" charset="0"/>
              <a:ea typeface="ＭＳ Ｐゴシック" charset="-128"/>
            </a:endParaRPr>
          </a:p>
          <a:p>
            <a:pPr algn="l" eaLnBrk="1" hangingPunct="1">
              <a:lnSpc>
                <a:spcPct val="90000"/>
              </a:lnSpc>
            </a:pPr>
            <a:r>
              <a:rPr lang="en-US" altLang="x-none" sz="2600">
                <a:solidFill>
                  <a:srgbClr val="000090"/>
                </a:solidFill>
                <a:latin typeface="Arial" charset="0"/>
                <a:ea typeface="ＭＳ Ｐゴシック" charset="-128"/>
              </a:rPr>
              <a:t>Models for specific systems </a:t>
            </a:r>
            <a:r>
              <a:rPr lang="en-US" altLang="x-none" sz="2600">
                <a:latin typeface="Arial" charset="0"/>
                <a:ea typeface="ＭＳ Ｐゴシック" charset="-128"/>
              </a:rPr>
              <a:t>-</a:t>
            </a:r>
          </a:p>
          <a:p>
            <a:pPr algn="l" eaLnBrk="1" hangingPunct="1">
              <a:lnSpc>
                <a:spcPct val="90000"/>
              </a:lnSpc>
            </a:pPr>
            <a:r>
              <a:rPr lang="en-US" altLang="x-none" sz="2600">
                <a:latin typeface="Arial" charset="0"/>
                <a:ea typeface="ＭＳ Ｐゴシック" charset="-128"/>
              </a:rPr>
              <a:t>      </a:t>
            </a:r>
            <a:r>
              <a:rPr lang="en-US" altLang="x-none" sz="2600">
                <a:solidFill>
                  <a:srgbClr val="800000"/>
                </a:solidFill>
                <a:latin typeface="Arial" charset="0"/>
                <a:ea typeface="ＭＳ Ｐゴシック" charset="-128"/>
              </a:rPr>
              <a:t>Realism, some precision, not general</a:t>
            </a:r>
          </a:p>
          <a:p>
            <a:pPr algn="l" eaLnBrk="1" hangingPunct="1">
              <a:lnSpc>
                <a:spcPct val="90000"/>
              </a:lnSpc>
            </a:pPr>
            <a:r>
              <a:rPr lang="en-US" altLang="x-none" sz="2600">
                <a:latin typeface="Arial" charset="0"/>
                <a:ea typeface="ＭＳ Ｐゴシック" charset="-128"/>
              </a:rPr>
              <a:t>Quantitative comparisons, constrained by available</a:t>
            </a:r>
          </a:p>
          <a:p>
            <a:pPr algn="l" eaLnBrk="1" hangingPunct="1">
              <a:lnSpc>
                <a:spcPct val="90000"/>
              </a:lnSpc>
            </a:pPr>
            <a:r>
              <a:rPr lang="en-US" altLang="x-none" sz="2600">
                <a:latin typeface="Arial" charset="0"/>
                <a:ea typeface="ＭＳ Ｐゴシック" charset="-128"/>
              </a:rPr>
              <a:t>data. Compare component-by-component if data are</a:t>
            </a:r>
          </a:p>
          <a:p>
            <a:pPr algn="l" eaLnBrk="1" hangingPunct="1">
              <a:lnSpc>
                <a:spcPct val="90000"/>
              </a:lnSpc>
            </a:pPr>
            <a:r>
              <a:rPr lang="en-US" altLang="x-none" sz="2600">
                <a:latin typeface="Arial" charset="0"/>
                <a:ea typeface="ＭＳ Ｐゴシック" charset="-128"/>
              </a:rPr>
              <a:t>available. </a:t>
            </a:r>
          </a:p>
        </p:txBody>
      </p:sp>
      <p:pic>
        <p:nvPicPr>
          <p:cNvPr id="91140" name="Picture 15"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2549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505" y="6341651"/>
            <a:ext cx="1921495" cy="51634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18D2DB-7470-44E8-497D-66C54F28FD02}"/>
              </a:ext>
            </a:extLst>
          </p:cNvPr>
          <p:cNvSpPr>
            <a:spLocks noGrp="1"/>
          </p:cNvSpPr>
          <p:nvPr>
            <p:ph idx="1"/>
          </p:nvPr>
        </p:nvSpPr>
        <p:spPr>
          <a:xfrm>
            <a:off x="685800" y="5870154"/>
            <a:ext cx="7772400" cy="773017"/>
          </a:xfrm>
        </p:spPr>
        <p:txBody>
          <a:bodyPr/>
          <a:lstStyle/>
          <a:p>
            <a:pPr marL="0" indent="0">
              <a:buNone/>
            </a:pPr>
            <a:r>
              <a:rPr lang="en-US" sz="1400" dirty="0"/>
              <a:t>Davis, R., R. Campbell, Z. </a:t>
            </a:r>
            <a:r>
              <a:rPr lang="en-US" sz="1400" dirty="0" err="1"/>
              <a:t>Hildon</a:t>
            </a:r>
            <a:r>
              <a:rPr lang="en-US" sz="1400" dirty="0"/>
              <a:t>, L. Hobbs &amp; S. Michie (2014): Theories of </a:t>
            </a:r>
            <a:r>
              <a:rPr lang="en-US" sz="1400" dirty="0" err="1"/>
              <a:t>behaviour</a:t>
            </a:r>
            <a:r>
              <a:rPr lang="en-US" sz="1400" dirty="0"/>
              <a:t> and </a:t>
            </a:r>
            <a:r>
              <a:rPr lang="en-US" sz="1400" dirty="0" err="1"/>
              <a:t>behaviour</a:t>
            </a:r>
            <a:r>
              <a:rPr lang="en-US" sz="1400" dirty="0"/>
              <a:t> change across the social and </a:t>
            </a:r>
            <a:r>
              <a:rPr lang="en-US" sz="1400" dirty="0" err="1"/>
              <a:t>behavioural</a:t>
            </a:r>
            <a:r>
              <a:rPr lang="en-US" sz="1400" dirty="0"/>
              <a:t> sciences: a scoping review, Health Psychology Review, DOI: 10.1080/17437199.2014.941722</a:t>
            </a:r>
          </a:p>
        </p:txBody>
      </p:sp>
      <p:pic>
        <p:nvPicPr>
          <p:cNvPr id="5" name="Picture 4" descr="A close up of a document&#10;&#10;Description automatically generated">
            <a:extLst>
              <a:ext uri="{FF2B5EF4-FFF2-40B4-BE49-F238E27FC236}">
                <a16:creationId xmlns:a16="http://schemas.microsoft.com/office/drawing/2014/main" id="{A9A347B1-E003-5D67-5920-5A7087B42AA2}"/>
              </a:ext>
            </a:extLst>
          </p:cNvPr>
          <p:cNvPicPr>
            <a:picLocks noChangeAspect="1"/>
          </p:cNvPicPr>
          <p:nvPr/>
        </p:nvPicPr>
        <p:blipFill>
          <a:blip r:embed="rId2"/>
          <a:stretch>
            <a:fillRect/>
          </a:stretch>
        </p:blipFill>
        <p:spPr>
          <a:xfrm>
            <a:off x="118751" y="1134272"/>
            <a:ext cx="8906498" cy="4327744"/>
          </a:xfrm>
          <a:prstGeom prst="rect">
            <a:avLst/>
          </a:prstGeom>
        </p:spPr>
      </p:pic>
      <p:sp>
        <p:nvSpPr>
          <p:cNvPr id="6" name="TextBox 5">
            <a:extLst>
              <a:ext uri="{FF2B5EF4-FFF2-40B4-BE49-F238E27FC236}">
                <a16:creationId xmlns:a16="http://schemas.microsoft.com/office/drawing/2014/main" id="{6B0C9B21-E891-1D57-7BB0-9C388166E57A}"/>
              </a:ext>
            </a:extLst>
          </p:cNvPr>
          <p:cNvSpPr txBox="1"/>
          <p:nvPr/>
        </p:nvSpPr>
        <p:spPr>
          <a:xfrm>
            <a:off x="531876" y="161434"/>
            <a:ext cx="8080248" cy="954107"/>
          </a:xfrm>
          <a:prstGeom prst="rect">
            <a:avLst/>
          </a:prstGeom>
          <a:noFill/>
        </p:spPr>
        <p:txBody>
          <a:bodyPr wrap="square" rtlCol="0">
            <a:spAutoFit/>
          </a:bodyPr>
          <a:lstStyle/>
          <a:p>
            <a:r>
              <a:rPr lang="en-US" dirty="0"/>
              <a:t>There are a very large collection of theories for individual behavior with many overlapping concepts  </a:t>
            </a:r>
          </a:p>
        </p:txBody>
      </p:sp>
      <p:sp>
        <p:nvSpPr>
          <p:cNvPr id="7" name="Content Placeholder 2">
            <a:extLst>
              <a:ext uri="{FF2B5EF4-FFF2-40B4-BE49-F238E27FC236}">
                <a16:creationId xmlns:a16="http://schemas.microsoft.com/office/drawing/2014/main" id="{9EB2F1F8-6A07-937A-4061-AD002DBFBCFA}"/>
              </a:ext>
            </a:extLst>
          </p:cNvPr>
          <p:cNvSpPr txBox="1">
            <a:spLocks/>
          </p:cNvSpPr>
          <p:nvPr/>
        </p:nvSpPr>
        <p:spPr bwMode="auto">
          <a:xfrm>
            <a:off x="4969764" y="5513905"/>
            <a:ext cx="3488436" cy="30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buFontTx/>
              <a:buNone/>
            </a:pPr>
            <a:r>
              <a:rPr lang="en-US" sz="1400" kern="0" dirty="0"/>
              <a:t>Thanks to Sergey </a:t>
            </a:r>
            <a:r>
              <a:rPr lang="en-US" sz="1400" kern="0" dirty="0" err="1"/>
              <a:t>Gavrilets</a:t>
            </a:r>
            <a:r>
              <a:rPr lang="en-US" sz="1400" kern="0" dirty="0"/>
              <a:t> for this figure</a:t>
            </a:r>
          </a:p>
        </p:txBody>
      </p:sp>
    </p:spTree>
    <p:extLst>
      <p:ext uri="{BB962C8B-B14F-4D97-AF65-F5344CB8AC3E}">
        <p14:creationId xmlns:p14="http://schemas.microsoft.com/office/powerpoint/2010/main" val="1504936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AEAC8B-DB8D-1749-E549-B68B0E8CFE05}"/>
              </a:ext>
            </a:extLst>
          </p:cNvPr>
          <p:cNvSpPr>
            <a:spLocks noGrp="1"/>
          </p:cNvSpPr>
          <p:nvPr>
            <p:ph idx="1"/>
          </p:nvPr>
        </p:nvSpPr>
        <p:spPr>
          <a:xfrm>
            <a:off x="652749" y="6189643"/>
            <a:ext cx="7466682" cy="552680"/>
          </a:xfrm>
        </p:spPr>
        <p:txBody>
          <a:bodyPr/>
          <a:lstStyle/>
          <a:p>
            <a:pPr marL="0" indent="0">
              <a:buNone/>
            </a:pPr>
            <a:r>
              <a:rPr lang="en-US" sz="1200" dirty="0" err="1"/>
              <a:t>Eyster</a:t>
            </a:r>
            <a:r>
              <a:rPr lang="en-US" sz="1200" dirty="0"/>
              <a:t>, H. N., T. Satterfield &amp; K. M.A. Chan (2022) Why People Do What They Do: An Interdisciplinary Synthesis of Human Action Theories. Annu. Rev. Environ. </a:t>
            </a:r>
            <a:r>
              <a:rPr lang="en-US" sz="1200" dirty="0" err="1"/>
              <a:t>Resour</a:t>
            </a:r>
            <a:r>
              <a:rPr lang="en-US" sz="1200" dirty="0"/>
              <a:t> 47:725–51 </a:t>
            </a:r>
            <a:r>
              <a:rPr lang="en-US" sz="1200" dirty="0" err="1"/>
              <a:t>doi.org</a:t>
            </a:r>
            <a:r>
              <a:rPr lang="en-US" sz="1200" dirty="0"/>
              <a:t>/10.1146/annurev-environ-020422-125351</a:t>
            </a:r>
          </a:p>
        </p:txBody>
      </p:sp>
      <p:pic>
        <p:nvPicPr>
          <p:cNvPr id="5" name="Picture 4" descr="A table of information&#10;&#10;Description automatically generated">
            <a:extLst>
              <a:ext uri="{FF2B5EF4-FFF2-40B4-BE49-F238E27FC236}">
                <a16:creationId xmlns:a16="http://schemas.microsoft.com/office/drawing/2014/main" id="{64753784-7513-05AE-8136-2931EE14756B}"/>
              </a:ext>
            </a:extLst>
          </p:cNvPr>
          <p:cNvPicPr>
            <a:picLocks noChangeAspect="1"/>
          </p:cNvPicPr>
          <p:nvPr/>
        </p:nvPicPr>
        <p:blipFill>
          <a:blip r:embed="rId2"/>
          <a:stretch>
            <a:fillRect/>
          </a:stretch>
        </p:blipFill>
        <p:spPr>
          <a:xfrm>
            <a:off x="256067" y="1057619"/>
            <a:ext cx="4130023" cy="4974116"/>
          </a:xfrm>
          <a:prstGeom prst="rect">
            <a:avLst/>
          </a:prstGeom>
        </p:spPr>
      </p:pic>
      <p:pic>
        <p:nvPicPr>
          <p:cNvPr id="7" name="Picture 6" descr="A table of information&#10;&#10;Description automatically generated">
            <a:extLst>
              <a:ext uri="{FF2B5EF4-FFF2-40B4-BE49-F238E27FC236}">
                <a16:creationId xmlns:a16="http://schemas.microsoft.com/office/drawing/2014/main" id="{2B613D8F-3015-4CEB-564E-D063135F16F8}"/>
              </a:ext>
            </a:extLst>
          </p:cNvPr>
          <p:cNvPicPr>
            <a:picLocks noChangeAspect="1"/>
          </p:cNvPicPr>
          <p:nvPr/>
        </p:nvPicPr>
        <p:blipFill>
          <a:blip r:embed="rId3"/>
          <a:stretch>
            <a:fillRect/>
          </a:stretch>
        </p:blipFill>
        <p:spPr>
          <a:xfrm>
            <a:off x="4572000" y="1145754"/>
            <a:ext cx="3929013" cy="4885981"/>
          </a:xfrm>
          <a:prstGeom prst="rect">
            <a:avLst/>
          </a:prstGeom>
        </p:spPr>
      </p:pic>
      <p:sp>
        <p:nvSpPr>
          <p:cNvPr id="8" name="TextBox 7">
            <a:extLst>
              <a:ext uri="{FF2B5EF4-FFF2-40B4-BE49-F238E27FC236}">
                <a16:creationId xmlns:a16="http://schemas.microsoft.com/office/drawing/2014/main" id="{E8B43429-6B5B-EDC2-B7B8-2C8011111D77}"/>
              </a:ext>
            </a:extLst>
          </p:cNvPr>
          <p:cNvSpPr txBox="1"/>
          <p:nvPr/>
        </p:nvSpPr>
        <p:spPr>
          <a:xfrm>
            <a:off x="256067" y="147668"/>
            <a:ext cx="8356057" cy="830997"/>
          </a:xfrm>
          <a:prstGeom prst="rect">
            <a:avLst/>
          </a:prstGeom>
          <a:noFill/>
        </p:spPr>
        <p:txBody>
          <a:bodyPr wrap="square" rtlCol="0">
            <a:spAutoFit/>
          </a:bodyPr>
          <a:lstStyle/>
          <a:p>
            <a:r>
              <a:rPr lang="en-US" sz="2400" dirty="0"/>
              <a:t>Review of theories to explain human action, free from constraints related to discipline and including collective action </a:t>
            </a:r>
          </a:p>
        </p:txBody>
      </p:sp>
    </p:spTree>
    <p:extLst>
      <p:ext uri="{BB962C8B-B14F-4D97-AF65-F5344CB8AC3E}">
        <p14:creationId xmlns:p14="http://schemas.microsoft.com/office/powerpoint/2010/main" val="4255322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circle with many lines&#10;&#10;Description automatically generated">
            <a:extLst>
              <a:ext uri="{FF2B5EF4-FFF2-40B4-BE49-F238E27FC236}">
                <a16:creationId xmlns:a16="http://schemas.microsoft.com/office/drawing/2014/main" id="{54B5293E-5C84-58DB-1B1F-C3340C5A725E}"/>
              </a:ext>
            </a:extLst>
          </p:cNvPr>
          <p:cNvPicPr>
            <a:picLocks noChangeAspect="1"/>
          </p:cNvPicPr>
          <p:nvPr/>
        </p:nvPicPr>
        <p:blipFill>
          <a:blip r:embed="rId2"/>
          <a:stretch>
            <a:fillRect/>
          </a:stretch>
        </p:blipFill>
        <p:spPr>
          <a:xfrm>
            <a:off x="931641" y="0"/>
            <a:ext cx="5988366" cy="6858000"/>
          </a:xfrm>
          <a:prstGeom prst="rect">
            <a:avLst/>
          </a:prstGeom>
        </p:spPr>
      </p:pic>
      <p:sp>
        <p:nvSpPr>
          <p:cNvPr id="6" name="Content Placeholder 2">
            <a:extLst>
              <a:ext uri="{FF2B5EF4-FFF2-40B4-BE49-F238E27FC236}">
                <a16:creationId xmlns:a16="http://schemas.microsoft.com/office/drawing/2014/main" id="{62CAF909-70DA-BC49-CA05-F25D9F6391C3}"/>
              </a:ext>
            </a:extLst>
          </p:cNvPr>
          <p:cNvSpPr>
            <a:spLocks noGrp="1"/>
          </p:cNvSpPr>
          <p:nvPr>
            <p:ph idx="1"/>
          </p:nvPr>
        </p:nvSpPr>
        <p:spPr>
          <a:xfrm>
            <a:off x="7266431" y="341377"/>
            <a:ext cx="1548385" cy="2697479"/>
          </a:xfrm>
        </p:spPr>
        <p:txBody>
          <a:bodyPr/>
          <a:lstStyle/>
          <a:p>
            <a:pPr marL="0" indent="0">
              <a:buNone/>
            </a:pPr>
            <a:r>
              <a:rPr lang="en-US" sz="1200" dirty="0" err="1"/>
              <a:t>Eyster</a:t>
            </a:r>
            <a:r>
              <a:rPr lang="en-US" sz="1200" dirty="0"/>
              <a:t>, H. N., T. Satterfield &amp; K. M.A. Chan (2022) Why People Do What They Do: An Interdisciplinary Synthesis of Human Action Theories. Annu. Rev. Environ. </a:t>
            </a:r>
            <a:r>
              <a:rPr lang="en-US" sz="1200" dirty="0" err="1"/>
              <a:t>Resour</a:t>
            </a:r>
            <a:r>
              <a:rPr lang="en-US" sz="1200" dirty="0"/>
              <a:t> 47:725–51 </a:t>
            </a:r>
            <a:r>
              <a:rPr lang="en-US" sz="1200" dirty="0" err="1"/>
              <a:t>doi.org</a:t>
            </a:r>
            <a:r>
              <a:rPr lang="en-US" sz="1200" dirty="0"/>
              <a:t>/10.1146/annurev-environ-020422-125351</a:t>
            </a:r>
          </a:p>
        </p:txBody>
      </p:sp>
      <p:sp>
        <p:nvSpPr>
          <p:cNvPr id="7" name="TextBox 6">
            <a:extLst>
              <a:ext uri="{FF2B5EF4-FFF2-40B4-BE49-F238E27FC236}">
                <a16:creationId xmlns:a16="http://schemas.microsoft.com/office/drawing/2014/main" id="{A26B2D47-1A3C-3D9A-3631-D7F0EE55B865}"/>
              </a:ext>
            </a:extLst>
          </p:cNvPr>
          <p:cNvSpPr txBox="1"/>
          <p:nvPr/>
        </p:nvSpPr>
        <p:spPr>
          <a:xfrm>
            <a:off x="6920007" y="3819145"/>
            <a:ext cx="1792225" cy="523220"/>
          </a:xfrm>
          <a:prstGeom prst="rect">
            <a:avLst/>
          </a:prstGeom>
          <a:noFill/>
        </p:spPr>
        <p:txBody>
          <a:bodyPr wrap="square" rtlCol="0">
            <a:spAutoFit/>
          </a:bodyPr>
          <a:lstStyle/>
          <a:p>
            <a:r>
              <a:rPr lang="en-US" dirty="0">
                <a:solidFill>
                  <a:srgbClr val="00B050"/>
                </a:solidFill>
              </a:rPr>
              <a:t>Theories</a:t>
            </a:r>
          </a:p>
        </p:txBody>
      </p:sp>
      <p:sp>
        <p:nvSpPr>
          <p:cNvPr id="8" name="TextBox 7">
            <a:extLst>
              <a:ext uri="{FF2B5EF4-FFF2-40B4-BE49-F238E27FC236}">
                <a16:creationId xmlns:a16="http://schemas.microsoft.com/office/drawing/2014/main" id="{87D826B6-0D26-FCAA-CD8C-891667B4DCC8}"/>
              </a:ext>
            </a:extLst>
          </p:cNvPr>
          <p:cNvSpPr txBox="1"/>
          <p:nvPr/>
        </p:nvSpPr>
        <p:spPr>
          <a:xfrm>
            <a:off x="186865" y="5602041"/>
            <a:ext cx="1792225" cy="523220"/>
          </a:xfrm>
          <a:prstGeom prst="rect">
            <a:avLst/>
          </a:prstGeom>
          <a:noFill/>
        </p:spPr>
        <p:txBody>
          <a:bodyPr wrap="square" rtlCol="0">
            <a:spAutoFit/>
          </a:bodyPr>
          <a:lstStyle/>
          <a:p>
            <a:r>
              <a:rPr lang="en-US" dirty="0">
                <a:solidFill>
                  <a:srgbClr val="4A52E7"/>
                </a:solidFill>
              </a:rPr>
              <a:t>Disciplines</a:t>
            </a:r>
          </a:p>
        </p:txBody>
      </p:sp>
    </p:spTree>
    <p:extLst>
      <p:ext uri="{BB962C8B-B14F-4D97-AF65-F5344CB8AC3E}">
        <p14:creationId xmlns:p14="http://schemas.microsoft.com/office/powerpoint/2010/main" val="1581653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lines with text&#10;&#10;Description automatically generated with medium confidence">
            <a:extLst>
              <a:ext uri="{FF2B5EF4-FFF2-40B4-BE49-F238E27FC236}">
                <a16:creationId xmlns:a16="http://schemas.microsoft.com/office/drawing/2014/main" id="{03B46904-3627-1897-67F3-C1E47FBE06C7}"/>
              </a:ext>
            </a:extLst>
          </p:cNvPr>
          <p:cNvPicPr>
            <a:picLocks noChangeAspect="1"/>
          </p:cNvPicPr>
          <p:nvPr/>
        </p:nvPicPr>
        <p:blipFill>
          <a:blip r:embed="rId2"/>
          <a:stretch>
            <a:fillRect/>
          </a:stretch>
        </p:blipFill>
        <p:spPr>
          <a:xfrm>
            <a:off x="818002" y="115677"/>
            <a:ext cx="7772400" cy="4721614"/>
          </a:xfrm>
          <a:prstGeom prst="rect">
            <a:avLst/>
          </a:prstGeom>
        </p:spPr>
      </p:pic>
      <p:sp>
        <p:nvSpPr>
          <p:cNvPr id="6" name="Content Placeholder 2">
            <a:extLst>
              <a:ext uri="{FF2B5EF4-FFF2-40B4-BE49-F238E27FC236}">
                <a16:creationId xmlns:a16="http://schemas.microsoft.com/office/drawing/2014/main" id="{67FDE017-4E72-D4A0-E516-3528C0BDBB71}"/>
              </a:ext>
            </a:extLst>
          </p:cNvPr>
          <p:cNvSpPr>
            <a:spLocks noGrp="1"/>
          </p:cNvSpPr>
          <p:nvPr>
            <p:ph idx="1"/>
          </p:nvPr>
        </p:nvSpPr>
        <p:spPr>
          <a:xfrm>
            <a:off x="652749" y="6189643"/>
            <a:ext cx="7466682" cy="552680"/>
          </a:xfrm>
        </p:spPr>
        <p:txBody>
          <a:bodyPr/>
          <a:lstStyle/>
          <a:p>
            <a:pPr marL="0" indent="0">
              <a:buNone/>
            </a:pPr>
            <a:r>
              <a:rPr lang="en-US" sz="1200" dirty="0" err="1"/>
              <a:t>Eyster</a:t>
            </a:r>
            <a:r>
              <a:rPr lang="en-US" sz="1200" dirty="0"/>
              <a:t>, H. N., T. Satterfield &amp; K. M.A. Chan (2022) Why People Do What They Do: An Interdisciplinary Synthesis of Human Action Theories. Annu. Rev. Environ. </a:t>
            </a:r>
            <a:r>
              <a:rPr lang="en-US" sz="1200" dirty="0" err="1"/>
              <a:t>Resour</a:t>
            </a:r>
            <a:r>
              <a:rPr lang="en-US" sz="1200" dirty="0"/>
              <a:t> 47:725–51 </a:t>
            </a:r>
            <a:r>
              <a:rPr lang="en-US" sz="1200" dirty="0" err="1"/>
              <a:t>doi.org</a:t>
            </a:r>
            <a:r>
              <a:rPr lang="en-US" sz="1200" dirty="0"/>
              <a:t>/10.1146/annurev-environ-020422-125351</a:t>
            </a:r>
          </a:p>
        </p:txBody>
      </p:sp>
      <p:sp>
        <p:nvSpPr>
          <p:cNvPr id="7" name="TextBox 6">
            <a:extLst>
              <a:ext uri="{FF2B5EF4-FFF2-40B4-BE49-F238E27FC236}">
                <a16:creationId xmlns:a16="http://schemas.microsoft.com/office/drawing/2014/main" id="{5307E07E-AAF1-8C9F-1023-373E6F99648C}"/>
              </a:ext>
            </a:extLst>
          </p:cNvPr>
          <p:cNvSpPr txBox="1"/>
          <p:nvPr/>
        </p:nvSpPr>
        <p:spPr>
          <a:xfrm>
            <a:off x="572876" y="4974858"/>
            <a:ext cx="8262651" cy="1077218"/>
          </a:xfrm>
          <a:prstGeom prst="rect">
            <a:avLst/>
          </a:prstGeom>
          <a:noFill/>
        </p:spPr>
        <p:txBody>
          <a:bodyPr wrap="square" rtlCol="0">
            <a:spAutoFit/>
          </a:bodyPr>
          <a:lstStyle/>
          <a:p>
            <a:r>
              <a:rPr lang="en-US" sz="1600" dirty="0"/>
              <a:t>Findings show uneven cross-fertilization between disciplines theorizing about human action. Psychology, neuroscience and economics showed substantial overlap, while psychology and anthropology showed little. Psychological theories were less interdisciplinary than those in most other disciplines.</a:t>
            </a:r>
          </a:p>
        </p:txBody>
      </p:sp>
    </p:spTree>
    <p:extLst>
      <p:ext uri="{BB962C8B-B14F-4D97-AF65-F5344CB8AC3E}">
        <p14:creationId xmlns:p14="http://schemas.microsoft.com/office/powerpoint/2010/main" val="2668393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business&#10;&#10;Description automatically generated with medium confidence">
            <a:extLst>
              <a:ext uri="{FF2B5EF4-FFF2-40B4-BE49-F238E27FC236}">
                <a16:creationId xmlns:a16="http://schemas.microsoft.com/office/drawing/2014/main" id="{6B4F4925-ADEC-574F-CBA8-D7B072410E83}"/>
              </a:ext>
            </a:extLst>
          </p:cNvPr>
          <p:cNvPicPr>
            <a:picLocks noChangeAspect="1"/>
          </p:cNvPicPr>
          <p:nvPr/>
        </p:nvPicPr>
        <p:blipFill>
          <a:blip r:embed="rId2"/>
          <a:stretch>
            <a:fillRect/>
          </a:stretch>
        </p:blipFill>
        <p:spPr>
          <a:xfrm>
            <a:off x="429658" y="0"/>
            <a:ext cx="7772400" cy="5689983"/>
          </a:xfrm>
          <a:prstGeom prst="rect">
            <a:avLst/>
          </a:prstGeom>
        </p:spPr>
      </p:pic>
      <p:sp>
        <p:nvSpPr>
          <p:cNvPr id="6" name="TextBox 5">
            <a:extLst>
              <a:ext uri="{FF2B5EF4-FFF2-40B4-BE49-F238E27FC236}">
                <a16:creationId xmlns:a16="http://schemas.microsoft.com/office/drawing/2014/main" id="{47EAAC2A-DB1F-6430-C7CC-4CDD96A71DB9}"/>
              </a:ext>
            </a:extLst>
          </p:cNvPr>
          <p:cNvSpPr txBox="1"/>
          <p:nvPr/>
        </p:nvSpPr>
        <p:spPr>
          <a:xfrm>
            <a:off x="286439" y="5860973"/>
            <a:ext cx="8593156" cy="923330"/>
          </a:xfrm>
          <a:prstGeom prst="rect">
            <a:avLst/>
          </a:prstGeom>
          <a:noFill/>
        </p:spPr>
        <p:txBody>
          <a:bodyPr wrap="square" rtlCol="0">
            <a:spAutoFit/>
          </a:bodyPr>
          <a:lstStyle/>
          <a:p>
            <a:r>
              <a:rPr lang="en-US" sz="1800" dirty="0"/>
              <a:t>Metatheories for what drives human action: Particular components (blue, tan) are theorized to determine some conception of human action (yellow), which may satisfy particular purposes (orange).  </a:t>
            </a:r>
            <a:r>
              <a:rPr lang="en-US" sz="1800" dirty="0" err="1"/>
              <a:t>Eyster</a:t>
            </a:r>
            <a:r>
              <a:rPr lang="en-US" sz="1800" dirty="0"/>
              <a:t> et al. 2022</a:t>
            </a:r>
          </a:p>
        </p:txBody>
      </p:sp>
    </p:spTree>
    <p:extLst>
      <p:ext uri="{BB962C8B-B14F-4D97-AF65-F5344CB8AC3E}">
        <p14:creationId xmlns:p14="http://schemas.microsoft.com/office/powerpoint/2010/main" val="1100982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png">
            <a:extLst>
              <a:ext uri="{FF2B5EF4-FFF2-40B4-BE49-F238E27FC236}">
                <a16:creationId xmlns:a16="http://schemas.microsoft.com/office/drawing/2014/main" id="{6D5B9722-4184-EE2C-9D6A-385A4C5C3DDD}"/>
              </a:ext>
            </a:extLst>
          </p:cNvPr>
          <p:cNvPicPr/>
          <p:nvPr/>
        </p:nvPicPr>
        <p:blipFill>
          <a:blip r:embed="rId2"/>
          <a:srcRect/>
          <a:stretch>
            <a:fillRect/>
          </a:stretch>
        </p:blipFill>
        <p:spPr>
          <a:xfrm>
            <a:off x="1509311" y="793215"/>
            <a:ext cx="6081311" cy="4979624"/>
          </a:xfrm>
          <a:prstGeom prst="rect">
            <a:avLst/>
          </a:prstGeom>
          <a:ln/>
        </p:spPr>
      </p:pic>
      <p:sp>
        <p:nvSpPr>
          <p:cNvPr id="3" name="TextBox 2">
            <a:extLst>
              <a:ext uri="{FF2B5EF4-FFF2-40B4-BE49-F238E27FC236}">
                <a16:creationId xmlns:a16="http://schemas.microsoft.com/office/drawing/2014/main" id="{8C56BB7E-D279-B428-87F5-F366E7463C41}"/>
              </a:ext>
            </a:extLst>
          </p:cNvPr>
          <p:cNvSpPr txBox="1"/>
          <p:nvPr/>
        </p:nvSpPr>
        <p:spPr>
          <a:xfrm>
            <a:off x="473725" y="5816907"/>
            <a:ext cx="8560106" cy="523220"/>
          </a:xfrm>
          <a:prstGeom prst="rect">
            <a:avLst/>
          </a:prstGeom>
          <a:noFill/>
        </p:spPr>
        <p:txBody>
          <a:bodyPr wrap="square" rtlCol="0">
            <a:spAutoFit/>
          </a:bodyPr>
          <a:lstStyle/>
          <a:p>
            <a:r>
              <a:rPr lang="en-US" sz="1400" dirty="0">
                <a:solidFill>
                  <a:srgbClr val="444746"/>
                </a:solidFill>
                <a:effectLst/>
                <a:latin typeface="Roboto" panose="02000000000000000000" pitchFamily="2" charset="0"/>
                <a:ea typeface="Roboto" panose="02000000000000000000" pitchFamily="2" charset="0"/>
                <a:cs typeface="Roboto" panose="02000000000000000000" pitchFamily="2" charset="0"/>
              </a:rPr>
              <a:t>Van der Linden, S. (2015). The social-psychological determinants of climate change risk perceptions: Towards a comprehensive model. Journal of Environmental Psychology, 41, 112-124</a:t>
            </a:r>
            <a:r>
              <a:rPr lang="en-US" sz="1400" dirty="0">
                <a:effectLst/>
              </a:rPr>
              <a:t> </a:t>
            </a:r>
            <a:endParaRPr lang="en-US" sz="1400" dirty="0"/>
          </a:p>
        </p:txBody>
      </p:sp>
    </p:spTree>
    <p:extLst>
      <p:ext uri="{BB962C8B-B14F-4D97-AF65-F5344CB8AC3E}">
        <p14:creationId xmlns:p14="http://schemas.microsoft.com/office/powerpoint/2010/main" val="247605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70401-6340-F3AE-7096-836349766FDB}"/>
            </a:ext>
          </a:extLst>
        </p:cNvPr>
        <p:cNvGrpSpPr/>
        <p:nvPr/>
      </p:nvGrpSpPr>
      <p:grpSpPr>
        <a:xfrm>
          <a:off x="0" y="0"/>
          <a:ext cx="0" cy="0"/>
          <a:chOff x="0" y="0"/>
          <a:chExt cx="0" cy="0"/>
        </a:xfrm>
      </p:grpSpPr>
      <p:pic>
        <p:nvPicPr>
          <p:cNvPr id="2" name="image1.png">
            <a:extLst>
              <a:ext uri="{FF2B5EF4-FFF2-40B4-BE49-F238E27FC236}">
                <a16:creationId xmlns:a16="http://schemas.microsoft.com/office/drawing/2014/main" id="{D072294D-AA8A-FE75-9363-A8C1A0B8C7C8}"/>
              </a:ext>
            </a:extLst>
          </p:cNvPr>
          <p:cNvPicPr/>
          <p:nvPr/>
        </p:nvPicPr>
        <p:blipFill>
          <a:blip r:embed="rId2"/>
          <a:srcRect/>
          <a:stretch>
            <a:fillRect/>
          </a:stretch>
        </p:blipFill>
        <p:spPr>
          <a:xfrm>
            <a:off x="1333041" y="694063"/>
            <a:ext cx="6081311" cy="4979624"/>
          </a:xfrm>
          <a:prstGeom prst="rect">
            <a:avLst/>
          </a:prstGeom>
          <a:ln/>
        </p:spPr>
      </p:pic>
      <p:sp>
        <p:nvSpPr>
          <p:cNvPr id="3" name="TextBox 2">
            <a:extLst>
              <a:ext uri="{FF2B5EF4-FFF2-40B4-BE49-F238E27FC236}">
                <a16:creationId xmlns:a16="http://schemas.microsoft.com/office/drawing/2014/main" id="{D7395F9B-426B-16BF-C8BD-D21AC9C3CBE9}"/>
              </a:ext>
            </a:extLst>
          </p:cNvPr>
          <p:cNvSpPr txBox="1"/>
          <p:nvPr/>
        </p:nvSpPr>
        <p:spPr>
          <a:xfrm>
            <a:off x="473725" y="5816907"/>
            <a:ext cx="8560106" cy="523220"/>
          </a:xfrm>
          <a:prstGeom prst="rect">
            <a:avLst/>
          </a:prstGeom>
          <a:noFill/>
        </p:spPr>
        <p:txBody>
          <a:bodyPr wrap="square" rtlCol="0">
            <a:spAutoFit/>
          </a:bodyPr>
          <a:lstStyle/>
          <a:p>
            <a:r>
              <a:rPr lang="en-US" sz="1400" dirty="0">
                <a:solidFill>
                  <a:srgbClr val="444746"/>
                </a:solidFill>
                <a:effectLst/>
                <a:latin typeface="Roboto" panose="02000000000000000000" pitchFamily="2" charset="0"/>
                <a:ea typeface="Roboto" panose="02000000000000000000" pitchFamily="2" charset="0"/>
                <a:cs typeface="Roboto" panose="02000000000000000000" pitchFamily="2" charset="0"/>
              </a:rPr>
              <a:t>Van der Linden, S. (2015). The social-psychological determinants of climate change risk perceptions: Towards a comprehensive model. Journal of Environmental Psychology, 41, 112-124</a:t>
            </a:r>
            <a:r>
              <a:rPr lang="en-US" sz="1400" dirty="0">
                <a:effectLst/>
              </a:rPr>
              <a:t> </a:t>
            </a:r>
            <a:endParaRPr lang="en-US" sz="1400" dirty="0"/>
          </a:p>
        </p:txBody>
      </p:sp>
      <p:sp>
        <p:nvSpPr>
          <p:cNvPr id="4" name="Oval 3">
            <a:extLst>
              <a:ext uri="{FF2B5EF4-FFF2-40B4-BE49-F238E27FC236}">
                <a16:creationId xmlns:a16="http://schemas.microsoft.com/office/drawing/2014/main" id="{E614D948-C9D6-FA4F-330F-D8D3D47DA423}"/>
              </a:ext>
            </a:extLst>
          </p:cNvPr>
          <p:cNvSpPr/>
          <p:nvPr/>
        </p:nvSpPr>
        <p:spPr bwMode="auto">
          <a:xfrm>
            <a:off x="605928" y="793215"/>
            <a:ext cx="6004193" cy="2492566"/>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5" name="Oval 4">
            <a:extLst>
              <a:ext uri="{FF2B5EF4-FFF2-40B4-BE49-F238E27FC236}">
                <a16:creationId xmlns:a16="http://schemas.microsoft.com/office/drawing/2014/main" id="{9EAC2B44-2884-E070-C792-AC6E9139A649}"/>
              </a:ext>
            </a:extLst>
          </p:cNvPr>
          <p:cNvSpPr/>
          <p:nvPr/>
        </p:nvSpPr>
        <p:spPr bwMode="auto">
          <a:xfrm>
            <a:off x="1151263" y="2884585"/>
            <a:ext cx="6004193" cy="2492566"/>
          </a:xfrm>
          <a:prstGeom prst="ellipse">
            <a:avLst/>
          </a:prstGeom>
          <a:noFill/>
          <a:ln w="28575" cap="flat" cmpd="sng" algn="ctr">
            <a:solidFill>
              <a:srgbClr val="4A52E7"/>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4A52E7"/>
              </a:solidFill>
            </a:endParaRPr>
          </a:p>
        </p:txBody>
      </p:sp>
    </p:spTree>
    <p:extLst>
      <p:ext uri="{BB962C8B-B14F-4D97-AF65-F5344CB8AC3E}">
        <p14:creationId xmlns:p14="http://schemas.microsoft.com/office/powerpoint/2010/main" val="2028768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4FE16-F57C-6E18-274B-1DEEF359BA23}"/>
              </a:ext>
            </a:extLst>
          </p:cNvPr>
          <p:cNvSpPr>
            <a:spLocks noGrp="1"/>
          </p:cNvSpPr>
          <p:nvPr>
            <p:ph idx="1"/>
          </p:nvPr>
        </p:nvSpPr>
        <p:spPr>
          <a:xfrm>
            <a:off x="586648" y="405788"/>
            <a:ext cx="7772400" cy="1224708"/>
          </a:xfrm>
        </p:spPr>
        <p:txBody>
          <a:bodyPr/>
          <a:lstStyle/>
          <a:p>
            <a:pPr marL="0" indent="0">
              <a:buNone/>
            </a:pPr>
            <a:r>
              <a:rPr lang="en-US" dirty="0"/>
              <a:t>It is presumptuous of me to talk on this topic given the expertise in EEB and other units </a:t>
            </a:r>
          </a:p>
        </p:txBody>
      </p:sp>
      <p:pic>
        <p:nvPicPr>
          <p:cNvPr id="5" name="Picture 4" descr="A person with braids wearing a blue shirt&#10;&#10;Description automatically generated">
            <a:extLst>
              <a:ext uri="{FF2B5EF4-FFF2-40B4-BE49-F238E27FC236}">
                <a16:creationId xmlns:a16="http://schemas.microsoft.com/office/drawing/2014/main" id="{78F0AC07-4A3D-0B2A-DDDD-451507C4F2EA}"/>
              </a:ext>
            </a:extLst>
          </p:cNvPr>
          <p:cNvPicPr>
            <a:picLocks noChangeAspect="1"/>
          </p:cNvPicPr>
          <p:nvPr/>
        </p:nvPicPr>
        <p:blipFill>
          <a:blip r:embed="rId2"/>
          <a:stretch>
            <a:fillRect/>
          </a:stretch>
        </p:blipFill>
        <p:spPr>
          <a:xfrm flipH="1">
            <a:off x="3278338" y="1630496"/>
            <a:ext cx="1864237" cy="2796356"/>
          </a:xfrm>
          <a:prstGeom prst="rect">
            <a:avLst/>
          </a:prstGeom>
        </p:spPr>
      </p:pic>
      <p:pic>
        <p:nvPicPr>
          <p:cNvPr id="7" name="Picture 6" descr="A person in a red shirt&#10;&#10;Description automatically generated">
            <a:extLst>
              <a:ext uri="{FF2B5EF4-FFF2-40B4-BE49-F238E27FC236}">
                <a16:creationId xmlns:a16="http://schemas.microsoft.com/office/drawing/2014/main" id="{CC8401AA-81C4-84EF-5DAD-C96050107877}"/>
              </a:ext>
            </a:extLst>
          </p:cNvPr>
          <p:cNvPicPr>
            <a:picLocks noChangeAspect="1"/>
          </p:cNvPicPr>
          <p:nvPr/>
        </p:nvPicPr>
        <p:blipFill>
          <a:blip r:embed="rId3"/>
          <a:stretch>
            <a:fillRect/>
          </a:stretch>
        </p:blipFill>
        <p:spPr>
          <a:xfrm>
            <a:off x="586648" y="1671087"/>
            <a:ext cx="2222612" cy="2623917"/>
          </a:xfrm>
          <a:prstGeom prst="rect">
            <a:avLst/>
          </a:prstGeom>
        </p:spPr>
      </p:pic>
      <p:pic>
        <p:nvPicPr>
          <p:cNvPr id="9" name="Picture 8" descr="A person smiling for a picture&#10;&#10;Description automatically generated">
            <a:extLst>
              <a:ext uri="{FF2B5EF4-FFF2-40B4-BE49-F238E27FC236}">
                <a16:creationId xmlns:a16="http://schemas.microsoft.com/office/drawing/2014/main" id="{5EB72CAE-5EFC-BD42-AE41-98CD9E5F64F9}"/>
              </a:ext>
            </a:extLst>
          </p:cNvPr>
          <p:cNvPicPr>
            <a:picLocks noChangeAspect="1"/>
          </p:cNvPicPr>
          <p:nvPr/>
        </p:nvPicPr>
        <p:blipFill>
          <a:blip r:embed="rId4"/>
          <a:stretch>
            <a:fillRect/>
          </a:stretch>
        </p:blipFill>
        <p:spPr>
          <a:xfrm>
            <a:off x="5838698" y="1630496"/>
            <a:ext cx="2197100" cy="2705100"/>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1E70DE9B-6A20-12AC-C9BC-DCF75A9A4B98}"/>
              </a:ext>
            </a:extLst>
          </p:cNvPr>
          <p:cNvPicPr>
            <a:picLocks noChangeAspect="1"/>
          </p:cNvPicPr>
          <p:nvPr/>
        </p:nvPicPr>
        <p:blipFill>
          <a:blip r:embed="rId5"/>
          <a:stretch>
            <a:fillRect/>
          </a:stretch>
        </p:blipFill>
        <p:spPr>
          <a:xfrm>
            <a:off x="0" y="4530316"/>
            <a:ext cx="3086100" cy="825500"/>
          </a:xfrm>
          <a:prstGeom prst="rect">
            <a:avLst/>
          </a:prstGeom>
        </p:spPr>
      </p:pic>
      <p:pic>
        <p:nvPicPr>
          <p:cNvPr id="13" name="Picture 12" descr="A black text on a white background&#10;&#10;Description automatically generated">
            <a:extLst>
              <a:ext uri="{FF2B5EF4-FFF2-40B4-BE49-F238E27FC236}">
                <a16:creationId xmlns:a16="http://schemas.microsoft.com/office/drawing/2014/main" id="{4F810D23-24B8-6559-3719-4436F511AA31}"/>
              </a:ext>
            </a:extLst>
          </p:cNvPr>
          <p:cNvPicPr>
            <a:picLocks noChangeAspect="1"/>
          </p:cNvPicPr>
          <p:nvPr/>
        </p:nvPicPr>
        <p:blipFill>
          <a:blip r:embed="rId6"/>
          <a:stretch>
            <a:fillRect/>
          </a:stretch>
        </p:blipFill>
        <p:spPr>
          <a:xfrm>
            <a:off x="6337300" y="4530316"/>
            <a:ext cx="2806700" cy="774700"/>
          </a:xfrm>
          <a:prstGeom prst="rect">
            <a:avLst/>
          </a:prstGeom>
        </p:spPr>
      </p:pic>
      <p:pic>
        <p:nvPicPr>
          <p:cNvPr id="15" name="Picture 14" descr="A black text on a white background&#10;&#10;Description automatically generated">
            <a:extLst>
              <a:ext uri="{FF2B5EF4-FFF2-40B4-BE49-F238E27FC236}">
                <a16:creationId xmlns:a16="http://schemas.microsoft.com/office/drawing/2014/main" id="{00AAB4BB-5E05-9B5C-C30E-56A911FCBD1E}"/>
              </a:ext>
            </a:extLst>
          </p:cNvPr>
          <p:cNvPicPr>
            <a:picLocks noChangeAspect="1"/>
          </p:cNvPicPr>
          <p:nvPr/>
        </p:nvPicPr>
        <p:blipFill>
          <a:blip r:embed="rId7"/>
          <a:stretch>
            <a:fillRect/>
          </a:stretch>
        </p:blipFill>
        <p:spPr>
          <a:xfrm>
            <a:off x="2963420" y="4555716"/>
            <a:ext cx="3492500" cy="800100"/>
          </a:xfrm>
          <a:prstGeom prst="rect">
            <a:avLst/>
          </a:prstGeom>
        </p:spPr>
      </p:pic>
      <p:pic>
        <p:nvPicPr>
          <p:cNvPr id="17" name="Picture 16">
            <a:extLst>
              <a:ext uri="{FF2B5EF4-FFF2-40B4-BE49-F238E27FC236}">
                <a16:creationId xmlns:a16="http://schemas.microsoft.com/office/drawing/2014/main" id="{178B8544-E2E7-0DD8-9ABD-99AD28F32899}"/>
              </a:ext>
            </a:extLst>
          </p:cNvPr>
          <p:cNvPicPr>
            <a:picLocks noChangeAspect="1"/>
          </p:cNvPicPr>
          <p:nvPr/>
        </p:nvPicPr>
        <p:blipFill>
          <a:blip r:embed="rId8"/>
          <a:stretch>
            <a:fillRect/>
          </a:stretch>
        </p:blipFill>
        <p:spPr>
          <a:xfrm>
            <a:off x="1257706" y="5550536"/>
            <a:ext cx="5905500" cy="558800"/>
          </a:xfrm>
          <a:prstGeom prst="rect">
            <a:avLst/>
          </a:prstGeom>
        </p:spPr>
      </p:pic>
      <p:sp>
        <p:nvSpPr>
          <p:cNvPr id="18" name="TextBox 17">
            <a:extLst>
              <a:ext uri="{FF2B5EF4-FFF2-40B4-BE49-F238E27FC236}">
                <a16:creationId xmlns:a16="http://schemas.microsoft.com/office/drawing/2014/main" id="{1664AE18-70F1-16C9-A8AA-975FFF167A48}"/>
              </a:ext>
            </a:extLst>
          </p:cNvPr>
          <p:cNvSpPr txBox="1"/>
          <p:nvPr/>
        </p:nvSpPr>
        <p:spPr>
          <a:xfrm>
            <a:off x="1697954" y="6124352"/>
            <a:ext cx="6558026" cy="523220"/>
          </a:xfrm>
          <a:prstGeom prst="rect">
            <a:avLst/>
          </a:prstGeom>
          <a:noFill/>
        </p:spPr>
        <p:txBody>
          <a:bodyPr wrap="square" rtlCol="0">
            <a:spAutoFit/>
          </a:bodyPr>
          <a:lstStyle/>
          <a:p>
            <a:r>
              <a:rPr lang="en-US" dirty="0"/>
              <a:t>Economics         Management</a:t>
            </a:r>
          </a:p>
        </p:txBody>
      </p:sp>
    </p:spTree>
    <p:extLst>
      <p:ext uri="{BB962C8B-B14F-4D97-AF65-F5344CB8AC3E}">
        <p14:creationId xmlns:p14="http://schemas.microsoft.com/office/powerpoint/2010/main" val="2268612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85787" y="254893"/>
            <a:ext cx="7772400" cy="1143000"/>
          </a:xfrm>
        </p:spPr>
        <p:txBody>
          <a:bodyPr/>
          <a:lstStyle/>
          <a:p>
            <a:pPr eaLnBrk="1" hangingPunct="1"/>
            <a:r>
              <a:rPr lang="en-US" altLang="en-US" dirty="0">
                <a:latin typeface="Arial" charset="0"/>
                <a:ea typeface="ＭＳ Ｐゴシック" charset="-128"/>
              </a:rPr>
              <a:t>Modeling </a:t>
            </a:r>
            <a:r>
              <a:rPr lang="en-US" altLang="en-US">
                <a:latin typeface="Arial" charset="0"/>
                <a:ea typeface="ＭＳ Ｐゴシック" charset="-128"/>
              </a:rPr>
              <a:t>Human Behavior</a:t>
            </a:r>
            <a:endParaRPr lang="en-US" altLang="en-US" dirty="0">
              <a:latin typeface="Arial" charset="0"/>
              <a:ea typeface="ＭＳ Ｐゴシック" charset="-128"/>
            </a:endParaRPr>
          </a:p>
        </p:txBody>
      </p:sp>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sp>
        <p:nvSpPr>
          <p:cNvPr id="2" name="TextBox 1"/>
          <p:cNvSpPr txBox="1"/>
          <p:nvPr/>
        </p:nvSpPr>
        <p:spPr>
          <a:xfrm>
            <a:off x="1271587" y="1356022"/>
            <a:ext cx="6600825" cy="1384995"/>
          </a:xfrm>
          <a:prstGeom prst="rect">
            <a:avLst/>
          </a:prstGeom>
          <a:noFill/>
        </p:spPr>
        <p:txBody>
          <a:bodyPr wrap="square" rtlCol="0">
            <a:spAutoFit/>
          </a:bodyPr>
          <a:lstStyle/>
          <a:p>
            <a:r>
              <a:rPr lang="en-US" dirty="0"/>
              <a:t>There are many approaches that could be taken – I make no attempt to summarize all of these.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613" y="3800475"/>
            <a:ext cx="2386012" cy="238601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662" y="2958734"/>
            <a:ext cx="2082800" cy="271710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1773" y="2447144"/>
            <a:ext cx="2386414" cy="3601316"/>
          </a:xfrm>
          <a:prstGeom prst="rect">
            <a:avLst/>
          </a:prstGeom>
        </p:spPr>
      </p:pic>
      <p:sp>
        <p:nvSpPr>
          <p:cNvPr id="6" name="TextBox 5"/>
          <p:cNvSpPr txBox="1"/>
          <p:nvPr/>
        </p:nvSpPr>
        <p:spPr>
          <a:xfrm>
            <a:off x="357187" y="6404204"/>
            <a:ext cx="3714751" cy="261610"/>
          </a:xfrm>
          <a:prstGeom prst="rect">
            <a:avLst/>
          </a:prstGeom>
          <a:noFill/>
        </p:spPr>
        <p:txBody>
          <a:bodyPr wrap="square" rtlCol="0">
            <a:spAutoFit/>
          </a:bodyPr>
          <a:lstStyle/>
          <a:p>
            <a:r>
              <a:rPr lang="en-US" sz="1100" dirty="0"/>
              <a:t>https://</a:t>
            </a:r>
            <a:r>
              <a:rPr lang="en-US" sz="1100" dirty="0" err="1"/>
              <a:t>en.wikipedia.org</a:t>
            </a:r>
            <a:r>
              <a:rPr lang="en-US" sz="1100" dirty="0"/>
              <a:t>/wiki/</a:t>
            </a:r>
            <a:r>
              <a:rPr lang="en-US" sz="1100" dirty="0" err="1"/>
              <a:t>John_von_Neumann</a:t>
            </a:r>
            <a:endParaRPr lang="en-US" sz="1100" dirty="0"/>
          </a:p>
        </p:txBody>
      </p:sp>
      <p:sp>
        <p:nvSpPr>
          <p:cNvPr id="11" name="TextBox 10"/>
          <p:cNvSpPr txBox="1"/>
          <p:nvPr/>
        </p:nvSpPr>
        <p:spPr>
          <a:xfrm>
            <a:off x="4071938" y="6404204"/>
            <a:ext cx="4286249" cy="261610"/>
          </a:xfrm>
          <a:prstGeom prst="rect">
            <a:avLst/>
          </a:prstGeom>
          <a:noFill/>
        </p:spPr>
        <p:txBody>
          <a:bodyPr wrap="square" rtlCol="0">
            <a:spAutoFit/>
          </a:bodyPr>
          <a:lstStyle/>
          <a:p>
            <a:r>
              <a:rPr lang="en-US" sz="1100" dirty="0"/>
              <a:t>https://</a:t>
            </a:r>
            <a:r>
              <a:rPr lang="en-US" sz="1100" dirty="0" err="1"/>
              <a:t>oskar-morgenstern-medaille.univie.ac.at</a:t>
            </a:r>
            <a:r>
              <a:rPr lang="en-US" sz="1100" dirty="0"/>
              <a:t>/</a:t>
            </a:r>
            <a:r>
              <a:rPr lang="en-US" sz="1100" dirty="0" err="1"/>
              <a:t>en</a:t>
            </a:r>
            <a:r>
              <a:rPr lang="en-US" sz="1100" dirty="0"/>
              <a:t>/</a:t>
            </a:r>
            <a:r>
              <a:rPr lang="en-US" sz="1100" dirty="0" err="1"/>
              <a:t>oskar-morgenstern</a:t>
            </a:r>
            <a:r>
              <a:rPr lang="en-US" sz="1100" dirty="0"/>
              <a:t>/</a:t>
            </a:r>
          </a:p>
        </p:txBody>
      </p:sp>
    </p:spTree>
    <p:extLst>
      <p:ext uri="{BB962C8B-B14F-4D97-AF65-F5344CB8AC3E}">
        <p14:creationId xmlns:p14="http://schemas.microsoft.com/office/powerpoint/2010/main" val="196703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white text&#10;&#10;Description automatically generated">
            <a:extLst>
              <a:ext uri="{FF2B5EF4-FFF2-40B4-BE49-F238E27FC236}">
                <a16:creationId xmlns:a16="http://schemas.microsoft.com/office/drawing/2014/main" id="{B5E0C7DA-CCFF-7B1C-DA91-A7AF0DE177AB}"/>
              </a:ext>
            </a:extLst>
          </p:cNvPr>
          <p:cNvPicPr>
            <a:picLocks noChangeAspect="1"/>
          </p:cNvPicPr>
          <p:nvPr/>
        </p:nvPicPr>
        <p:blipFill>
          <a:blip r:embed="rId2"/>
          <a:stretch>
            <a:fillRect/>
          </a:stretch>
        </p:blipFill>
        <p:spPr>
          <a:xfrm>
            <a:off x="195072" y="149352"/>
            <a:ext cx="2489199" cy="198754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2053616F-B3EF-A4E8-845F-F882E18D668E}"/>
              </a:ext>
            </a:extLst>
          </p:cNvPr>
          <p:cNvPicPr>
            <a:picLocks noChangeAspect="1"/>
          </p:cNvPicPr>
          <p:nvPr/>
        </p:nvPicPr>
        <p:blipFill>
          <a:blip r:embed="rId3"/>
          <a:stretch>
            <a:fillRect/>
          </a:stretch>
        </p:blipFill>
        <p:spPr>
          <a:xfrm>
            <a:off x="1565287" y="1743456"/>
            <a:ext cx="7383641" cy="4481440"/>
          </a:xfrm>
          <a:prstGeom prst="rect">
            <a:avLst/>
          </a:prstGeom>
        </p:spPr>
      </p:pic>
      <p:sp>
        <p:nvSpPr>
          <p:cNvPr id="8" name="TextBox 7">
            <a:extLst>
              <a:ext uri="{FF2B5EF4-FFF2-40B4-BE49-F238E27FC236}">
                <a16:creationId xmlns:a16="http://schemas.microsoft.com/office/drawing/2014/main" id="{C975C6FC-AF3B-A6F6-A29C-2491D99D33D8}"/>
              </a:ext>
            </a:extLst>
          </p:cNvPr>
          <p:cNvSpPr txBox="1"/>
          <p:nvPr/>
        </p:nvSpPr>
        <p:spPr>
          <a:xfrm>
            <a:off x="2190819" y="6224896"/>
            <a:ext cx="6132576" cy="523220"/>
          </a:xfrm>
          <a:prstGeom prst="rect">
            <a:avLst/>
          </a:prstGeom>
          <a:noFill/>
        </p:spPr>
        <p:txBody>
          <a:bodyPr wrap="square" rtlCol="0">
            <a:spAutoFit/>
          </a:bodyPr>
          <a:lstStyle/>
          <a:p>
            <a:r>
              <a:rPr lang="en-US" dirty="0"/>
              <a:t>https://</a:t>
            </a:r>
            <a:r>
              <a:rPr lang="en-US" dirty="0" err="1"/>
              <a:t>humannaturelab.net</a:t>
            </a:r>
            <a:endParaRPr lang="en-US" dirty="0"/>
          </a:p>
        </p:txBody>
      </p:sp>
      <p:sp>
        <p:nvSpPr>
          <p:cNvPr id="9" name="TextBox 8">
            <a:extLst>
              <a:ext uri="{FF2B5EF4-FFF2-40B4-BE49-F238E27FC236}">
                <a16:creationId xmlns:a16="http://schemas.microsoft.com/office/drawing/2014/main" id="{33A2DD05-5659-D755-0C66-729B2588EA60}"/>
              </a:ext>
            </a:extLst>
          </p:cNvPr>
          <p:cNvSpPr txBox="1"/>
          <p:nvPr/>
        </p:nvSpPr>
        <p:spPr>
          <a:xfrm>
            <a:off x="3227942" y="539827"/>
            <a:ext cx="5475383" cy="954107"/>
          </a:xfrm>
          <a:prstGeom prst="rect">
            <a:avLst/>
          </a:prstGeom>
          <a:noFill/>
        </p:spPr>
        <p:txBody>
          <a:bodyPr wrap="square" rtlCol="0">
            <a:spAutoFit/>
          </a:bodyPr>
          <a:lstStyle/>
          <a:p>
            <a:r>
              <a:rPr lang="en-US" dirty="0"/>
              <a:t>Many projects with a focus on network science methods</a:t>
            </a:r>
          </a:p>
        </p:txBody>
      </p:sp>
    </p:spTree>
    <p:extLst>
      <p:ext uri="{BB962C8B-B14F-4D97-AF65-F5344CB8AC3E}">
        <p14:creationId xmlns:p14="http://schemas.microsoft.com/office/powerpoint/2010/main" val="1663314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84689" y="0"/>
            <a:ext cx="8774620" cy="1143000"/>
          </a:xfrm>
        </p:spPr>
        <p:txBody>
          <a:bodyPr/>
          <a:lstStyle/>
          <a:p>
            <a:pPr eaLnBrk="1" hangingPunct="1"/>
            <a:r>
              <a:rPr lang="en-US" altLang="en-US" sz="3200" dirty="0">
                <a:latin typeface="Arial" charset="0"/>
                <a:ea typeface="ＭＳ Ｐゴシック" charset="-128"/>
              </a:rPr>
              <a:t>Agent-Based Models and Human Behavior</a:t>
            </a:r>
          </a:p>
        </p:txBody>
      </p:sp>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pic>
        <p:nvPicPr>
          <p:cNvPr id="8" name="Picture 7" descr="JASSSHeader.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2656" y="1047805"/>
            <a:ext cx="5798683" cy="232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screenshot of a white text box&#10;&#10;Description automatically generated">
            <a:extLst>
              <a:ext uri="{FF2B5EF4-FFF2-40B4-BE49-F238E27FC236}">
                <a16:creationId xmlns:a16="http://schemas.microsoft.com/office/drawing/2014/main" id="{7494094A-D99D-B42F-5F3F-128137F955ED}"/>
              </a:ext>
            </a:extLst>
          </p:cNvPr>
          <p:cNvPicPr>
            <a:picLocks noChangeAspect="1"/>
          </p:cNvPicPr>
          <p:nvPr/>
        </p:nvPicPr>
        <p:blipFill>
          <a:blip r:embed="rId4"/>
          <a:stretch>
            <a:fillRect/>
          </a:stretch>
        </p:blipFill>
        <p:spPr>
          <a:xfrm>
            <a:off x="1088133" y="3562839"/>
            <a:ext cx="6967728" cy="3212122"/>
          </a:xfrm>
          <a:prstGeom prst="rect">
            <a:avLst/>
          </a:prstGeom>
        </p:spPr>
      </p:pic>
    </p:spTree>
    <p:extLst>
      <p:ext uri="{BB962C8B-B14F-4D97-AF65-F5344CB8AC3E}">
        <p14:creationId xmlns:p14="http://schemas.microsoft.com/office/powerpoint/2010/main" val="469728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C74D5E-80E7-FC1D-00D6-1B6E7F48CF78}"/>
              </a:ext>
            </a:extLst>
          </p:cNvPr>
          <p:cNvSpPr>
            <a:spLocks noGrp="1"/>
          </p:cNvSpPr>
          <p:nvPr>
            <p:ph idx="1"/>
          </p:nvPr>
        </p:nvSpPr>
        <p:spPr>
          <a:xfrm>
            <a:off x="198304" y="5938828"/>
            <a:ext cx="8371442" cy="594176"/>
          </a:xfrm>
        </p:spPr>
        <p:txBody>
          <a:bodyPr/>
          <a:lstStyle/>
          <a:p>
            <a:pPr marL="0" indent="0">
              <a:buNone/>
            </a:pPr>
            <a:r>
              <a:rPr lang="en-US" sz="1400" dirty="0" err="1"/>
              <a:t>Farahbakhsh</a:t>
            </a:r>
            <a:r>
              <a:rPr lang="en-US" sz="1400" dirty="0"/>
              <a:t>, I., </a:t>
            </a:r>
            <a:r>
              <a:rPr lang="en-US" sz="1400" dirty="0" err="1"/>
              <a:t>Bauch</a:t>
            </a:r>
            <a:r>
              <a:rPr lang="en-US" sz="1400" dirty="0"/>
              <a:t>, C. T. &amp; Anand, M. Modelling coupled human–environment complexity for the future of the biosphere: strengths, gaps and promising directions. Phil. Trans. R. Soc. B 377, 20210382 (2022)</a:t>
            </a:r>
          </a:p>
        </p:txBody>
      </p:sp>
      <p:pic>
        <p:nvPicPr>
          <p:cNvPr id="5" name="Picture 4" descr="A diagram of a function&#10;&#10;Description automatically generated">
            <a:extLst>
              <a:ext uri="{FF2B5EF4-FFF2-40B4-BE49-F238E27FC236}">
                <a16:creationId xmlns:a16="http://schemas.microsoft.com/office/drawing/2014/main" id="{BA5037A4-9613-8ABE-601A-FDFF5D183FE6}"/>
              </a:ext>
            </a:extLst>
          </p:cNvPr>
          <p:cNvPicPr>
            <a:picLocks noChangeAspect="1"/>
          </p:cNvPicPr>
          <p:nvPr/>
        </p:nvPicPr>
        <p:blipFill>
          <a:blip r:embed="rId2"/>
          <a:stretch>
            <a:fillRect/>
          </a:stretch>
        </p:blipFill>
        <p:spPr>
          <a:xfrm>
            <a:off x="627962" y="324996"/>
            <a:ext cx="5026703" cy="5534350"/>
          </a:xfrm>
          <a:prstGeom prst="rect">
            <a:avLst/>
          </a:prstGeom>
        </p:spPr>
      </p:pic>
      <p:sp>
        <p:nvSpPr>
          <p:cNvPr id="6" name="TextBox 5">
            <a:extLst>
              <a:ext uri="{FF2B5EF4-FFF2-40B4-BE49-F238E27FC236}">
                <a16:creationId xmlns:a16="http://schemas.microsoft.com/office/drawing/2014/main" id="{C18891A1-9A07-3C82-78FA-E88FBAA03272}"/>
              </a:ext>
            </a:extLst>
          </p:cNvPr>
          <p:cNvSpPr txBox="1"/>
          <p:nvPr/>
        </p:nvSpPr>
        <p:spPr>
          <a:xfrm>
            <a:off x="5805889" y="517793"/>
            <a:ext cx="3117774" cy="3970318"/>
          </a:xfrm>
          <a:prstGeom prst="rect">
            <a:avLst/>
          </a:prstGeom>
          <a:noFill/>
        </p:spPr>
        <p:txBody>
          <a:bodyPr wrap="square" rtlCol="0">
            <a:spAutoFit/>
          </a:bodyPr>
          <a:lstStyle/>
          <a:p>
            <a:r>
              <a:rPr lang="en-US" dirty="0"/>
              <a:t>Madhur Anand and Chris </a:t>
            </a:r>
            <a:r>
              <a:rPr lang="en-US" dirty="0" err="1"/>
              <a:t>Bauch</a:t>
            </a:r>
            <a:r>
              <a:rPr lang="en-US" dirty="0"/>
              <a:t> have applied this simplified representation of behavior to many problems of coupled human-environment systems</a:t>
            </a:r>
          </a:p>
        </p:txBody>
      </p:sp>
      <p:pic>
        <p:nvPicPr>
          <p:cNvPr id="8" name="Picture 7" descr="A person with her hand on her face&#10;&#10;Description automatically generated">
            <a:extLst>
              <a:ext uri="{FF2B5EF4-FFF2-40B4-BE49-F238E27FC236}">
                <a16:creationId xmlns:a16="http://schemas.microsoft.com/office/drawing/2014/main" id="{C8A54E09-4F0C-1288-889C-9D3C4172F117}"/>
              </a:ext>
            </a:extLst>
          </p:cNvPr>
          <p:cNvPicPr>
            <a:picLocks noChangeAspect="1"/>
          </p:cNvPicPr>
          <p:nvPr/>
        </p:nvPicPr>
        <p:blipFill>
          <a:blip r:embed="rId3"/>
          <a:stretch>
            <a:fillRect/>
          </a:stretch>
        </p:blipFill>
        <p:spPr>
          <a:xfrm>
            <a:off x="5532916" y="4488111"/>
            <a:ext cx="1625600" cy="1079500"/>
          </a:xfrm>
          <a:prstGeom prst="rect">
            <a:avLst/>
          </a:prstGeom>
        </p:spPr>
      </p:pic>
      <p:pic>
        <p:nvPicPr>
          <p:cNvPr id="10" name="Picture 9" descr="A person in a brown jacket&#10;&#10;Description automatically generated">
            <a:extLst>
              <a:ext uri="{FF2B5EF4-FFF2-40B4-BE49-F238E27FC236}">
                <a16:creationId xmlns:a16="http://schemas.microsoft.com/office/drawing/2014/main" id="{AD8E84F2-65F8-D344-9926-460F0E207714}"/>
              </a:ext>
            </a:extLst>
          </p:cNvPr>
          <p:cNvPicPr>
            <a:picLocks noChangeAspect="1"/>
          </p:cNvPicPr>
          <p:nvPr/>
        </p:nvPicPr>
        <p:blipFill>
          <a:blip r:embed="rId4"/>
          <a:stretch>
            <a:fillRect/>
          </a:stretch>
        </p:blipFill>
        <p:spPr>
          <a:xfrm>
            <a:off x="7528642" y="4148588"/>
            <a:ext cx="1192328" cy="1790240"/>
          </a:xfrm>
          <a:prstGeom prst="rect">
            <a:avLst/>
          </a:prstGeom>
        </p:spPr>
      </p:pic>
    </p:spTree>
    <p:extLst>
      <p:ext uri="{BB962C8B-B14F-4D97-AF65-F5344CB8AC3E}">
        <p14:creationId xmlns:p14="http://schemas.microsoft.com/office/powerpoint/2010/main" val="938588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AC67F2-1873-1EE0-12A3-A25BD5A26B26}"/>
              </a:ext>
            </a:extLst>
          </p:cNvPr>
          <p:cNvSpPr>
            <a:spLocks noGrp="1"/>
          </p:cNvSpPr>
          <p:nvPr>
            <p:ph type="title"/>
          </p:nvPr>
        </p:nvSpPr>
        <p:spPr/>
        <p:txBody>
          <a:bodyPr/>
          <a:lstStyle/>
          <a:p>
            <a:endParaRPr lang="en-US"/>
          </a:p>
        </p:txBody>
      </p:sp>
      <p:pic>
        <p:nvPicPr>
          <p:cNvPr id="10" name="Picture 9" descr="A diagram of a process&#10;&#10;Description automatically generated">
            <a:extLst>
              <a:ext uri="{FF2B5EF4-FFF2-40B4-BE49-F238E27FC236}">
                <a16:creationId xmlns:a16="http://schemas.microsoft.com/office/drawing/2014/main" id="{1CDFCAEA-BD4E-EE7E-EF18-0B55E756A645}"/>
              </a:ext>
            </a:extLst>
          </p:cNvPr>
          <p:cNvPicPr>
            <a:picLocks noChangeAspect="1"/>
          </p:cNvPicPr>
          <p:nvPr/>
        </p:nvPicPr>
        <p:blipFill>
          <a:blip r:embed="rId2"/>
          <a:stretch>
            <a:fillRect/>
          </a:stretch>
        </p:blipFill>
        <p:spPr>
          <a:xfrm>
            <a:off x="371235" y="784217"/>
            <a:ext cx="8622744" cy="5467855"/>
          </a:xfrm>
          <a:prstGeom prst="rect">
            <a:avLst/>
          </a:prstGeom>
        </p:spPr>
      </p:pic>
      <p:sp>
        <p:nvSpPr>
          <p:cNvPr id="2" name="TextBox 1">
            <a:extLst>
              <a:ext uri="{FF2B5EF4-FFF2-40B4-BE49-F238E27FC236}">
                <a16:creationId xmlns:a16="http://schemas.microsoft.com/office/drawing/2014/main" id="{7829BA17-7798-1124-4A5E-21254792CE66}"/>
              </a:ext>
            </a:extLst>
          </p:cNvPr>
          <p:cNvSpPr txBox="1"/>
          <p:nvPr/>
        </p:nvSpPr>
        <p:spPr>
          <a:xfrm>
            <a:off x="852514" y="173689"/>
            <a:ext cx="8141465" cy="523220"/>
          </a:xfrm>
          <a:prstGeom prst="rect">
            <a:avLst/>
          </a:prstGeom>
          <a:noFill/>
        </p:spPr>
        <p:txBody>
          <a:bodyPr wrap="square" rtlCol="0">
            <a:spAutoFit/>
          </a:bodyPr>
          <a:lstStyle/>
          <a:p>
            <a:r>
              <a:rPr lang="en-US" dirty="0"/>
              <a:t>System dynamics approach for cognition models</a:t>
            </a:r>
          </a:p>
        </p:txBody>
      </p:sp>
      <p:sp>
        <p:nvSpPr>
          <p:cNvPr id="3" name="TextBox 2">
            <a:extLst>
              <a:ext uri="{FF2B5EF4-FFF2-40B4-BE49-F238E27FC236}">
                <a16:creationId xmlns:a16="http://schemas.microsoft.com/office/drawing/2014/main" id="{58C6EAA9-7950-B3AB-3428-F0FE3B47A614}"/>
              </a:ext>
            </a:extLst>
          </p:cNvPr>
          <p:cNvSpPr txBox="1"/>
          <p:nvPr/>
        </p:nvSpPr>
        <p:spPr>
          <a:xfrm>
            <a:off x="475102" y="6383489"/>
            <a:ext cx="8193795" cy="338554"/>
          </a:xfrm>
          <a:prstGeom prst="rect">
            <a:avLst/>
          </a:prstGeom>
          <a:noFill/>
        </p:spPr>
        <p:txBody>
          <a:bodyPr wrap="square" rtlCol="0">
            <a:spAutoFit/>
          </a:bodyPr>
          <a:lstStyle/>
          <a:p>
            <a:r>
              <a:rPr lang="en-US" sz="1600" dirty="0" err="1"/>
              <a:t>Beckage</a:t>
            </a:r>
            <a:r>
              <a:rPr lang="en-US" sz="1600" dirty="0"/>
              <a:t> et al., </a:t>
            </a:r>
            <a:r>
              <a:rPr lang="en-US" sz="1600" b="0" i="0" u="none" strike="noStrike" dirty="0">
                <a:solidFill>
                  <a:srgbClr val="000000"/>
                </a:solidFill>
                <a:effectLst/>
                <a:latin typeface="+mj-lt"/>
              </a:rPr>
              <a:t>A computational model for the perception of risk from climate change (in prep)</a:t>
            </a:r>
            <a:endParaRPr lang="en-US" sz="1600" dirty="0">
              <a:latin typeface="+mj-lt"/>
            </a:endParaRPr>
          </a:p>
        </p:txBody>
      </p:sp>
    </p:spTree>
    <p:extLst>
      <p:ext uri="{BB962C8B-B14F-4D97-AF65-F5344CB8AC3E}">
        <p14:creationId xmlns:p14="http://schemas.microsoft.com/office/powerpoint/2010/main" val="512731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3CCC1-A93A-7C10-56D5-1178ACA6E4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5AB737-3D5D-B40F-FBE4-D330C66DF872}"/>
              </a:ext>
            </a:extLst>
          </p:cNvPr>
          <p:cNvSpPr txBox="1"/>
          <p:nvPr/>
        </p:nvSpPr>
        <p:spPr>
          <a:xfrm>
            <a:off x="330506" y="164219"/>
            <a:ext cx="8306719" cy="1107996"/>
          </a:xfrm>
          <a:prstGeom prst="rect">
            <a:avLst/>
          </a:prstGeom>
          <a:noFill/>
        </p:spPr>
        <p:txBody>
          <a:bodyPr wrap="square" rtlCol="0">
            <a:spAutoFit/>
          </a:bodyPr>
          <a:lstStyle/>
          <a:p>
            <a:r>
              <a:rPr lang="en-US" sz="2200" b="1" dirty="0"/>
              <a:t>Model is implemented in Stella, has 11 “switches” for alternative model formulations/assumptions, about 30 parameters associated with these switches, and is designed to run factorial experiments. </a:t>
            </a:r>
          </a:p>
        </p:txBody>
      </p:sp>
      <p:pic>
        <p:nvPicPr>
          <p:cNvPr id="5" name="Picture 4" descr="A screenshot of a computer&#10;&#10;Description automatically generated">
            <a:extLst>
              <a:ext uri="{FF2B5EF4-FFF2-40B4-BE49-F238E27FC236}">
                <a16:creationId xmlns:a16="http://schemas.microsoft.com/office/drawing/2014/main" id="{B823C6F8-997D-0502-6A5C-59220C7190BC}"/>
              </a:ext>
            </a:extLst>
          </p:cNvPr>
          <p:cNvPicPr>
            <a:picLocks noChangeAspect="1"/>
          </p:cNvPicPr>
          <p:nvPr/>
        </p:nvPicPr>
        <p:blipFill>
          <a:blip r:embed="rId2"/>
          <a:stretch>
            <a:fillRect/>
          </a:stretch>
        </p:blipFill>
        <p:spPr>
          <a:xfrm>
            <a:off x="227868" y="1795605"/>
            <a:ext cx="8688264" cy="4898176"/>
          </a:xfrm>
          <a:prstGeom prst="rect">
            <a:avLst/>
          </a:prstGeom>
        </p:spPr>
      </p:pic>
      <p:sp>
        <p:nvSpPr>
          <p:cNvPr id="3" name="TextBox 2">
            <a:extLst>
              <a:ext uri="{FF2B5EF4-FFF2-40B4-BE49-F238E27FC236}">
                <a16:creationId xmlns:a16="http://schemas.microsoft.com/office/drawing/2014/main" id="{8DC1A502-13F2-2C3F-BE15-43F359C367E1}"/>
              </a:ext>
            </a:extLst>
          </p:cNvPr>
          <p:cNvSpPr txBox="1"/>
          <p:nvPr/>
        </p:nvSpPr>
        <p:spPr>
          <a:xfrm>
            <a:off x="330506" y="6355227"/>
            <a:ext cx="8193795" cy="338554"/>
          </a:xfrm>
          <a:prstGeom prst="rect">
            <a:avLst/>
          </a:prstGeom>
          <a:noFill/>
        </p:spPr>
        <p:txBody>
          <a:bodyPr wrap="square" rtlCol="0">
            <a:spAutoFit/>
          </a:bodyPr>
          <a:lstStyle/>
          <a:p>
            <a:r>
              <a:rPr lang="en-US" sz="1600" dirty="0" err="1"/>
              <a:t>Beckage</a:t>
            </a:r>
            <a:r>
              <a:rPr lang="en-US" sz="1600" dirty="0"/>
              <a:t> et al., </a:t>
            </a:r>
            <a:r>
              <a:rPr lang="en-US" sz="1600" b="0" i="0" u="none" strike="noStrike" dirty="0">
                <a:solidFill>
                  <a:srgbClr val="000000"/>
                </a:solidFill>
                <a:effectLst/>
                <a:latin typeface="+mj-lt"/>
              </a:rPr>
              <a:t>A computational model for the perception of risk from climate change (in prep)</a:t>
            </a:r>
            <a:endParaRPr lang="en-US" sz="1600" dirty="0">
              <a:latin typeface="+mj-lt"/>
            </a:endParaRPr>
          </a:p>
        </p:txBody>
      </p:sp>
    </p:spTree>
    <p:extLst>
      <p:ext uri="{BB962C8B-B14F-4D97-AF65-F5344CB8AC3E}">
        <p14:creationId xmlns:p14="http://schemas.microsoft.com/office/powerpoint/2010/main" val="2039559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2D59DA93-B320-1828-19B6-8261F0657001}"/>
              </a:ext>
            </a:extLst>
          </p:cNvPr>
          <p:cNvPicPr>
            <a:picLocks noChangeAspect="1"/>
          </p:cNvPicPr>
          <p:nvPr/>
        </p:nvPicPr>
        <p:blipFill>
          <a:blip r:embed="rId3"/>
          <a:stretch>
            <a:fillRect/>
          </a:stretch>
        </p:blipFill>
        <p:spPr>
          <a:xfrm>
            <a:off x="4773624" y="4717324"/>
            <a:ext cx="4269486" cy="2173302"/>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D02D5D5C-EB5D-B6A2-6EB6-058A96D63A91}"/>
              </a:ext>
            </a:extLst>
          </p:cNvPr>
          <p:cNvPicPr>
            <a:picLocks noChangeAspect="1"/>
          </p:cNvPicPr>
          <p:nvPr/>
        </p:nvPicPr>
        <p:blipFill>
          <a:blip r:embed="rId4"/>
          <a:stretch>
            <a:fillRect/>
          </a:stretch>
        </p:blipFill>
        <p:spPr>
          <a:xfrm>
            <a:off x="873216" y="0"/>
            <a:ext cx="6240240" cy="4717324"/>
          </a:xfrm>
          <a:prstGeom prst="rect">
            <a:avLst/>
          </a:prstGeom>
        </p:spPr>
      </p:pic>
      <p:pic>
        <p:nvPicPr>
          <p:cNvPr id="9" name="Picture 15" descr="NIMBioSlogoshadowc">
            <a:extLst>
              <a:ext uri="{FF2B5EF4-FFF2-40B4-BE49-F238E27FC236}">
                <a16:creationId xmlns:a16="http://schemas.microsoft.com/office/drawing/2014/main" id="{B4AC0211-21ED-AFEA-B1AC-3BD97050F2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2549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34287A9-30C1-A24C-11DA-83FAF8D8DD93}"/>
              </a:ext>
            </a:extLst>
          </p:cNvPr>
          <p:cNvSpPr txBox="1"/>
          <p:nvPr/>
        </p:nvSpPr>
        <p:spPr>
          <a:xfrm>
            <a:off x="182880" y="4806855"/>
            <a:ext cx="4389120" cy="1323439"/>
          </a:xfrm>
          <a:prstGeom prst="rect">
            <a:avLst/>
          </a:prstGeom>
          <a:noFill/>
        </p:spPr>
        <p:txBody>
          <a:bodyPr wrap="square" rtlCol="0">
            <a:spAutoFit/>
          </a:bodyPr>
          <a:lstStyle/>
          <a:p>
            <a:r>
              <a:rPr lang="en-US" sz="1600" dirty="0"/>
              <a:t>to successfully manage, predict, and develop surveillance strategies for new emerging diseases, it is imperative that the human decision making processes that influence disease risks are formally included in the decision process.</a:t>
            </a:r>
          </a:p>
        </p:txBody>
      </p:sp>
    </p:spTree>
    <p:extLst>
      <p:ext uri="{BB962C8B-B14F-4D97-AF65-F5344CB8AC3E}">
        <p14:creationId xmlns:p14="http://schemas.microsoft.com/office/powerpoint/2010/main" val="2641899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newspaper&#10;&#10;Description automatically generated">
            <a:extLst>
              <a:ext uri="{FF2B5EF4-FFF2-40B4-BE49-F238E27FC236}">
                <a16:creationId xmlns:a16="http://schemas.microsoft.com/office/drawing/2014/main" id="{8A2641E1-8B84-0B83-21E5-3908AD80E45B}"/>
              </a:ext>
            </a:extLst>
          </p:cNvPr>
          <p:cNvPicPr>
            <a:picLocks noChangeAspect="1"/>
          </p:cNvPicPr>
          <p:nvPr/>
        </p:nvPicPr>
        <p:blipFill>
          <a:blip r:embed="rId2"/>
          <a:stretch>
            <a:fillRect/>
          </a:stretch>
        </p:blipFill>
        <p:spPr>
          <a:xfrm>
            <a:off x="170208" y="555310"/>
            <a:ext cx="8665320" cy="5210466"/>
          </a:xfrm>
          <a:prstGeom prst="rect">
            <a:avLst/>
          </a:prstGeom>
        </p:spPr>
      </p:pic>
      <p:pic>
        <p:nvPicPr>
          <p:cNvPr id="7" name="Picture 6">
            <a:extLst>
              <a:ext uri="{FF2B5EF4-FFF2-40B4-BE49-F238E27FC236}">
                <a16:creationId xmlns:a16="http://schemas.microsoft.com/office/drawing/2014/main" id="{5830C650-6B50-A4FE-6981-815DC74EE56A}"/>
              </a:ext>
            </a:extLst>
          </p:cNvPr>
          <p:cNvPicPr>
            <a:picLocks noChangeAspect="1"/>
          </p:cNvPicPr>
          <p:nvPr/>
        </p:nvPicPr>
        <p:blipFill>
          <a:blip r:embed="rId3"/>
          <a:stretch>
            <a:fillRect/>
          </a:stretch>
        </p:blipFill>
        <p:spPr>
          <a:xfrm>
            <a:off x="0" y="5924827"/>
            <a:ext cx="8921772" cy="531058"/>
          </a:xfrm>
          <a:prstGeom prst="rect">
            <a:avLst/>
          </a:prstGeom>
        </p:spPr>
      </p:pic>
    </p:spTree>
    <p:extLst>
      <p:ext uri="{BB962C8B-B14F-4D97-AF65-F5344CB8AC3E}">
        <p14:creationId xmlns:p14="http://schemas.microsoft.com/office/powerpoint/2010/main" val="746003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E23D8-2379-5088-6395-3138F3D3D4D6}"/>
              </a:ext>
            </a:extLst>
          </p:cNvPr>
          <p:cNvSpPr>
            <a:spLocks noGrp="1"/>
          </p:cNvSpPr>
          <p:nvPr>
            <p:ph idx="1"/>
          </p:nvPr>
        </p:nvSpPr>
        <p:spPr>
          <a:xfrm>
            <a:off x="2140027" y="6338371"/>
            <a:ext cx="4679414" cy="519629"/>
          </a:xfrm>
        </p:spPr>
        <p:txBody>
          <a:bodyPr/>
          <a:lstStyle/>
          <a:p>
            <a:pPr marL="0" indent="0">
              <a:buNone/>
            </a:pPr>
            <a:r>
              <a:rPr lang="en-US" sz="1600" dirty="0"/>
              <a:t>Slide from Baltazar Espinoza (University of Virginia) </a:t>
            </a:r>
          </a:p>
        </p:txBody>
      </p:sp>
      <p:pic>
        <p:nvPicPr>
          <p:cNvPr id="5" name="Picture 4" descr="A screenshot of a computer&#10;&#10;Description automatically generated">
            <a:extLst>
              <a:ext uri="{FF2B5EF4-FFF2-40B4-BE49-F238E27FC236}">
                <a16:creationId xmlns:a16="http://schemas.microsoft.com/office/drawing/2014/main" id="{82CDC20E-26E2-62E3-11D0-7AFCBDCD8EB5}"/>
              </a:ext>
            </a:extLst>
          </p:cNvPr>
          <p:cNvPicPr>
            <a:picLocks noChangeAspect="1"/>
          </p:cNvPicPr>
          <p:nvPr/>
        </p:nvPicPr>
        <p:blipFill>
          <a:blip r:embed="rId2"/>
          <a:stretch>
            <a:fillRect/>
          </a:stretch>
        </p:blipFill>
        <p:spPr>
          <a:xfrm>
            <a:off x="505398" y="1753"/>
            <a:ext cx="8186909" cy="6166763"/>
          </a:xfrm>
          <a:prstGeom prst="rect">
            <a:avLst/>
          </a:prstGeom>
        </p:spPr>
      </p:pic>
    </p:spTree>
    <p:extLst>
      <p:ext uri="{BB962C8B-B14F-4D97-AF65-F5344CB8AC3E}">
        <p14:creationId xmlns:p14="http://schemas.microsoft.com/office/powerpoint/2010/main" val="2586882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E77ECE6-3328-58E1-AF61-59D856576257}"/>
              </a:ext>
            </a:extLst>
          </p:cNvPr>
          <p:cNvSpPr>
            <a:spLocks noGrp="1"/>
          </p:cNvSpPr>
          <p:nvPr>
            <p:ph idx="1"/>
          </p:nvPr>
        </p:nvSpPr>
        <p:spPr>
          <a:xfrm>
            <a:off x="2007824" y="6018882"/>
            <a:ext cx="4679414" cy="519629"/>
          </a:xfrm>
        </p:spPr>
        <p:txBody>
          <a:bodyPr/>
          <a:lstStyle/>
          <a:p>
            <a:pPr marL="0" indent="0">
              <a:buNone/>
            </a:pPr>
            <a:r>
              <a:rPr lang="en-US" sz="1600" dirty="0"/>
              <a:t>Slide from Madhav Marathe (University of Virginia) </a:t>
            </a:r>
          </a:p>
        </p:txBody>
      </p:sp>
      <p:pic>
        <p:nvPicPr>
          <p:cNvPr id="3" name="Picture 2" descr="A screenshot of a computer&#10;&#10;Description automatically generated">
            <a:extLst>
              <a:ext uri="{FF2B5EF4-FFF2-40B4-BE49-F238E27FC236}">
                <a16:creationId xmlns:a16="http://schemas.microsoft.com/office/drawing/2014/main" id="{9896D142-D710-ACC3-3065-DC2479A9B8B0}"/>
              </a:ext>
            </a:extLst>
          </p:cNvPr>
          <p:cNvPicPr>
            <a:picLocks noChangeAspect="1"/>
          </p:cNvPicPr>
          <p:nvPr/>
        </p:nvPicPr>
        <p:blipFill>
          <a:blip r:embed="rId2"/>
          <a:stretch>
            <a:fillRect/>
          </a:stretch>
        </p:blipFill>
        <p:spPr>
          <a:xfrm>
            <a:off x="99152" y="407769"/>
            <a:ext cx="8945696" cy="5012966"/>
          </a:xfrm>
          <a:prstGeom prst="rect">
            <a:avLst/>
          </a:prstGeom>
        </p:spPr>
      </p:pic>
      <p:pic>
        <p:nvPicPr>
          <p:cNvPr id="2" name="Picture 1" descr="A person in a suit smiling&#10;&#10;Description automatically generated">
            <a:extLst>
              <a:ext uri="{FF2B5EF4-FFF2-40B4-BE49-F238E27FC236}">
                <a16:creationId xmlns:a16="http://schemas.microsoft.com/office/drawing/2014/main" id="{64BF0AE1-00D1-6910-3182-DA89211967C6}"/>
              </a:ext>
            </a:extLst>
          </p:cNvPr>
          <p:cNvPicPr>
            <a:picLocks noChangeAspect="1"/>
          </p:cNvPicPr>
          <p:nvPr/>
        </p:nvPicPr>
        <p:blipFill>
          <a:blip r:embed="rId3"/>
          <a:stretch>
            <a:fillRect/>
          </a:stretch>
        </p:blipFill>
        <p:spPr>
          <a:xfrm>
            <a:off x="7136176" y="5693425"/>
            <a:ext cx="1164575" cy="1164575"/>
          </a:xfrm>
          <a:prstGeom prst="rect">
            <a:avLst/>
          </a:prstGeom>
        </p:spPr>
      </p:pic>
    </p:spTree>
    <p:extLst>
      <p:ext uri="{BB962C8B-B14F-4D97-AF65-F5344CB8AC3E}">
        <p14:creationId xmlns:p14="http://schemas.microsoft.com/office/powerpoint/2010/main" val="3152026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ChangeArrowheads="1"/>
          </p:cNvSpPr>
          <p:nvPr>
            <p:ph type="title"/>
          </p:nvPr>
        </p:nvSpPr>
        <p:spPr>
          <a:xfrm>
            <a:off x="1295400" y="0"/>
            <a:ext cx="6194425" cy="838200"/>
          </a:xfrm>
        </p:spPr>
        <p:txBody>
          <a:bodyPr/>
          <a:lstStyle/>
          <a:p>
            <a:pPr>
              <a:defRPr/>
            </a:pPr>
            <a:r>
              <a:rPr lang="en-US" b="1" dirty="0">
                <a:solidFill>
                  <a:srgbClr val="0000F3"/>
                </a:solidFill>
                <a:cs typeface="+mj-cs"/>
              </a:rPr>
              <a:t>Overview</a:t>
            </a:r>
            <a:endParaRPr lang="en-US" b="1" dirty="0">
              <a:solidFill>
                <a:srgbClr val="FFFF66"/>
              </a:solidFill>
              <a:cs typeface="+mj-cs"/>
            </a:endParaRPr>
          </a:p>
        </p:txBody>
      </p:sp>
      <p:sp>
        <p:nvSpPr>
          <p:cNvPr id="717827" name="Rectangle 3"/>
          <p:cNvSpPr>
            <a:spLocks noGrp="1" noChangeArrowheads="1"/>
          </p:cNvSpPr>
          <p:nvPr>
            <p:ph type="body" idx="1"/>
          </p:nvPr>
        </p:nvSpPr>
        <p:spPr>
          <a:xfrm>
            <a:off x="822230" y="838200"/>
            <a:ext cx="7775575" cy="5319713"/>
          </a:xfrm>
        </p:spPr>
        <p:txBody>
          <a:bodyPr/>
          <a:lstStyle/>
          <a:p>
            <a:pPr marL="322263" indent="-322263" defTabSz="858838">
              <a:lnSpc>
                <a:spcPct val="90000"/>
              </a:lnSpc>
            </a:pPr>
            <a:r>
              <a:rPr lang="en-US" altLang="en-US" dirty="0">
                <a:latin typeface="Times" charset="0"/>
                <a:ea typeface="ＭＳ Ｐゴシック" charset="-128"/>
              </a:rPr>
              <a:t>Background on modeling</a:t>
            </a:r>
          </a:p>
          <a:p>
            <a:pPr marL="322263" indent="-322263" defTabSz="858838">
              <a:lnSpc>
                <a:spcPct val="90000"/>
              </a:lnSpc>
            </a:pPr>
            <a:r>
              <a:rPr lang="en-US" altLang="en-US" dirty="0">
                <a:latin typeface="Times" charset="0"/>
                <a:ea typeface="ＭＳ Ｐゴシック" charset="-128"/>
              </a:rPr>
              <a:t>Possible objectives for models of human behavior</a:t>
            </a:r>
          </a:p>
          <a:p>
            <a:pPr marL="322263" indent="-322263" defTabSz="858838">
              <a:lnSpc>
                <a:spcPct val="90000"/>
              </a:lnSpc>
            </a:pPr>
            <a:r>
              <a:rPr lang="en-US" altLang="en-US" dirty="0">
                <a:latin typeface="Times" charset="0"/>
                <a:ea typeface="ＭＳ Ｐゴシック" charset="-128"/>
              </a:rPr>
              <a:t>Describing human behavior models</a:t>
            </a:r>
          </a:p>
          <a:p>
            <a:pPr marL="322263" indent="-322263" defTabSz="858838">
              <a:lnSpc>
                <a:spcPct val="90000"/>
              </a:lnSpc>
            </a:pPr>
            <a:r>
              <a:rPr lang="en-US" altLang="en-US" dirty="0">
                <a:latin typeface="Times" charset="0"/>
                <a:ea typeface="ＭＳ Ｐゴシック" charset="-128"/>
              </a:rPr>
              <a:t>Model evaluation</a:t>
            </a:r>
          </a:p>
          <a:p>
            <a:pPr marL="322263" indent="-322263" defTabSz="858838">
              <a:lnSpc>
                <a:spcPct val="90000"/>
              </a:lnSpc>
            </a:pPr>
            <a:r>
              <a:rPr lang="en-US" altLang="en-US" dirty="0">
                <a:latin typeface="Times" charset="0"/>
                <a:ea typeface="ＭＳ Ｐゴシック" charset="-128"/>
              </a:rPr>
              <a:t>Efforts to summarize and categorize theories of human behavior</a:t>
            </a:r>
          </a:p>
          <a:p>
            <a:pPr marL="322263" indent="-322263" defTabSz="858838">
              <a:lnSpc>
                <a:spcPct val="90000"/>
              </a:lnSpc>
            </a:pPr>
            <a:r>
              <a:rPr lang="en-US" altLang="en-US" dirty="0">
                <a:latin typeface="Times" charset="0"/>
                <a:ea typeface="ＭＳ Ｐゴシック" charset="-128"/>
              </a:rPr>
              <a:t>Example approaches used to model behavior</a:t>
            </a:r>
          </a:p>
          <a:p>
            <a:pPr marL="322263" indent="-322263" defTabSz="858838">
              <a:lnSpc>
                <a:spcPct val="90000"/>
              </a:lnSpc>
            </a:pPr>
            <a:r>
              <a:rPr lang="en-US" altLang="en-US" dirty="0">
                <a:latin typeface="Times" charset="0"/>
                <a:ea typeface="ＭＳ Ｐゴシック" charset="-128"/>
              </a:rPr>
              <a:t>Efforts to categorize behavior models</a:t>
            </a:r>
          </a:p>
          <a:p>
            <a:pPr marL="322263" indent="-322263" defTabSz="858838">
              <a:lnSpc>
                <a:spcPct val="90000"/>
              </a:lnSpc>
            </a:pPr>
            <a:r>
              <a:rPr lang="en-US" altLang="en-US" dirty="0">
                <a:latin typeface="Times" charset="0"/>
                <a:ea typeface="ＭＳ Ｐゴシック" charset="-128"/>
              </a:rPr>
              <a:t>Take homes</a:t>
            </a:r>
          </a:p>
        </p:txBody>
      </p:sp>
    </p:spTree>
    <p:extLst>
      <p:ext uri="{BB962C8B-B14F-4D97-AF65-F5344CB8AC3E}">
        <p14:creationId xmlns:p14="http://schemas.microsoft.com/office/powerpoint/2010/main" val="519950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E77ECE6-3328-58E1-AF61-59D856576257}"/>
              </a:ext>
            </a:extLst>
          </p:cNvPr>
          <p:cNvSpPr>
            <a:spLocks noGrp="1"/>
          </p:cNvSpPr>
          <p:nvPr>
            <p:ph idx="1"/>
          </p:nvPr>
        </p:nvSpPr>
        <p:spPr>
          <a:xfrm>
            <a:off x="2007824" y="6018882"/>
            <a:ext cx="4679414" cy="519629"/>
          </a:xfrm>
        </p:spPr>
        <p:txBody>
          <a:bodyPr/>
          <a:lstStyle/>
          <a:p>
            <a:pPr marL="0" indent="0">
              <a:buNone/>
            </a:pPr>
            <a:r>
              <a:rPr lang="en-US" sz="1600" dirty="0"/>
              <a:t>Slide from Madhav Marathe (University of Virginia) </a:t>
            </a:r>
          </a:p>
        </p:txBody>
      </p:sp>
      <p:pic>
        <p:nvPicPr>
          <p:cNvPr id="3" name="Picture 2" descr="A diagram of a diagram of a person's scale&#10;&#10;Description automatically generated with medium confidence">
            <a:extLst>
              <a:ext uri="{FF2B5EF4-FFF2-40B4-BE49-F238E27FC236}">
                <a16:creationId xmlns:a16="http://schemas.microsoft.com/office/drawing/2014/main" id="{DF430A5E-5E7E-EAD7-BC12-90E05A74F16E}"/>
              </a:ext>
            </a:extLst>
          </p:cNvPr>
          <p:cNvPicPr>
            <a:picLocks noChangeAspect="1"/>
          </p:cNvPicPr>
          <p:nvPr/>
        </p:nvPicPr>
        <p:blipFill>
          <a:blip r:embed="rId2"/>
          <a:stretch>
            <a:fillRect/>
          </a:stretch>
        </p:blipFill>
        <p:spPr>
          <a:xfrm>
            <a:off x="0" y="524963"/>
            <a:ext cx="9011798" cy="5050008"/>
          </a:xfrm>
          <a:prstGeom prst="rect">
            <a:avLst/>
          </a:prstGeom>
        </p:spPr>
      </p:pic>
    </p:spTree>
    <p:extLst>
      <p:ext uri="{BB962C8B-B14F-4D97-AF65-F5344CB8AC3E}">
        <p14:creationId xmlns:p14="http://schemas.microsoft.com/office/powerpoint/2010/main" val="1148153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7" name="Rectangle 3"/>
          <p:cNvSpPr>
            <a:spLocks noGrp="1" noChangeArrowheads="1"/>
          </p:cNvSpPr>
          <p:nvPr>
            <p:ph type="body" idx="1"/>
          </p:nvPr>
        </p:nvSpPr>
        <p:spPr>
          <a:xfrm>
            <a:off x="396606" y="6299611"/>
            <a:ext cx="8284685" cy="587968"/>
          </a:xfrm>
        </p:spPr>
        <p:txBody>
          <a:bodyPr/>
          <a:lstStyle/>
          <a:p>
            <a:pPr marL="0" indent="0" defTabSz="858838">
              <a:lnSpc>
                <a:spcPct val="90000"/>
              </a:lnSpc>
              <a:buNone/>
            </a:pPr>
            <a:r>
              <a:rPr lang="en-US" altLang="en-US" sz="1800" dirty="0">
                <a:ea typeface="ＭＳ Ｐゴシック" charset="-128"/>
              </a:rPr>
              <a:t>Wei, X. Et al. 2022. Charting the landscape of the environmental exposome. </a:t>
            </a:r>
            <a:r>
              <a:rPr lang="en-US" altLang="en-US" sz="1800" dirty="0" err="1">
                <a:ea typeface="ＭＳ Ｐゴシック" charset="-128"/>
              </a:rPr>
              <a:t>iMeta</a:t>
            </a:r>
            <a:r>
              <a:rPr lang="en-US" altLang="en-US" sz="1800" dirty="0">
                <a:ea typeface="ＭＳ Ｐゴシック" charset="-128"/>
              </a:rPr>
              <a:t> 1(4) https://</a:t>
            </a:r>
            <a:r>
              <a:rPr lang="en-US" altLang="en-US" sz="1800" dirty="0" err="1">
                <a:ea typeface="ＭＳ Ｐゴシック" charset="-128"/>
              </a:rPr>
              <a:t>doi.org</a:t>
            </a:r>
            <a:r>
              <a:rPr lang="en-US" altLang="en-US" sz="1800" dirty="0">
                <a:ea typeface="ＭＳ Ｐゴシック" charset="-128"/>
              </a:rPr>
              <a:t>/10.1002/imt2.50</a:t>
            </a:r>
          </a:p>
        </p:txBody>
      </p:sp>
      <p:pic>
        <p:nvPicPr>
          <p:cNvPr id="3" name="Picture 2" descr="Chart, radar chart&#10;&#10;Description automatically generated">
            <a:extLst>
              <a:ext uri="{FF2B5EF4-FFF2-40B4-BE49-F238E27FC236}">
                <a16:creationId xmlns:a16="http://schemas.microsoft.com/office/drawing/2014/main" id="{E6BAA5B3-1108-B361-BF97-EB4B1E93D79A}"/>
              </a:ext>
            </a:extLst>
          </p:cNvPr>
          <p:cNvPicPr>
            <a:picLocks noChangeAspect="1"/>
          </p:cNvPicPr>
          <p:nvPr/>
        </p:nvPicPr>
        <p:blipFill>
          <a:blip r:embed="rId3"/>
          <a:stretch>
            <a:fillRect/>
          </a:stretch>
        </p:blipFill>
        <p:spPr>
          <a:xfrm>
            <a:off x="992341" y="179741"/>
            <a:ext cx="6855548" cy="6119870"/>
          </a:xfrm>
          <a:prstGeom prst="rect">
            <a:avLst/>
          </a:prstGeom>
        </p:spPr>
      </p:pic>
    </p:spTree>
    <p:extLst>
      <p:ext uri="{BB962C8B-B14F-4D97-AF65-F5344CB8AC3E}">
        <p14:creationId xmlns:p14="http://schemas.microsoft.com/office/powerpoint/2010/main" val="1726922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sp>
        <p:nvSpPr>
          <p:cNvPr id="2" name="TextBox 1">
            <a:extLst>
              <a:ext uri="{FF2B5EF4-FFF2-40B4-BE49-F238E27FC236}">
                <a16:creationId xmlns:a16="http://schemas.microsoft.com/office/drawing/2014/main" id="{F614E6B7-3298-0341-9303-C31B04853DEF}"/>
              </a:ext>
            </a:extLst>
          </p:cNvPr>
          <p:cNvSpPr txBox="1"/>
          <p:nvPr/>
        </p:nvSpPr>
        <p:spPr>
          <a:xfrm>
            <a:off x="684254" y="5805053"/>
            <a:ext cx="7478486" cy="923330"/>
          </a:xfrm>
          <a:prstGeom prst="rect">
            <a:avLst/>
          </a:prstGeom>
          <a:noFill/>
        </p:spPr>
        <p:txBody>
          <a:bodyPr wrap="square" rtlCol="0">
            <a:spAutoFit/>
          </a:bodyPr>
          <a:lstStyle/>
          <a:p>
            <a:r>
              <a:rPr lang="en-US" sz="1800" dirty="0"/>
              <a:t>Schlüter, M. et al. 2017. </a:t>
            </a:r>
            <a:r>
              <a:rPr lang="en-US" sz="1800" i="1" dirty="0"/>
              <a:t>A framework for mapping and comparing </a:t>
            </a:r>
            <a:r>
              <a:rPr lang="en-US" sz="1800" i="1" dirty="0" err="1"/>
              <a:t>behavioural</a:t>
            </a:r>
            <a:r>
              <a:rPr lang="en-US" sz="1800" i="1" dirty="0"/>
              <a:t> theories in models of social-ecological systems.</a:t>
            </a:r>
            <a:r>
              <a:rPr lang="en-US" sz="1800" dirty="0"/>
              <a:t> </a:t>
            </a:r>
            <a:r>
              <a:rPr lang="en-US" sz="1800" b="1" i="1" dirty="0"/>
              <a:t>Ecological Economics</a:t>
            </a:r>
            <a:r>
              <a:rPr lang="en-US" sz="1800" dirty="0"/>
              <a:t> 131:21-35.      </a:t>
            </a:r>
            <a:r>
              <a:rPr lang="en-US" sz="1800" dirty="0" err="1"/>
              <a:t>MoHuB</a:t>
            </a:r>
            <a:endParaRPr lang="en-US" sz="1800" dirty="0"/>
          </a:p>
        </p:txBody>
      </p:sp>
      <p:pic>
        <p:nvPicPr>
          <p:cNvPr id="5" name="Picture 4" descr="Diagram&#10;&#10;Description automatically generated">
            <a:extLst>
              <a:ext uri="{FF2B5EF4-FFF2-40B4-BE49-F238E27FC236}">
                <a16:creationId xmlns:a16="http://schemas.microsoft.com/office/drawing/2014/main" id="{054C2527-A5DE-FC23-A308-7B15A7874F88}"/>
              </a:ext>
            </a:extLst>
          </p:cNvPr>
          <p:cNvPicPr>
            <a:picLocks noChangeAspect="1"/>
          </p:cNvPicPr>
          <p:nvPr/>
        </p:nvPicPr>
        <p:blipFill>
          <a:blip r:embed="rId3"/>
          <a:stretch>
            <a:fillRect/>
          </a:stretch>
        </p:blipFill>
        <p:spPr>
          <a:xfrm>
            <a:off x="537297" y="129617"/>
            <a:ext cx="7772400" cy="5770417"/>
          </a:xfrm>
          <a:prstGeom prst="rect">
            <a:avLst/>
          </a:prstGeom>
        </p:spPr>
      </p:pic>
    </p:spTree>
    <p:extLst>
      <p:ext uri="{BB962C8B-B14F-4D97-AF65-F5344CB8AC3E}">
        <p14:creationId xmlns:p14="http://schemas.microsoft.com/office/powerpoint/2010/main" val="936193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CD740E9B-6522-89D6-396E-E3F9D49E1CDB}"/>
              </a:ext>
            </a:extLst>
          </p:cNvPr>
          <p:cNvPicPr>
            <a:picLocks noChangeAspect="1"/>
          </p:cNvPicPr>
          <p:nvPr/>
        </p:nvPicPr>
        <p:blipFill>
          <a:blip r:embed="rId2"/>
          <a:stretch>
            <a:fillRect/>
          </a:stretch>
        </p:blipFill>
        <p:spPr>
          <a:xfrm>
            <a:off x="3767768" y="4296578"/>
            <a:ext cx="4467340" cy="2501020"/>
          </a:xfrm>
          <a:prstGeom prst="rect">
            <a:avLst/>
          </a:prstGeom>
        </p:spPr>
      </p:pic>
      <p:pic>
        <p:nvPicPr>
          <p:cNvPr id="7" name="Picture 6" descr="Diagram&#10;&#10;Description automatically generated">
            <a:extLst>
              <a:ext uri="{FF2B5EF4-FFF2-40B4-BE49-F238E27FC236}">
                <a16:creationId xmlns:a16="http://schemas.microsoft.com/office/drawing/2014/main" id="{254F3845-9E80-5AA2-50C4-CA98C8FA7664}"/>
              </a:ext>
            </a:extLst>
          </p:cNvPr>
          <p:cNvPicPr>
            <a:picLocks noChangeAspect="1"/>
          </p:cNvPicPr>
          <p:nvPr/>
        </p:nvPicPr>
        <p:blipFill>
          <a:blip r:embed="rId3"/>
          <a:stretch>
            <a:fillRect/>
          </a:stretch>
        </p:blipFill>
        <p:spPr>
          <a:xfrm>
            <a:off x="778372" y="181778"/>
            <a:ext cx="6375400" cy="4114800"/>
          </a:xfrm>
          <a:prstGeom prst="rect">
            <a:avLst/>
          </a:prstGeom>
        </p:spPr>
      </p:pic>
      <p:pic>
        <p:nvPicPr>
          <p:cNvPr id="2" name="Picture 1" descr="Application&#10;&#10;Description automatically generated with low confidence">
            <a:extLst>
              <a:ext uri="{FF2B5EF4-FFF2-40B4-BE49-F238E27FC236}">
                <a16:creationId xmlns:a16="http://schemas.microsoft.com/office/drawing/2014/main" id="{231DC02C-C03A-1F85-E183-30C0BC194424}"/>
              </a:ext>
            </a:extLst>
          </p:cNvPr>
          <p:cNvPicPr>
            <a:picLocks noChangeAspect="1"/>
          </p:cNvPicPr>
          <p:nvPr/>
        </p:nvPicPr>
        <p:blipFill>
          <a:blip r:embed="rId4"/>
          <a:stretch>
            <a:fillRect/>
          </a:stretch>
        </p:blipFill>
        <p:spPr>
          <a:xfrm>
            <a:off x="374573" y="1831798"/>
            <a:ext cx="1203901" cy="1422792"/>
          </a:xfrm>
          <a:prstGeom prst="rect">
            <a:avLst/>
          </a:prstGeom>
        </p:spPr>
      </p:pic>
      <p:pic>
        <p:nvPicPr>
          <p:cNvPr id="3" name="Picture 2" descr="A person wearing glasses&#10;&#10;Description automatically generated with medium confidence">
            <a:extLst>
              <a:ext uri="{FF2B5EF4-FFF2-40B4-BE49-F238E27FC236}">
                <a16:creationId xmlns:a16="http://schemas.microsoft.com/office/drawing/2014/main" id="{8C6ED1D8-1714-37C5-C39E-E3C6CB754B00}"/>
              </a:ext>
            </a:extLst>
          </p:cNvPr>
          <p:cNvPicPr>
            <a:picLocks noChangeAspect="1"/>
          </p:cNvPicPr>
          <p:nvPr/>
        </p:nvPicPr>
        <p:blipFill>
          <a:blip r:embed="rId5"/>
          <a:stretch>
            <a:fillRect/>
          </a:stretch>
        </p:blipFill>
        <p:spPr>
          <a:xfrm>
            <a:off x="111876" y="3852372"/>
            <a:ext cx="1594032" cy="1198163"/>
          </a:xfrm>
          <a:prstGeom prst="rect">
            <a:avLst/>
          </a:prstGeom>
        </p:spPr>
      </p:pic>
      <p:sp>
        <p:nvSpPr>
          <p:cNvPr id="4" name="TextBox 3">
            <a:extLst>
              <a:ext uri="{FF2B5EF4-FFF2-40B4-BE49-F238E27FC236}">
                <a16:creationId xmlns:a16="http://schemas.microsoft.com/office/drawing/2014/main" id="{906FAE2F-BE81-9F5A-2443-D70E4A0AD1E4}"/>
              </a:ext>
            </a:extLst>
          </p:cNvPr>
          <p:cNvSpPr txBox="1"/>
          <p:nvPr/>
        </p:nvSpPr>
        <p:spPr>
          <a:xfrm>
            <a:off x="84310" y="3267124"/>
            <a:ext cx="1905918" cy="523220"/>
          </a:xfrm>
          <a:prstGeom prst="rect">
            <a:avLst/>
          </a:prstGeom>
          <a:noFill/>
        </p:spPr>
        <p:txBody>
          <a:bodyPr wrap="square" rtlCol="0">
            <a:spAutoFit/>
          </a:bodyPr>
          <a:lstStyle/>
          <a:p>
            <a:r>
              <a:rPr lang="en-US" sz="1400" dirty="0"/>
              <a:t>Katherine Lacasse </a:t>
            </a:r>
          </a:p>
          <a:p>
            <a:r>
              <a:rPr lang="en-US" sz="1400" dirty="0"/>
              <a:t>Rhode Island College</a:t>
            </a:r>
          </a:p>
        </p:txBody>
      </p:sp>
      <p:sp>
        <p:nvSpPr>
          <p:cNvPr id="6" name="TextBox 5">
            <a:extLst>
              <a:ext uri="{FF2B5EF4-FFF2-40B4-BE49-F238E27FC236}">
                <a16:creationId xmlns:a16="http://schemas.microsoft.com/office/drawing/2014/main" id="{A8BF27A3-5601-8F10-B33E-3C6EACDC4570}"/>
              </a:ext>
            </a:extLst>
          </p:cNvPr>
          <p:cNvSpPr txBox="1"/>
          <p:nvPr/>
        </p:nvSpPr>
        <p:spPr>
          <a:xfrm>
            <a:off x="36380" y="5112563"/>
            <a:ext cx="2001777" cy="523220"/>
          </a:xfrm>
          <a:prstGeom prst="rect">
            <a:avLst/>
          </a:prstGeom>
          <a:noFill/>
        </p:spPr>
        <p:txBody>
          <a:bodyPr wrap="square" rtlCol="0">
            <a:spAutoFit/>
          </a:bodyPr>
          <a:lstStyle/>
          <a:p>
            <a:r>
              <a:rPr lang="en-US" sz="1400" dirty="0"/>
              <a:t>Brian </a:t>
            </a:r>
            <a:r>
              <a:rPr lang="en-US" sz="1400" dirty="0" err="1"/>
              <a:t>Beckage</a:t>
            </a:r>
            <a:r>
              <a:rPr lang="en-US" sz="1400" dirty="0"/>
              <a:t> </a:t>
            </a:r>
          </a:p>
          <a:p>
            <a:r>
              <a:rPr lang="en-US" sz="1400" dirty="0"/>
              <a:t>University of Vermont</a:t>
            </a:r>
          </a:p>
        </p:txBody>
      </p:sp>
      <p:pic>
        <p:nvPicPr>
          <p:cNvPr id="9" name="Picture 8" descr="A close-up of a person smiling&#10;&#10;Description automatically generated">
            <a:extLst>
              <a:ext uri="{FF2B5EF4-FFF2-40B4-BE49-F238E27FC236}">
                <a16:creationId xmlns:a16="http://schemas.microsoft.com/office/drawing/2014/main" id="{4BA07C34-4157-CCDE-A537-73F4B934BC47}"/>
              </a:ext>
            </a:extLst>
          </p:cNvPr>
          <p:cNvPicPr>
            <a:picLocks noChangeAspect="1"/>
          </p:cNvPicPr>
          <p:nvPr/>
        </p:nvPicPr>
        <p:blipFill>
          <a:blip r:embed="rId6"/>
          <a:stretch>
            <a:fillRect/>
          </a:stretch>
        </p:blipFill>
        <p:spPr>
          <a:xfrm>
            <a:off x="2143255" y="4224633"/>
            <a:ext cx="1177927" cy="1775860"/>
          </a:xfrm>
          <a:prstGeom prst="rect">
            <a:avLst/>
          </a:prstGeom>
        </p:spPr>
      </p:pic>
      <p:sp>
        <p:nvSpPr>
          <p:cNvPr id="10" name="TextBox 9">
            <a:extLst>
              <a:ext uri="{FF2B5EF4-FFF2-40B4-BE49-F238E27FC236}">
                <a16:creationId xmlns:a16="http://schemas.microsoft.com/office/drawing/2014/main" id="{09163828-3A75-0FC0-DAE5-1367F4F0ABF8}"/>
              </a:ext>
            </a:extLst>
          </p:cNvPr>
          <p:cNvSpPr txBox="1"/>
          <p:nvPr/>
        </p:nvSpPr>
        <p:spPr>
          <a:xfrm>
            <a:off x="1990228" y="6109909"/>
            <a:ext cx="1555191" cy="523220"/>
          </a:xfrm>
          <a:prstGeom prst="rect">
            <a:avLst/>
          </a:prstGeom>
          <a:noFill/>
        </p:spPr>
        <p:txBody>
          <a:bodyPr wrap="square" rtlCol="0">
            <a:spAutoFit/>
          </a:bodyPr>
          <a:lstStyle/>
          <a:p>
            <a:r>
              <a:rPr lang="en-US" sz="1400" dirty="0"/>
              <a:t>Fran Moore</a:t>
            </a:r>
          </a:p>
          <a:p>
            <a:r>
              <a:rPr lang="en-US" sz="1400" dirty="0"/>
              <a:t>U Calif - Davis</a:t>
            </a:r>
          </a:p>
        </p:txBody>
      </p:sp>
    </p:spTree>
    <p:extLst>
      <p:ext uri="{BB962C8B-B14F-4D97-AF65-F5344CB8AC3E}">
        <p14:creationId xmlns:p14="http://schemas.microsoft.com/office/powerpoint/2010/main" val="753878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6AB752-9DE8-943E-9BC4-A08831F5D3F9}"/>
              </a:ext>
            </a:extLst>
          </p:cNvPr>
          <p:cNvSpPr>
            <a:spLocks noGrp="1"/>
          </p:cNvSpPr>
          <p:nvPr>
            <p:ph idx="1"/>
          </p:nvPr>
        </p:nvSpPr>
        <p:spPr>
          <a:xfrm>
            <a:off x="4373696" y="6068458"/>
            <a:ext cx="4153360" cy="563696"/>
          </a:xfrm>
        </p:spPr>
        <p:txBody>
          <a:bodyPr/>
          <a:lstStyle/>
          <a:p>
            <a:pPr marL="0" indent="0">
              <a:buNone/>
            </a:pPr>
            <a:r>
              <a:rPr lang="en-US" dirty="0"/>
              <a:t>From Sergey </a:t>
            </a:r>
            <a:r>
              <a:rPr lang="en-US" dirty="0" err="1"/>
              <a:t>Gavrilets</a:t>
            </a:r>
            <a:endParaRPr lang="en-US" dirty="0"/>
          </a:p>
        </p:txBody>
      </p:sp>
      <p:pic>
        <p:nvPicPr>
          <p:cNvPr id="5" name="Picture 4" descr="A diagram of different types of processes&#10;&#10;Description automatically generated">
            <a:extLst>
              <a:ext uri="{FF2B5EF4-FFF2-40B4-BE49-F238E27FC236}">
                <a16:creationId xmlns:a16="http://schemas.microsoft.com/office/drawing/2014/main" id="{188707AE-23E6-0738-97AB-5FF1192DD26C}"/>
              </a:ext>
            </a:extLst>
          </p:cNvPr>
          <p:cNvPicPr>
            <a:picLocks noChangeAspect="1"/>
          </p:cNvPicPr>
          <p:nvPr/>
        </p:nvPicPr>
        <p:blipFill>
          <a:blip r:embed="rId2"/>
          <a:stretch>
            <a:fillRect/>
          </a:stretch>
        </p:blipFill>
        <p:spPr>
          <a:xfrm>
            <a:off x="232702" y="1026853"/>
            <a:ext cx="8630882" cy="4642428"/>
          </a:xfrm>
          <a:prstGeom prst="rect">
            <a:avLst/>
          </a:prstGeom>
        </p:spPr>
      </p:pic>
    </p:spTree>
    <p:extLst>
      <p:ext uri="{BB962C8B-B14F-4D97-AF65-F5344CB8AC3E}">
        <p14:creationId xmlns:p14="http://schemas.microsoft.com/office/powerpoint/2010/main" val="9478566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ChangeArrowheads="1"/>
          </p:cNvSpPr>
          <p:nvPr>
            <p:ph type="title"/>
          </p:nvPr>
        </p:nvSpPr>
        <p:spPr>
          <a:xfrm>
            <a:off x="1295400" y="0"/>
            <a:ext cx="6194425" cy="838200"/>
          </a:xfrm>
        </p:spPr>
        <p:txBody>
          <a:bodyPr/>
          <a:lstStyle/>
          <a:p>
            <a:pPr>
              <a:defRPr/>
            </a:pPr>
            <a:r>
              <a:rPr lang="en-US" b="1" dirty="0">
                <a:solidFill>
                  <a:srgbClr val="0000F3"/>
                </a:solidFill>
                <a:cs typeface="+mj-cs"/>
              </a:rPr>
              <a:t>Themes</a:t>
            </a:r>
            <a:endParaRPr lang="en-US" b="1" dirty="0">
              <a:solidFill>
                <a:srgbClr val="FFFF66"/>
              </a:solidFill>
              <a:cs typeface="+mj-cs"/>
            </a:endParaRPr>
          </a:p>
        </p:txBody>
      </p:sp>
      <p:sp>
        <p:nvSpPr>
          <p:cNvPr id="717827" name="Rectangle 3"/>
          <p:cNvSpPr>
            <a:spLocks noGrp="1" noChangeArrowheads="1"/>
          </p:cNvSpPr>
          <p:nvPr>
            <p:ph type="body" idx="1"/>
          </p:nvPr>
        </p:nvSpPr>
        <p:spPr>
          <a:xfrm>
            <a:off x="789179" y="838200"/>
            <a:ext cx="7775575" cy="5319713"/>
          </a:xfrm>
        </p:spPr>
        <p:txBody>
          <a:bodyPr/>
          <a:lstStyle/>
          <a:p>
            <a:pPr marL="322263" indent="-322263" defTabSz="858838">
              <a:lnSpc>
                <a:spcPct val="90000"/>
              </a:lnSpc>
            </a:pPr>
            <a:r>
              <a:rPr lang="en-US" altLang="en-US" sz="2400" dirty="0">
                <a:latin typeface="Times" charset="0"/>
                <a:ea typeface="ＭＳ Ｐゴシック" charset="-128"/>
              </a:rPr>
              <a:t>Many open research questions in linking human behavior to all types of environmental models still remain despite much initial work (particularly on economics)</a:t>
            </a:r>
          </a:p>
          <a:p>
            <a:pPr marL="322263" indent="-322263" defTabSz="858838">
              <a:lnSpc>
                <a:spcPct val="90000"/>
              </a:lnSpc>
            </a:pPr>
            <a:r>
              <a:rPr lang="en-US" altLang="en-US" sz="2400" dirty="0">
                <a:latin typeface="Times" charset="0"/>
                <a:ea typeface="ＭＳ Ｐゴシック" charset="-128"/>
              </a:rPr>
              <a:t>There is much to be gained from the recent expansion of human behavior linked to infectious disease but challenges remaining include accounting for spatial disaggregation of behaviors based on local/regional social and cultural processes </a:t>
            </a:r>
          </a:p>
          <a:p>
            <a:pPr marL="322263" indent="-322263" defTabSz="858838">
              <a:lnSpc>
                <a:spcPct val="90000"/>
              </a:lnSpc>
            </a:pPr>
            <a:r>
              <a:rPr lang="en-US" altLang="en-US" sz="2400" dirty="0">
                <a:latin typeface="Times" charset="0"/>
                <a:ea typeface="ＭＳ Ｐゴシック" charset="-128"/>
              </a:rPr>
              <a:t>Linkages to economic and policy models are still somewhat limited and political systems have not been accounted for much at all in coupled models</a:t>
            </a:r>
          </a:p>
          <a:p>
            <a:pPr marL="322263" indent="-322263" defTabSz="858838">
              <a:lnSpc>
                <a:spcPct val="90000"/>
              </a:lnSpc>
            </a:pPr>
            <a:r>
              <a:rPr lang="en-US" altLang="en-US" sz="2400" dirty="0">
                <a:latin typeface="Times" charset="0"/>
                <a:ea typeface="ＭＳ Ｐゴシック" charset="-128"/>
              </a:rPr>
              <a:t>Comparisons between alternative modeling methodologies are limited</a:t>
            </a:r>
          </a:p>
          <a:p>
            <a:pPr marL="322263" indent="-322263" defTabSz="858838">
              <a:lnSpc>
                <a:spcPct val="90000"/>
              </a:lnSpc>
            </a:pPr>
            <a:r>
              <a:rPr lang="en-US" altLang="en-US" sz="2400" dirty="0">
                <a:latin typeface="Times" charset="0"/>
                <a:ea typeface="ＭＳ Ｐゴシック" charset="-128"/>
              </a:rPr>
              <a:t>There is continuing benefit to collaboration with psychologists and cognitive scientists to incorporate alternative theories for human behavior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609600" y="228600"/>
            <a:ext cx="7772400" cy="1143000"/>
          </a:xfrm>
        </p:spPr>
        <p:txBody>
          <a:bodyPr/>
          <a:lstStyle/>
          <a:p>
            <a:pPr eaLnBrk="1" hangingPunct="1"/>
            <a:r>
              <a:rPr lang="en-US" altLang="x-none">
                <a:latin typeface="Arial" charset="0"/>
                <a:ea typeface="ＭＳ Ｐゴシック" charset="-128"/>
              </a:rPr>
              <a:t>Take home lessons</a:t>
            </a:r>
          </a:p>
        </p:txBody>
      </p:sp>
      <p:sp>
        <p:nvSpPr>
          <p:cNvPr id="107523" name="Rectangle 3"/>
          <p:cNvSpPr>
            <a:spLocks noGrp="1" noChangeArrowheads="1"/>
          </p:cNvSpPr>
          <p:nvPr>
            <p:ph type="body" idx="1"/>
          </p:nvPr>
        </p:nvSpPr>
        <p:spPr>
          <a:xfrm>
            <a:off x="685800" y="1447800"/>
            <a:ext cx="7772400" cy="4114800"/>
          </a:xfrm>
        </p:spPr>
        <p:txBody>
          <a:bodyPr/>
          <a:lstStyle/>
          <a:p>
            <a:pPr eaLnBrk="1" hangingPunct="1">
              <a:lnSpc>
                <a:spcPct val="90000"/>
              </a:lnSpc>
            </a:pPr>
            <a:r>
              <a:rPr lang="en-US" altLang="x-none" sz="2600" dirty="0">
                <a:latin typeface="Arial" charset="0"/>
                <a:ea typeface="ＭＳ Ｐゴシック" charset="-128"/>
              </a:rPr>
              <a:t>Model evaluation for all types of behavioral models is relatively rare. </a:t>
            </a:r>
          </a:p>
          <a:p>
            <a:pPr eaLnBrk="1" hangingPunct="1">
              <a:lnSpc>
                <a:spcPct val="90000"/>
              </a:lnSpc>
            </a:pPr>
            <a:r>
              <a:rPr lang="en-US" altLang="x-none" sz="2600" dirty="0">
                <a:latin typeface="Arial" charset="0"/>
                <a:ea typeface="ＭＳ Ｐゴシック" charset="-128"/>
              </a:rPr>
              <a:t>Set criteria for model evaluation prior to expending a lot of effort on a model.</a:t>
            </a:r>
          </a:p>
          <a:p>
            <a:pPr eaLnBrk="1" hangingPunct="1">
              <a:lnSpc>
                <a:spcPct val="90000"/>
              </a:lnSpc>
            </a:pPr>
            <a:r>
              <a:rPr lang="en-US" altLang="x-none" sz="2600" dirty="0">
                <a:latin typeface="Arial" charset="0"/>
                <a:ea typeface="ＭＳ Ｐゴシック" charset="-128"/>
              </a:rPr>
              <a:t>Tie evaluation criteria to model objectives. </a:t>
            </a:r>
          </a:p>
          <a:p>
            <a:pPr eaLnBrk="1" hangingPunct="1">
              <a:lnSpc>
                <a:spcPct val="90000"/>
              </a:lnSpc>
            </a:pPr>
            <a:r>
              <a:rPr lang="en-US" altLang="x-none" sz="2600" dirty="0">
                <a:latin typeface="Arial" charset="0"/>
                <a:ea typeface="ＭＳ Ｐゴシック" charset="-128"/>
              </a:rPr>
              <a:t>Multiple models are good – encourage this.</a:t>
            </a:r>
          </a:p>
          <a:p>
            <a:pPr eaLnBrk="1" hangingPunct="1">
              <a:lnSpc>
                <a:spcPct val="90000"/>
              </a:lnSpc>
            </a:pPr>
            <a:r>
              <a:rPr lang="en-US" altLang="x-none" sz="2600" dirty="0">
                <a:latin typeface="Arial" charset="0"/>
                <a:ea typeface="ＭＳ Ｐゴシック" charset="-128"/>
              </a:rPr>
              <a:t>Consider whether an evaluation has been done or discussed whenever you review a modeling paper. </a:t>
            </a:r>
          </a:p>
        </p:txBody>
      </p:sp>
      <p:pic>
        <p:nvPicPr>
          <p:cNvPr id="107524"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64288"/>
            <a:ext cx="19716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505" y="6341651"/>
            <a:ext cx="1921495" cy="51634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63575" y="0"/>
            <a:ext cx="7773988" cy="1143000"/>
          </a:xfrm>
        </p:spPr>
        <p:txBody>
          <a:bodyPr/>
          <a:lstStyle/>
          <a:p>
            <a:pPr defTabSz="912813"/>
            <a:r>
              <a:rPr lang="en-US" altLang="x-none" sz="3800" u="sng">
                <a:solidFill>
                  <a:srgbClr val="0000F2"/>
                </a:solidFill>
                <a:ea typeface="ＭＳ Ｐゴシック" charset="-128"/>
              </a:rPr>
              <a:t>The </a:t>
            </a:r>
            <a:r>
              <a:rPr lang="ja-JP" altLang="en-US" sz="3800" u="sng">
                <a:solidFill>
                  <a:srgbClr val="0000F2"/>
                </a:solidFill>
                <a:latin typeface="Arial" charset="0"/>
                <a:ea typeface="ＭＳ Ｐゴシック" charset="-128"/>
              </a:rPr>
              <a:t>“</a:t>
            </a:r>
            <a:r>
              <a:rPr lang="en-US" altLang="ja-JP" sz="3800" u="sng">
                <a:solidFill>
                  <a:srgbClr val="0000F2"/>
                </a:solidFill>
                <a:ea typeface="ＭＳ Ｐゴシック" charset="-128"/>
              </a:rPr>
              <a:t>stories</a:t>
            </a:r>
            <a:r>
              <a:rPr lang="ja-JP" altLang="en-US" sz="3800" u="sng">
                <a:solidFill>
                  <a:srgbClr val="0000F2"/>
                </a:solidFill>
                <a:latin typeface="Arial" charset="0"/>
                <a:ea typeface="ＭＳ Ｐゴシック" charset="-128"/>
              </a:rPr>
              <a:t>”</a:t>
            </a:r>
            <a:r>
              <a:rPr lang="en-US" altLang="ja-JP" sz="3800" u="sng">
                <a:solidFill>
                  <a:srgbClr val="0000F2"/>
                </a:solidFill>
                <a:ea typeface="ＭＳ Ｐゴシック" charset="-128"/>
              </a:rPr>
              <a:t> in science are models</a:t>
            </a:r>
            <a:endParaRPr lang="en-US" altLang="x-none">
              <a:solidFill>
                <a:srgbClr val="FFFF66"/>
              </a:solidFill>
              <a:ea typeface="ＭＳ Ｐゴシック" charset="-128"/>
            </a:endParaRPr>
          </a:p>
        </p:txBody>
      </p:sp>
      <p:sp>
        <p:nvSpPr>
          <p:cNvPr id="906243" name="Rectangle 3"/>
          <p:cNvSpPr>
            <a:spLocks noGrp="1" noChangeArrowheads="1"/>
          </p:cNvSpPr>
          <p:nvPr>
            <p:ph type="body" idx="1"/>
          </p:nvPr>
        </p:nvSpPr>
        <p:spPr>
          <a:xfrm>
            <a:off x="811213" y="966788"/>
            <a:ext cx="7773987" cy="5321300"/>
          </a:xfrm>
        </p:spPr>
        <p:txBody>
          <a:bodyPr/>
          <a:lstStyle/>
          <a:p>
            <a:pPr marL="343469" indent="-343469" defTabSz="913926">
              <a:lnSpc>
                <a:spcPct val="90000"/>
              </a:lnSpc>
              <a:buFontTx/>
              <a:buNone/>
              <a:defRPr/>
            </a:pPr>
            <a:r>
              <a:rPr lang="en-US" sz="2800" dirty="0">
                <a:cs typeface="+mn-cs"/>
              </a:rPr>
              <a:t>    A model is a simplification of reality. Think of it as a map - it includes some features that represent what we observe but not others. Modeling is the process of </a:t>
            </a:r>
            <a:r>
              <a:rPr lang="en-US" sz="2800" b="1" i="1" dirty="0">
                <a:cs typeface="+mn-cs"/>
              </a:rPr>
              <a:t>selective ignorance </a:t>
            </a:r>
            <a:r>
              <a:rPr lang="en-US" sz="2800" dirty="0">
                <a:cs typeface="+mn-cs"/>
              </a:rPr>
              <a:t>- we select what to include and what to ignore. </a:t>
            </a:r>
            <a:endParaRPr lang="en-US" sz="2800" dirty="0">
              <a:solidFill>
                <a:schemeClr val="bg1"/>
              </a:solidFill>
              <a:cs typeface="+mn-cs"/>
            </a:endParaRPr>
          </a:p>
        </p:txBody>
      </p:sp>
      <p:pic>
        <p:nvPicPr>
          <p:cNvPr id="58372" name="Picture 5"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85694"/>
            <a:ext cx="2549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UT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863" y="2990850"/>
            <a:ext cx="3559175"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1446" y="6288088"/>
            <a:ext cx="2075092" cy="557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06243">
                                            <p:txEl>
                                              <p:pRg st="0" end="0"/>
                                            </p:txEl>
                                          </p:spTgt>
                                        </p:tgtEl>
                                        <p:attrNameLst>
                                          <p:attrName>style.visibility</p:attrName>
                                        </p:attrNameLst>
                                      </p:cBhvr>
                                      <p:to>
                                        <p:strVal val="visible"/>
                                      </p:to>
                                    </p:set>
                                    <p:anim calcmode="lin" valueType="num">
                                      <p:cBhvr additive="base">
                                        <p:cTn id="7" dur="500" fill="hold"/>
                                        <p:tgtEl>
                                          <p:spTgt spid="9062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062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3"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188CAB7-FE62-DEB6-3EF5-7F5C9EBED806}"/>
            </a:ext>
          </a:extLst>
        </p:cNvPr>
        <p:cNvGrpSpPr/>
        <p:nvPr/>
      </p:nvGrpSpPr>
      <p:grpSpPr>
        <a:xfrm>
          <a:off x="0" y="0"/>
          <a:ext cx="0" cy="0"/>
          <a:chOff x="0" y="0"/>
          <a:chExt cx="0" cy="0"/>
        </a:xfrm>
      </p:grpSpPr>
      <p:sp>
        <p:nvSpPr>
          <p:cNvPr id="82946" name="Rectangle 2">
            <a:extLst>
              <a:ext uri="{FF2B5EF4-FFF2-40B4-BE49-F238E27FC236}">
                <a16:creationId xmlns:a16="http://schemas.microsoft.com/office/drawing/2014/main" id="{92BC5161-A9D0-FAE3-9F22-B7395D57A86A}"/>
              </a:ext>
            </a:extLst>
          </p:cNvPr>
          <p:cNvSpPr>
            <a:spLocks noGrp="1" noChangeArrowheads="1"/>
          </p:cNvSpPr>
          <p:nvPr>
            <p:ph type="ctrTitle"/>
          </p:nvPr>
        </p:nvSpPr>
        <p:spPr>
          <a:xfrm>
            <a:off x="685800" y="-200025"/>
            <a:ext cx="7772400" cy="1600200"/>
          </a:xfrm>
        </p:spPr>
        <p:txBody>
          <a:bodyPr/>
          <a:lstStyle/>
          <a:p>
            <a:r>
              <a:rPr lang="en-US" altLang="x-none" sz="3200" b="1" dirty="0">
                <a:solidFill>
                  <a:srgbClr val="000000"/>
                </a:solidFill>
                <a:latin typeface="Arial" charset="0"/>
                <a:ea typeface="MS Mincho" charset="-128"/>
              </a:rPr>
              <a:t>Considerations in building models</a:t>
            </a:r>
            <a:endParaRPr lang="en-US" altLang="x-none" b="1" dirty="0">
              <a:solidFill>
                <a:srgbClr val="000000"/>
              </a:solidFill>
              <a:latin typeface="Arial" charset="0"/>
              <a:ea typeface="ＭＳ Ｐゴシック" charset="-128"/>
            </a:endParaRPr>
          </a:p>
        </p:txBody>
      </p:sp>
      <p:sp>
        <p:nvSpPr>
          <p:cNvPr id="82947" name="Rectangle 3">
            <a:extLst>
              <a:ext uri="{FF2B5EF4-FFF2-40B4-BE49-F238E27FC236}">
                <a16:creationId xmlns:a16="http://schemas.microsoft.com/office/drawing/2014/main" id="{5B982750-D5A0-4E80-6FE3-04EFBA9FD2A8}"/>
              </a:ext>
            </a:extLst>
          </p:cNvPr>
          <p:cNvSpPr>
            <a:spLocks noGrp="1" noChangeArrowheads="1"/>
          </p:cNvSpPr>
          <p:nvPr>
            <p:ph type="subTitle" idx="1"/>
          </p:nvPr>
        </p:nvSpPr>
        <p:spPr>
          <a:xfrm>
            <a:off x="363557" y="983226"/>
            <a:ext cx="8416886" cy="4891547"/>
          </a:xfrm>
        </p:spPr>
        <p:txBody>
          <a:bodyPr/>
          <a:lstStyle/>
          <a:p>
            <a:pPr algn="l"/>
            <a:r>
              <a:rPr lang="en-US" altLang="x-none" sz="2200" b="1" i="1" dirty="0">
                <a:solidFill>
                  <a:srgbClr val="000090"/>
                </a:solidFill>
                <a:latin typeface="Arial" charset="0"/>
                <a:ea typeface="MS Mincho" charset="-128"/>
              </a:rPr>
              <a:t>Objectives</a:t>
            </a:r>
            <a:r>
              <a:rPr lang="en-US" altLang="x-none" sz="2200" i="1" dirty="0">
                <a:solidFill>
                  <a:srgbClr val="000090"/>
                </a:solidFill>
                <a:latin typeface="Arial" charset="0"/>
                <a:ea typeface="MS Mincho" charset="-128"/>
              </a:rPr>
              <a:t> -  Why are you building a model?</a:t>
            </a:r>
          </a:p>
          <a:p>
            <a:pPr algn="l"/>
            <a:r>
              <a:rPr lang="en-US" altLang="x-none" sz="2200" i="1" dirty="0">
                <a:solidFill>
                  <a:srgbClr val="000090"/>
                </a:solidFill>
                <a:latin typeface="Arial" charset="0"/>
                <a:ea typeface="MS Mincho" charset="-128"/>
              </a:rPr>
              <a:t>                     What questions are you addressing?</a:t>
            </a:r>
          </a:p>
          <a:p>
            <a:pPr algn="l"/>
            <a:r>
              <a:rPr lang="en-US" altLang="x-none" sz="2200" i="1" dirty="0">
                <a:solidFill>
                  <a:srgbClr val="000090"/>
                </a:solidFill>
                <a:latin typeface="Arial" charset="0"/>
                <a:ea typeface="MS Mincho" charset="-128"/>
              </a:rPr>
              <a:t>                     What do you hope to learn from the model?</a:t>
            </a:r>
          </a:p>
          <a:p>
            <a:pPr algn="l"/>
            <a:r>
              <a:rPr lang="en-US" altLang="x-none" sz="2200" b="1" i="1" dirty="0">
                <a:solidFill>
                  <a:srgbClr val="C00000"/>
                </a:solidFill>
                <a:latin typeface="Arial" charset="0"/>
                <a:ea typeface="MS Mincho" charset="-128"/>
              </a:rPr>
              <a:t>Scale</a:t>
            </a:r>
            <a:r>
              <a:rPr lang="en-US" altLang="x-none" sz="2200" i="1" dirty="0">
                <a:solidFill>
                  <a:srgbClr val="C00000"/>
                </a:solidFill>
                <a:latin typeface="Arial" charset="0"/>
                <a:ea typeface="MS Mincho" charset="-128"/>
              </a:rPr>
              <a:t> – What time, spatial and organizational scales are</a:t>
            </a:r>
          </a:p>
          <a:p>
            <a:pPr algn="l"/>
            <a:r>
              <a:rPr lang="en-US" altLang="x-none" sz="2200" i="1" dirty="0">
                <a:solidFill>
                  <a:srgbClr val="C00000"/>
                </a:solidFill>
                <a:latin typeface="Arial" charset="0"/>
                <a:ea typeface="MS Mincho" charset="-128"/>
              </a:rPr>
              <a:t>             important for the questions being addressed?</a:t>
            </a:r>
          </a:p>
          <a:p>
            <a:pPr algn="l"/>
            <a:r>
              <a:rPr lang="en-US" altLang="x-none" sz="2200" b="1" i="1" dirty="0">
                <a:solidFill>
                  <a:srgbClr val="000090"/>
                </a:solidFill>
                <a:latin typeface="Arial" charset="0"/>
                <a:ea typeface="MS Mincho" charset="-128"/>
              </a:rPr>
              <a:t>Inputs</a:t>
            </a:r>
            <a:r>
              <a:rPr lang="en-US" altLang="x-none" sz="2200" i="1" dirty="0">
                <a:solidFill>
                  <a:srgbClr val="000090"/>
                </a:solidFill>
                <a:latin typeface="Arial" charset="0"/>
                <a:ea typeface="MS Mincho" charset="-128"/>
              </a:rPr>
              <a:t> – What theories, previous models and data are </a:t>
            </a:r>
          </a:p>
          <a:p>
            <a:pPr algn="l"/>
            <a:r>
              <a:rPr lang="en-US" altLang="x-none" sz="2200" i="1" dirty="0">
                <a:solidFill>
                  <a:srgbClr val="000090"/>
                </a:solidFill>
                <a:latin typeface="Arial" charset="0"/>
                <a:ea typeface="MS Mincho" charset="-128"/>
              </a:rPr>
              <a:t>     available and matter for the questions being addressed?</a:t>
            </a:r>
          </a:p>
          <a:p>
            <a:pPr algn="l"/>
            <a:r>
              <a:rPr lang="en-US" altLang="x-none" sz="2200" b="1" i="1" dirty="0">
                <a:solidFill>
                  <a:srgbClr val="C00000"/>
                </a:solidFill>
                <a:latin typeface="Arial" charset="0"/>
                <a:ea typeface="MS Mincho" charset="-128"/>
              </a:rPr>
              <a:t>Outputs</a:t>
            </a:r>
            <a:r>
              <a:rPr lang="en-US" altLang="x-none" sz="2200" i="1" dirty="0">
                <a:solidFill>
                  <a:srgbClr val="C00000"/>
                </a:solidFill>
                <a:latin typeface="Arial" charset="0"/>
                <a:ea typeface="MS Mincho" charset="-128"/>
              </a:rPr>
              <a:t> – What variables are internal to the model? What will be </a:t>
            </a:r>
          </a:p>
          <a:p>
            <a:pPr algn="l"/>
            <a:r>
              <a:rPr lang="en-US" altLang="x-none" sz="2200" i="1" dirty="0">
                <a:solidFill>
                  <a:srgbClr val="C00000"/>
                </a:solidFill>
                <a:latin typeface="Arial" charset="0"/>
                <a:ea typeface="MS Mincho" charset="-128"/>
              </a:rPr>
              <a:t>    used to analyze and make inferences about model results?</a:t>
            </a:r>
          </a:p>
          <a:p>
            <a:pPr algn="l"/>
            <a:r>
              <a:rPr lang="en-US" altLang="x-none" sz="2200" b="1" i="1" dirty="0">
                <a:solidFill>
                  <a:srgbClr val="000090"/>
                </a:solidFill>
                <a:latin typeface="Arial" charset="0"/>
                <a:ea typeface="MS Mincho" charset="-128"/>
              </a:rPr>
              <a:t>Evaluation</a:t>
            </a:r>
            <a:r>
              <a:rPr lang="en-US" altLang="x-none" sz="2200" i="1" dirty="0">
                <a:solidFill>
                  <a:srgbClr val="000090"/>
                </a:solidFill>
                <a:latin typeface="Arial" charset="0"/>
                <a:ea typeface="MS Mincho" charset="-128"/>
              </a:rPr>
              <a:t> – What criteria will be used to assess whether the </a:t>
            </a:r>
          </a:p>
          <a:p>
            <a:pPr algn="l"/>
            <a:r>
              <a:rPr lang="en-US" altLang="x-none" sz="2200" i="1" dirty="0">
                <a:solidFill>
                  <a:srgbClr val="000090"/>
                </a:solidFill>
                <a:latin typeface="Arial" charset="0"/>
                <a:ea typeface="MS Mincho" charset="-128"/>
              </a:rPr>
              <a:t>     model is useful for the objectives for which it is constructed?</a:t>
            </a:r>
          </a:p>
          <a:p>
            <a:pPr algn="l"/>
            <a:endParaRPr lang="en-US" altLang="x-none" sz="2400" i="1" dirty="0">
              <a:solidFill>
                <a:srgbClr val="800000"/>
              </a:solidFill>
              <a:latin typeface="Arial" charset="0"/>
              <a:ea typeface="ＭＳ Ｐゴシック" charset="-128"/>
            </a:endParaRPr>
          </a:p>
        </p:txBody>
      </p:sp>
      <p:pic>
        <p:nvPicPr>
          <p:cNvPr id="82948" name="Picture 15" descr="NIMBioSlogoshadowc">
            <a:extLst>
              <a:ext uri="{FF2B5EF4-FFF2-40B4-BE49-F238E27FC236}">
                <a16:creationId xmlns:a16="http://schemas.microsoft.com/office/drawing/2014/main" id="{94A755B2-1754-AD5E-8C43-F3DE252C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2549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5A0AF3D-8275-BBDE-1187-AE0103E9E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505" y="6341651"/>
            <a:ext cx="1921495" cy="516349"/>
          </a:xfrm>
          <a:prstGeom prst="rect">
            <a:avLst/>
          </a:prstGeom>
        </p:spPr>
      </p:pic>
    </p:spTree>
    <p:extLst>
      <p:ext uri="{BB962C8B-B14F-4D97-AF65-F5344CB8AC3E}">
        <p14:creationId xmlns:p14="http://schemas.microsoft.com/office/powerpoint/2010/main" val="423242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9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94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94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294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94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94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2947">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2947">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29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09600" y="228600"/>
            <a:ext cx="7772400" cy="1143000"/>
          </a:xfrm>
        </p:spPr>
        <p:txBody>
          <a:bodyPr/>
          <a:lstStyle/>
          <a:p>
            <a:pPr eaLnBrk="1" hangingPunct="1"/>
            <a:r>
              <a:rPr lang="en-US" altLang="x-none" sz="3600">
                <a:latin typeface="Arial" charset="0"/>
                <a:ea typeface="ＭＳ Ｐゴシック" charset="-128"/>
              </a:rPr>
              <a:t>Criteria I use in Reviewing Modeling Papers</a:t>
            </a:r>
          </a:p>
        </p:txBody>
      </p:sp>
      <p:sp>
        <p:nvSpPr>
          <p:cNvPr id="105475" name="Rectangle 3"/>
          <p:cNvSpPr>
            <a:spLocks noGrp="1" noChangeArrowheads="1"/>
          </p:cNvSpPr>
          <p:nvPr>
            <p:ph type="body" idx="1"/>
          </p:nvPr>
        </p:nvSpPr>
        <p:spPr>
          <a:xfrm>
            <a:off x="685800" y="1447799"/>
            <a:ext cx="7772400" cy="4595813"/>
          </a:xfrm>
        </p:spPr>
        <p:txBody>
          <a:bodyPr/>
          <a:lstStyle/>
          <a:p>
            <a:pPr marL="0" indent="0" eaLnBrk="1" hangingPunct="1">
              <a:lnSpc>
                <a:spcPct val="90000"/>
              </a:lnSpc>
              <a:buFontTx/>
              <a:buNone/>
            </a:pPr>
            <a:r>
              <a:rPr lang="en-US" altLang="x-none" sz="2300" dirty="0">
                <a:latin typeface="Arial" charset="0"/>
                <a:ea typeface="ＭＳ Ｐゴシック" charset="-128"/>
              </a:rPr>
              <a:t>1. Are the models appropriate to the scientific questions being addressed?</a:t>
            </a:r>
          </a:p>
          <a:p>
            <a:pPr marL="0" indent="0" eaLnBrk="1" hangingPunct="1">
              <a:lnSpc>
                <a:spcPct val="90000"/>
              </a:lnSpc>
              <a:buFontTx/>
              <a:buNone/>
            </a:pPr>
            <a:r>
              <a:rPr lang="en-US" altLang="x-none" sz="2300" dirty="0">
                <a:latin typeface="Arial" charset="0"/>
                <a:ea typeface="ＭＳ Ｐゴシック" charset="-128"/>
              </a:rPr>
              <a:t>2. Are the underlying scientific questions of potential</a:t>
            </a:r>
          </a:p>
          <a:p>
            <a:pPr marL="0" indent="0" eaLnBrk="1" hangingPunct="1">
              <a:lnSpc>
                <a:spcPct val="90000"/>
              </a:lnSpc>
              <a:buFontTx/>
              <a:buNone/>
            </a:pPr>
            <a:r>
              <a:rPr lang="en-US" altLang="x-none" sz="2300" dirty="0">
                <a:latin typeface="Arial" charset="0"/>
                <a:ea typeface="ＭＳ Ｐゴシック" charset="-128"/>
              </a:rPr>
              <a:t>interest to a significant fraction of the journal</a:t>
            </a:r>
            <a:r>
              <a:rPr lang="en-US" altLang="en-US" sz="2300" dirty="0">
                <a:latin typeface="Arial" charset="0"/>
                <a:ea typeface="ＭＳ Ｐゴシック" charset="-128"/>
              </a:rPr>
              <a:t>’</a:t>
            </a:r>
            <a:r>
              <a:rPr lang="en-US" altLang="x-none" sz="2300" dirty="0">
                <a:latin typeface="Arial" charset="0"/>
                <a:ea typeface="ＭＳ Ｐゴシック" charset="-128"/>
              </a:rPr>
              <a:t>s audience?</a:t>
            </a:r>
          </a:p>
          <a:p>
            <a:pPr marL="0" indent="0" eaLnBrk="1" hangingPunct="1">
              <a:lnSpc>
                <a:spcPct val="90000"/>
              </a:lnSpc>
              <a:buFontTx/>
              <a:buNone/>
            </a:pPr>
            <a:r>
              <a:rPr lang="en-US" altLang="x-none" sz="2300" dirty="0">
                <a:latin typeface="Arial" charset="0"/>
                <a:ea typeface="ＭＳ Ｐゴシック" charset="-128"/>
              </a:rPr>
              <a:t>3. Does the mathematics/model teach us anything new that is scientifically significant?</a:t>
            </a:r>
          </a:p>
          <a:p>
            <a:pPr marL="0" indent="0" eaLnBrk="1" hangingPunct="1">
              <a:lnSpc>
                <a:spcPct val="90000"/>
              </a:lnSpc>
              <a:buFontTx/>
              <a:buNone/>
            </a:pPr>
            <a:r>
              <a:rPr lang="en-US" altLang="x-none" sz="2300" dirty="0">
                <a:latin typeface="Arial" charset="0"/>
                <a:ea typeface="ＭＳ Ｐゴシック" charset="-128"/>
              </a:rPr>
              <a:t>4. Are the mathematics/modeling/coding correct?</a:t>
            </a:r>
          </a:p>
          <a:p>
            <a:pPr marL="0" indent="0" eaLnBrk="1" hangingPunct="1">
              <a:lnSpc>
                <a:spcPct val="90000"/>
              </a:lnSpc>
              <a:buFontTx/>
              <a:buNone/>
            </a:pPr>
            <a:r>
              <a:rPr lang="en-US" altLang="x-none" sz="2300" dirty="0">
                <a:latin typeface="Arial" charset="0"/>
                <a:ea typeface="ＭＳ Ｐゴシック" charset="-128"/>
              </a:rPr>
              <a:t>5. If the paper is strictly theoretical, does it point out</a:t>
            </a:r>
          </a:p>
          <a:p>
            <a:pPr marL="0" indent="0" eaLnBrk="1" hangingPunct="1">
              <a:lnSpc>
                <a:spcPct val="90000"/>
              </a:lnSpc>
              <a:buFontTx/>
              <a:buNone/>
            </a:pPr>
            <a:r>
              <a:rPr lang="en-US" altLang="x-none" sz="2300" dirty="0">
                <a:latin typeface="Arial" charset="0"/>
                <a:ea typeface="ＭＳ Ｐゴシック" charset="-128"/>
              </a:rPr>
              <a:t>broadly useful new insights?</a:t>
            </a:r>
          </a:p>
          <a:p>
            <a:pPr marL="0" indent="0" eaLnBrk="1" hangingPunct="1">
              <a:lnSpc>
                <a:spcPct val="90000"/>
              </a:lnSpc>
              <a:buFontTx/>
              <a:buNone/>
            </a:pPr>
            <a:r>
              <a:rPr lang="en-US" altLang="x-none" sz="2300" dirty="0">
                <a:latin typeface="Arial" charset="0"/>
                <a:ea typeface="ＭＳ Ｐゴシック" charset="-128"/>
              </a:rPr>
              <a:t>6. Are the model parameters and variables estimable</a:t>
            </a:r>
          </a:p>
          <a:p>
            <a:pPr marL="0" indent="0" eaLnBrk="1" hangingPunct="1">
              <a:lnSpc>
                <a:spcPct val="90000"/>
              </a:lnSpc>
              <a:buFontTx/>
              <a:buNone/>
            </a:pPr>
            <a:r>
              <a:rPr lang="en-US" altLang="x-none" sz="2300" dirty="0">
                <a:latin typeface="Arial" charset="0"/>
                <a:ea typeface="ＭＳ Ｐゴシック" charset="-128"/>
              </a:rPr>
              <a:t>from observations?</a:t>
            </a:r>
          </a:p>
          <a:p>
            <a:pPr marL="0" indent="0" eaLnBrk="1" hangingPunct="1">
              <a:lnSpc>
                <a:spcPct val="90000"/>
              </a:lnSpc>
              <a:buFontTx/>
              <a:buNone/>
            </a:pPr>
            <a:r>
              <a:rPr lang="en-US" altLang="x-none" sz="2300" dirty="0">
                <a:latin typeface="Arial" charset="0"/>
                <a:ea typeface="ＭＳ Ｐゴシック" charset="-128"/>
              </a:rPr>
              <a:t>7. Is there some effort devoted to model evaluation?</a:t>
            </a:r>
          </a:p>
        </p:txBody>
      </p:sp>
      <p:pic>
        <p:nvPicPr>
          <p:cNvPr id="105476"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92850"/>
            <a:ext cx="22542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505" y="6341651"/>
            <a:ext cx="1921495" cy="51634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a:xfrm>
            <a:off x="738188" y="0"/>
            <a:ext cx="7772400" cy="990600"/>
          </a:xfrm>
        </p:spPr>
        <p:txBody>
          <a:bodyPr/>
          <a:lstStyle/>
          <a:p>
            <a:r>
              <a:rPr lang="en-US" altLang="x-none" sz="3200" b="1">
                <a:solidFill>
                  <a:srgbClr val="000000"/>
                </a:solidFill>
                <a:latin typeface="Arial" charset="0"/>
                <a:ea typeface="MS Mincho" charset="-128"/>
              </a:rPr>
              <a:t>Taxonomy of Models</a:t>
            </a:r>
            <a:endParaRPr lang="en-US" altLang="x-none" b="1">
              <a:solidFill>
                <a:srgbClr val="000000"/>
              </a:solidFill>
              <a:latin typeface="Arial" charset="0"/>
              <a:ea typeface="ＭＳ Ｐゴシック" charset="-128"/>
            </a:endParaRPr>
          </a:p>
        </p:txBody>
      </p:sp>
      <p:sp>
        <p:nvSpPr>
          <p:cNvPr id="64515" name="Rectangle 3"/>
          <p:cNvSpPr>
            <a:spLocks noGrp="1" noChangeArrowheads="1"/>
          </p:cNvSpPr>
          <p:nvPr>
            <p:ph type="subTitle" idx="1"/>
          </p:nvPr>
        </p:nvSpPr>
        <p:spPr>
          <a:xfrm>
            <a:off x="738188" y="869414"/>
            <a:ext cx="7597775" cy="1174750"/>
          </a:xfrm>
        </p:spPr>
        <p:txBody>
          <a:bodyPr/>
          <a:lstStyle/>
          <a:p>
            <a:pPr algn="l"/>
            <a:r>
              <a:rPr lang="en-US" altLang="x-none" sz="2400" dirty="0">
                <a:solidFill>
                  <a:srgbClr val="000000"/>
                </a:solidFill>
                <a:latin typeface="Arial" charset="0"/>
                <a:ea typeface="ＭＳ Ｐゴシック" charset="-128"/>
              </a:rPr>
              <a:t>This could be based on the model objectives, on the general approaches used, or on the methodology. One possibility is:</a:t>
            </a:r>
          </a:p>
          <a:p>
            <a:pPr algn="l"/>
            <a:r>
              <a:rPr lang="en-US" altLang="x-none" sz="2400" dirty="0">
                <a:latin typeface="Arial" charset="0"/>
                <a:ea typeface="ＭＳ Ｐゴシック" charset="-128"/>
              </a:rPr>
              <a:t>    </a:t>
            </a:r>
            <a:r>
              <a:rPr lang="en-US" altLang="x-none" sz="2400" i="1" dirty="0">
                <a:solidFill>
                  <a:srgbClr val="800000"/>
                </a:solidFill>
                <a:latin typeface="Arial" charset="0"/>
                <a:ea typeface="ＭＳ Ｐゴシック" charset="-128"/>
              </a:rPr>
              <a:t>conceptual</a:t>
            </a:r>
          </a:p>
          <a:p>
            <a:pPr algn="l"/>
            <a:r>
              <a:rPr lang="en-US" altLang="x-none" sz="2400" dirty="0">
                <a:solidFill>
                  <a:srgbClr val="800000"/>
                </a:solidFill>
                <a:latin typeface="Arial" charset="0"/>
                <a:ea typeface="ＭＳ Ｐゴシック" charset="-128"/>
              </a:rPr>
              <a:t>    </a:t>
            </a:r>
            <a:r>
              <a:rPr lang="en-US" altLang="x-none" sz="2400" i="1" dirty="0">
                <a:solidFill>
                  <a:srgbClr val="800000"/>
                </a:solidFill>
                <a:latin typeface="Arial" charset="0"/>
                <a:ea typeface="ＭＳ Ｐゴシック" charset="-128"/>
              </a:rPr>
              <a:t>verbal</a:t>
            </a:r>
          </a:p>
          <a:p>
            <a:pPr algn="l"/>
            <a:r>
              <a:rPr lang="en-US" altLang="x-none" sz="2400" dirty="0">
                <a:solidFill>
                  <a:srgbClr val="800000"/>
                </a:solidFill>
                <a:latin typeface="Arial" charset="0"/>
                <a:ea typeface="ＭＳ Ｐゴシック" charset="-128"/>
              </a:rPr>
              <a:t>    </a:t>
            </a:r>
            <a:r>
              <a:rPr lang="en-US" altLang="x-none" sz="2400" i="1" dirty="0">
                <a:solidFill>
                  <a:srgbClr val="800000"/>
                </a:solidFill>
                <a:latin typeface="Arial" charset="0"/>
                <a:ea typeface="ＭＳ Ｐゴシック" charset="-128"/>
              </a:rPr>
              <a:t>quantitative (including math, network, simulation)</a:t>
            </a:r>
          </a:p>
          <a:p>
            <a:pPr algn="l"/>
            <a:r>
              <a:rPr lang="en-US" altLang="x-none" sz="2400" dirty="0">
                <a:solidFill>
                  <a:srgbClr val="800000"/>
                </a:solidFill>
                <a:latin typeface="Arial" charset="0"/>
                <a:ea typeface="ＭＳ Ｐゴシック" charset="-128"/>
              </a:rPr>
              <a:t>    </a:t>
            </a:r>
            <a:r>
              <a:rPr lang="en-US" altLang="x-none" sz="2400" i="1" dirty="0">
                <a:solidFill>
                  <a:srgbClr val="800000"/>
                </a:solidFill>
                <a:latin typeface="Arial" charset="0"/>
                <a:ea typeface="ＭＳ Ｐゴシック" charset="-128"/>
              </a:rPr>
              <a:t>physical</a:t>
            </a:r>
            <a:r>
              <a:rPr lang="en-US" altLang="x-none" sz="2400" dirty="0">
                <a:solidFill>
                  <a:srgbClr val="800000"/>
                </a:solidFill>
                <a:latin typeface="Arial" charset="0"/>
                <a:ea typeface="ＭＳ Ｐゴシック" charset="-128"/>
              </a:rPr>
              <a:t> </a:t>
            </a:r>
            <a:r>
              <a:rPr lang="en-US" altLang="x-none" sz="2400" dirty="0">
                <a:latin typeface="Arial" charset="0"/>
                <a:ea typeface="ＭＳ Ｐゴシック" charset="-128"/>
              </a:rPr>
              <a:t>(e.g. real, such as a physical model for an animal to evaluate heat-loading)</a:t>
            </a:r>
          </a:p>
          <a:p>
            <a:pPr algn="l"/>
            <a:r>
              <a:rPr lang="en-US" altLang="x-none" sz="2400" dirty="0">
                <a:latin typeface="Arial" charset="0"/>
                <a:ea typeface="ＭＳ Ｐゴシック" charset="-128"/>
              </a:rPr>
              <a:t>    </a:t>
            </a:r>
            <a:r>
              <a:rPr lang="en-US" altLang="x-none" sz="2400" i="1" dirty="0">
                <a:solidFill>
                  <a:srgbClr val="800000"/>
                </a:solidFill>
                <a:latin typeface="Arial" charset="0"/>
                <a:ea typeface="ＭＳ Ｐゴシック" charset="-128"/>
              </a:rPr>
              <a:t>biological</a:t>
            </a:r>
            <a:r>
              <a:rPr lang="en-US" altLang="x-none" sz="2400" dirty="0">
                <a:latin typeface="Arial" charset="0"/>
                <a:ea typeface="ＭＳ Ｐゴシック" charset="-128"/>
              </a:rPr>
              <a:t> (including animal models used for experiments, cell lines, and tissue cultures) </a:t>
            </a:r>
          </a:p>
          <a:p>
            <a:pPr algn="l"/>
            <a:r>
              <a:rPr lang="en-US" altLang="x-none" sz="2400" i="1" dirty="0">
                <a:solidFill>
                  <a:srgbClr val="000090"/>
                </a:solidFill>
                <a:latin typeface="Arial" charset="0"/>
                <a:ea typeface="ＭＳ Ｐゴシック" charset="-128"/>
              </a:rPr>
              <a:t>Note that modeling texts typically classify models based on mathematical approach – static, dynamic, spatial, stochastic, statistical</a:t>
            </a:r>
            <a:r>
              <a:rPr lang="en-US" altLang="x-none" sz="2400" i="1" dirty="0">
                <a:solidFill>
                  <a:srgbClr val="000000"/>
                </a:solidFill>
                <a:latin typeface="Arial" charset="0"/>
                <a:ea typeface="ＭＳ Ｐゴシック" charset="-128"/>
              </a:rPr>
              <a:t>.</a:t>
            </a:r>
          </a:p>
          <a:p>
            <a:endParaRPr lang="en-US" altLang="x-none" sz="2800" dirty="0">
              <a:solidFill>
                <a:srgbClr val="CCFF33"/>
              </a:solidFill>
              <a:latin typeface="Arial" charset="0"/>
              <a:ea typeface="ＭＳ Ｐゴシック" charset="-128"/>
            </a:endParaRPr>
          </a:p>
        </p:txBody>
      </p:sp>
      <p:pic>
        <p:nvPicPr>
          <p:cNvPr id="64516" name="Picture 5"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000"/>
            <a:ext cx="20288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3738" y="6293612"/>
            <a:ext cx="2100262" cy="56438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D96FA873-900B-3B90-22CB-32387B2B040A}"/>
              </a:ext>
            </a:extLst>
          </p:cNvPr>
          <p:cNvSpPr>
            <a:spLocks noGrp="1" noChangeArrowheads="1"/>
          </p:cNvSpPr>
          <p:nvPr>
            <p:ph type="ctrTitle"/>
          </p:nvPr>
        </p:nvSpPr>
        <p:spPr>
          <a:xfrm>
            <a:off x="0" y="7690"/>
            <a:ext cx="8758410" cy="927908"/>
          </a:xfrm>
        </p:spPr>
        <p:txBody>
          <a:bodyPr/>
          <a:lstStyle/>
          <a:p>
            <a:r>
              <a:rPr lang="en-US" altLang="en-US" sz="2998" b="1" dirty="0">
                <a:solidFill>
                  <a:srgbClr val="000000"/>
                </a:solidFill>
                <a:latin typeface="Arial" panose="020B0604020202020204" pitchFamily="34" charset="0"/>
                <a:ea typeface="MS Mincho" panose="02020609040205080304" pitchFamily="49" charset="-128"/>
              </a:rPr>
              <a:t>Possible Human Behavior Model Objectives</a:t>
            </a:r>
            <a:endParaRPr lang="en-US" altLang="en-US" b="1" dirty="0">
              <a:solidFill>
                <a:srgbClr val="000000"/>
              </a:solidFill>
              <a:latin typeface="Arial" panose="020B0604020202020204" pitchFamily="34" charset="0"/>
              <a:ea typeface="ＭＳ Ｐゴシック" panose="020B0600070205080204" pitchFamily="34" charset="-128"/>
            </a:endParaRPr>
          </a:p>
        </p:txBody>
      </p:sp>
      <p:sp>
        <p:nvSpPr>
          <p:cNvPr id="66563" name="Rectangle 3">
            <a:extLst>
              <a:ext uri="{FF2B5EF4-FFF2-40B4-BE49-F238E27FC236}">
                <a16:creationId xmlns:a16="http://schemas.microsoft.com/office/drawing/2014/main" id="{E789DBC4-A1AC-F031-A7EF-8B749FECD699}"/>
              </a:ext>
            </a:extLst>
          </p:cNvPr>
          <p:cNvSpPr>
            <a:spLocks noGrp="1" noChangeArrowheads="1"/>
          </p:cNvSpPr>
          <p:nvPr>
            <p:ph type="subTitle" idx="1"/>
          </p:nvPr>
        </p:nvSpPr>
        <p:spPr>
          <a:xfrm>
            <a:off x="446183" y="1023735"/>
            <a:ext cx="8251634" cy="5002492"/>
          </a:xfrm>
        </p:spPr>
        <p:txBody>
          <a:bodyPr/>
          <a:lstStyle/>
          <a:p>
            <a:pPr algn="l"/>
            <a:r>
              <a:rPr lang="en-US" altLang="en-US" sz="2436" dirty="0">
                <a:solidFill>
                  <a:srgbClr val="000000"/>
                </a:solidFill>
                <a:latin typeface="Arial" panose="020B0604020202020204" pitchFamily="34" charset="0"/>
                <a:ea typeface="ＭＳ Ｐゴシック" panose="020B0600070205080204" pitchFamily="34" charset="-128"/>
              </a:rPr>
              <a:t>1. Suggest observations and experiments (ads/marketing to modify purchasing behavior, time on a site/game)</a:t>
            </a:r>
          </a:p>
          <a:p>
            <a:pPr algn="l"/>
            <a:r>
              <a:rPr lang="en-US" altLang="en-US" sz="2436" dirty="0">
                <a:solidFill>
                  <a:srgbClr val="000000"/>
                </a:solidFill>
                <a:latin typeface="Arial" panose="020B0604020202020204" pitchFamily="34" charset="0"/>
                <a:ea typeface="ＭＳ Ｐゴシック" panose="020B0600070205080204" pitchFamily="34" charset="-128"/>
              </a:rPr>
              <a:t>2. Provide a framework to assemble data and observations (behavioral differences impacted by group dynamics)</a:t>
            </a:r>
          </a:p>
          <a:p>
            <a:pPr algn="l"/>
            <a:r>
              <a:rPr lang="en-US" altLang="en-US" sz="2436" dirty="0">
                <a:solidFill>
                  <a:srgbClr val="000000"/>
                </a:solidFill>
                <a:latin typeface="Arial" panose="020B0604020202020204" pitchFamily="34" charset="0"/>
                <a:ea typeface="ＭＳ Ｐゴシック" panose="020B0600070205080204" pitchFamily="34" charset="-128"/>
              </a:rPr>
              <a:t>3. Consider how our world came to be as it is (F. Jacob) (comparative biology and evolution of behavior/culture)</a:t>
            </a:r>
          </a:p>
          <a:p>
            <a:pPr algn="l"/>
            <a:r>
              <a:rPr lang="en-US" altLang="en-US" sz="2436" dirty="0">
                <a:solidFill>
                  <a:srgbClr val="000000"/>
                </a:solidFill>
                <a:latin typeface="Arial" panose="020B0604020202020204" pitchFamily="34" charset="0"/>
                <a:ea typeface="ＭＳ Ｐゴシック" panose="020B0600070205080204" pitchFamily="34" charset="-128"/>
              </a:rPr>
              <a:t>4. Clarifies hypotheses and chains of argument (relative importance of social factors and personal experience) </a:t>
            </a:r>
          </a:p>
          <a:p>
            <a:pPr algn="l"/>
            <a:r>
              <a:rPr lang="en-US" altLang="en-US" sz="2436" dirty="0">
                <a:solidFill>
                  <a:srgbClr val="000000"/>
                </a:solidFill>
                <a:latin typeface="Arial" panose="020B0604020202020204" pitchFamily="34" charset="0"/>
                <a:ea typeface="ＭＳ Ｐゴシック" panose="020B0600070205080204" pitchFamily="34" charset="-128"/>
              </a:rPr>
              <a:t>5. Identifies key components in systems (what factors affect learning and memory)</a:t>
            </a:r>
          </a:p>
          <a:p>
            <a:pPr algn="l"/>
            <a:r>
              <a:rPr lang="en-US" altLang="en-US" sz="2436" dirty="0">
                <a:solidFill>
                  <a:srgbClr val="000000"/>
                </a:solidFill>
                <a:latin typeface="Arial" panose="020B0604020202020204" pitchFamily="34" charset="0"/>
                <a:ea typeface="ＭＳ Ｐゴシック" panose="020B0600070205080204" pitchFamily="34" charset="-128"/>
              </a:rPr>
              <a:t>6. Allow investigation while accounting for societal or ethical constraints (evaluate impacts of alternative policies)</a:t>
            </a:r>
            <a:endParaRPr lang="en-US" altLang="en-US" sz="2436" dirty="0">
              <a:solidFill>
                <a:srgbClr val="CCFF33"/>
              </a:solidFill>
              <a:latin typeface="Arial" panose="020B0604020202020204" pitchFamily="34" charset="0"/>
              <a:ea typeface="ＭＳ Ｐゴシック" panose="020B0600070205080204" pitchFamily="34" charset="-128"/>
            </a:endParaRP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fontScheme name="Beam">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11398</TotalTime>
  <Words>2638</Words>
  <Application>Microsoft Macintosh PowerPoint</Application>
  <PresentationFormat>On-screen Show (4:3)</PresentationFormat>
  <Paragraphs>210</Paragraphs>
  <Slides>46</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46</vt:i4>
      </vt:variant>
    </vt:vector>
  </HeadingPairs>
  <TitlesOfParts>
    <vt:vector size="56" baseType="lpstr">
      <vt:lpstr>ＭＳ Ｐゴシック</vt:lpstr>
      <vt:lpstr>Arial</vt:lpstr>
      <vt:lpstr>Calibri</vt:lpstr>
      <vt:lpstr>Roboto</vt:lpstr>
      <vt:lpstr>Times</vt:lpstr>
      <vt:lpstr>Times New Roman</vt:lpstr>
      <vt:lpstr>Trebuchet MS</vt:lpstr>
      <vt:lpstr>Wingdings</vt:lpstr>
      <vt:lpstr>Default Design</vt:lpstr>
      <vt:lpstr>Beam</vt:lpstr>
      <vt:lpstr>An Overview of Human Behavior Modeling</vt:lpstr>
      <vt:lpstr>PowerPoint Presentation</vt:lpstr>
      <vt:lpstr>PowerPoint Presentation</vt:lpstr>
      <vt:lpstr>Overview</vt:lpstr>
      <vt:lpstr>The “stories” in science are models</vt:lpstr>
      <vt:lpstr>Considerations in building models</vt:lpstr>
      <vt:lpstr>Criteria I use in Reviewing Modeling Papers</vt:lpstr>
      <vt:lpstr>Taxonomy of Models</vt:lpstr>
      <vt:lpstr>Possible Human Behavior Model Objectives</vt:lpstr>
      <vt:lpstr>PowerPoint Presentation</vt:lpstr>
      <vt:lpstr>Models and tradeoffs</vt:lpstr>
      <vt:lpstr>Environmental Modeling</vt:lpstr>
      <vt:lpstr>Describing Models</vt:lpstr>
      <vt:lpstr>Describing Models</vt:lpstr>
      <vt:lpstr>Describing Models</vt:lpstr>
      <vt:lpstr>Describing Models</vt:lpstr>
      <vt:lpstr>PowerPoint Presentation</vt:lpstr>
      <vt:lpstr>PowerPoint Presentation</vt:lpstr>
      <vt:lpstr>Constraints on models</vt:lpstr>
      <vt:lpstr>Model evaluation – some terminology</vt:lpstr>
      <vt:lpstr>Evaluating different types of models </vt:lpstr>
      <vt:lpstr>Evaluating different types of models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Modeling Human Behavior</vt:lpstr>
      <vt:lpstr>PowerPoint Presentation</vt:lpstr>
      <vt:lpstr>Agent-Based Models and Human Behavior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Themes</vt:lpstr>
      <vt:lpstr>Take home lessons</vt:lpstr>
    </vt:vector>
  </TitlesOfParts>
  <Company>Brian Beckage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Gross, Louis J</cp:lastModifiedBy>
  <cp:revision>822</cp:revision>
  <dcterms:created xsi:type="dcterms:W3CDTF">2009-02-10T16:25:00Z</dcterms:created>
  <dcterms:modified xsi:type="dcterms:W3CDTF">2024-09-09T05:39:09Z</dcterms:modified>
</cp:coreProperties>
</file>