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57"/>
  </p:notesMasterIdLst>
  <p:handoutMasterIdLst>
    <p:handoutMasterId r:id="rId58"/>
  </p:handoutMasterIdLst>
  <p:sldIdLst>
    <p:sldId id="1902" r:id="rId3"/>
    <p:sldId id="1652" r:id="rId4"/>
    <p:sldId id="1811" r:id="rId5"/>
    <p:sldId id="1854" r:id="rId6"/>
    <p:sldId id="1879" r:id="rId7"/>
    <p:sldId id="1926" r:id="rId8"/>
    <p:sldId id="1927" r:id="rId9"/>
    <p:sldId id="1949" r:id="rId10"/>
    <p:sldId id="1928" r:id="rId11"/>
    <p:sldId id="1929" r:id="rId12"/>
    <p:sldId id="1930" r:id="rId13"/>
    <p:sldId id="1932" r:id="rId14"/>
    <p:sldId id="1931" r:id="rId15"/>
    <p:sldId id="1933" r:id="rId16"/>
    <p:sldId id="1934" r:id="rId17"/>
    <p:sldId id="1950" r:id="rId18"/>
    <p:sldId id="1901" r:id="rId19"/>
    <p:sldId id="1827" r:id="rId20"/>
    <p:sldId id="1907" r:id="rId21"/>
    <p:sldId id="1883" r:id="rId22"/>
    <p:sldId id="1935" r:id="rId23"/>
    <p:sldId id="1936" r:id="rId24"/>
    <p:sldId id="1948" r:id="rId25"/>
    <p:sldId id="1753" r:id="rId26"/>
    <p:sldId id="1911" r:id="rId27"/>
    <p:sldId id="1909" r:id="rId28"/>
    <p:sldId id="1910" r:id="rId29"/>
    <p:sldId id="1908" r:id="rId30"/>
    <p:sldId id="1905" r:id="rId31"/>
    <p:sldId id="1912" r:id="rId32"/>
    <p:sldId id="1924" r:id="rId33"/>
    <p:sldId id="1925" r:id="rId34"/>
    <p:sldId id="1916" r:id="rId35"/>
    <p:sldId id="1917" r:id="rId36"/>
    <p:sldId id="1918" r:id="rId37"/>
    <p:sldId id="1919" r:id="rId38"/>
    <p:sldId id="1920" r:id="rId39"/>
    <p:sldId id="1921" r:id="rId40"/>
    <p:sldId id="1914" r:id="rId41"/>
    <p:sldId id="1922" r:id="rId42"/>
    <p:sldId id="1923" r:id="rId43"/>
    <p:sldId id="1937" r:id="rId44"/>
    <p:sldId id="1951" r:id="rId45"/>
    <p:sldId id="1952" r:id="rId46"/>
    <p:sldId id="1938" r:id="rId47"/>
    <p:sldId id="1939" r:id="rId48"/>
    <p:sldId id="1940" r:id="rId49"/>
    <p:sldId id="1941" r:id="rId50"/>
    <p:sldId id="1942" r:id="rId51"/>
    <p:sldId id="1943" r:id="rId52"/>
    <p:sldId id="1944" r:id="rId53"/>
    <p:sldId id="1945" r:id="rId54"/>
    <p:sldId id="1946" r:id="rId55"/>
    <p:sldId id="1947" r:id="rId56"/>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8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8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8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800" kern="1200">
        <a:solidFill>
          <a:schemeClr val="tx1"/>
        </a:solidFill>
        <a:latin typeface="Times New Roman" charset="0"/>
        <a:ea typeface="ＭＳ Ｐゴシック" charset="-128"/>
        <a:cs typeface="+mn-cs"/>
      </a:defRPr>
    </a:lvl5pPr>
    <a:lvl6pPr marL="2286000" algn="l" defTabSz="914400" rtl="0" eaLnBrk="1" latinLnBrk="0" hangingPunct="1">
      <a:defRPr sz="2800" kern="1200">
        <a:solidFill>
          <a:schemeClr val="tx1"/>
        </a:solidFill>
        <a:latin typeface="Times New Roman" charset="0"/>
        <a:ea typeface="ＭＳ Ｐゴシック" charset="-128"/>
        <a:cs typeface="+mn-cs"/>
      </a:defRPr>
    </a:lvl6pPr>
    <a:lvl7pPr marL="2743200" algn="l" defTabSz="914400" rtl="0" eaLnBrk="1" latinLnBrk="0" hangingPunct="1">
      <a:defRPr sz="2800" kern="1200">
        <a:solidFill>
          <a:schemeClr val="tx1"/>
        </a:solidFill>
        <a:latin typeface="Times New Roman" charset="0"/>
        <a:ea typeface="ＭＳ Ｐゴシック" charset="-128"/>
        <a:cs typeface="+mn-cs"/>
      </a:defRPr>
    </a:lvl7pPr>
    <a:lvl8pPr marL="3200400" algn="l" defTabSz="914400" rtl="0" eaLnBrk="1" latinLnBrk="0" hangingPunct="1">
      <a:defRPr sz="2800" kern="1200">
        <a:solidFill>
          <a:schemeClr val="tx1"/>
        </a:solidFill>
        <a:latin typeface="Times New Roman" charset="0"/>
        <a:ea typeface="ＭＳ Ｐゴシック" charset="-128"/>
        <a:cs typeface="+mn-cs"/>
      </a:defRPr>
    </a:lvl8pPr>
    <a:lvl9pPr marL="3657600" algn="l" defTabSz="914400" rtl="0" eaLnBrk="1" latinLnBrk="0" hangingPunct="1">
      <a:defRPr sz="28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52E7"/>
    <a:srgbClr val="FBF703"/>
    <a:srgbClr val="F5F902"/>
    <a:srgbClr val="FF271C"/>
    <a:srgbClr val="82A92A"/>
    <a:srgbClr val="11BA32"/>
    <a:srgbClr val="6774FF"/>
    <a:srgbClr val="81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p:restoredTop sz="82535"/>
  </p:normalViewPr>
  <p:slideViewPr>
    <p:cSldViewPr snapToGrid="0">
      <p:cViewPr varScale="1">
        <p:scale>
          <a:sx n="82" d="100"/>
          <a:sy n="82" d="100"/>
        </p:scale>
        <p:origin x="176" y="576"/>
      </p:cViewPr>
      <p:guideLst>
        <p:guide orient="horz" pos="2160"/>
        <p:guide pos="2880"/>
      </p:guideLst>
    </p:cSldViewPr>
  </p:slideViewPr>
  <p:outlineViewPr>
    <p:cViewPr>
      <p:scale>
        <a:sx n="33" d="100"/>
        <a:sy n="33" d="100"/>
      </p:scale>
      <p:origin x="0" y="4264"/>
    </p:cViewPr>
  </p:outlineViewPr>
  <p:notesTextViewPr>
    <p:cViewPr>
      <p:scale>
        <a:sx n="100" d="100"/>
        <a:sy n="100" d="100"/>
      </p:scale>
      <p:origin x="0" y="0"/>
    </p:cViewPr>
  </p:notesTextViewPr>
  <p:sorterViewPr>
    <p:cViewPr>
      <p:scale>
        <a:sx n="66" d="100"/>
        <a:sy n="66" d="100"/>
      </p:scale>
      <p:origin x="0" y="1816"/>
    </p:cViewPr>
  </p:sorterViewPr>
  <p:notesViewPr>
    <p:cSldViewPr snapToGrid="0">
      <p:cViewPr varScale="1">
        <p:scale>
          <a:sx n="42" d="100"/>
          <a:sy n="42" d="100"/>
        </p:scale>
        <p:origin x="-1435"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66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2666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12666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2666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FD598F09-1CA9-2742-8995-C92AC020DEE5}" type="slidenum">
              <a:rPr lang="en-US" altLang="en-US"/>
              <a:pPr/>
              <a:t>‹#›</a:t>
            </a:fld>
            <a:endParaRPr lang="en-US" altLang="en-US"/>
          </a:p>
        </p:txBody>
      </p:sp>
    </p:spTree>
    <p:extLst>
      <p:ext uri="{BB962C8B-B14F-4D97-AF65-F5344CB8AC3E}">
        <p14:creationId xmlns:p14="http://schemas.microsoft.com/office/powerpoint/2010/main" val="1681933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454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30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54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54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454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A8ADE0D-D298-584D-A5C9-55321DFDBE3E}" type="slidenum">
              <a:rPr lang="en-US" altLang="en-US"/>
              <a:pPr/>
              <a:t>‹#›</a:t>
            </a:fld>
            <a:endParaRPr lang="en-US" altLang="en-US"/>
          </a:p>
        </p:txBody>
      </p:sp>
    </p:spTree>
    <p:extLst>
      <p:ext uri="{BB962C8B-B14F-4D97-AF65-F5344CB8AC3E}">
        <p14:creationId xmlns:p14="http://schemas.microsoft.com/office/powerpoint/2010/main" val="593478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34FB7-E5E2-CE56-9707-F36A73FE6DF3}"/>
            </a:ext>
          </a:extLst>
        </p:cNvPr>
        <p:cNvGrpSpPr/>
        <p:nvPr/>
      </p:nvGrpSpPr>
      <p:grpSpPr>
        <a:xfrm>
          <a:off x="0" y="0"/>
          <a:ext cx="0" cy="0"/>
          <a:chOff x="0" y="0"/>
          <a:chExt cx="0" cy="0"/>
        </a:xfrm>
      </p:grpSpPr>
      <p:sp>
        <p:nvSpPr>
          <p:cNvPr id="32769" name="Rectangle 7">
            <a:extLst>
              <a:ext uri="{FF2B5EF4-FFF2-40B4-BE49-F238E27FC236}">
                <a16:creationId xmlns:a16="http://schemas.microsoft.com/office/drawing/2014/main" id="{0CC31515-A741-09A8-DA62-C692371AEF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90F2690-EEEF-8949-9636-1B94206149B5}" type="slidenum">
              <a:rPr lang="en-US" altLang="en-US" sz="1200"/>
              <a:pPr eaLnBrk="1" hangingPunct="1"/>
              <a:t>1</a:t>
            </a:fld>
            <a:endParaRPr lang="en-US" altLang="en-US" sz="1200"/>
          </a:p>
        </p:txBody>
      </p:sp>
      <p:sp>
        <p:nvSpPr>
          <p:cNvPr id="32770" name="Rectangle 2">
            <a:extLst>
              <a:ext uri="{FF2B5EF4-FFF2-40B4-BE49-F238E27FC236}">
                <a16:creationId xmlns:a16="http://schemas.microsoft.com/office/drawing/2014/main" id="{580B1ADF-B974-36CC-BF58-3CB31D3506D8}"/>
              </a:ext>
            </a:extLst>
          </p:cNvPr>
          <p:cNvSpPr>
            <a:spLocks noGrp="1" noRot="1" noChangeAspect="1" noChangeArrowheads="1" noTextEdit="1"/>
          </p:cNvSpPr>
          <p:nvPr>
            <p:ph type="sldImg"/>
          </p:nvPr>
        </p:nvSpPr>
        <p:spPr>
          <a:xfrm>
            <a:off x="1144588" y="685800"/>
            <a:ext cx="4572000" cy="3429000"/>
          </a:xfrm>
          <a:ln/>
        </p:spPr>
      </p:sp>
      <p:sp>
        <p:nvSpPr>
          <p:cNvPr id="322563" name="Rectangle 3">
            <a:extLst>
              <a:ext uri="{FF2B5EF4-FFF2-40B4-BE49-F238E27FC236}">
                <a16:creationId xmlns:a16="http://schemas.microsoft.com/office/drawing/2014/main" id="{EE7B8F60-6E07-1463-5CAA-9CD73AAFDCAB}"/>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176300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5A2DF71-2947-9544-B0AC-96F8CD688FA9}" type="slidenum">
              <a:rPr lang="en-US" altLang="en-US" sz="1200"/>
              <a:pPr eaLnBrk="1" hangingPunct="1"/>
              <a:t>43</a:t>
            </a:fld>
            <a:endParaRPr lang="en-US" altLang="en-US" sz="1200"/>
          </a:p>
        </p:txBody>
      </p:sp>
      <p:sp>
        <p:nvSpPr>
          <p:cNvPr id="37890" name="Rectangle 2"/>
          <p:cNvSpPr>
            <a:spLocks noGrp="1" noRot="1" noChangeAspect="1" noChangeArrowheads="1"/>
          </p:cNvSpPr>
          <p:nvPr>
            <p:ph type="sldImg"/>
          </p:nvPr>
        </p:nvSpPr>
        <p:spPr>
          <a:xfrm>
            <a:off x="1144588" y="685800"/>
            <a:ext cx="4572000" cy="3429000"/>
          </a:xfrm>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916680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ADE0D-D298-584D-A5C9-55321DFDBE3E}" type="slidenum">
              <a:rPr lang="en-US" altLang="en-US" smtClean="0"/>
              <a:pPr/>
              <a:t>45</a:t>
            </a:fld>
            <a:endParaRPr lang="en-US" altLang="en-US"/>
          </a:p>
        </p:txBody>
      </p:sp>
    </p:spTree>
    <p:extLst>
      <p:ext uri="{BB962C8B-B14F-4D97-AF65-F5344CB8AC3E}">
        <p14:creationId xmlns:p14="http://schemas.microsoft.com/office/powerpoint/2010/main" val="2276307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5A2DF71-2947-9544-B0AC-96F8CD688FA9}" type="slidenum">
              <a:rPr lang="en-US" altLang="en-US" sz="1200"/>
              <a:pPr eaLnBrk="1" hangingPunct="1"/>
              <a:t>2</a:t>
            </a:fld>
            <a:endParaRPr lang="en-US" altLang="en-US" sz="1200"/>
          </a:p>
        </p:txBody>
      </p:sp>
      <p:sp>
        <p:nvSpPr>
          <p:cNvPr id="37890" name="Rectangle 2"/>
          <p:cNvSpPr>
            <a:spLocks noGrp="1" noRot="1" noChangeAspect="1" noChangeArrowheads="1"/>
          </p:cNvSpPr>
          <p:nvPr>
            <p:ph type="sldImg"/>
          </p:nvPr>
        </p:nvSpPr>
        <p:spPr>
          <a:xfrm>
            <a:off x="1144588" y="685800"/>
            <a:ext cx="4572000" cy="3429000"/>
          </a:xfrm>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178370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r>
          </a:p>
        </p:txBody>
      </p:sp>
      <p:sp>
        <p:nvSpPr>
          <p:cNvPr id="4" name="Slide Number Placeholder 3"/>
          <p:cNvSpPr>
            <a:spLocks noGrp="1"/>
          </p:cNvSpPr>
          <p:nvPr>
            <p:ph type="sldNum" sz="quarter" idx="10"/>
          </p:nvPr>
        </p:nvSpPr>
        <p:spPr/>
        <p:txBody>
          <a:bodyPr/>
          <a:lstStyle/>
          <a:p>
            <a:fld id="{BBB14505-F15A-447F-B31D-A7AED6FD8C54}" type="slidenum">
              <a:rPr lang="en-US" smtClean="0"/>
              <a:t>4</a:t>
            </a:fld>
            <a:endParaRPr lang="en-US"/>
          </a:p>
        </p:txBody>
      </p:sp>
    </p:spTree>
    <p:extLst>
      <p:ext uri="{BB962C8B-B14F-4D97-AF65-F5344CB8AC3E}">
        <p14:creationId xmlns:p14="http://schemas.microsoft.com/office/powerpoint/2010/main" val="609084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18</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560199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1A817E50-4329-8140-980B-60F6D83938C6}" type="slidenum">
              <a:rPr lang="en-US" altLang="x-none">
                <a:latin typeface="Arial" charset="0"/>
              </a:rPr>
              <a:pPr>
                <a:spcBef>
                  <a:spcPct val="0"/>
                </a:spcBef>
              </a:pPr>
              <a:t>24</a:t>
            </a:fld>
            <a:endParaRPr lang="en-US" altLang="x-none">
              <a:latin typeface="Arial" charset="0"/>
            </a:endParaRPr>
          </a:p>
        </p:txBody>
      </p:sp>
      <p:sp>
        <p:nvSpPr>
          <p:cNvPr id="108546" name="Rectangle 2"/>
          <p:cNvSpPr>
            <a:spLocks noGrp="1" noRot="1" noChangeAspect="1" noChangeArrowheads="1" noTextEdit="1"/>
          </p:cNvSpPr>
          <p:nvPr>
            <p:ph type="sldImg"/>
          </p:nvPr>
        </p:nvSpPr>
        <p:spPr>
          <a:solidFill>
            <a:srgbClr val="FFFFFF"/>
          </a:solidFill>
          <a:ln/>
        </p:spPr>
      </p:sp>
      <p:sp>
        <p:nvSpPr>
          <p:cNvPr id="1085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x-none" altLang="x-none">
              <a:latin typeface="Arial" charset="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2C06C-A24A-FEE7-AD02-B3AD8BF1BB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F9D55-E958-6392-CF5A-A71815443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C5DFCE-5726-77B3-00B4-35660BC4AC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190286-6FBF-2FC5-C7A8-B34492415840}"/>
              </a:ext>
            </a:extLst>
          </p:cNvPr>
          <p:cNvSpPr>
            <a:spLocks noGrp="1"/>
          </p:cNvSpPr>
          <p:nvPr>
            <p:ph type="sldNum" sz="quarter" idx="10"/>
          </p:nvPr>
        </p:nvSpPr>
        <p:spPr/>
        <p:txBody>
          <a:bodyPr/>
          <a:lstStyle/>
          <a:p>
            <a:fld id="{BBB14505-F15A-447F-B31D-A7AED6FD8C54}" type="slidenum">
              <a:rPr lang="en-US" smtClean="0"/>
              <a:t>25</a:t>
            </a:fld>
            <a:endParaRPr lang="en-US"/>
          </a:p>
        </p:txBody>
      </p:sp>
    </p:spTree>
    <p:extLst>
      <p:ext uri="{BB962C8B-B14F-4D97-AF65-F5344CB8AC3E}">
        <p14:creationId xmlns:p14="http://schemas.microsoft.com/office/powerpoint/2010/main" val="4232267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ADE0D-D298-584D-A5C9-55321DFDBE3E}" type="slidenum">
              <a:rPr lang="en-US" altLang="en-US" smtClean="0"/>
              <a:pPr/>
              <a:t>32</a:t>
            </a:fld>
            <a:endParaRPr lang="en-US" altLang="en-US"/>
          </a:p>
        </p:txBody>
      </p:sp>
    </p:spTree>
    <p:extLst>
      <p:ext uri="{BB962C8B-B14F-4D97-AF65-F5344CB8AC3E}">
        <p14:creationId xmlns:p14="http://schemas.microsoft.com/office/powerpoint/2010/main" val="2712593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36798-5E87-1216-B8B6-42471C318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5A61DE-BD7F-83E3-9DFB-21ABB3330B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34329-8708-92BF-95F0-82065C24C3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E861B7-01A7-19C4-0B84-10B61E3FEF40}"/>
              </a:ext>
            </a:extLst>
          </p:cNvPr>
          <p:cNvSpPr>
            <a:spLocks noGrp="1"/>
          </p:cNvSpPr>
          <p:nvPr>
            <p:ph type="sldNum" sz="quarter" idx="10"/>
          </p:nvPr>
        </p:nvSpPr>
        <p:spPr/>
        <p:txBody>
          <a:bodyPr/>
          <a:lstStyle/>
          <a:p>
            <a:fld id="{BBB14505-F15A-447F-B31D-A7AED6FD8C54}" type="slidenum">
              <a:rPr lang="en-US" smtClean="0"/>
              <a:t>37</a:t>
            </a:fld>
            <a:endParaRPr lang="en-US"/>
          </a:p>
        </p:txBody>
      </p:sp>
    </p:spTree>
    <p:extLst>
      <p:ext uri="{BB962C8B-B14F-4D97-AF65-F5344CB8AC3E}">
        <p14:creationId xmlns:p14="http://schemas.microsoft.com/office/powerpoint/2010/main" val="3371164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E72FF-B454-66C0-B78B-B01449E056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3DD95-39E1-365B-FA7E-0C8E5FD65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7BBC80-532A-9006-ED98-D13059CE43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50B13D-14FB-67B7-812A-3EF1D12F88AC}"/>
              </a:ext>
            </a:extLst>
          </p:cNvPr>
          <p:cNvSpPr>
            <a:spLocks noGrp="1"/>
          </p:cNvSpPr>
          <p:nvPr>
            <p:ph type="sldNum" sz="quarter" idx="10"/>
          </p:nvPr>
        </p:nvSpPr>
        <p:spPr/>
        <p:txBody>
          <a:bodyPr/>
          <a:lstStyle/>
          <a:p>
            <a:fld id="{BBB14505-F15A-447F-B31D-A7AED6FD8C54}" type="slidenum">
              <a:rPr lang="en-US" smtClean="0"/>
              <a:t>38</a:t>
            </a:fld>
            <a:endParaRPr lang="en-US"/>
          </a:p>
        </p:txBody>
      </p:sp>
    </p:spTree>
    <p:extLst>
      <p:ext uri="{BB962C8B-B14F-4D97-AF65-F5344CB8AC3E}">
        <p14:creationId xmlns:p14="http://schemas.microsoft.com/office/powerpoint/2010/main" val="3223518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C96D99-0A0F-0B49-BD53-DF238600B2CD}" type="slidenum">
              <a:rPr lang="en-US" altLang="en-US"/>
              <a:pPr/>
              <a:t>‹#›</a:t>
            </a:fld>
            <a:endParaRPr lang="en-US" altLang="en-US"/>
          </a:p>
        </p:txBody>
      </p:sp>
    </p:spTree>
    <p:extLst>
      <p:ext uri="{BB962C8B-B14F-4D97-AF65-F5344CB8AC3E}">
        <p14:creationId xmlns:p14="http://schemas.microsoft.com/office/powerpoint/2010/main" val="1463503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3263F-99D3-6F4F-951C-5F2D7B744430}" type="slidenum">
              <a:rPr lang="en-US" altLang="en-US"/>
              <a:pPr/>
              <a:t>‹#›</a:t>
            </a:fld>
            <a:endParaRPr lang="en-US" altLang="en-US"/>
          </a:p>
        </p:txBody>
      </p:sp>
    </p:spTree>
    <p:extLst>
      <p:ext uri="{BB962C8B-B14F-4D97-AF65-F5344CB8AC3E}">
        <p14:creationId xmlns:p14="http://schemas.microsoft.com/office/powerpoint/2010/main" val="901378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EC7A90-1099-0F4C-B421-6F5A74BCED5B}" type="slidenum">
              <a:rPr lang="en-US" altLang="en-US"/>
              <a:pPr/>
              <a:t>‹#›</a:t>
            </a:fld>
            <a:endParaRPr lang="en-US" altLang="en-US"/>
          </a:p>
        </p:txBody>
      </p:sp>
    </p:spTree>
    <p:extLst>
      <p:ext uri="{BB962C8B-B14F-4D97-AF65-F5344CB8AC3E}">
        <p14:creationId xmlns:p14="http://schemas.microsoft.com/office/powerpoint/2010/main" val="1118131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68BC921-71B4-0A4D-8E41-78C82F082576}" type="slidenum">
              <a:rPr lang="en-US" altLang="en-US"/>
              <a:pPr/>
              <a:t>‹#›</a:t>
            </a:fld>
            <a:endParaRPr lang="en-US" altLang="en-US"/>
          </a:p>
        </p:txBody>
      </p:sp>
    </p:spTree>
    <p:extLst>
      <p:ext uri="{BB962C8B-B14F-4D97-AF65-F5344CB8AC3E}">
        <p14:creationId xmlns:p14="http://schemas.microsoft.com/office/powerpoint/2010/main" val="1950545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C174EDA-6576-EC4A-BA77-A1A44F833E48}" type="slidenum">
              <a:rPr lang="en-US" altLang="en-US"/>
              <a:pPr/>
              <a:t>‹#›</a:t>
            </a:fld>
            <a:endParaRPr lang="en-US" altLang="en-US"/>
          </a:p>
        </p:txBody>
      </p:sp>
    </p:spTree>
    <p:extLst>
      <p:ext uri="{BB962C8B-B14F-4D97-AF65-F5344CB8AC3E}">
        <p14:creationId xmlns:p14="http://schemas.microsoft.com/office/powerpoint/2010/main" val="1477389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CC9B72-547C-FA49-8595-01220C3647B0}" type="slidenum">
              <a:rPr lang="en-US" altLang="en-US"/>
              <a:pPr/>
              <a:t>‹#›</a:t>
            </a:fld>
            <a:endParaRPr lang="en-US" altLang="en-US"/>
          </a:p>
        </p:txBody>
      </p:sp>
    </p:spTree>
    <p:extLst>
      <p:ext uri="{BB962C8B-B14F-4D97-AF65-F5344CB8AC3E}">
        <p14:creationId xmlns:p14="http://schemas.microsoft.com/office/powerpoint/2010/main" val="1271214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8" name="Freeform 6"/>
            <p:cNvSpPr>
              <a:spLocks/>
            </p:cNvSpPr>
            <p:nvPr/>
          </p:nvSpPr>
          <p:spPr bwMode="hidden">
            <a:xfrm>
              <a:off x="4038" y="3577"/>
              <a:ext cx="1720" cy="65"/>
            </a:xfrm>
            <a:custGeom>
              <a:avLst/>
              <a:gdLst>
                <a:gd name="T0" fmla="*/ 1676 w 1722"/>
                <a:gd name="T1" fmla="*/ 43 h 66"/>
                <a:gd name="T2" fmla="*/ 1676 w 1722"/>
                <a:gd name="T3" fmla="*/ 37 h 66"/>
                <a:gd name="T4" fmla="*/ 0 w 1722"/>
                <a:gd name="T5" fmla="*/ 0 h 66"/>
                <a:gd name="T6" fmla="*/ 0 w 1722"/>
                <a:gd name="T7" fmla="*/ 33 h 66"/>
                <a:gd name="T8" fmla="*/ 1676 w 1722"/>
                <a:gd name="T9" fmla="*/ 43 h 66"/>
                <a:gd name="T10" fmla="*/ 1676 w 1722"/>
                <a:gd name="T11" fmla="*/ 4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a:defRPr/>
              </a:pPr>
              <a:endParaRPr lang="en-US">
                <a:latin typeface="Times New Roman" pitchFamily="-112" charset="0"/>
                <a:ea typeface="+mn-ea"/>
              </a:endParaRPr>
            </a:p>
          </p:txBody>
        </p:sp>
        <p:sp>
          <p:nvSpPr>
            <p:cNvPr id="10" name="Freeform 8"/>
            <p:cNvSpPr>
              <a:spLocks/>
            </p:cNvSpPr>
            <p:nvPr/>
          </p:nvSpPr>
          <p:spPr bwMode="hidden">
            <a:xfrm>
              <a:off x="4784" y="3702"/>
              <a:ext cx="974" cy="101"/>
            </a:xfrm>
            <a:custGeom>
              <a:avLst/>
              <a:gdLst>
                <a:gd name="T0" fmla="*/ 952 w 975"/>
                <a:gd name="T1" fmla="*/ 48 h 101"/>
                <a:gd name="T2" fmla="*/ 952 w 975"/>
                <a:gd name="T3" fmla="*/ 0 h 101"/>
                <a:gd name="T4" fmla="*/ 0 w 975"/>
                <a:gd name="T5" fmla="*/ 24 h 101"/>
                <a:gd name="T6" fmla="*/ 0 w 975"/>
                <a:gd name="T7" fmla="*/ 101 h 101"/>
                <a:gd name="T8" fmla="*/ 952 w 975"/>
                <a:gd name="T9" fmla="*/ 48 h 101"/>
                <a:gd name="T10" fmla="*/ 95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5 w 2141"/>
                <a:gd name="T1" fmla="*/ 0 h 198"/>
                <a:gd name="T2" fmla="*/ 0 w 2141"/>
                <a:gd name="T3" fmla="*/ 156 h 198"/>
                <a:gd name="T4" fmla="*/ 0 w 2141"/>
                <a:gd name="T5" fmla="*/ 198 h 198"/>
                <a:gd name="T6" fmla="*/ 2095 w 2141"/>
                <a:gd name="T7" fmla="*/ 0 h 198"/>
                <a:gd name="T8" fmla="*/ 209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3" name="Freeform 11"/>
            <p:cNvSpPr>
              <a:spLocks/>
            </p:cNvSpPr>
            <p:nvPr/>
          </p:nvSpPr>
          <p:spPr bwMode="hidden">
            <a:xfrm>
              <a:off x="2097" y="4043"/>
              <a:ext cx="2514" cy="276"/>
            </a:xfrm>
            <a:custGeom>
              <a:avLst/>
              <a:gdLst>
                <a:gd name="T0" fmla="*/ 2113 w 2517"/>
                <a:gd name="T1" fmla="*/ 276 h 276"/>
                <a:gd name="T2" fmla="*/ 2448 w 2517"/>
                <a:gd name="T3" fmla="*/ 204 h 276"/>
                <a:gd name="T4" fmla="*/ 2191 w 2517"/>
                <a:gd name="T5" fmla="*/ 0 h 276"/>
                <a:gd name="T6" fmla="*/ 0 w 2517"/>
                <a:gd name="T7" fmla="*/ 276 h 276"/>
                <a:gd name="T8" fmla="*/ 2113 w 2517"/>
                <a:gd name="T9" fmla="*/ 276 h 276"/>
                <a:gd name="T10" fmla="*/ 211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5" name="Freeform 13"/>
            <p:cNvSpPr>
              <a:spLocks/>
            </p:cNvSpPr>
            <p:nvPr/>
          </p:nvSpPr>
          <p:spPr bwMode="hidden">
            <a:xfrm>
              <a:off x="5030" y="3151"/>
              <a:ext cx="728" cy="240"/>
            </a:xfrm>
            <a:custGeom>
              <a:avLst/>
              <a:gdLst>
                <a:gd name="T0" fmla="*/ 706 w 729"/>
                <a:gd name="T1" fmla="*/ 240 h 240"/>
                <a:gd name="T2" fmla="*/ 0 w 729"/>
                <a:gd name="T3" fmla="*/ 0 h 240"/>
                <a:gd name="T4" fmla="*/ 0 w 729"/>
                <a:gd name="T5" fmla="*/ 6 h 240"/>
                <a:gd name="T6" fmla="*/ 706 w 729"/>
                <a:gd name="T7" fmla="*/ 240 h 240"/>
                <a:gd name="T8" fmla="*/ 70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7" name="Freeform 15"/>
            <p:cNvSpPr>
              <a:spLocks/>
            </p:cNvSpPr>
            <p:nvPr/>
          </p:nvSpPr>
          <p:spPr bwMode="hidden">
            <a:xfrm>
              <a:off x="5030" y="3049"/>
              <a:ext cx="728" cy="318"/>
            </a:xfrm>
            <a:custGeom>
              <a:avLst/>
              <a:gdLst>
                <a:gd name="T0" fmla="*/ 706 w 729"/>
                <a:gd name="T1" fmla="*/ 318 h 318"/>
                <a:gd name="T2" fmla="*/ 706 w 729"/>
                <a:gd name="T3" fmla="*/ 312 h 318"/>
                <a:gd name="T4" fmla="*/ 0 w 729"/>
                <a:gd name="T5" fmla="*/ 0 h 318"/>
                <a:gd name="T6" fmla="*/ 0 w 729"/>
                <a:gd name="T7" fmla="*/ 54 h 318"/>
                <a:gd name="T8" fmla="*/ 706 w 729"/>
                <a:gd name="T9" fmla="*/ 318 h 318"/>
                <a:gd name="T10" fmla="*/ 70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a:defRPr/>
              </a:pPr>
              <a:endParaRPr lang="en-US">
                <a:latin typeface="Times New Roman" pitchFamily="-112" charset="0"/>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a:defRPr/>
                </a:pPr>
                <a:endParaRPr lang="en-US">
                  <a:latin typeface="Times New Roman" pitchFamily="-112" charset="0"/>
                  <a:ea typeface="+mn-ea"/>
                </a:endParaRPr>
              </a:p>
            </p:txBody>
          </p:sp>
        </p:grpSp>
      </p:grpSp>
      <p:sp>
        <p:nvSpPr>
          <p:cNvPr id="44" name="Text Box 47"/>
          <p:cNvSpPr txBox="1">
            <a:spLocks noChangeArrowheads="1"/>
          </p:cNvSpPr>
          <p:nvPr userDrawn="1"/>
        </p:nvSpPr>
        <p:spPr bwMode="auto">
          <a:xfrm>
            <a:off x="3810000" y="5257800"/>
            <a:ext cx="1676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ctr" eaLnBrk="0" hangingPunct="0">
              <a:defRPr sz="2800">
                <a:solidFill>
                  <a:schemeClr val="tx1"/>
                </a:solidFill>
                <a:latin typeface="Times New Roman" charset="0"/>
                <a:ea typeface="ＭＳ Ｐゴシック" charset="0"/>
                <a:cs typeface="ＭＳ Ｐゴシック" charset="0"/>
              </a:defRPr>
            </a:lvl1pPr>
            <a:lvl2pPr marL="742950" indent="-285750" algn="ctr" eaLnBrk="0" hangingPunct="0">
              <a:defRPr sz="2800">
                <a:solidFill>
                  <a:schemeClr val="tx1"/>
                </a:solidFill>
                <a:latin typeface="Times New Roman" charset="0"/>
                <a:ea typeface="ＭＳ Ｐゴシック" charset="0"/>
              </a:defRPr>
            </a:lvl2pPr>
            <a:lvl3pPr marL="1143000" indent="-228600" algn="ctr" eaLnBrk="0" hangingPunct="0">
              <a:defRPr sz="2800">
                <a:solidFill>
                  <a:schemeClr val="tx1"/>
                </a:solidFill>
                <a:latin typeface="Times New Roman" charset="0"/>
                <a:ea typeface="ＭＳ Ｐゴシック" charset="0"/>
              </a:defRPr>
            </a:lvl3pPr>
            <a:lvl4pPr marL="1600200" indent="-228600" algn="ctr" eaLnBrk="0" hangingPunct="0">
              <a:defRPr sz="2800">
                <a:solidFill>
                  <a:schemeClr val="tx1"/>
                </a:solidFill>
                <a:latin typeface="Times New Roman" charset="0"/>
                <a:ea typeface="ＭＳ Ｐゴシック" charset="0"/>
              </a:defRPr>
            </a:lvl4pPr>
            <a:lvl5pPr marL="2057400" indent="-228600" algn="ctr"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spcBef>
                <a:spcPct val="50000"/>
              </a:spcBef>
              <a:defRPr/>
            </a:pPr>
            <a:endParaRPr lang="en-US" sz="2000">
              <a:latin typeface="Trebuchet MS" charset="0"/>
            </a:endParaRPr>
          </a:p>
        </p:txBody>
      </p:sp>
      <p:sp>
        <p:nvSpPr>
          <p:cNvPr id="1483818" name="Rectangle 42"/>
          <p:cNvSpPr>
            <a:spLocks noGrp="1" noChangeArrowheads="1"/>
          </p:cNvSpPr>
          <p:nvPr>
            <p:ph type="ctrTitle" sz="quarter"/>
          </p:nvPr>
        </p:nvSpPr>
        <p:spPr>
          <a:xfrm>
            <a:off x="457200" y="1600200"/>
            <a:ext cx="8229600" cy="1828800"/>
          </a:xfrm>
        </p:spPr>
        <p:txBody>
          <a:bodyPr/>
          <a:lstStyle>
            <a:lvl1pPr>
              <a:defRPr sz="2400"/>
            </a:lvl1pPr>
          </a:lstStyle>
          <a:p>
            <a:r>
              <a:rPr lang="en-US"/>
              <a:t>Click to edit Master title style</a:t>
            </a:r>
          </a:p>
        </p:txBody>
      </p:sp>
      <p:sp>
        <p:nvSpPr>
          <p:cNvPr id="14838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2000"/>
            </a:lvl1pPr>
          </a:lstStyle>
          <a:p>
            <a:r>
              <a:rPr lang="en-US"/>
              <a:t>Click to edit Master subtitle style</a:t>
            </a:r>
          </a:p>
        </p:txBody>
      </p:sp>
      <p:sp>
        <p:nvSpPr>
          <p:cNvPr id="45" name="Rectangle 44"/>
          <p:cNvSpPr>
            <a:spLocks noGrp="1" noChangeArrowheads="1"/>
          </p:cNvSpPr>
          <p:nvPr>
            <p:ph type="dt" sz="quarter" idx="10"/>
          </p:nvPr>
        </p:nvSpPr>
        <p:spPr/>
        <p:txBody>
          <a:bodyPr/>
          <a:lstStyle>
            <a:lvl1pPr>
              <a:defRPr/>
            </a:lvl1pPr>
          </a:lstStyle>
          <a:p>
            <a:pPr>
              <a:defRPr/>
            </a:pPr>
            <a:endParaRPr lang="en-US"/>
          </a:p>
        </p:txBody>
      </p:sp>
      <p:sp>
        <p:nvSpPr>
          <p:cNvPr id="46" name="Rectangle 45"/>
          <p:cNvSpPr>
            <a:spLocks noGrp="1" noChangeArrowheads="1"/>
          </p:cNvSpPr>
          <p:nvPr>
            <p:ph type="ftr" sz="quarter" idx="11"/>
          </p:nvPr>
        </p:nvSpPr>
        <p:spPr/>
        <p:txBody>
          <a:bodyPr/>
          <a:lstStyle>
            <a:lvl1pPr>
              <a:defRPr/>
            </a:lvl1pPr>
          </a:lstStyle>
          <a:p>
            <a:pPr>
              <a:defRPr/>
            </a:pPr>
            <a:endParaRPr lang="en-US"/>
          </a:p>
        </p:txBody>
      </p:sp>
      <p:sp>
        <p:nvSpPr>
          <p:cNvPr id="47" name="Rectangle 46"/>
          <p:cNvSpPr>
            <a:spLocks noGrp="1" noChangeArrowheads="1"/>
          </p:cNvSpPr>
          <p:nvPr>
            <p:ph type="sldNum" sz="quarter" idx="12"/>
          </p:nvPr>
        </p:nvSpPr>
        <p:spPr/>
        <p:txBody>
          <a:bodyPr/>
          <a:lstStyle>
            <a:lvl1pPr>
              <a:defRPr/>
            </a:lvl1pPr>
          </a:lstStyle>
          <a:p>
            <a:fld id="{9B3DE74E-C97B-124C-A270-73694DB62A17}" type="slidenum">
              <a:rPr lang="en-US" altLang="en-US"/>
              <a:pPr/>
              <a:t>‹#›</a:t>
            </a:fld>
            <a:endParaRPr lang="en-US" altLang="en-US"/>
          </a:p>
        </p:txBody>
      </p:sp>
    </p:spTree>
    <p:extLst>
      <p:ext uri="{BB962C8B-B14F-4D97-AF65-F5344CB8AC3E}">
        <p14:creationId xmlns:p14="http://schemas.microsoft.com/office/powerpoint/2010/main" val="2141117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7089D4B2-4F48-B74A-AF62-085AF9D64891}" type="slidenum">
              <a:rPr lang="en-US" altLang="en-US"/>
              <a:pPr/>
              <a:t>‹#›</a:t>
            </a:fld>
            <a:endParaRPr lang="en-US" altLang="en-US"/>
          </a:p>
        </p:txBody>
      </p:sp>
    </p:spTree>
    <p:extLst>
      <p:ext uri="{BB962C8B-B14F-4D97-AF65-F5344CB8AC3E}">
        <p14:creationId xmlns:p14="http://schemas.microsoft.com/office/powerpoint/2010/main" val="376383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92DC295E-8DD3-C345-AA36-D382B9E12ABD}" type="slidenum">
              <a:rPr lang="en-US" altLang="en-US"/>
              <a:pPr/>
              <a:t>‹#›</a:t>
            </a:fld>
            <a:endParaRPr lang="en-US" altLang="en-US"/>
          </a:p>
        </p:txBody>
      </p:sp>
    </p:spTree>
    <p:extLst>
      <p:ext uri="{BB962C8B-B14F-4D97-AF65-F5344CB8AC3E}">
        <p14:creationId xmlns:p14="http://schemas.microsoft.com/office/powerpoint/2010/main" val="1534816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C5338F6E-9A11-6A47-8D9D-5FDAD475A275}" type="slidenum">
              <a:rPr lang="en-US" altLang="en-US"/>
              <a:pPr/>
              <a:t>‹#›</a:t>
            </a:fld>
            <a:endParaRPr lang="en-US" altLang="en-US"/>
          </a:p>
        </p:txBody>
      </p:sp>
    </p:spTree>
    <p:extLst>
      <p:ext uri="{BB962C8B-B14F-4D97-AF65-F5344CB8AC3E}">
        <p14:creationId xmlns:p14="http://schemas.microsoft.com/office/powerpoint/2010/main" val="83969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fld id="{813FD6ED-6039-C142-8842-96F3DF351039}" type="slidenum">
              <a:rPr lang="en-US" altLang="en-US"/>
              <a:pPr/>
              <a:t>‹#›</a:t>
            </a:fld>
            <a:endParaRPr lang="en-US" altLang="en-US"/>
          </a:p>
        </p:txBody>
      </p:sp>
    </p:spTree>
    <p:extLst>
      <p:ext uri="{BB962C8B-B14F-4D97-AF65-F5344CB8AC3E}">
        <p14:creationId xmlns:p14="http://schemas.microsoft.com/office/powerpoint/2010/main" val="37911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F3415BF-BFB0-DB48-AD32-1ECD1B19E866}" type="slidenum">
              <a:rPr lang="en-US" altLang="en-US"/>
              <a:pPr/>
              <a:t>‹#›</a:t>
            </a:fld>
            <a:endParaRPr lang="en-US" altLang="en-US"/>
          </a:p>
        </p:txBody>
      </p:sp>
    </p:spTree>
    <p:extLst>
      <p:ext uri="{BB962C8B-B14F-4D97-AF65-F5344CB8AC3E}">
        <p14:creationId xmlns:p14="http://schemas.microsoft.com/office/powerpoint/2010/main" val="1965938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fld id="{1E90A287-66DB-0D4A-B978-F2B3442E4D81}" type="slidenum">
              <a:rPr lang="en-US" altLang="en-US"/>
              <a:pPr/>
              <a:t>‹#›</a:t>
            </a:fld>
            <a:endParaRPr lang="en-US" altLang="en-US"/>
          </a:p>
        </p:txBody>
      </p:sp>
    </p:spTree>
    <p:extLst>
      <p:ext uri="{BB962C8B-B14F-4D97-AF65-F5344CB8AC3E}">
        <p14:creationId xmlns:p14="http://schemas.microsoft.com/office/powerpoint/2010/main" val="249287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fld id="{2C9C3C98-DA56-164C-8A02-C059C6C6BBFD}" type="slidenum">
              <a:rPr lang="en-US" altLang="en-US"/>
              <a:pPr/>
              <a:t>‹#›</a:t>
            </a:fld>
            <a:endParaRPr lang="en-US" altLang="en-US"/>
          </a:p>
        </p:txBody>
      </p:sp>
    </p:spTree>
    <p:extLst>
      <p:ext uri="{BB962C8B-B14F-4D97-AF65-F5344CB8AC3E}">
        <p14:creationId xmlns:p14="http://schemas.microsoft.com/office/powerpoint/2010/main" val="31375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91F85CC1-9CE9-5845-A2F0-7C45AD81D8FD}" type="slidenum">
              <a:rPr lang="en-US" altLang="en-US"/>
              <a:pPr/>
              <a:t>‹#›</a:t>
            </a:fld>
            <a:endParaRPr lang="en-US" altLang="en-US"/>
          </a:p>
        </p:txBody>
      </p:sp>
    </p:spTree>
    <p:extLst>
      <p:ext uri="{BB962C8B-B14F-4D97-AF65-F5344CB8AC3E}">
        <p14:creationId xmlns:p14="http://schemas.microsoft.com/office/powerpoint/2010/main" val="1188417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1C870A41-D7C9-D848-A1A6-EEE4A27939FC}" type="slidenum">
              <a:rPr lang="en-US" altLang="en-US"/>
              <a:pPr/>
              <a:t>‹#›</a:t>
            </a:fld>
            <a:endParaRPr lang="en-US" altLang="en-US"/>
          </a:p>
        </p:txBody>
      </p:sp>
    </p:spTree>
    <p:extLst>
      <p:ext uri="{BB962C8B-B14F-4D97-AF65-F5344CB8AC3E}">
        <p14:creationId xmlns:p14="http://schemas.microsoft.com/office/powerpoint/2010/main" val="2130585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D87C143C-A9A0-5046-B06F-DA757BE91808}" type="slidenum">
              <a:rPr lang="en-US" altLang="en-US"/>
              <a:pPr/>
              <a:t>‹#›</a:t>
            </a:fld>
            <a:endParaRPr lang="en-US" altLang="en-US"/>
          </a:p>
        </p:txBody>
      </p:sp>
    </p:spTree>
    <p:extLst>
      <p:ext uri="{BB962C8B-B14F-4D97-AF65-F5344CB8AC3E}">
        <p14:creationId xmlns:p14="http://schemas.microsoft.com/office/powerpoint/2010/main" val="1602437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AFB13365-CD0B-CE4A-AA69-DBABB6393FC9}" type="slidenum">
              <a:rPr lang="en-US" altLang="en-US"/>
              <a:pPr/>
              <a:t>‹#›</a:t>
            </a:fld>
            <a:endParaRPr lang="en-US" altLang="en-US"/>
          </a:p>
        </p:txBody>
      </p:sp>
    </p:spTree>
    <p:extLst>
      <p:ext uri="{BB962C8B-B14F-4D97-AF65-F5344CB8AC3E}">
        <p14:creationId xmlns:p14="http://schemas.microsoft.com/office/powerpoint/2010/main" val="570191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vl1pPr>
          </a:lstStyle>
          <a:p>
            <a:fld id="{06477A33-E616-F04F-9BBB-06066BF58D12}" type="slidenum">
              <a:rPr lang="en-US" altLang="en-US"/>
              <a:pPr/>
              <a:t>‹#›</a:t>
            </a:fld>
            <a:endParaRPr lang="en-US" altLang="en-US"/>
          </a:p>
        </p:txBody>
      </p:sp>
    </p:spTree>
    <p:extLst>
      <p:ext uri="{BB962C8B-B14F-4D97-AF65-F5344CB8AC3E}">
        <p14:creationId xmlns:p14="http://schemas.microsoft.com/office/powerpoint/2010/main" val="1138490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2503441-1789-4647-85D4-96AE3933EE9F}" type="slidenum">
              <a:rPr lang="en-US" altLang="en-US"/>
              <a:pPr/>
              <a:t>‹#›</a:t>
            </a:fld>
            <a:endParaRPr lang="en-US" altLang="en-US"/>
          </a:p>
        </p:txBody>
      </p:sp>
    </p:spTree>
    <p:extLst>
      <p:ext uri="{BB962C8B-B14F-4D97-AF65-F5344CB8AC3E}">
        <p14:creationId xmlns:p14="http://schemas.microsoft.com/office/powerpoint/2010/main" val="350354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B4EC95A-E59D-F044-B068-D7BAEBC805D2}" type="slidenum">
              <a:rPr lang="en-US" altLang="en-US"/>
              <a:pPr/>
              <a:t>‹#›</a:t>
            </a:fld>
            <a:endParaRPr lang="en-US" altLang="en-US"/>
          </a:p>
        </p:txBody>
      </p:sp>
    </p:spTree>
    <p:extLst>
      <p:ext uri="{BB962C8B-B14F-4D97-AF65-F5344CB8AC3E}">
        <p14:creationId xmlns:p14="http://schemas.microsoft.com/office/powerpoint/2010/main" val="1629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868528B-B0EC-D441-8FA6-BC3A7829F783}" type="slidenum">
              <a:rPr lang="en-US" altLang="en-US"/>
              <a:pPr/>
              <a:t>‹#›</a:t>
            </a:fld>
            <a:endParaRPr lang="en-US" altLang="en-US"/>
          </a:p>
        </p:txBody>
      </p:sp>
    </p:spTree>
    <p:extLst>
      <p:ext uri="{BB962C8B-B14F-4D97-AF65-F5344CB8AC3E}">
        <p14:creationId xmlns:p14="http://schemas.microsoft.com/office/powerpoint/2010/main" val="1077657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D632191-1C0B-7548-B357-835E4AE09179}" type="slidenum">
              <a:rPr lang="en-US" altLang="en-US"/>
              <a:pPr/>
              <a:t>‹#›</a:t>
            </a:fld>
            <a:endParaRPr lang="en-US" altLang="en-US"/>
          </a:p>
        </p:txBody>
      </p:sp>
    </p:spTree>
    <p:extLst>
      <p:ext uri="{BB962C8B-B14F-4D97-AF65-F5344CB8AC3E}">
        <p14:creationId xmlns:p14="http://schemas.microsoft.com/office/powerpoint/2010/main" val="31445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CFA0AC9-7C96-3449-8221-55B8B1B37011}" type="slidenum">
              <a:rPr lang="en-US" altLang="en-US"/>
              <a:pPr/>
              <a:t>‹#›</a:t>
            </a:fld>
            <a:endParaRPr lang="en-US" altLang="en-US"/>
          </a:p>
        </p:txBody>
      </p:sp>
    </p:spTree>
    <p:extLst>
      <p:ext uri="{BB962C8B-B14F-4D97-AF65-F5344CB8AC3E}">
        <p14:creationId xmlns:p14="http://schemas.microsoft.com/office/powerpoint/2010/main" val="11325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C11ACA8-91B9-924A-9A51-F9131CD2FAE5}" type="slidenum">
              <a:rPr lang="en-US" altLang="en-US"/>
              <a:pPr/>
              <a:t>‹#›</a:t>
            </a:fld>
            <a:endParaRPr lang="en-US" altLang="en-US"/>
          </a:p>
        </p:txBody>
      </p:sp>
    </p:spTree>
    <p:extLst>
      <p:ext uri="{BB962C8B-B14F-4D97-AF65-F5344CB8AC3E}">
        <p14:creationId xmlns:p14="http://schemas.microsoft.com/office/powerpoint/2010/main" val="854711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59C68AA-00F8-D04C-9FC0-AC8903DD3FE4}" type="slidenum">
              <a:rPr lang="en-US" altLang="en-US"/>
              <a:pPr/>
              <a:t>‹#›</a:t>
            </a:fld>
            <a:endParaRPr lang="en-US" altLang="en-US"/>
          </a:p>
        </p:txBody>
      </p:sp>
    </p:spTree>
    <p:extLst>
      <p:ext uri="{BB962C8B-B14F-4D97-AF65-F5344CB8AC3E}">
        <p14:creationId xmlns:p14="http://schemas.microsoft.com/office/powerpoint/2010/main" val="61860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D40328-7963-6845-903E-045C4438C7C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 id="2147484589" r:id="rId12"/>
    <p:sldLayoutId id="2147484590" r:id="rId13"/>
    <p:sldLayoutId id="2147484591"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44000" cy="6856413"/>
            <a:chOff x="0" y="0"/>
            <a:chExt cx="5760" cy="4319"/>
          </a:xfrm>
        </p:grpSpPr>
        <p:sp>
          <p:nvSpPr>
            <p:cNvPr id="14827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4827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6396" name="Freeform 6"/>
            <p:cNvSpPr>
              <a:spLocks/>
            </p:cNvSpPr>
            <p:nvPr/>
          </p:nvSpPr>
          <p:spPr bwMode="hidden">
            <a:xfrm>
              <a:off x="4038" y="3577"/>
              <a:ext cx="1720" cy="65"/>
            </a:xfrm>
            <a:custGeom>
              <a:avLst/>
              <a:gdLst>
                <a:gd name="T0" fmla="*/ 1676 w 1722"/>
                <a:gd name="T1" fmla="*/ 43 h 66"/>
                <a:gd name="T2" fmla="*/ 1676 w 1722"/>
                <a:gd name="T3" fmla="*/ 37 h 66"/>
                <a:gd name="T4" fmla="*/ 0 w 1722"/>
                <a:gd name="T5" fmla="*/ 0 h 66"/>
                <a:gd name="T6" fmla="*/ 0 w 1722"/>
                <a:gd name="T7" fmla="*/ 33 h 66"/>
                <a:gd name="T8" fmla="*/ 1676 w 1722"/>
                <a:gd name="T9" fmla="*/ 43 h 66"/>
                <a:gd name="T10" fmla="*/ 1676 w 1722"/>
                <a:gd name="T11" fmla="*/ 4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a:defRPr/>
              </a:pPr>
              <a:endParaRPr lang="en-US">
                <a:latin typeface="Times New Roman" pitchFamily="-112" charset="0"/>
                <a:ea typeface="+mn-ea"/>
              </a:endParaRPr>
            </a:p>
          </p:txBody>
        </p:sp>
        <p:sp>
          <p:nvSpPr>
            <p:cNvPr id="16398" name="Freeform 8"/>
            <p:cNvSpPr>
              <a:spLocks/>
            </p:cNvSpPr>
            <p:nvPr/>
          </p:nvSpPr>
          <p:spPr bwMode="hidden">
            <a:xfrm>
              <a:off x="4784" y="3702"/>
              <a:ext cx="974" cy="101"/>
            </a:xfrm>
            <a:custGeom>
              <a:avLst/>
              <a:gdLst>
                <a:gd name="T0" fmla="*/ 952 w 975"/>
                <a:gd name="T1" fmla="*/ 48 h 101"/>
                <a:gd name="T2" fmla="*/ 952 w 975"/>
                <a:gd name="T3" fmla="*/ 0 h 101"/>
                <a:gd name="T4" fmla="*/ 0 w 975"/>
                <a:gd name="T5" fmla="*/ 24 h 101"/>
                <a:gd name="T6" fmla="*/ 0 w 975"/>
                <a:gd name="T7" fmla="*/ 101 h 101"/>
                <a:gd name="T8" fmla="*/ 952 w 975"/>
                <a:gd name="T9" fmla="*/ 48 h 101"/>
                <a:gd name="T10" fmla="*/ 95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9" name="Freeform 9"/>
            <p:cNvSpPr>
              <a:spLocks/>
            </p:cNvSpPr>
            <p:nvPr/>
          </p:nvSpPr>
          <p:spPr bwMode="hidden">
            <a:xfrm>
              <a:off x="3619" y="3815"/>
              <a:ext cx="2139" cy="198"/>
            </a:xfrm>
            <a:custGeom>
              <a:avLst/>
              <a:gdLst>
                <a:gd name="T0" fmla="*/ 2095 w 2141"/>
                <a:gd name="T1" fmla="*/ 0 h 198"/>
                <a:gd name="T2" fmla="*/ 0 w 2141"/>
                <a:gd name="T3" fmla="*/ 156 h 198"/>
                <a:gd name="T4" fmla="*/ 0 w 2141"/>
                <a:gd name="T5" fmla="*/ 198 h 198"/>
                <a:gd name="T6" fmla="*/ 2095 w 2141"/>
                <a:gd name="T7" fmla="*/ 0 h 198"/>
                <a:gd name="T8" fmla="*/ 209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6401" name="Freeform 11"/>
            <p:cNvSpPr>
              <a:spLocks/>
            </p:cNvSpPr>
            <p:nvPr/>
          </p:nvSpPr>
          <p:spPr bwMode="hidden">
            <a:xfrm>
              <a:off x="2097" y="4043"/>
              <a:ext cx="2514" cy="276"/>
            </a:xfrm>
            <a:custGeom>
              <a:avLst/>
              <a:gdLst>
                <a:gd name="T0" fmla="*/ 2113 w 2517"/>
                <a:gd name="T1" fmla="*/ 276 h 276"/>
                <a:gd name="T2" fmla="*/ 2448 w 2517"/>
                <a:gd name="T3" fmla="*/ 204 h 276"/>
                <a:gd name="T4" fmla="*/ 2191 w 2517"/>
                <a:gd name="T5" fmla="*/ 0 h 276"/>
                <a:gd name="T6" fmla="*/ 0 w 2517"/>
                <a:gd name="T7" fmla="*/ 276 h 276"/>
                <a:gd name="T8" fmla="*/ 2113 w 2517"/>
                <a:gd name="T9" fmla="*/ 276 h 276"/>
                <a:gd name="T10" fmla="*/ 211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6403" name="Freeform 13"/>
            <p:cNvSpPr>
              <a:spLocks/>
            </p:cNvSpPr>
            <p:nvPr/>
          </p:nvSpPr>
          <p:spPr bwMode="hidden">
            <a:xfrm>
              <a:off x="5030" y="3151"/>
              <a:ext cx="728" cy="240"/>
            </a:xfrm>
            <a:custGeom>
              <a:avLst/>
              <a:gdLst>
                <a:gd name="T0" fmla="*/ 706 w 729"/>
                <a:gd name="T1" fmla="*/ 240 h 240"/>
                <a:gd name="T2" fmla="*/ 0 w 729"/>
                <a:gd name="T3" fmla="*/ 0 h 240"/>
                <a:gd name="T4" fmla="*/ 0 w 729"/>
                <a:gd name="T5" fmla="*/ 6 h 240"/>
                <a:gd name="T6" fmla="*/ 706 w 729"/>
                <a:gd name="T7" fmla="*/ 240 h 240"/>
                <a:gd name="T8" fmla="*/ 70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05" name="Freeform 15"/>
            <p:cNvSpPr>
              <a:spLocks/>
            </p:cNvSpPr>
            <p:nvPr/>
          </p:nvSpPr>
          <p:spPr bwMode="hidden">
            <a:xfrm>
              <a:off x="5030" y="3049"/>
              <a:ext cx="728" cy="318"/>
            </a:xfrm>
            <a:custGeom>
              <a:avLst/>
              <a:gdLst>
                <a:gd name="T0" fmla="*/ 706 w 729"/>
                <a:gd name="T1" fmla="*/ 318 h 318"/>
                <a:gd name="T2" fmla="*/ 706 w 729"/>
                <a:gd name="T3" fmla="*/ 312 h 318"/>
                <a:gd name="T4" fmla="*/ 0 w 729"/>
                <a:gd name="T5" fmla="*/ 0 h 318"/>
                <a:gd name="T6" fmla="*/ 0 w 729"/>
                <a:gd name="T7" fmla="*/ 54 h 318"/>
                <a:gd name="T8" fmla="*/ 706 w 729"/>
                <a:gd name="T9" fmla="*/ 318 h 318"/>
                <a:gd name="T10" fmla="*/ 70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4827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09"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11"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a:defRPr/>
              </a:pPr>
              <a:endParaRPr lang="en-US">
                <a:latin typeface="Times New Roman" pitchFamily="-112" charset="0"/>
                <a:ea typeface="+mn-ea"/>
              </a:endParaRPr>
            </a:p>
          </p:txBody>
        </p:sp>
        <p:sp>
          <p:nvSpPr>
            <p:cNvPr id="14827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15"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14827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16418" name="Freeform 28"/>
            <p:cNvSpPr>
              <a:spLocks/>
            </p:cNvSpPr>
            <p:nvPr/>
          </p:nvSpPr>
          <p:spPr bwMode="hidden">
            <a:xfrm>
              <a:off x="5698" y="653"/>
              <a:ext cx="60" cy="311"/>
            </a:xfrm>
            <a:custGeom>
              <a:avLst/>
              <a:gdLst>
                <a:gd name="T0" fmla="*/ 0 w 60"/>
                <a:gd name="T1" fmla="*/ 144 h 312"/>
                <a:gd name="T2" fmla="*/ 60 w 60"/>
                <a:gd name="T3" fmla="*/ 28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20"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4827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14827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grpSp>
          <p:nvGrpSpPr>
            <p:cNvPr id="16429" name="Group 39"/>
            <p:cNvGrpSpPr>
              <a:grpSpLocks/>
            </p:cNvGrpSpPr>
            <p:nvPr userDrawn="1"/>
          </p:nvGrpSpPr>
          <p:grpSpPr bwMode="auto">
            <a:xfrm>
              <a:off x="0" y="1632"/>
              <a:ext cx="5758" cy="1858"/>
              <a:chOff x="0" y="1632"/>
              <a:chExt cx="5758" cy="1858"/>
            </a:xfrm>
          </p:grpSpPr>
          <p:sp>
            <p:nvSpPr>
              <p:cNvPr id="14827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4827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a:defRPr/>
                </a:pPr>
                <a:endParaRPr lang="en-US">
                  <a:latin typeface="Times New Roman" pitchFamily="-112" charset="0"/>
                  <a:ea typeface="+mn-ea"/>
                </a:endParaRPr>
              </a:p>
            </p:txBody>
          </p:sp>
        </p:grpSp>
      </p:grpSp>
      <p:sp>
        <p:nvSpPr>
          <p:cNvPr id="14827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27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27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4827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4827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fld id="{C5BE6194-C7AA-B04B-BC49-0CD1F41FC075}" type="slidenum">
              <a:rPr lang="en-US" altLang="en-US"/>
              <a:pPr/>
              <a:t>‹#›</a:t>
            </a:fld>
            <a:endParaRPr lang="en-US" altLang="en-US"/>
          </a:p>
        </p:txBody>
      </p:sp>
      <p:sp>
        <p:nvSpPr>
          <p:cNvPr id="157704" name="Text Box 47"/>
          <p:cNvSpPr txBox="1">
            <a:spLocks noChangeArrowheads="1"/>
          </p:cNvSpPr>
          <p:nvPr userDrawn="1"/>
        </p:nvSpPr>
        <p:spPr bwMode="auto">
          <a:xfrm>
            <a:off x="3810000" y="5257800"/>
            <a:ext cx="1676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ctr" eaLnBrk="0" hangingPunct="0">
              <a:defRPr sz="2800">
                <a:solidFill>
                  <a:schemeClr val="tx1"/>
                </a:solidFill>
                <a:latin typeface="Times New Roman" charset="0"/>
                <a:ea typeface="ＭＳ Ｐゴシック" charset="0"/>
                <a:cs typeface="ＭＳ Ｐゴシック" charset="0"/>
              </a:defRPr>
            </a:lvl1pPr>
            <a:lvl2pPr marL="742950" indent="-285750" algn="ctr" eaLnBrk="0" hangingPunct="0">
              <a:defRPr sz="2800">
                <a:solidFill>
                  <a:schemeClr val="tx1"/>
                </a:solidFill>
                <a:latin typeface="Times New Roman" charset="0"/>
                <a:ea typeface="ＭＳ Ｐゴシック" charset="0"/>
              </a:defRPr>
            </a:lvl2pPr>
            <a:lvl3pPr marL="1143000" indent="-228600" algn="ctr" eaLnBrk="0" hangingPunct="0">
              <a:defRPr sz="2800">
                <a:solidFill>
                  <a:schemeClr val="tx1"/>
                </a:solidFill>
                <a:latin typeface="Times New Roman" charset="0"/>
                <a:ea typeface="ＭＳ Ｐゴシック" charset="0"/>
              </a:defRPr>
            </a:lvl3pPr>
            <a:lvl4pPr marL="1600200" indent="-228600" algn="ctr" eaLnBrk="0" hangingPunct="0">
              <a:defRPr sz="2800">
                <a:solidFill>
                  <a:schemeClr val="tx1"/>
                </a:solidFill>
                <a:latin typeface="Times New Roman" charset="0"/>
                <a:ea typeface="ＭＳ Ｐゴシック" charset="0"/>
              </a:defRPr>
            </a:lvl4pPr>
            <a:lvl5pPr marL="2057400" indent="-228600" algn="ctr"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spcBef>
                <a:spcPct val="50000"/>
              </a:spcBef>
              <a:defRPr/>
            </a:pPr>
            <a:endParaRPr lang="en-US" sz="2000">
              <a:latin typeface="Trebuchet MS" charset="0"/>
            </a:endParaRPr>
          </a:p>
        </p:txBody>
      </p:sp>
    </p:spTree>
  </p:cSld>
  <p:clrMap bg1="dk2" tx1="lt1" bg2="dk1" tx2="lt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Lst>
  <p:txStyles>
    <p:titleStyle>
      <a:lvl1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rebuchet M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rebuchet M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rebuchet M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rebuchet MS" pitchFamily="-112" charset="0"/>
          <a:ea typeface="ＭＳ Ｐゴシック" pitchFamily="-112" charset="-128"/>
          <a:cs typeface="ＭＳ Ｐゴシック" pitchFamily="-112" charset="-128"/>
        </a:defRPr>
      </a:lvl5pPr>
      <a:lvl6pPr marL="457200" algn="ctr" rtl="0" fontAlgn="base">
        <a:spcBef>
          <a:spcPct val="0"/>
        </a:spcBef>
        <a:spcAft>
          <a:spcPct val="0"/>
        </a:spcAft>
        <a:defRPr sz="3200">
          <a:solidFill>
            <a:schemeClr val="tx2"/>
          </a:solidFill>
          <a:effectLst>
            <a:outerShdw blurRad="38100" dist="38100" dir="2700000" algn="tl">
              <a:srgbClr val="000000"/>
            </a:outerShdw>
          </a:effectLst>
          <a:latin typeface="Trebuchet MS" pitchFamily="-112" charset="0"/>
        </a:defRPr>
      </a:lvl6pPr>
      <a:lvl7pPr marL="914400" algn="ctr" rtl="0" fontAlgn="base">
        <a:spcBef>
          <a:spcPct val="0"/>
        </a:spcBef>
        <a:spcAft>
          <a:spcPct val="0"/>
        </a:spcAft>
        <a:defRPr sz="3200">
          <a:solidFill>
            <a:schemeClr val="tx2"/>
          </a:solidFill>
          <a:effectLst>
            <a:outerShdw blurRad="38100" dist="38100" dir="2700000" algn="tl">
              <a:srgbClr val="000000"/>
            </a:outerShdw>
          </a:effectLst>
          <a:latin typeface="Trebuchet MS" pitchFamily="-112" charset="0"/>
        </a:defRPr>
      </a:lvl7pPr>
      <a:lvl8pPr marL="1371600" algn="ctr" rtl="0" fontAlgn="base">
        <a:spcBef>
          <a:spcPct val="0"/>
        </a:spcBef>
        <a:spcAft>
          <a:spcPct val="0"/>
        </a:spcAft>
        <a:defRPr sz="3200">
          <a:solidFill>
            <a:schemeClr val="tx2"/>
          </a:solidFill>
          <a:effectLst>
            <a:outerShdw blurRad="38100" dist="38100" dir="2700000" algn="tl">
              <a:srgbClr val="000000"/>
            </a:outerShdw>
          </a:effectLst>
          <a:latin typeface="Trebuchet MS" pitchFamily="-112" charset="0"/>
        </a:defRPr>
      </a:lvl8pPr>
      <a:lvl9pPr marL="1828800" algn="ctr" rtl="0" fontAlgn="base">
        <a:spcBef>
          <a:spcPct val="0"/>
        </a:spcBef>
        <a:spcAft>
          <a:spcPct val="0"/>
        </a:spcAft>
        <a:defRPr sz="3200">
          <a:solidFill>
            <a:schemeClr val="tx2"/>
          </a:solidFill>
          <a:effectLst>
            <a:outerShdw blurRad="38100" dist="38100" dir="2700000" algn="tl">
              <a:srgbClr val="000000"/>
            </a:outerShdw>
          </a:effectLst>
          <a:latin typeface="Trebuchet MS" pitchFamily="-112" charset="0"/>
        </a:defRPr>
      </a:lvl9pPr>
    </p:titleStyle>
    <p:bodyStyle>
      <a:lvl1pPr marL="609600" indent="-609600" algn="l" rtl="0" eaLnBrk="0" fontAlgn="base" hangingPunct="0">
        <a:spcBef>
          <a:spcPct val="20000"/>
        </a:spcBef>
        <a:spcAft>
          <a:spcPct val="0"/>
        </a:spcAft>
        <a:buClr>
          <a:srgbClr val="FBFB1B"/>
        </a:buClr>
        <a:buSzPct val="90000"/>
        <a:buFont typeface="Wingdings" charset="2"/>
        <a:buAutoNum type="arabicPeriod"/>
        <a:defRPr sz="2400">
          <a:solidFill>
            <a:srgbClr val="FBFB1B"/>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965200" indent="-508000" algn="l" rtl="0" eaLnBrk="0" fontAlgn="base" hangingPunct="0">
        <a:spcBef>
          <a:spcPct val="20000"/>
        </a:spcBef>
        <a:spcAft>
          <a:spcPct val="0"/>
        </a:spcAft>
        <a:buClr>
          <a:srgbClr val="FFFF99"/>
        </a:buClr>
        <a:buAutoNum type="alphaLcPeriod"/>
        <a:defRPr sz="2000">
          <a:solidFill>
            <a:schemeClr val="tx1"/>
          </a:solidFill>
          <a:effectLst>
            <a:outerShdw blurRad="38100" dist="38100" dir="2700000" algn="tl">
              <a:srgbClr val="000000"/>
            </a:outerShdw>
          </a:effectLst>
          <a:latin typeface="+mn-lt"/>
          <a:ea typeface="ＭＳ Ｐゴシック" pitchFamily="-112" charset="-128"/>
        </a:defRPr>
      </a:lvl2pPr>
      <a:lvl3pPr marL="1371600" indent="-457200" algn="l" rtl="0" eaLnBrk="0" fontAlgn="base" hangingPunct="0">
        <a:spcBef>
          <a:spcPct val="20000"/>
        </a:spcBef>
        <a:spcAft>
          <a:spcPct val="0"/>
        </a:spcAft>
        <a:buClr>
          <a:srgbClr val="BEC446"/>
        </a:buClr>
        <a:buSzPct val="90000"/>
        <a:buFont typeface="Wingdings" charset="2"/>
        <a:buAutoNum type="arabicParenR"/>
        <a:defRPr sz="2400">
          <a:solidFill>
            <a:srgbClr val="BEC446"/>
          </a:solidFill>
          <a:effectLst>
            <a:outerShdw blurRad="38100" dist="38100" dir="2700000" algn="tl">
              <a:srgbClr val="000000"/>
            </a:outerShdw>
          </a:effectLst>
          <a:latin typeface="+mn-lt"/>
          <a:ea typeface="ＭＳ Ｐゴシック" pitchFamily="-112" charset="-128"/>
        </a:defRPr>
      </a:lvl3pPr>
      <a:lvl4pPr marL="1778000" indent="-406400" algn="l" rtl="0" eaLnBrk="0" fontAlgn="base" hangingPunct="0">
        <a:spcBef>
          <a:spcPct val="20000"/>
        </a:spcBef>
        <a:spcAft>
          <a:spcPct val="0"/>
        </a:spcAft>
        <a:buClr>
          <a:srgbClr val="66FF66"/>
        </a:buClr>
        <a:buAutoNum type="alphaLcParenR"/>
        <a:defRPr sz="1600">
          <a:solidFill>
            <a:srgbClr val="66FF66"/>
          </a:solidFill>
          <a:effectLst>
            <a:outerShdw blurRad="38100" dist="38100" dir="2700000" algn="tl">
              <a:srgbClr val="000000"/>
            </a:outerShdw>
          </a:effectLst>
          <a:latin typeface="+mn-lt"/>
          <a:ea typeface="ＭＳ Ｐゴシック" pitchFamily="-112" charset="-128"/>
        </a:defRPr>
      </a:lvl4pPr>
      <a:lvl5pPr marL="2184400" indent="-355600" algn="l" rtl="0" eaLnBrk="0" fontAlgn="base" hangingPunct="0">
        <a:spcBef>
          <a:spcPct val="20000"/>
        </a:spcBef>
        <a:spcAft>
          <a:spcPct val="0"/>
        </a:spcAft>
        <a:buClr>
          <a:schemeClr val="tx2"/>
        </a:buClr>
        <a:buSzPct val="90000"/>
        <a:buFont typeface="Wingdings"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5pPr>
      <a:lvl6pPr marL="2641600" indent="-355600" algn="l" rtl="0" fontAlgn="base">
        <a:spcBef>
          <a:spcPct val="20000"/>
        </a:spcBef>
        <a:spcAft>
          <a:spcPct val="0"/>
        </a:spcAft>
        <a:buClr>
          <a:schemeClr val="tx2"/>
        </a:buClr>
        <a:buSzPct val="90000"/>
        <a:buFont typeface="Wingdings" pitchFamily="-112"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6pPr>
      <a:lvl7pPr marL="3098800" indent="-355600" algn="l" rtl="0" fontAlgn="base">
        <a:spcBef>
          <a:spcPct val="20000"/>
        </a:spcBef>
        <a:spcAft>
          <a:spcPct val="0"/>
        </a:spcAft>
        <a:buClr>
          <a:schemeClr val="tx2"/>
        </a:buClr>
        <a:buSzPct val="90000"/>
        <a:buFont typeface="Wingdings" pitchFamily="-112"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7pPr>
      <a:lvl8pPr marL="3556000" indent="-355600" algn="l" rtl="0" fontAlgn="base">
        <a:spcBef>
          <a:spcPct val="20000"/>
        </a:spcBef>
        <a:spcAft>
          <a:spcPct val="0"/>
        </a:spcAft>
        <a:buClr>
          <a:schemeClr val="tx2"/>
        </a:buClr>
        <a:buSzPct val="90000"/>
        <a:buFont typeface="Wingdings" pitchFamily="-112"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8pPr>
      <a:lvl9pPr marL="4013200" indent="-355600" algn="l" rtl="0" fontAlgn="base">
        <a:spcBef>
          <a:spcPct val="20000"/>
        </a:spcBef>
        <a:spcAft>
          <a:spcPct val="0"/>
        </a:spcAft>
        <a:buClr>
          <a:schemeClr val="tx2"/>
        </a:buClr>
        <a:buSzPct val="90000"/>
        <a:buFont typeface="Wingdings" pitchFamily="-112"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png"/><Relationship Id="rId7" Type="http://schemas.openxmlformats.org/officeDocument/2006/relationships/image" Target="../media/image31.jp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957D8-9F92-A754-F759-2B665A95B7E6}"/>
            </a:ext>
          </a:extLst>
        </p:cNvPr>
        <p:cNvGrpSpPr/>
        <p:nvPr/>
      </p:nvGrpSpPr>
      <p:grpSpPr>
        <a:xfrm>
          <a:off x="0" y="0"/>
          <a:ext cx="0" cy="0"/>
          <a:chOff x="0" y="0"/>
          <a:chExt cx="0" cy="0"/>
        </a:xfrm>
      </p:grpSpPr>
      <p:sp>
        <p:nvSpPr>
          <p:cNvPr id="321538" name="Rectangle 2">
            <a:extLst>
              <a:ext uri="{FF2B5EF4-FFF2-40B4-BE49-F238E27FC236}">
                <a16:creationId xmlns:a16="http://schemas.microsoft.com/office/drawing/2014/main" id="{BAB00533-283C-D5F5-B132-C5FBD745DCE2}"/>
              </a:ext>
            </a:extLst>
          </p:cNvPr>
          <p:cNvSpPr>
            <a:spLocks noGrp="1" noChangeArrowheads="1"/>
          </p:cNvSpPr>
          <p:nvPr>
            <p:ph type="ctrTitle"/>
          </p:nvPr>
        </p:nvSpPr>
        <p:spPr>
          <a:xfrm>
            <a:off x="126999" y="567528"/>
            <a:ext cx="8890000" cy="1600200"/>
          </a:xfrm>
          <a:extLst>
            <a:ext uri="{909E8E84-426E-40dd-AFC4-6F175D3DCCD1}">
              <a14:hiddenFill xmlns="" xmlns:a14="http://schemas.microsoft.com/office/drawing/2010/main">
                <a:solidFill>
                  <a:srgbClr val="FFFF66"/>
                </a:solidFill>
              </a14:hiddenFill>
            </a:ext>
          </a:extLst>
        </p:spPr>
        <p:txBody>
          <a:bodyPr/>
          <a:lstStyle/>
          <a:p>
            <a:pPr>
              <a:defRPr/>
            </a:pPr>
            <a:r>
              <a:rPr lang="en-US" sz="3800" b="1" dirty="0">
                <a:solidFill>
                  <a:srgbClr val="0000F3"/>
                </a:solidFill>
                <a:cs typeface="+mj-cs"/>
              </a:rPr>
              <a:t> Behavior Models for Climate Change and Disease Dynamics</a:t>
            </a:r>
            <a:endParaRPr lang="en-US" b="1" dirty="0">
              <a:solidFill>
                <a:srgbClr val="FFFF66"/>
              </a:solidFill>
              <a:cs typeface="+mj-cs"/>
            </a:endParaRPr>
          </a:p>
        </p:txBody>
      </p:sp>
      <p:pic>
        <p:nvPicPr>
          <p:cNvPr id="31752" name="Picture 13" descr="utlogo">
            <a:extLst>
              <a:ext uri="{FF2B5EF4-FFF2-40B4-BE49-F238E27FC236}">
                <a16:creationId xmlns:a16="http://schemas.microsoft.com/office/drawing/2014/main" id="{54D3174A-3C53-4375-B7D5-86200B89C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 y="138906"/>
            <a:ext cx="12668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50" name="Text Box 14">
            <a:extLst>
              <a:ext uri="{FF2B5EF4-FFF2-40B4-BE49-F238E27FC236}">
                <a16:creationId xmlns:a16="http://schemas.microsoft.com/office/drawing/2014/main" id="{6468F344-77EF-ACD7-C865-9B90FC35D9F1}"/>
              </a:ext>
            </a:extLst>
          </p:cNvPr>
          <p:cNvSpPr txBox="1">
            <a:spLocks noChangeArrowheads="1"/>
          </p:cNvSpPr>
          <p:nvPr/>
        </p:nvSpPr>
        <p:spPr bwMode="auto">
          <a:xfrm>
            <a:off x="641349" y="5270071"/>
            <a:ext cx="7670800" cy="6716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6027" tIns="43013" rIns="86027" bIns="43013">
            <a:spAutoFit/>
          </a:bodyPr>
          <a:lstStyle/>
          <a:p>
            <a:pPr algn="ctr">
              <a:spcBef>
                <a:spcPct val="50000"/>
              </a:spcBef>
              <a:defRPr/>
            </a:pPr>
            <a:r>
              <a:rPr lang="en-US" sz="1900" dirty="0">
                <a:latin typeface="Times New Roman" pitchFamily="-112" charset="0"/>
                <a:ea typeface="+mn-ea"/>
              </a:rPr>
              <a:t>Supported by NSF Awards DBI-1300426 to </a:t>
            </a:r>
            <a:r>
              <a:rPr lang="en-US" sz="1900" dirty="0" err="1">
                <a:latin typeface="Times New Roman" pitchFamily="-112" charset="0"/>
                <a:ea typeface="+mn-ea"/>
              </a:rPr>
              <a:t>NIMBioS</a:t>
            </a:r>
            <a:r>
              <a:rPr lang="en-US" sz="1900" dirty="0">
                <a:latin typeface="Times New Roman" pitchFamily="-112" charset="0"/>
                <a:ea typeface="+mn-ea"/>
              </a:rPr>
              <a:t>, DBI-1052875 to SESYNC and DMS-2436120 to Univ of Vermont</a:t>
            </a:r>
            <a:endParaRPr lang="en-US" sz="2300" dirty="0">
              <a:latin typeface="Courier" charset="0"/>
              <a:ea typeface="+mn-ea"/>
            </a:endParaRPr>
          </a:p>
        </p:txBody>
      </p:sp>
      <p:pic>
        <p:nvPicPr>
          <p:cNvPr id="31754" name="Picture 15" descr="NIMBioSlogoshadowc">
            <a:extLst>
              <a:ext uri="{FF2B5EF4-FFF2-40B4-BE49-F238E27FC236}">
                <a16:creationId xmlns:a16="http://schemas.microsoft.com/office/drawing/2014/main" id="{2DC43B84-D43F-F719-BF4C-4AECBF83E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2549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52" name="Text Box 16">
            <a:extLst>
              <a:ext uri="{FF2B5EF4-FFF2-40B4-BE49-F238E27FC236}">
                <a16:creationId xmlns:a16="http://schemas.microsoft.com/office/drawing/2014/main" id="{74667241-6974-0D7D-94ED-9C368FB6B07E}"/>
              </a:ext>
            </a:extLst>
          </p:cNvPr>
          <p:cNvSpPr txBox="1">
            <a:spLocks noChangeArrowheads="1"/>
          </p:cNvSpPr>
          <p:nvPr/>
        </p:nvSpPr>
        <p:spPr bwMode="auto">
          <a:xfrm>
            <a:off x="2549525" y="6356979"/>
            <a:ext cx="2399509" cy="3638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86027" tIns="43013" rIns="86027" bIns="43013">
            <a:spAutoFit/>
          </a:bodyPr>
          <a:lstStyle/>
          <a:p>
            <a:pPr algn="ctr">
              <a:spcBef>
                <a:spcPct val="50000"/>
              </a:spcBef>
              <a:defRPr/>
            </a:pPr>
            <a:r>
              <a:rPr lang="en-US" sz="1800" b="1" dirty="0" err="1">
                <a:latin typeface="Times New Roman" pitchFamily="-112" charset="0"/>
                <a:ea typeface="+mn-ea"/>
              </a:rPr>
              <a:t>Legacy.NIMBioS.org</a:t>
            </a:r>
            <a:endParaRPr lang="en-US" sz="1800" b="1" dirty="0">
              <a:latin typeface="Times New Roman" pitchFamily="-112" charset="0"/>
              <a:ea typeface="+mn-ea"/>
            </a:endParaRPr>
          </a:p>
        </p:txBody>
      </p:sp>
      <p:pic>
        <p:nvPicPr>
          <p:cNvPr id="31756" name="Picture 12" descr="nsf1_print.tif">
            <a:extLst>
              <a:ext uri="{FF2B5EF4-FFF2-40B4-BE49-F238E27FC236}">
                <a16:creationId xmlns:a16="http://schemas.microsoft.com/office/drawing/2014/main" id="{B3BF31B7-799F-D3F0-0569-526230EE18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0"/>
            <a:ext cx="9906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6">
            <a:extLst>
              <a:ext uri="{FF2B5EF4-FFF2-40B4-BE49-F238E27FC236}">
                <a16:creationId xmlns:a16="http://schemas.microsoft.com/office/drawing/2014/main" id="{75EFB043-E729-584F-7924-4C8C49471192}"/>
              </a:ext>
            </a:extLst>
          </p:cNvPr>
          <p:cNvSpPr txBox="1">
            <a:spLocks noChangeArrowheads="1"/>
          </p:cNvSpPr>
          <p:nvPr/>
        </p:nvSpPr>
        <p:spPr bwMode="auto">
          <a:xfrm>
            <a:off x="4726236" y="6346111"/>
            <a:ext cx="2212975" cy="3638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6027" tIns="43013" rIns="86027" bIns="43013">
            <a:spAutoFit/>
          </a:bodyPr>
          <a:lstStyle/>
          <a:p>
            <a:pPr algn="ctr">
              <a:spcBef>
                <a:spcPct val="50000"/>
              </a:spcBef>
              <a:defRPr/>
            </a:pPr>
            <a:r>
              <a:rPr lang="en-US" sz="1800" b="1" dirty="0" err="1">
                <a:latin typeface="Times New Roman" pitchFamily="-112" charset="0"/>
                <a:ea typeface="+mn-ea"/>
              </a:rPr>
              <a:t>SESYNC.org</a:t>
            </a:r>
            <a:endParaRPr lang="en-US" sz="1800" b="1" dirty="0">
              <a:latin typeface="Times New Roman" pitchFamily="-112" charset="0"/>
              <a:ea typeface="+mn-ea"/>
            </a:endParaRPr>
          </a:p>
        </p:txBody>
      </p:sp>
      <p:sp>
        <p:nvSpPr>
          <p:cNvPr id="11" name="Rectangle 3">
            <a:extLst>
              <a:ext uri="{FF2B5EF4-FFF2-40B4-BE49-F238E27FC236}">
                <a16:creationId xmlns:a16="http://schemas.microsoft.com/office/drawing/2014/main" id="{8CB1CE26-7A6C-81AA-433B-F9F19D8A6E3E}"/>
              </a:ext>
            </a:extLst>
          </p:cNvPr>
          <p:cNvSpPr txBox="1">
            <a:spLocks noChangeArrowheads="1"/>
          </p:cNvSpPr>
          <p:nvPr/>
        </p:nvSpPr>
        <p:spPr bwMode="auto">
          <a:xfrm>
            <a:off x="126999" y="2286496"/>
            <a:ext cx="85169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12" charset="-128"/>
                <a:cs typeface="ＭＳ Ｐゴシック" pitchFamily="-112"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2"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2"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2" charset="-128"/>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a:defRPr/>
            </a:pPr>
            <a:r>
              <a:rPr lang="en-US" sz="2200" kern="0" dirty="0">
                <a:solidFill>
                  <a:srgbClr val="CCFF33"/>
                </a:solidFill>
                <a:cs typeface="+mn-cs"/>
              </a:rPr>
              <a:t> </a:t>
            </a:r>
            <a:r>
              <a:rPr lang="en-US" sz="2800" b="1" kern="0" dirty="0">
                <a:cs typeface="+mn-cs"/>
              </a:rPr>
              <a:t>Louis J. Gross</a:t>
            </a:r>
          </a:p>
          <a:p>
            <a:pPr>
              <a:defRPr/>
            </a:pPr>
            <a:r>
              <a:rPr lang="en-US" sz="2800" b="1" kern="0" dirty="0">
                <a:cs typeface="+mn-cs"/>
              </a:rPr>
              <a:t>Chancellor’s Professor Emeritus </a:t>
            </a:r>
          </a:p>
          <a:p>
            <a:pPr>
              <a:defRPr/>
            </a:pPr>
            <a:r>
              <a:rPr lang="en-US" sz="2800" b="1" kern="0" dirty="0">
                <a:cs typeface="+mn-cs"/>
              </a:rPr>
              <a:t>Departments of Ecology and Evolutionary Biology and Mathematics</a:t>
            </a:r>
          </a:p>
          <a:p>
            <a:pPr>
              <a:defRPr/>
            </a:pPr>
            <a:r>
              <a:rPr lang="en-US" sz="2800" b="1" kern="0" dirty="0">
                <a:cs typeface="+mn-cs"/>
              </a:rPr>
              <a:t>University of Tennessee, Knoxville</a:t>
            </a:r>
          </a:p>
          <a:p>
            <a:pPr>
              <a:defRPr/>
            </a:pPr>
            <a:endParaRPr lang="en-US" sz="2800" kern="0" dirty="0">
              <a:solidFill>
                <a:srgbClr val="FFFF66"/>
              </a:solidFill>
              <a:cs typeface="+mn-cs"/>
            </a:endParaRPr>
          </a:p>
        </p:txBody>
      </p:sp>
      <p:pic>
        <p:nvPicPr>
          <p:cNvPr id="3" name="Picture 2">
            <a:extLst>
              <a:ext uri="{FF2B5EF4-FFF2-40B4-BE49-F238E27FC236}">
                <a16:creationId xmlns:a16="http://schemas.microsoft.com/office/drawing/2014/main" id="{749BE1E4-697F-A78F-0C05-EDAC9C9673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4687" y="6114885"/>
            <a:ext cx="1992312" cy="671323"/>
          </a:xfrm>
          <a:prstGeom prst="rect">
            <a:avLst/>
          </a:prstGeom>
        </p:spPr>
      </p:pic>
    </p:spTree>
    <p:extLst>
      <p:ext uri="{BB962C8B-B14F-4D97-AF65-F5344CB8AC3E}">
        <p14:creationId xmlns:p14="http://schemas.microsoft.com/office/powerpoint/2010/main" val="3692756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DC378-F3B8-9771-F7A2-8F88B80AD19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40ABD18-B56F-1FEE-A166-EB344ED06634}"/>
              </a:ext>
            </a:extLst>
          </p:cNvPr>
          <p:cNvSpPr txBox="1"/>
          <p:nvPr/>
        </p:nvSpPr>
        <p:spPr>
          <a:xfrm>
            <a:off x="935011" y="5463756"/>
            <a:ext cx="8094688" cy="1077218"/>
          </a:xfrm>
          <a:prstGeom prst="rect">
            <a:avLst/>
          </a:prstGeom>
          <a:noFill/>
        </p:spPr>
        <p:txBody>
          <a:bodyPr wrap="square" rtlCol="0">
            <a:spAutoFit/>
          </a:bodyPr>
          <a:lstStyle/>
          <a:p>
            <a:r>
              <a:rPr lang="en-US" sz="1600" dirty="0"/>
              <a:t>Climate change and opinion dynamics models: Linking individual, social, and institutional level changes. 2025. Yoon Ah Shin, Sara M. Constantino, Brian Beckage and Katherine Lacasse</a:t>
            </a:r>
          </a:p>
          <a:p>
            <a:r>
              <a:rPr lang="en-US" sz="1600" b="1" i="1" dirty="0"/>
              <a:t>Current Opinion in Behavioral Sciences </a:t>
            </a:r>
            <a:r>
              <a:rPr lang="en-US" sz="1600" dirty="0"/>
              <a:t>2025, 64:101528</a:t>
            </a:r>
          </a:p>
          <a:p>
            <a:r>
              <a:rPr lang="en-US" sz="1600" dirty="0"/>
              <a:t>https://</a:t>
            </a:r>
            <a:r>
              <a:rPr lang="en-US" sz="1600" dirty="0" err="1"/>
              <a:t>doi.org</a:t>
            </a:r>
            <a:r>
              <a:rPr lang="en-US" sz="1600" dirty="0"/>
              <a:t>/10.1016/j.cobeha.2025.101528</a:t>
            </a:r>
          </a:p>
        </p:txBody>
      </p:sp>
      <p:pic>
        <p:nvPicPr>
          <p:cNvPr id="7" name="Picture 6">
            <a:extLst>
              <a:ext uri="{FF2B5EF4-FFF2-40B4-BE49-F238E27FC236}">
                <a16:creationId xmlns:a16="http://schemas.microsoft.com/office/drawing/2014/main" id="{B36A393E-598F-406E-CC50-2DB471D0B1EF}"/>
              </a:ext>
            </a:extLst>
          </p:cNvPr>
          <p:cNvPicPr>
            <a:picLocks noChangeAspect="1"/>
          </p:cNvPicPr>
          <p:nvPr/>
        </p:nvPicPr>
        <p:blipFill>
          <a:blip r:embed="rId2"/>
          <a:stretch>
            <a:fillRect/>
          </a:stretch>
        </p:blipFill>
        <p:spPr>
          <a:xfrm>
            <a:off x="677810" y="518890"/>
            <a:ext cx="8094688" cy="4654446"/>
          </a:xfrm>
          <a:prstGeom prst="rect">
            <a:avLst/>
          </a:prstGeom>
        </p:spPr>
      </p:pic>
      <p:sp>
        <p:nvSpPr>
          <p:cNvPr id="2" name="Rounded Rectangle 1">
            <a:extLst>
              <a:ext uri="{FF2B5EF4-FFF2-40B4-BE49-F238E27FC236}">
                <a16:creationId xmlns:a16="http://schemas.microsoft.com/office/drawing/2014/main" id="{6C9BEC5C-0547-6E51-BFCF-0F2C8B464823}"/>
              </a:ext>
            </a:extLst>
          </p:cNvPr>
          <p:cNvSpPr/>
          <p:nvPr/>
        </p:nvSpPr>
        <p:spPr bwMode="auto">
          <a:xfrm>
            <a:off x="4849892" y="2150428"/>
            <a:ext cx="3616298" cy="1604328"/>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accent2"/>
              </a:solidFill>
              <a:effectLst/>
              <a:latin typeface="Times New Roman" pitchFamily="-112" charset="0"/>
            </a:endParaRPr>
          </a:p>
        </p:txBody>
      </p:sp>
      <p:sp>
        <p:nvSpPr>
          <p:cNvPr id="3" name="TextBox 2">
            <a:extLst>
              <a:ext uri="{FF2B5EF4-FFF2-40B4-BE49-F238E27FC236}">
                <a16:creationId xmlns:a16="http://schemas.microsoft.com/office/drawing/2014/main" id="{D5D762D7-6D6D-0A9C-CCE0-14148029EB5B}"/>
              </a:ext>
            </a:extLst>
          </p:cNvPr>
          <p:cNvSpPr txBox="1"/>
          <p:nvPr/>
        </p:nvSpPr>
        <p:spPr>
          <a:xfrm>
            <a:off x="4968941" y="2213928"/>
            <a:ext cx="3378200" cy="1477328"/>
          </a:xfrm>
          <a:prstGeom prst="rect">
            <a:avLst/>
          </a:prstGeom>
          <a:solidFill>
            <a:srgbClr val="FFC000"/>
          </a:solidFill>
        </p:spPr>
        <p:txBody>
          <a:bodyPr wrap="square" rtlCol="0">
            <a:spAutoFit/>
          </a:bodyPr>
          <a:lstStyle/>
          <a:p>
            <a:r>
              <a:rPr lang="en-US" sz="1800" dirty="0"/>
              <a:t>Beckage et al. 2020. The Earth has humans, so why don’t our climate models? </a:t>
            </a:r>
            <a:r>
              <a:rPr lang="en-US" sz="1800" i="1" dirty="0"/>
              <a:t>Climatic Change </a:t>
            </a:r>
            <a:r>
              <a:rPr lang="en-US" sz="1800" dirty="0"/>
              <a:t>https://</a:t>
            </a:r>
            <a:r>
              <a:rPr lang="en-US" sz="1800" dirty="0" err="1"/>
              <a:t>doi.org</a:t>
            </a:r>
            <a:r>
              <a:rPr lang="en-US" sz="1800" dirty="0"/>
              <a:t>/10.1007/s10584-020-02897-x</a:t>
            </a:r>
          </a:p>
        </p:txBody>
      </p:sp>
    </p:spTree>
    <p:extLst>
      <p:ext uri="{BB962C8B-B14F-4D97-AF65-F5344CB8AC3E}">
        <p14:creationId xmlns:p14="http://schemas.microsoft.com/office/powerpoint/2010/main" val="3680304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7E480-0DD0-6C08-F8B7-20F8462BC7A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3458D41-5DE9-53C6-8025-F087D230E041}"/>
              </a:ext>
            </a:extLst>
          </p:cNvPr>
          <p:cNvSpPr txBox="1"/>
          <p:nvPr/>
        </p:nvSpPr>
        <p:spPr>
          <a:xfrm>
            <a:off x="935011" y="5463756"/>
            <a:ext cx="8094688" cy="1077218"/>
          </a:xfrm>
          <a:prstGeom prst="rect">
            <a:avLst/>
          </a:prstGeom>
          <a:noFill/>
        </p:spPr>
        <p:txBody>
          <a:bodyPr wrap="square" rtlCol="0">
            <a:spAutoFit/>
          </a:bodyPr>
          <a:lstStyle/>
          <a:p>
            <a:r>
              <a:rPr lang="en-US" sz="1600" dirty="0"/>
              <a:t>Climate change and opinion dynamics models: Linking individual, social, and institutional level changes. 2025. Yoon Ah Shin, Sara M. Constantino, Brian Beckage and Katherine Lacasse</a:t>
            </a:r>
          </a:p>
          <a:p>
            <a:r>
              <a:rPr lang="en-US" sz="1600" b="1" i="1" dirty="0"/>
              <a:t>Current Opinion in Behavioral Sciences </a:t>
            </a:r>
            <a:r>
              <a:rPr lang="en-US" sz="1600" dirty="0"/>
              <a:t>2025, 64:101528</a:t>
            </a:r>
          </a:p>
          <a:p>
            <a:r>
              <a:rPr lang="en-US" sz="1600" dirty="0"/>
              <a:t>https://</a:t>
            </a:r>
            <a:r>
              <a:rPr lang="en-US" sz="1600" dirty="0" err="1"/>
              <a:t>doi.org</a:t>
            </a:r>
            <a:r>
              <a:rPr lang="en-US" sz="1600" dirty="0"/>
              <a:t>/10.1016/j.cobeha.2025.101528</a:t>
            </a:r>
          </a:p>
        </p:txBody>
      </p:sp>
      <p:pic>
        <p:nvPicPr>
          <p:cNvPr id="7" name="Picture 6">
            <a:extLst>
              <a:ext uri="{FF2B5EF4-FFF2-40B4-BE49-F238E27FC236}">
                <a16:creationId xmlns:a16="http://schemas.microsoft.com/office/drawing/2014/main" id="{43D1C1A3-CD69-90AB-608D-94F5E5E9F70E}"/>
              </a:ext>
            </a:extLst>
          </p:cNvPr>
          <p:cNvPicPr>
            <a:picLocks noChangeAspect="1"/>
          </p:cNvPicPr>
          <p:nvPr/>
        </p:nvPicPr>
        <p:blipFill>
          <a:blip r:embed="rId2"/>
          <a:stretch>
            <a:fillRect/>
          </a:stretch>
        </p:blipFill>
        <p:spPr>
          <a:xfrm>
            <a:off x="677810" y="531590"/>
            <a:ext cx="8094688" cy="4654446"/>
          </a:xfrm>
          <a:prstGeom prst="rect">
            <a:avLst/>
          </a:prstGeom>
        </p:spPr>
      </p:pic>
      <p:sp>
        <p:nvSpPr>
          <p:cNvPr id="2" name="Rounded Rectangle 1">
            <a:extLst>
              <a:ext uri="{FF2B5EF4-FFF2-40B4-BE49-F238E27FC236}">
                <a16:creationId xmlns:a16="http://schemas.microsoft.com/office/drawing/2014/main" id="{031EA2F5-1F7C-930D-EBAA-42E838588E4F}"/>
              </a:ext>
            </a:extLst>
          </p:cNvPr>
          <p:cNvSpPr/>
          <p:nvPr/>
        </p:nvSpPr>
        <p:spPr bwMode="auto">
          <a:xfrm>
            <a:off x="2735435" y="2225788"/>
            <a:ext cx="3614565" cy="1431812"/>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accent2"/>
              </a:solidFill>
              <a:effectLst/>
              <a:latin typeface="Times New Roman" pitchFamily="-112" charset="0"/>
            </a:endParaRPr>
          </a:p>
        </p:txBody>
      </p:sp>
      <p:sp>
        <p:nvSpPr>
          <p:cNvPr id="3" name="TextBox 2">
            <a:extLst>
              <a:ext uri="{FF2B5EF4-FFF2-40B4-BE49-F238E27FC236}">
                <a16:creationId xmlns:a16="http://schemas.microsoft.com/office/drawing/2014/main" id="{F391FFDD-8E8C-9F16-85DA-6220DBC37381}"/>
              </a:ext>
            </a:extLst>
          </p:cNvPr>
          <p:cNvSpPr txBox="1"/>
          <p:nvPr/>
        </p:nvSpPr>
        <p:spPr>
          <a:xfrm>
            <a:off x="2882900" y="2330676"/>
            <a:ext cx="3378200" cy="1200329"/>
          </a:xfrm>
          <a:prstGeom prst="rect">
            <a:avLst/>
          </a:prstGeom>
          <a:solidFill>
            <a:srgbClr val="FFC000"/>
          </a:solidFill>
        </p:spPr>
        <p:txBody>
          <a:bodyPr wrap="square" rtlCol="0">
            <a:spAutoFit/>
          </a:bodyPr>
          <a:lstStyle/>
          <a:p>
            <a:r>
              <a:rPr lang="en-US" sz="1800" dirty="0"/>
              <a:t>Moore at al. 2022. Determinants of emissions pathways in the coupled climate–social system. </a:t>
            </a:r>
            <a:r>
              <a:rPr lang="en-US" sz="1800" i="1" dirty="0"/>
              <a:t>Nature</a:t>
            </a:r>
            <a:r>
              <a:rPr lang="en-US" sz="1800" dirty="0"/>
              <a:t> 603: 103–111. </a:t>
            </a:r>
          </a:p>
        </p:txBody>
      </p:sp>
    </p:spTree>
    <p:extLst>
      <p:ext uri="{BB962C8B-B14F-4D97-AF65-F5344CB8AC3E}">
        <p14:creationId xmlns:p14="http://schemas.microsoft.com/office/powerpoint/2010/main" val="219806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9BCC8-2256-3B8D-4A46-E54143F2982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F8E9258-27F4-67B1-9EF4-69C6A2DB1B69}"/>
              </a:ext>
            </a:extLst>
          </p:cNvPr>
          <p:cNvSpPr txBox="1"/>
          <p:nvPr/>
        </p:nvSpPr>
        <p:spPr>
          <a:xfrm>
            <a:off x="935011" y="5463756"/>
            <a:ext cx="8094688" cy="1077218"/>
          </a:xfrm>
          <a:prstGeom prst="rect">
            <a:avLst/>
          </a:prstGeom>
          <a:noFill/>
        </p:spPr>
        <p:txBody>
          <a:bodyPr wrap="square" rtlCol="0">
            <a:spAutoFit/>
          </a:bodyPr>
          <a:lstStyle/>
          <a:p>
            <a:r>
              <a:rPr lang="en-US" sz="1600" dirty="0"/>
              <a:t>Climate change and opinion dynamics models: Linking individual, social, and institutional level changes. 2025. Yoon Ah Shin, Sara M. Constantino, Brian Beckage and Katherine Lacasse</a:t>
            </a:r>
          </a:p>
          <a:p>
            <a:r>
              <a:rPr lang="en-US" sz="1600" b="1" i="1" dirty="0"/>
              <a:t>Current Opinion in Behavioral Sciences </a:t>
            </a:r>
            <a:r>
              <a:rPr lang="en-US" sz="1600" dirty="0"/>
              <a:t>2025, 64:101528</a:t>
            </a:r>
          </a:p>
          <a:p>
            <a:r>
              <a:rPr lang="en-US" sz="1600" dirty="0"/>
              <a:t>https://</a:t>
            </a:r>
            <a:r>
              <a:rPr lang="en-US" sz="1600" dirty="0" err="1"/>
              <a:t>doi.org</a:t>
            </a:r>
            <a:r>
              <a:rPr lang="en-US" sz="1600" dirty="0"/>
              <a:t>/10.1016/j.cobeha.2025.101528</a:t>
            </a:r>
          </a:p>
        </p:txBody>
      </p:sp>
      <p:pic>
        <p:nvPicPr>
          <p:cNvPr id="7" name="Picture 6">
            <a:extLst>
              <a:ext uri="{FF2B5EF4-FFF2-40B4-BE49-F238E27FC236}">
                <a16:creationId xmlns:a16="http://schemas.microsoft.com/office/drawing/2014/main" id="{730672B5-44AE-6DAB-8365-D688131E6771}"/>
              </a:ext>
            </a:extLst>
          </p:cNvPr>
          <p:cNvPicPr>
            <a:picLocks noChangeAspect="1"/>
          </p:cNvPicPr>
          <p:nvPr/>
        </p:nvPicPr>
        <p:blipFill>
          <a:blip r:embed="rId2"/>
          <a:stretch>
            <a:fillRect/>
          </a:stretch>
        </p:blipFill>
        <p:spPr>
          <a:xfrm>
            <a:off x="639710" y="493490"/>
            <a:ext cx="8094688" cy="4654446"/>
          </a:xfrm>
          <a:prstGeom prst="rect">
            <a:avLst/>
          </a:prstGeom>
        </p:spPr>
      </p:pic>
      <p:sp>
        <p:nvSpPr>
          <p:cNvPr id="2" name="Rounded Rectangle 1">
            <a:extLst>
              <a:ext uri="{FF2B5EF4-FFF2-40B4-BE49-F238E27FC236}">
                <a16:creationId xmlns:a16="http://schemas.microsoft.com/office/drawing/2014/main" id="{C53EA5FF-3DE9-5051-2B3A-20F211EF572A}"/>
              </a:ext>
            </a:extLst>
          </p:cNvPr>
          <p:cNvSpPr/>
          <p:nvPr/>
        </p:nvSpPr>
        <p:spPr bwMode="auto">
          <a:xfrm>
            <a:off x="2717800" y="966671"/>
            <a:ext cx="3472697" cy="1361122"/>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accent2"/>
              </a:solidFill>
              <a:effectLst/>
              <a:latin typeface="Times New Roman" pitchFamily="-112" charset="0"/>
            </a:endParaRPr>
          </a:p>
        </p:txBody>
      </p:sp>
      <p:sp>
        <p:nvSpPr>
          <p:cNvPr id="3" name="TextBox 2">
            <a:extLst>
              <a:ext uri="{FF2B5EF4-FFF2-40B4-BE49-F238E27FC236}">
                <a16:creationId xmlns:a16="http://schemas.microsoft.com/office/drawing/2014/main" id="{E53A1D2F-DB77-AE9C-A95C-0B90532BEDEC}"/>
              </a:ext>
            </a:extLst>
          </p:cNvPr>
          <p:cNvSpPr txBox="1"/>
          <p:nvPr/>
        </p:nvSpPr>
        <p:spPr>
          <a:xfrm>
            <a:off x="2765048" y="1047067"/>
            <a:ext cx="3378200" cy="1200329"/>
          </a:xfrm>
          <a:prstGeom prst="rect">
            <a:avLst/>
          </a:prstGeom>
          <a:solidFill>
            <a:srgbClr val="FFC000"/>
          </a:solidFill>
        </p:spPr>
        <p:txBody>
          <a:bodyPr wrap="square" rtlCol="0">
            <a:spAutoFit/>
          </a:bodyPr>
          <a:lstStyle/>
          <a:p>
            <a:r>
              <a:rPr lang="en-US" sz="1800" dirty="0"/>
              <a:t>Shin et al. 2022. How coupled is coupled human-natural systems research? </a:t>
            </a:r>
            <a:r>
              <a:rPr lang="en-US" sz="1800" i="1" dirty="0"/>
              <a:t>Ecology and Society </a:t>
            </a:r>
            <a:r>
              <a:rPr lang="en-US" sz="1800" dirty="0"/>
              <a:t>27 (3):4.  </a:t>
            </a:r>
          </a:p>
        </p:txBody>
      </p:sp>
    </p:spTree>
    <p:extLst>
      <p:ext uri="{BB962C8B-B14F-4D97-AF65-F5344CB8AC3E}">
        <p14:creationId xmlns:p14="http://schemas.microsoft.com/office/powerpoint/2010/main" val="1537466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99A94-5678-7976-BF4F-5882F1B5DF5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914F346-3AA7-D5E2-C00A-2E71FFAF0307}"/>
              </a:ext>
            </a:extLst>
          </p:cNvPr>
          <p:cNvSpPr txBox="1"/>
          <p:nvPr/>
        </p:nvSpPr>
        <p:spPr>
          <a:xfrm>
            <a:off x="935011" y="5463756"/>
            <a:ext cx="8094688" cy="1077218"/>
          </a:xfrm>
          <a:prstGeom prst="rect">
            <a:avLst/>
          </a:prstGeom>
          <a:noFill/>
        </p:spPr>
        <p:txBody>
          <a:bodyPr wrap="square" rtlCol="0">
            <a:spAutoFit/>
          </a:bodyPr>
          <a:lstStyle/>
          <a:p>
            <a:r>
              <a:rPr lang="en-US" sz="1600" dirty="0"/>
              <a:t>Climate change and opinion dynamics models: Linking individual, social, and institutional level changes. 2025. Yoon Ah Shin, Sara M. Constantino, Brian Beckage and Katherine Lacasse</a:t>
            </a:r>
          </a:p>
          <a:p>
            <a:r>
              <a:rPr lang="en-US" sz="1600" b="1" i="1" dirty="0"/>
              <a:t>Current Opinion in Behavioral Sciences </a:t>
            </a:r>
            <a:r>
              <a:rPr lang="en-US" sz="1600" dirty="0"/>
              <a:t>2025, 64:101528</a:t>
            </a:r>
          </a:p>
          <a:p>
            <a:r>
              <a:rPr lang="en-US" sz="1600" dirty="0"/>
              <a:t>https://</a:t>
            </a:r>
            <a:r>
              <a:rPr lang="en-US" sz="1600" dirty="0" err="1"/>
              <a:t>doi.org</a:t>
            </a:r>
            <a:r>
              <a:rPr lang="en-US" sz="1600" dirty="0"/>
              <a:t>/10.1016/j.cobeha.2025.101528</a:t>
            </a:r>
          </a:p>
        </p:txBody>
      </p:sp>
      <p:pic>
        <p:nvPicPr>
          <p:cNvPr id="7" name="Picture 6">
            <a:extLst>
              <a:ext uri="{FF2B5EF4-FFF2-40B4-BE49-F238E27FC236}">
                <a16:creationId xmlns:a16="http://schemas.microsoft.com/office/drawing/2014/main" id="{D4867D06-22A6-EB4C-0214-6F58A12DE3DC}"/>
              </a:ext>
            </a:extLst>
          </p:cNvPr>
          <p:cNvPicPr>
            <a:picLocks noChangeAspect="1"/>
          </p:cNvPicPr>
          <p:nvPr/>
        </p:nvPicPr>
        <p:blipFill>
          <a:blip r:embed="rId2"/>
          <a:stretch>
            <a:fillRect/>
          </a:stretch>
        </p:blipFill>
        <p:spPr>
          <a:xfrm>
            <a:off x="524656" y="637229"/>
            <a:ext cx="8094688" cy="4654446"/>
          </a:xfrm>
          <a:prstGeom prst="rect">
            <a:avLst/>
          </a:prstGeom>
        </p:spPr>
      </p:pic>
      <p:sp>
        <p:nvSpPr>
          <p:cNvPr id="2" name="Rounded Rectangle 1">
            <a:extLst>
              <a:ext uri="{FF2B5EF4-FFF2-40B4-BE49-F238E27FC236}">
                <a16:creationId xmlns:a16="http://schemas.microsoft.com/office/drawing/2014/main" id="{199DAD06-6E07-A3CD-C96A-2002FFF22795}"/>
              </a:ext>
            </a:extLst>
          </p:cNvPr>
          <p:cNvSpPr/>
          <p:nvPr/>
        </p:nvSpPr>
        <p:spPr bwMode="auto">
          <a:xfrm>
            <a:off x="2578806" y="4081361"/>
            <a:ext cx="3708400" cy="1709532"/>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accent2"/>
              </a:solidFill>
              <a:effectLst/>
              <a:latin typeface="Times New Roman" pitchFamily="-112" charset="0"/>
            </a:endParaRPr>
          </a:p>
        </p:txBody>
      </p:sp>
      <p:sp>
        <p:nvSpPr>
          <p:cNvPr id="3" name="TextBox 2">
            <a:extLst>
              <a:ext uri="{FF2B5EF4-FFF2-40B4-BE49-F238E27FC236}">
                <a16:creationId xmlns:a16="http://schemas.microsoft.com/office/drawing/2014/main" id="{8F2BA580-93EC-EE58-FE01-485F36C5C266}"/>
              </a:ext>
            </a:extLst>
          </p:cNvPr>
          <p:cNvSpPr txBox="1"/>
          <p:nvPr/>
        </p:nvSpPr>
        <p:spPr>
          <a:xfrm>
            <a:off x="2625723" y="4197463"/>
            <a:ext cx="3614565" cy="1477328"/>
          </a:xfrm>
          <a:prstGeom prst="rect">
            <a:avLst/>
          </a:prstGeom>
          <a:solidFill>
            <a:srgbClr val="FFC000"/>
          </a:solidFill>
        </p:spPr>
        <p:txBody>
          <a:bodyPr wrap="square" rtlCol="0">
            <a:spAutoFit/>
          </a:bodyPr>
          <a:lstStyle/>
          <a:p>
            <a:r>
              <a:rPr lang="en-US" sz="1800" dirty="0"/>
              <a:t>Zia et al. 2024. Machine Learning a Probabilistic Structural Equation Model to Explain the Impact of Climate Risk Perceptions on Policy Support. </a:t>
            </a:r>
            <a:r>
              <a:rPr lang="en-US" sz="1800" i="1" dirty="0"/>
              <a:t>Sustainability </a:t>
            </a:r>
            <a:r>
              <a:rPr lang="en-US" sz="1800" dirty="0"/>
              <a:t>16, 10292.</a:t>
            </a:r>
          </a:p>
        </p:txBody>
      </p:sp>
      <p:sp>
        <p:nvSpPr>
          <p:cNvPr id="4" name="TextBox 3">
            <a:extLst>
              <a:ext uri="{FF2B5EF4-FFF2-40B4-BE49-F238E27FC236}">
                <a16:creationId xmlns:a16="http://schemas.microsoft.com/office/drawing/2014/main" id="{2E42B638-5A09-F82E-F546-CF7F16896DE0}"/>
              </a:ext>
            </a:extLst>
          </p:cNvPr>
          <p:cNvSpPr txBox="1"/>
          <p:nvPr/>
        </p:nvSpPr>
        <p:spPr>
          <a:xfrm>
            <a:off x="-1143000" y="1244600"/>
            <a:ext cx="184731" cy="523220"/>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02636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7FFCF-B670-6795-6D83-49D8413B7D6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5221ED1-B312-2747-E36B-857F2C90901D}"/>
              </a:ext>
            </a:extLst>
          </p:cNvPr>
          <p:cNvSpPr txBox="1"/>
          <p:nvPr/>
        </p:nvSpPr>
        <p:spPr>
          <a:xfrm>
            <a:off x="935011" y="5463756"/>
            <a:ext cx="8094688" cy="1077218"/>
          </a:xfrm>
          <a:prstGeom prst="rect">
            <a:avLst/>
          </a:prstGeom>
          <a:noFill/>
        </p:spPr>
        <p:txBody>
          <a:bodyPr wrap="square" rtlCol="0">
            <a:spAutoFit/>
          </a:bodyPr>
          <a:lstStyle/>
          <a:p>
            <a:r>
              <a:rPr lang="en-US" sz="1600" dirty="0"/>
              <a:t>Climate change and opinion dynamics models: Linking individual, social, and institutional level changes. 2025. Yoon Ah Shin, Sara M. Constantino, Brian Beckage and Katherine Lacasse</a:t>
            </a:r>
          </a:p>
          <a:p>
            <a:r>
              <a:rPr lang="en-US" sz="1600" b="1" i="1" dirty="0"/>
              <a:t>Current Opinion in Behavioral Sciences </a:t>
            </a:r>
            <a:r>
              <a:rPr lang="en-US" sz="1600" dirty="0"/>
              <a:t>2025, 64:101528</a:t>
            </a:r>
          </a:p>
          <a:p>
            <a:r>
              <a:rPr lang="en-US" sz="1600" dirty="0"/>
              <a:t>https://</a:t>
            </a:r>
            <a:r>
              <a:rPr lang="en-US" sz="1600" dirty="0" err="1"/>
              <a:t>doi.org</a:t>
            </a:r>
            <a:r>
              <a:rPr lang="en-US" sz="1600" dirty="0"/>
              <a:t>/10.1016/j.cobeha.2025.101528</a:t>
            </a:r>
          </a:p>
        </p:txBody>
      </p:sp>
      <p:pic>
        <p:nvPicPr>
          <p:cNvPr id="7" name="Picture 6">
            <a:extLst>
              <a:ext uri="{FF2B5EF4-FFF2-40B4-BE49-F238E27FC236}">
                <a16:creationId xmlns:a16="http://schemas.microsoft.com/office/drawing/2014/main" id="{5F734ECC-9B34-C341-8704-BCE8B4E50A44}"/>
              </a:ext>
            </a:extLst>
          </p:cNvPr>
          <p:cNvPicPr>
            <a:picLocks noChangeAspect="1"/>
          </p:cNvPicPr>
          <p:nvPr/>
        </p:nvPicPr>
        <p:blipFill>
          <a:blip r:embed="rId2"/>
          <a:stretch>
            <a:fillRect/>
          </a:stretch>
        </p:blipFill>
        <p:spPr>
          <a:xfrm>
            <a:off x="524656" y="637229"/>
            <a:ext cx="8094688" cy="4654446"/>
          </a:xfrm>
          <a:prstGeom prst="rect">
            <a:avLst/>
          </a:prstGeom>
        </p:spPr>
      </p:pic>
      <p:sp>
        <p:nvSpPr>
          <p:cNvPr id="2" name="Rounded Rectangle 1">
            <a:extLst>
              <a:ext uri="{FF2B5EF4-FFF2-40B4-BE49-F238E27FC236}">
                <a16:creationId xmlns:a16="http://schemas.microsoft.com/office/drawing/2014/main" id="{BD720BD9-80DC-4315-9601-06965FBCCAEA}"/>
              </a:ext>
            </a:extLst>
          </p:cNvPr>
          <p:cNvSpPr/>
          <p:nvPr/>
        </p:nvSpPr>
        <p:spPr bwMode="auto">
          <a:xfrm>
            <a:off x="2328863" y="2428875"/>
            <a:ext cx="3844922" cy="1985009"/>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accent2"/>
              </a:solidFill>
              <a:effectLst/>
              <a:latin typeface="Times New Roman" pitchFamily="-112" charset="0"/>
            </a:endParaRPr>
          </a:p>
        </p:txBody>
      </p:sp>
      <p:sp>
        <p:nvSpPr>
          <p:cNvPr id="3" name="TextBox 2">
            <a:extLst>
              <a:ext uri="{FF2B5EF4-FFF2-40B4-BE49-F238E27FC236}">
                <a16:creationId xmlns:a16="http://schemas.microsoft.com/office/drawing/2014/main" id="{B0A1CE20-04FC-DF36-5349-6AD6AC3F4597}"/>
              </a:ext>
            </a:extLst>
          </p:cNvPr>
          <p:cNvSpPr txBox="1"/>
          <p:nvPr/>
        </p:nvSpPr>
        <p:spPr>
          <a:xfrm>
            <a:off x="2458329" y="2569293"/>
            <a:ext cx="3614565" cy="1754326"/>
          </a:xfrm>
          <a:prstGeom prst="rect">
            <a:avLst/>
          </a:prstGeom>
          <a:solidFill>
            <a:srgbClr val="FFC000"/>
          </a:solidFill>
        </p:spPr>
        <p:txBody>
          <a:bodyPr wrap="square" rtlCol="0">
            <a:spAutoFit/>
          </a:bodyPr>
          <a:lstStyle/>
          <a:p>
            <a:r>
              <a:rPr lang="en-US" sz="1800" dirty="0"/>
              <a:t>Shin et al. 2025. Climate change and opinion dynamics models: Linking individual, social, and institutional level changes. </a:t>
            </a:r>
            <a:r>
              <a:rPr lang="en-US" sz="1800" i="1" dirty="0"/>
              <a:t>Current Opinion in Behavioral Sciences </a:t>
            </a:r>
            <a:r>
              <a:rPr lang="en-US" sz="1800" dirty="0"/>
              <a:t>2025, 64:101528 </a:t>
            </a:r>
          </a:p>
        </p:txBody>
      </p:sp>
      <p:sp>
        <p:nvSpPr>
          <p:cNvPr id="4" name="TextBox 3">
            <a:extLst>
              <a:ext uri="{FF2B5EF4-FFF2-40B4-BE49-F238E27FC236}">
                <a16:creationId xmlns:a16="http://schemas.microsoft.com/office/drawing/2014/main" id="{E99FA5F8-276B-FCE9-1CD6-3DDB2F13C337}"/>
              </a:ext>
            </a:extLst>
          </p:cNvPr>
          <p:cNvSpPr txBox="1"/>
          <p:nvPr/>
        </p:nvSpPr>
        <p:spPr>
          <a:xfrm>
            <a:off x="-1143000" y="1244600"/>
            <a:ext cx="184731" cy="523220"/>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52889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2CE3D-F3F6-3D87-BE09-9DA951D8151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113D367-D6C3-6772-211E-DDC224F1FEB0}"/>
              </a:ext>
            </a:extLst>
          </p:cNvPr>
          <p:cNvSpPr txBox="1"/>
          <p:nvPr/>
        </p:nvSpPr>
        <p:spPr>
          <a:xfrm>
            <a:off x="935011" y="5463756"/>
            <a:ext cx="8094688" cy="1077218"/>
          </a:xfrm>
          <a:prstGeom prst="rect">
            <a:avLst/>
          </a:prstGeom>
          <a:noFill/>
        </p:spPr>
        <p:txBody>
          <a:bodyPr wrap="square" rtlCol="0">
            <a:spAutoFit/>
          </a:bodyPr>
          <a:lstStyle/>
          <a:p>
            <a:r>
              <a:rPr lang="en-US" sz="1600" dirty="0"/>
              <a:t>Climate change and opinion dynamics models: Linking individual, social, and institutional level changes. 2025. Yoon Ah Shin, Sara M. Constantino, Brian Beckage and Katherine Lacasse</a:t>
            </a:r>
          </a:p>
          <a:p>
            <a:r>
              <a:rPr lang="en-US" sz="1600" b="1" i="1" dirty="0"/>
              <a:t>Current Opinion in Behavioral Sciences </a:t>
            </a:r>
            <a:r>
              <a:rPr lang="en-US" sz="1600" dirty="0"/>
              <a:t>2025, 64:101528</a:t>
            </a:r>
          </a:p>
          <a:p>
            <a:r>
              <a:rPr lang="en-US" sz="1600" dirty="0"/>
              <a:t>https://</a:t>
            </a:r>
            <a:r>
              <a:rPr lang="en-US" sz="1600" dirty="0" err="1"/>
              <a:t>doi.org</a:t>
            </a:r>
            <a:r>
              <a:rPr lang="en-US" sz="1600" dirty="0"/>
              <a:t>/10.1016/j.cobeha.2025.101528</a:t>
            </a:r>
          </a:p>
        </p:txBody>
      </p:sp>
      <p:pic>
        <p:nvPicPr>
          <p:cNvPr id="7" name="Picture 6">
            <a:extLst>
              <a:ext uri="{FF2B5EF4-FFF2-40B4-BE49-F238E27FC236}">
                <a16:creationId xmlns:a16="http://schemas.microsoft.com/office/drawing/2014/main" id="{B876C8DB-9E9A-2747-05F3-F6E7C89D93EF}"/>
              </a:ext>
            </a:extLst>
          </p:cNvPr>
          <p:cNvPicPr>
            <a:picLocks noChangeAspect="1"/>
          </p:cNvPicPr>
          <p:nvPr/>
        </p:nvPicPr>
        <p:blipFill>
          <a:blip r:embed="rId2"/>
          <a:stretch>
            <a:fillRect/>
          </a:stretch>
        </p:blipFill>
        <p:spPr>
          <a:xfrm>
            <a:off x="524656" y="637229"/>
            <a:ext cx="8094688" cy="4654446"/>
          </a:xfrm>
          <a:prstGeom prst="rect">
            <a:avLst/>
          </a:prstGeom>
        </p:spPr>
      </p:pic>
      <p:sp>
        <p:nvSpPr>
          <p:cNvPr id="2" name="Rounded Rectangle 1">
            <a:extLst>
              <a:ext uri="{FF2B5EF4-FFF2-40B4-BE49-F238E27FC236}">
                <a16:creationId xmlns:a16="http://schemas.microsoft.com/office/drawing/2014/main" id="{996AB8D8-8E33-48DE-34FE-841FCAFA95E6}"/>
              </a:ext>
            </a:extLst>
          </p:cNvPr>
          <p:cNvSpPr/>
          <p:nvPr/>
        </p:nvSpPr>
        <p:spPr bwMode="auto">
          <a:xfrm>
            <a:off x="2357438" y="2386012"/>
            <a:ext cx="3829050" cy="1843087"/>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accent2"/>
              </a:solidFill>
              <a:effectLst/>
              <a:latin typeface="Times New Roman" pitchFamily="-112" charset="0"/>
            </a:endParaRPr>
          </a:p>
        </p:txBody>
      </p:sp>
      <p:sp>
        <p:nvSpPr>
          <p:cNvPr id="3" name="TextBox 2">
            <a:extLst>
              <a:ext uri="{FF2B5EF4-FFF2-40B4-BE49-F238E27FC236}">
                <a16:creationId xmlns:a16="http://schemas.microsoft.com/office/drawing/2014/main" id="{F05ED92F-A7DB-C5B8-4BAC-8D10054193C3}"/>
              </a:ext>
            </a:extLst>
          </p:cNvPr>
          <p:cNvSpPr txBox="1"/>
          <p:nvPr/>
        </p:nvSpPr>
        <p:spPr>
          <a:xfrm>
            <a:off x="2458329" y="2569293"/>
            <a:ext cx="3614565" cy="1477328"/>
          </a:xfrm>
          <a:prstGeom prst="rect">
            <a:avLst/>
          </a:prstGeom>
          <a:solidFill>
            <a:srgbClr val="FFC000"/>
          </a:solidFill>
        </p:spPr>
        <p:txBody>
          <a:bodyPr wrap="square" rtlCol="0">
            <a:spAutoFit/>
          </a:bodyPr>
          <a:lstStyle/>
          <a:p>
            <a:r>
              <a:rPr lang="en-US" sz="1800" dirty="0"/>
              <a:t>Shin et al. 2025. Culture Mediates Climate Opinion Change: A System Dynamics Model of Risk Perception, Polarization, and Policy Effectiveness. Climate 13(9):194. </a:t>
            </a:r>
          </a:p>
        </p:txBody>
      </p:sp>
      <p:sp>
        <p:nvSpPr>
          <p:cNvPr id="4" name="TextBox 3">
            <a:extLst>
              <a:ext uri="{FF2B5EF4-FFF2-40B4-BE49-F238E27FC236}">
                <a16:creationId xmlns:a16="http://schemas.microsoft.com/office/drawing/2014/main" id="{498F6778-7A66-0488-05FC-08C7DB293DC5}"/>
              </a:ext>
            </a:extLst>
          </p:cNvPr>
          <p:cNvSpPr txBox="1"/>
          <p:nvPr/>
        </p:nvSpPr>
        <p:spPr>
          <a:xfrm>
            <a:off x="-1143000" y="1244600"/>
            <a:ext cx="184731" cy="523220"/>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761601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AEAC8B-DB8D-1749-E549-B68B0E8CFE05}"/>
              </a:ext>
            </a:extLst>
          </p:cNvPr>
          <p:cNvSpPr>
            <a:spLocks noGrp="1"/>
          </p:cNvSpPr>
          <p:nvPr>
            <p:ph idx="1"/>
          </p:nvPr>
        </p:nvSpPr>
        <p:spPr>
          <a:xfrm>
            <a:off x="652749" y="6189643"/>
            <a:ext cx="7466682" cy="552680"/>
          </a:xfrm>
        </p:spPr>
        <p:txBody>
          <a:bodyPr/>
          <a:lstStyle/>
          <a:p>
            <a:pPr marL="0" indent="0">
              <a:buNone/>
            </a:pPr>
            <a:r>
              <a:rPr lang="en-US" sz="1200" dirty="0" err="1"/>
              <a:t>Eyster</a:t>
            </a:r>
            <a:r>
              <a:rPr lang="en-US" sz="1200" dirty="0"/>
              <a:t>, H. N., T. Satterfield &amp; K. M.A. Chan (2022) Why People Do What They Do: An Interdisciplinary Synthesis of Human Action Theories. Annu. Rev. Environ. </a:t>
            </a:r>
            <a:r>
              <a:rPr lang="en-US" sz="1200" dirty="0" err="1"/>
              <a:t>Resour</a:t>
            </a:r>
            <a:r>
              <a:rPr lang="en-US" sz="1200" dirty="0"/>
              <a:t> 47:725–51 </a:t>
            </a:r>
            <a:r>
              <a:rPr lang="en-US" sz="1200" dirty="0" err="1"/>
              <a:t>doi.org</a:t>
            </a:r>
            <a:r>
              <a:rPr lang="en-US" sz="1200" dirty="0"/>
              <a:t>/10.1146/annurev-environ-020422-125351</a:t>
            </a:r>
          </a:p>
        </p:txBody>
      </p:sp>
      <p:pic>
        <p:nvPicPr>
          <p:cNvPr id="5" name="Picture 4" descr="A table of information&#10;&#10;Description automatically generated">
            <a:extLst>
              <a:ext uri="{FF2B5EF4-FFF2-40B4-BE49-F238E27FC236}">
                <a16:creationId xmlns:a16="http://schemas.microsoft.com/office/drawing/2014/main" id="{64753784-7513-05AE-8136-2931EE14756B}"/>
              </a:ext>
            </a:extLst>
          </p:cNvPr>
          <p:cNvPicPr>
            <a:picLocks noChangeAspect="1"/>
          </p:cNvPicPr>
          <p:nvPr/>
        </p:nvPicPr>
        <p:blipFill>
          <a:blip r:embed="rId2"/>
          <a:stretch>
            <a:fillRect/>
          </a:stretch>
        </p:blipFill>
        <p:spPr>
          <a:xfrm>
            <a:off x="256067" y="1057619"/>
            <a:ext cx="4130023" cy="4974116"/>
          </a:xfrm>
          <a:prstGeom prst="rect">
            <a:avLst/>
          </a:prstGeom>
        </p:spPr>
      </p:pic>
      <p:pic>
        <p:nvPicPr>
          <p:cNvPr id="7" name="Picture 6" descr="A table of information&#10;&#10;Description automatically generated">
            <a:extLst>
              <a:ext uri="{FF2B5EF4-FFF2-40B4-BE49-F238E27FC236}">
                <a16:creationId xmlns:a16="http://schemas.microsoft.com/office/drawing/2014/main" id="{2B613D8F-3015-4CEB-564E-D063135F16F8}"/>
              </a:ext>
            </a:extLst>
          </p:cNvPr>
          <p:cNvPicPr>
            <a:picLocks noChangeAspect="1"/>
          </p:cNvPicPr>
          <p:nvPr/>
        </p:nvPicPr>
        <p:blipFill>
          <a:blip r:embed="rId3"/>
          <a:stretch>
            <a:fillRect/>
          </a:stretch>
        </p:blipFill>
        <p:spPr>
          <a:xfrm>
            <a:off x="4572000" y="1145754"/>
            <a:ext cx="3929013" cy="4885981"/>
          </a:xfrm>
          <a:prstGeom prst="rect">
            <a:avLst/>
          </a:prstGeom>
        </p:spPr>
      </p:pic>
      <p:sp>
        <p:nvSpPr>
          <p:cNvPr id="8" name="TextBox 7">
            <a:extLst>
              <a:ext uri="{FF2B5EF4-FFF2-40B4-BE49-F238E27FC236}">
                <a16:creationId xmlns:a16="http://schemas.microsoft.com/office/drawing/2014/main" id="{E8B43429-6B5B-EDC2-B7B8-2C8011111D77}"/>
              </a:ext>
            </a:extLst>
          </p:cNvPr>
          <p:cNvSpPr txBox="1"/>
          <p:nvPr/>
        </p:nvSpPr>
        <p:spPr>
          <a:xfrm>
            <a:off x="256067" y="147668"/>
            <a:ext cx="8356057" cy="830997"/>
          </a:xfrm>
          <a:prstGeom prst="rect">
            <a:avLst/>
          </a:prstGeom>
          <a:noFill/>
        </p:spPr>
        <p:txBody>
          <a:bodyPr wrap="square" rtlCol="0">
            <a:spAutoFit/>
          </a:bodyPr>
          <a:lstStyle/>
          <a:p>
            <a:r>
              <a:rPr lang="en-US" sz="2400" dirty="0"/>
              <a:t>Review of theories to explain human action, free from constraints related to discipline and including collective action </a:t>
            </a:r>
          </a:p>
        </p:txBody>
      </p:sp>
    </p:spTree>
    <p:extLst>
      <p:ext uri="{BB962C8B-B14F-4D97-AF65-F5344CB8AC3E}">
        <p14:creationId xmlns:p14="http://schemas.microsoft.com/office/powerpoint/2010/main" val="4255322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CD740E9B-6522-89D6-396E-E3F9D49E1CDB}"/>
              </a:ext>
            </a:extLst>
          </p:cNvPr>
          <p:cNvPicPr>
            <a:picLocks noChangeAspect="1"/>
          </p:cNvPicPr>
          <p:nvPr/>
        </p:nvPicPr>
        <p:blipFill>
          <a:blip r:embed="rId2"/>
          <a:stretch>
            <a:fillRect/>
          </a:stretch>
        </p:blipFill>
        <p:spPr>
          <a:xfrm>
            <a:off x="3767768" y="4296578"/>
            <a:ext cx="4467340" cy="2501020"/>
          </a:xfrm>
          <a:prstGeom prst="rect">
            <a:avLst/>
          </a:prstGeom>
        </p:spPr>
      </p:pic>
      <p:pic>
        <p:nvPicPr>
          <p:cNvPr id="7" name="Picture 6" descr="Diagram&#10;&#10;Description automatically generated">
            <a:extLst>
              <a:ext uri="{FF2B5EF4-FFF2-40B4-BE49-F238E27FC236}">
                <a16:creationId xmlns:a16="http://schemas.microsoft.com/office/drawing/2014/main" id="{254F3845-9E80-5AA2-50C4-CA98C8FA7664}"/>
              </a:ext>
            </a:extLst>
          </p:cNvPr>
          <p:cNvPicPr>
            <a:picLocks noChangeAspect="1"/>
          </p:cNvPicPr>
          <p:nvPr/>
        </p:nvPicPr>
        <p:blipFill>
          <a:blip r:embed="rId3"/>
          <a:stretch>
            <a:fillRect/>
          </a:stretch>
        </p:blipFill>
        <p:spPr>
          <a:xfrm>
            <a:off x="778372" y="181778"/>
            <a:ext cx="6375400" cy="4114800"/>
          </a:xfrm>
          <a:prstGeom prst="rect">
            <a:avLst/>
          </a:prstGeom>
        </p:spPr>
      </p:pic>
      <p:pic>
        <p:nvPicPr>
          <p:cNvPr id="2" name="Picture 1" descr="Application&#10;&#10;Description automatically generated with low confidence">
            <a:extLst>
              <a:ext uri="{FF2B5EF4-FFF2-40B4-BE49-F238E27FC236}">
                <a16:creationId xmlns:a16="http://schemas.microsoft.com/office/drawing/2014/main" id="{231DC02C-C03A-1F85-E183-30C0BC194424}"/>
              </a:ext>
            </a:extLst>
          </p:cNvPr>
          <p:cNvPicPr>
            <a:picLocks noChangeAspect="1"/>
          </p:cNvPicPr>
          <p:nvPr/>
        </p:nvPicPr>
        <p:blipFill>
          <a:blip r:embed="rId4"/>
          <a:stretch>
            <a:fillRect/>
          </a:stretch>
        </p:blipFill>
        <p:spPr>
          <a:xfrm>
            <a:off x="374573" y="1831798"/>
            <a:ext cx="1203901" cy="1422792"/>
          </a:xfrm>
          <a:prstGeom prst="rect">
            <a:avLst/>
          </a:prstGeom>
        </p:spPr>
      </p:pic>
      <p:pic>
        <p:nvPicPr>
          <p:cNvPr id="3" name="Picture 2" descr="A person wearing glasses&#10;&#10;Description automatically generated with medium confidence">
            <a:extLst>
              <a:ext uri="{FF2B5EF4-FFF2-40B4-BE49-F238E27FC236}">
                <a16:creationId xmlns:a16="http://schemas.microsoft.com/office/drawing/2014/main" id="{8C6ED1D8-1714-37C5-C39E-E3C6CB754B00}"/>
              </a:ext>
            </a:extLst>
          </p:cNvPr>
          <p:cNvPicPr>
            <a:picLocks noChangeAspect="1"/>
          </p:cNvPicPr>
          <p:nvPr/>
        </p:nvPicPr>
        <p:blipFill>
          <a:blip r:embed="rId5"/>
          <a:stretch>
            <a:fillRect/>
          </a:stretch>
        </p:blipFill>
        <p:spPr>
          <a:xfrm>
            <a:off x="111876" y="3852372"/>
            <a:ext cx="1594032" cy="1198163"/>
          </a:xfrm>
          <a:prstGeom prst="rect">
            <a:avLst/>
          </a:prstGeom>
        </p:spPr>
      </p:pic>
      <p:sp>
        <p:nvSpPr>
          <p:cNvPr id="4" name="TextBox 3">
            <a:extLst>
              <a:ext uri="{FF2B5EF4-FFF2-40B4-BE49-F238E27FC236}">
                <a16:creationId xmlns:a16="http://schemas.microsoft.com/office/drawing/2014/main" id="{906FAE2F-BE81-9F5A-2443-D70E4A0AD1E4}"/>
              </a:ext>
            </a:extLst>
          </p:cNvPr>
          <p:cNvSpPr txBox="1"/>
          <p:nvPr/>
        </p:nvSpPr>
        <p:spPr>
          <a:xfrm>
            <a:off x="84310" y="3267124"/>
            <a:ext cx="1905918" cy="523220"/>
          </a:xfrm>
          <a:prstGeom prst="rect">
            <a:avLst/>
          </a:prstGeom>
          <a:noFill/>
        </p:spPr>
        <p:txBody>
          <a:bodyPr wrap="square" rtlCol="0">
            <a:spAutoFit/>
          </a:bodyPr>
          <a:lstStyle/>
          <a:p>
            <a:r>
              <a:rPr lang="en-US" sz="1400" dirty="0"/>
              <a:t>Katherine Lacasse </a:t>
            </a:r>
          </a:p>
          <a:p>
            <a:r>
              <a:rPr lang="en-US" sz="1400" dirty="0"/>
              <a:t>Rhode Island College</a:t>
            </a:r>
          </a:p>
        </p:txBody>
      </p:sp>
      <p:sp>
        <p:nvSpPr>
          <p:cNvPr id="6" name="TextBox 5">
            <a:extLst>
              <a:ext uri="{FF2B5EF4-FFF2-40B4-BE49-F238E27FC236}">
                <a16:creationId xmlns:a16="http://schemas.microsoft.com/office/drawing/2014/main" id="{A8BF27A3-5601-8F10-B33E-3C6EACDC4570}"/>
              </a:ext>
            </a:extLst>
          </p:cNvPr>
          <p:cNvSpPr txBox="1"/>
          <p:nvPr/>
        </p:nvSpPr>
        <p:spPr>
          <a:xfrm>
            <a:off x="36380" y="5112563"/>
            <a:ext cx="2001777" cy="523220"/>
          </a:xfrm>
          <a:prstGeom prst="rect">
            <a:avLst/>
          </a:prstGeom>
          <a:noFill/>
        </p:spPr>
        <p:txBody>
          <a:bodyPr wrap="square" rtlCol="0">
            <a:spAutoFit/>
          </a:bodyPr>
          <a:lstStyle/>
          <a:p>
            <a:r>
              <a:rPr lang="en-US" sz="1400" dirty="0"/>
              <a:t>Brian </a:t>
            </a:r>
            <a:r>
              <a:rPr lang="en-US" sz="1400" dirty="0" err="1"/>
              <a:t>Beckage</a:t>
            </a:r>
            <a:r>
              <a:rPr lang="en-US" sz="1400" dirty="0"/>
              <a:t> </a:t>
            </a:r>
          </a:p>
          <a:p>
            <a:r>
              <a:rPr lang="en-US" sz="1400" dirty="0"/>
              <a:t>University of Vermont</a:t>
            </a:r>
          </a:p>
        </p:txBody>
      </p:sp>
      <p:pic>
        <p:nvPicPr>
          <p:cNvPr id="9" name="Picture 8" descr="A close-up of a person smiling&#10;&#10;Description automatically generated">
            <a:extLst>
              <a:ext uri="{FF2B5EF4-FFF2-40B4-BE49-F238E27FC236}">
                <a16:creationId xmlns:a16="http://schemas.microsoft.com/office/drawing/2014/main" id="{4BA07C34-4157-CCDE-A537-73F4B934BC47}"/>
              </a:ext>
            </a:extLst>
          </p:cNvPr>
          <p:cNvPicPr>
            <a:picLocks noChangeAspect="1"/>
          </p:cNvPicPr>
          <p:nvPr/>
        </p:nvPicPr>
        <p:blipFill>
          <a:blip r:embed="rId6"/>
          <a:stretch>
            <a:fillRect/>
          </a:stretch>
        </p:blipFill>
        <p:spPr>
          <a:xfrm>
            <a:off x="2143255" y="4224633"/>
            <a:ext cx="1177927" cy="1775860"/>
          </a:xfrm>
          <a:prstGeom prst="rect">
            <a:avLst/>
          </a:prstGeom>
        </p:spPr>
      </p:pic>
      <p:sp>
        <p:nvSpPr>
          <p:cNvPr id="10" name="TextBox 9">
            <a:extLst>
              <a:ext uri="{FF2B5EF4-FFF2-40B4-BE49-F238E27FC236}">
                <a16:creationId xmlns:a16="http://schemas.microsoft.com/office/drawing/2014/main" id="{09163828-3A75-0FC0-DAE5-1367F4F0ABF8}"/>
              </a:ext>
            </a:extLst>
          </p:cNvPr>
          <p:cNvSpPr txBox="1"/>
          <p:nvPr/>
        </p:nvSpPr>
        <p:spPr>
          <a:xfrm>
            <a:off x="1990228" y="6109909"/>
            <a:ext cx="1555191" cy="523220"/>
          </a:xfrm>
          <a:prstGeom prst="rect">
            <a:avLst/>
          </a:prstGeom>
          <a:noFill/>
        </p:spPr>
        <p:txBody>
          <a:bodyPr wrap="square" rtlCol="0">
            <a:spAutoFit/>
          </a:bodyPr>
          <a:lstStyle/>
          <a:p>
            <a:r>
              <a:rPr lang="en-US" sz="1400" dirty="0"/>
              <a:t>Fran Moore</a:t>
            </a:r>
          </a:p>
          <a:p>
            <a:r>
              <a:rPr lang="en-US" sz="1400" dirty="0"/>
              <a:t>U Calif - Davis</a:t>
            </a:r>
          </a:p>
        </p:txBody>
      </p:sp>
    </p:spTree>
    <p:extLst>
      <p:ext uri="{BB962C8B-B14F-4D97-AF65-F5344CB8AC3E}">
        <p14:creationId xmlns:p14="http://schemas.microsoft.com/office/powerpoint/2010/main" val="753878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61988" y="-63370"/>
            <a:ext cx="7772400" cy="1143000"/>
          </a:xfrm>
        </p:spPr>
        <p:txBody>
          <a:bodyPr/>
          <a:lstStyle/>
          <a:p>
            <a:pPr eaLnBrk="1" hangingPunct="1"/>
            <a:r>
              <a:rPr lang="en-US" altLang="en-US" dirty="0">
                <a:latin typeface="Arial" charset="0"/>
                <a:ea typeface="ＭＳ Ｐゴシック" charset="-128"/>
              </a:rPr>
              <a:t>Climate Social Model</a:t>
            </a:r>
          </a:p>
        </p:txBody>
      </p:sp>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237" y="825266"/>
            <a:ext cx="5695544" cy="4501633"/>
          </a:xfrm>
          <a:prstGeom prst="rect">
            <a:avLst/>
          </a:prstGeom>
        </p:spPr>
      </p:pic>
      <p:sp>
        <p:nvSpPr>
          <p:cNvPr id="2" name="TextBox 1"/>
          <p:cNvSpPr txBox="1"/>
          <p:nvPr/>
        </p:nvSpPr>
        <p:spPr>
          <a:xfrm>
            <a:off x="1505744" y="6534505"/>
            <a:ext cx="2837312" cy="276999"/>
          </a:xfrm>
          <a:prstGeom prst="rect">
            <a:avLst/>
          </a:prstGeom>
          <a:noFill/>
        </p:spPr>
        <p:txBody>
          <a:bodyPr wrap="square" rtlCol="0">
            <a:spAutoFit/>
          </a:bodyPr>
          <a:lstStyle/>
          <a:p>
            <a:r>
              <a:rPr lang="en-US" sz="1200" i="1" dirty="0"/>
              <a:t>Nature Climate Change 2018 </a:t>
            </a:r>
            <a:r>
              <a:rPr lang="en-US" sz="1200" b="1" dirty="0"/>
              <a:t>8</a:t>
            </a:r>
            <a:r>
              <a:rPr lang="en-US" sz="1200" dirty="0"/>
              <a:t>, 79–85 </a:t>
            </a:r>
          </a:p>
        </p:txBody>
      </p:sp>
      <p:pic>
        <p:nvPicPr>
          <p:cNvPr id="3" name="Picture 2">
            <a:extLst>
              <a:ext uri="{FF2B5EF4-FFF2-40B4-BE49-F238E27FC236}">
                <a16:creationId xmlns:a16="http://schemas.microsoft.com/office/drawing/2014/main" id="{F2E9DADB-223A-390F-5038-2623679DB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04378"/>
            <a:ext cx="4343056" cy="1652184"/>
          </a:xfrm>
          <a:prstGeom prst="rect">
            <a:avLst/>
          </a:prstGeom>
        </p:spPr>
      </p:pic>
    </p:spTree>
    <p:extLst>
      <p:ext uri="{BB962C8B-B14F-4D97-AF65-F5344CB8AC3E}">
        <p14:creationId xmlns:p14="http://schemas.microsoft.com/office/powerpoint/2010/main" val="1500601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B781D-034D-11C6-7BE6-65ACCA600477}"/>
            </a:ext>
          </a:extLst>
        </p:cNvPr>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14C71FAE-7D52-91DF-CE8C-3EB48FD7D5C7}"/>
              </a:ext>
            </a:extLst>
          </p:cNvPr>
          <p:cNvPicPr>
            <a:picLocks noChangeAspect="1"/>
          </p:cNvPicPr>
          <p:nvPr/>
        </p:nvPicPr>
        <p:blipFill>
          <a:blip r:embed="rId2"/>
          <a:stretch>
            <a:fillRect/>
          </a:stretch>
        </p:blipFill>
        <p:spPr>
          <a:xfrm>
            <a:off x="2146911" y="4228791"/>
            <a:ext cx="5335406" cy="2365766"/>
          </a:xfrm>
          <a:prstGeom prst="rect">
            <a:avLst/>
          </a:prstGeom>
        </p:spPr>
      </p:pic>
      <p:pic>
        <p:nvPicPr>
          <p:cNvPr id="3" name="Picture 2" descr="Diagram of a diagram of a global warming&#10;&#10;AI-generated content may be incorrect.">
            <a:extLst>
              <a:ext uri="{FF2B5EF4-FFF2-40B4-BE49-F238E27FC236}">
                <a16:creationId xmlns:a16="http://schemas.microsoft.com/office/drawing/2014/main" id="{42372A90-CEC5-FC5B-D53B-5F5FA93CAF11}"/>
              </a:ext>
            </a:extLst>
          </p:cNvPr>
          <p:cNvPicPr>
            <a:picLocks noChangeAspect="1"/>
          </p:cNvPicPr>
          <p:nvPr/>
        </p:nvPicPr>
        <p:blipFill>
          <a:blip r:embed="rId3"/>
          <a:stretch>
            <a:fillRect/>
          </a:stretch>
        </p:blipFill>
        <p:spPr>
          <a:xfrm>
            <a:off x="2009889" y="538450"/>
            <a:ext cx="5124221" cy="3371198"/>
          </a:xfrm>
          <a:prstGeom prst="rect">
            <a:avLst/>
          </a:prstGeom>
        </p:spPr>
      </p:pic>
    </p:spTree>
    <p:extLst>
      <p:ext uri="{BB962C8B-B14F-4D97-AF65-F5344CB8AC3E}">
        <p14:creationId xmlns:p14="http://schemas.microsoft.com/office/powerpoint/2010/main" val="1743870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ChangeArrowheads="1"/>
          </p:cNvSpPr>
          <p:nvPr>
            <p:ph type="title"/>
          </p:nvPr>
        </p:nvSpPr>
        <p:spPr>
          <a:xfrm>
            <a:off x="1295400" y="0"/>
            <a:ext cx="6194425" cy="838200"/>
          </a:xfrm>
        </p:spPr>
        <p:txBody>
          <a:bodyPr/>
          <a:lstStyle/>
          <a:p>
            <a:pPr>
              <a:defRPr/>
            </a:pPr>
            <a:r>
              <a:rPr lang="en-US" b="1" dirty="0">
                <a:solidFill>
                  <a:srgbClr val="0000F3"/>
                </a:solidFill>
                <a:cs typeface="+mj-cs"/>
              </a:rPr>
              <a:t>Overview</a:t>
            </a:r>
            <a:endParaRPr lang="en-US" b="1" dirty="0">
              <a:solidFill>
                <a:srgbClr val="FFFF66"/>
              </a:solidFill>
              <a:cs typeface="+mj-cs"/>
            </a:endParaRPr>
          </a:p>
        </p:txBody>
      </p:sp>
      <p:sp>
        <p:nvSpPr>
          <p:cNvPr id="717827" name="Rectangle 3"/>
          <p:cNvSpPr>
            <a:spLocks noGrp="1" noChangeArrowheads="1"/>
          </p:cNvSpPr>
          <p:nvPr>
            <p:ph type="body" idx="1"/>
          </p:nvPr>
        </p:nvSpPr>
        <p:spPr>
          <a:xfrm>
            <a:off x="811213" y="898525"/>
            <a:ext cx="7775575" cy="5319713"/>
          </a:xfrm>
        </p:spPr>
        <p:txBody>
          <a:bodyPr/>
          <a:lstStyle/>
          <a:p>
            <a:pPr marL="322263" indent="-322263" defTabSz="858838">
              <a:lnSpc>
                <a:spcPct val="90000"/>
              </a:lnSpc>
            </a:pPr>
            <a:r>
              <a:rPr lang="en-US" altLang="en-US" sz="2600" dirty="0">
                <a:latin typeface="Times" charset="0"/>
                <a:ea typeface="ＭＳ Ｐゴシック" charset="-128"/>
              </a:rPr>
              <a:t>Objectives in linking human behavior to climate models</a:t>
            </a:r>
          </a:p>
          <a:p>
            <a:pPr marL="322263" indent="-322263" defTabSz="858838">
              <a:lnSpc>
                <a:spcPct val="90000"/>
              </a:lnSpc>
            </a:pPr>
            <a:r>
              <a:rPr lang="en-US" altLang="en-US" sz="2600" dirty="0">
                <a:latin typeface="Times" charset="0"/>
                <a:ea typeface="ＭＳ Ｐゴシック" charset="-128"/>
              </a:rPr>
              <a:t>Some alternative climate models with human behavior</a:t>
            </a:r>
          </a:p>
          <a:p>
            <a:pPr marL="322263" indent="-322263" defTabSz="858838">
              <a:lnSpc>
                <a:spcPct val="90000"/>
              </a:lnSpc>
            </a:pPr>
            <a:r>
              <a:rPr lang="en-US" altLang="en-US" sz="2600" dirty="0">
                <a:latin typeface="Times" charset="0"/>
                <a:ea typeface="ＭＳ Ｐゴシック" charset="-128"/>
              </a:rPr>
              <a:t>Cognitive processes and risk perception</a:t>
            </a:r>
          </a:p>
          <a:p>
            <a:pPr marL="322263" indent="-322263" defTabSz="858838">
              <a:lnSpc>
                <a:spcPct val="90000"/>
              </a:lnSpc>
            </a:pPr>
            <a:r>
              <a:rPr lang="en-US" altLang="en-US" sz="2600" dirty="0">
                <a:latin typeface="Times" charset="0"/>
                <a:ea typeface="ＭＳ Ｐゴシック" charset="-128"/>
              </a:rPr>
              <a:t>Opinion dynamics models </a:t>
            </a:r>
            <a:r>
              <a:rPr lang="en-US" sz="2600" dirty="0">
                <a:latin typeface="Times" charset="0"/>
                <a:ea typeface="ＭＳ Ｐゴシック" charset="-128"/>
              </a:rPr>
              <a:t>incorporating risk perception, group polarization and climate policy accounting for cultural differences</a:t>
            </a:r>
          </a:p>
          <a:p>
            <a:pPr marL="322263" indent="-322263" defTabSz="858838">
              <a:lnSpc>
                <a:spcPct val="90000"/>
              </a:lnSpc>
            </a:pPr>
            <a:r>
              <a:rPr lang="en-US" sz="2600" dirty="0"/>
              <a:t>Results on how culture influences the potential for a shift in majority opinion on climate mitigation policy</a:t>
            </a:r>
          </a:p>
          <a:p>
            <a:pPr marL="322263" indent="-322263" defTabSz="858838">
              <a:lnSpc>
                <a:spcPct val="90000"/>
              </a:lnSpc>
            </a:pPr>
            <a:r>
              <a:rPr lang="en-US" altLang="en-US" sz="2600" dirty="0">
                <a:ea typeface="ＭＳ Ｐゴシック" charset="-128"/>
              </a:rPr>
              <a:t>Applying risk perception and impacts of behavior on infectious disease dynamics</a:t>
            </a:r>
          </a:p>
          <a:p>
            <a:pPr marL="322263" indent="-322263" defTabSz="858838">
              <a:lnSpc>
                <a:spcPct val="90000"/>
              </a:lnSpc>
            </a:pPr>
            <a:r>
              <a:rPr lang="en-US" altLang="en-US" sz="2600" dirty="0">
                <a:ea typeface="ＭＳ Ｐゴシック" charset="-128"/>
              </a:rPr>
              <a:t>Initial results on an SEIR model with explicit dynamics of risk perception driving NPI use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37BDB4-1E88-4440-99B3-96FE0003B83E}"/>
              </a:ext>
            </a:extLst>
          </p:cNvPr>
          <p:cNvPicPr>
            <a:picLocks noChangeAspect="1"/>
          </p:cNvPicPr>
          <p:nvPr/>
        </p:nvPicPr>
        <p:blipFill rotWithShape="1">
          <a:blip r:embed="rId2"/>
          <a:srcRect l="1529" t="9758" r="3441"/>
          <a:stretch/>
        </p:blipFill>
        <p:spPr>
          <a:xfrm>
            <a:off x="152400" y="426143"/>
            <a:ext cx="8719457" cy="4813091"/>
          </a:xfrm>
          <a:prstGeom prst="rect">
            <a:avLst/>
          </a:prstGeom>
        </p:spPr>
      </p:pic>
      <p:sp>
        <p:nvSpPr>
          <p:cNvPr id="5" name="TextBox 4">
            <a:extLst>
              <a:ext uri="{FF2B5EF4-FFF2-40B4-BE49-F238E27FC236}">
                <a16:creationId xmlns:a16="http://schemas.microsoft.com/office/drawing/2014/main" id="{7438B9BB-C333-2A46-A217-143E1CFB012A}"/>
              </a:ext>
            </a:extLst>
          </p:cNvPr>
          <p:cNvSpPr txBox="1"/>
          <p:nvPr/>
        </p:nvSpPr>
        <p:spPr>
          <a:xfrm>
            <a:off x="706130" y="5173350"/>
            <a:ext cx="4844144" cy="1384995"/>
          </a:xfrm>
          <a:prstGeom prst="rect">
            <a:avLst/>
          </a:prstGeom>
          <a:noFill/>
        </p:spPr>
        <p:txBody>
          <a:bodyPr wrap="square" rtlCol="0">
            <a:spAutoFit/>
          </a:bodyPr>
          <a:lstStyle/>
          <a:p>
            <a:r>
              <a:rPr lang="en-US" dirty="0"/>
              <a:t>Components and feedbacks in the coupled climate-social system </a:t>
            </a:r>
          </a:p>
        </p:txBody>
      </p:sp>
      <p:pic>
        <p:nvPicPr>
          <p:cNvPr id="2" name="Picture 1" descr="Graphical user interface, text, application, email&#10;&#10;Description automatically generated">
            <a:extLst>
              <a:ext uri="{FF2B5EF4-FFF2-40B4-BE49-F238E27FC236}">
                <a16:creationId xmlns:a16="http://schemas.microsoft.com/office/drawing/2014/main" id="{54BA3047-7347-FC38-EDFF-6F5C56067F07}"/>
              </a:ext>
            </a:extLst>
          </p:cNvPr>
          <p:cNvPicPr>
            <a:picLocks noChangeAspect="1"/>
          </p:cNvPicPr>
          <p:nvPr/>
        </p:nvPicPr>
        <p:blipFill>
          <a:blip r:embed="rId3"/>
          <a:stretch>
            <a:fillRect/>
          </a:stretch>
        </p:blipFill>
        <p:spPr>
          <a:xfrm>
            <a:off x="5233011" y="4958952"/>
            <a:ext cx="3331751" cy="1796023"/>
          </a:xfrm>
          <a:prstGeom prst="rect">
            <a:avLst/>
          </a:prstGeom>
        </p:spPr>
      </p:pic>
    </p:spTree>
    <p:extLst>
      <p:ext uri="{BB962C8B-B14F-4D97-AF65-F5344CB8AC3E}">
        <p14:creationId xmlns:p14="http://schemas.microsoft.com/office/powerpoint/2010/main" val="3934011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A29F0-3A10-AB90-F89A-4E76394E7B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BAEFD0-FE0F-44AA-A095-A5029FD8064A}"/>
              </a:ext>
            </a:extLst>
          </p:cNvPr>
          <p:cNvSpPr txBox="1"/>
          <p:nvPr/>
        </p:nvSpPr>
        <p:spPr>
          <a:xfrm>
            <a:off x="1915042" y="197270"/>
            <a:ext cx="6672262" cy="646331"/>
          </a:xfrm>
          <a:prstGeom prst="rect">
            <a:avLst/>
          </a:prstGeom>
          <a:noFill/>
        </p:spPr>
        <p:txBody>
          <a:bodyPr wrap="square" rtlCol="0">
            <a:spAutoFit/>
          </a:bodyPr>
          <a:lstStyle/>
          <a:p>
            <a:r>
              <a:rPr lang="en-US" sz="3600" b="1" dirty="0"/>
              <a:t>Cognitive Processes </a:t>
            </a:r>
          </a:p>
        </p:txBody>
      </p:sp>
      <p:sp>
        <p:nvSpPr>
          <p:cNvPr id="3" name="TextBox 2">
            <a:extLst>
              <a:ext uri="{FF2B5EF4-FFF2-40B4-BE49-F238E27FC236}">
                <a16:creationId xmlns:a16="http://schemas.microsoft.com/office/drawing/2014/main" id="{A8109179-6C53-4B47-59DD-E2AEB104EBF6}"/>
              </a:ext>
            </a:extLst>
          </p:cNvPr>
          <p:cNvSpPr txBox="1"/>
          <p:nvPr/>
        </p:nvSpPr>
        <p:spPr>
          <a:xfrm>
            <a:off x="282221" y="941942"/>
            <a:ext cx="8579558" cy="5170646"/>
          </a:xfrm>
          <a:prstGeom prst="rect">
            <a:avLst/>
          </a:prstGeom>
          <a:noFill/>
        </p:spPr>
        <p:txBody>
          <a:bodyPr wrap="square" rtlCol="0">
            <a:spAutoFit/>
          </a:bodyPr>
          <a:lstStyle/>
          <a:p>
            <a:r>
              <a:rPr lang="en-US" sz="2200" dirty="0">
                <a:solidFill>
                  <a:srgbClr val="4A52E7"/>
                </a:solidFill>
              </a:rPr>
              <a:t>Social science identifies a range of processes to explain how people react to new experiential information - some information is weighed more or less and associated to stronger or weaker climate risk perception.</a:t>
            </a:r>
          </a:p>
          <a:p>
            <a:r>
              <a:rPr lang="en-US" sz="2200" dirty="0">
                <a:solidFill>
                  <a:srgbClr val="C00000"/>
                </a:solidFill>
              </a:rPr>
              <a:t>Initial theory of risk perception assumed people were making “rational choices”, weighing the probability of available information about negative and positive outcomes and using these to come to conclusions. It is now clear that humans instead make decisions about risk in a </a:t>
            </a:r>
            <a:r>
              <a:rPr lang="en-US" sz="2200" b="1" dirty="0">
                <a:solidFill>
                  <a:srgbClr val="C00000"/>
                </a:solidFill>
              </a:rPr>
              <a:t>boundedly rational</a:t>
            </a:r>
            <a:r>
              <a:rPr lang="en-US" sz="2200" dirty="0">
                <a:solidFill>
                  <a:srgbClr val="C00000"/>
                </a:solidFill>
              </a:rPr>
              <a:t> way, utilizing emotional feelings, heuristics, social information along with knowledge, with experiential processes of particular importance.</a:t>
            </a:r>
          </a:p>
          <a:p>
            <a:r>
              <a:rPr lang="en-US" sz="2200" dirty="0">
                <a:solidFill>
                  <a:srgbClr val="4A52E7"/>
                </a:solidFill>
              </a:rPr>
              <a:t>People’s experiences with changing climate can strengthen perceived climate risk, mediated by how humans perceive and process information about the environment. This information processing is </a:t>
            </a:r>
            <a:r>
              <a:rPr lang="en-US" sz="2200" b="1" i="1" dirty="0">
                <a:solidFill>
                  <a:srgbClr val="4A52E7"/>
                </a:solidFill>
              </a:rPr>
              <a:t>cognition</a:t>
            </a:r>
            <a:r>
              <a:rPr lang="en-US" sz="2200" dirty="0">
                <a:solidFill>
                  <a:srgbClr val="4A52E7"/>
                </a:solidFill>
              </a:rPr>
              <a:t> -  describing how humans sense, forget, and process signals from the environment, translating these signals into responses. </a:t>
            </a:r>
          </a:p>
        </p:txBody>
      </p:sp>
    </p:spTree>
    <p:extLst>
      <p:ext uri="{BB962C8B-B14F-4D97-AF65-F5344CB8AC3E}">
        <p14:creationId xmlns:p14="http://schemas.microsoft.com/office/powerpoint/2010/main" val="230621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rocess&#10;&#10;Description automatically generated">
            <a:extLst>
              <a:ext uri="{FF2B5EF4-FFF2-40B4-BE49-F238E27FC236}">
                <a16:creationId xmlns:a16="http://schemas.microsoft.com/office/drawing/2014/main" id="{72513019-3B62-8850-0452-1ABB1C8670BC}"/>
              </a:ext>
            </a:extLst>
          </p:cNvPr>
          <p:cNvPicPr>
            <a:picLocks noChangeAspect="1"/>
          </p:cNvPicPr>
          <p:nvPr/>
        </p:nvPicPr>
        <p:blipFill>
          <a:blip r:embed="rId2"/>
          <a:stretch>
            <a:fillRect/>
          </a:stretch>
        </p:blipFill>
        <p:spPr>
          <a:xfrm>
            <a:off x="396607" y="561859"/>
            <a:ext cx="8549089" cy="5561605"/>
          </a:xfrm>
          <a:prstGeom prst="rect">
            <a:avLst/>
          </a:prstGeom>
        </p:spPr>
      </p:pic>
    </p:spTree>
    <p:extLst>
      <p:ext uri="{BB962C8B-B14F-4D97-AF65-F5344CB8AC3E}">
        <p14:creationId xmlns:p14="http://schemas.microsoft.com/office/powerpoint/2010/main" val="512731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618E9-7BA6-EDEB-E0F8-BE16D17F4FA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C1D759-D0AD-0374-6B7D-46FBD10EDA88}"/>
              </a:ext>
            </a:extLst>
          </p:cNvPr>
          <p:cNvSpPr txBox="1"/>
          <p:nvPr/>
        </p:nvSpPr>
        <p:spPr>
          <a:xfrm>
            <a:off x="1370310" y="205981"/>
            <a:ext cx="7861826" cy="523220"/>
          </a:xfrm>
          <a:prstGeom prst="rect">
            <a:avLst/>
          </a:prstGeom>
          <a:noFill/>
        </p:spPr>
        <p:txBody>
          <a:bodyPr wrap="square" rtlCol="0">
            <a:spAutoFit/>
          </a:bodyPr>
          <a:lstStyle/>
          <a:p>
            <a:r>
              <a:rPr lang="en-US" b="1" dirty="0"/>
              <a:t>How do we evaluate such models?</a:t>
            </a:r>
          </a:p>
        </p:txBody>
      </p:sp>
      <p:sp>
        <p:nvSpPr>
          <p:cNvPr id="3" name="TextBox 2">
            <a:extLst>
              <a:ext uri="{FF2B5EF4-FFF2-40B4-BE49-F238E27FC236}">
                <a16:creationId xmlns:a16="http://schemas.microsoft.com/office/drawing/2014/main" id="{39A6C6A1-8B9E-7CBF-4017-A7484007375B}"/>
              </a:ext>
            </a:extLst>
          </p:cNvPr>
          <p:cNvSpPr txBox="1"/>
          <p:nvPr/>
        </p:nvSpPr>
        <p:spPr>
          <a:xfrm>
            <a:off x="282221" y="958153"/>
            <a:ext cx="8579558" cy="5170646"/>
          </a:xfrm>
          <a:prstGeom prst="rect">
            <a:avLst/>
          </a:prstGeom>
          <a:noFill/>
        </p:spPr>
        <p:txBody>
          <a:bodyPr wrap="square" rtlCol="0">
            <a:spAutoFit/>
          </a:bodyPr>
          <a:lstStyle/>
          <a:p>
            <a:r>
              <a:rPr lang="en-US" sz="2200" dirty="0"/>
              <a:t>First, we ensure the coded model is behaving as designed for the key drivers – e.g. the code is correctly representing the desired model – by checking each component output. </a:t>
            </a:r>
          </a:p>
          <a:p>
            <a:endParaRPr lang="en-US" sz="2200" dirty="0"/>
          </a:p>
          <a:p>
            <a:r>
              <a:rPr lang="en-US" sz="2200" dirty="0"/>
              <a:t>Second, we establish general qualitative expectations – e.g. risk perception should increase as mean number of events increases and as mean size of events increases. </a:t>
            </a:r>
          </a:p>
          <a:p>
            <a:endParaRPr lang="en-US" sz="2200" dirty="0"/>
          </a:p>
          <a:p>
            <a:r>
              <a:rPr lang="en-US" sz="2200" dirty="0"/>
              <a:t>Third, we choose subsets of switched cases for which we have general guidance from our psychology collaborators and data from various publications as to how risk perception will respond.</a:t>
            </a:r>
          </a:p>
          <a:p>
            <a:endParaRPr lang="en-US" sz="2200" dirty="0"/>
          </a:p>
          <a:p>
            <a:r>
              <a:rPr lang="en-US" sz="2200" dirty="0"/>
              <a:t>Fourth, we carry out an uncertainty analysis for key parameters and model components to determine whether model output response is highly sensitive to certain model components.</a:t>
            </a:r>
          </a:p>
        </p:txBody>
      </p:sp>
    </p:spTree>
    <p:extLst>
      <p:ext uri="{BB962C8B-B14F-4D97-AF65-F5344CB8AC3E}">
        <p14:creationId xmlns:p14="http://schemas.microsoft.com/office/powerpoint/2010/main" val="1462617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547607" y="0"/>
            <a:ext cx="7772400" cy="1143000"/>
          </a:xfrm>
        </p:spPr>
        <p:txBody>
          <a:bodyPr/>
          <a:lstStyle/>
          <a:p>
            <a:pPr eaLnBrk="1" hangingPunct="1"/>
            <a:r>
              <a:rPr lang="en-US" altLang="x-none" sz="3600" dirty="0">
                <a:latin typeface="Arial" charset="0"/>
                <a:ea typeface="ＭＳ Ｐゴシック" charset="-128"/>
              </a:rPr>
              <a:t>Take home lessons on cognitive and risk modeling</a:t>
            </a:r>
          </a:p>
        </p:txBody>
      </p:sp>
      <p:sp>
        <p:nvSpPr>
          <p:cNvPr id="107523" name="Rectangle 3"/>
          <p:cNvSpPr>
            <a:spLocks noGrp="1" noChangeArrowheads="1"/>
          </p:cNvSpPr>
          <p:nvPr>
            <p:ph type="body" idx="1"/>
          </p:nvPr>
        </p:nvSpPr>
        <p:spPr>
          <a:xfrm>
            <a:off x="685800" y="1371600"/>
            <a:ext cx="7772400" cy="4114800"/>
          </a:xfrm>
        </p:spPr>
        <p:txBody>
          <a:bodyPr/>
          <a:lstStyle/>
          <a:p>
            <a:pPr marL="322263" indent="-322263" defTabSz="858838">
              <a:lnSpc>
                <a:spcPct val="90000"/>
              </a:lnSpc>
            </a:pPr>
            <a:r>
              <a:rPr lang="en-US" altLang="en-US" sz="2600" dirty="0">
                <a:ea typeface="ＭＳ Ｐゴシック" charset="-128"/>
              </a:rPr>
              <a:t>Linkages to economic and policy models are still somewhat limited and political systems have not been accounted for much at all in coupled models</a:t>
            </a:r>
          </a:p>
          <a:p>
            <a:pPr marL="322263" indent="-322263" defTabSz="858838">
              <a:lnSpc>
                <a:spcPct val="90000"/>
              </a:lnSpc>
            </a:pPr>
            <a:r>
              <a:rPr lang="en-US" altLang="en-US" sz="2600" dirty="0">
                <a:ea typeface="ＭＳ Ｐゴシック" charset="-128"/>
              </a:rPr>
              <a:t>Comparisons of alternative modeling methods are limited – multiple models are good</a:t>
            </a:r>
          </a:p>
          <a:p>
            <a:pPr marL="322263" indent="-322263" defTabSz="858838">
              <a:lnSpc>
                <a:spcPct val="90000"/>
              </a:lnSpc>
            </a:pPr>
            <a:r>
              <a:rPr lang="en-US" altLang="en-US" sz="2600" dirty="0">
                <a:ea typeface="ＭＳ Ｐゴシック" charset="-128"/>
              </a:rPr>
              <a:t>Given the host of different behavior theories, compare behavior processes to identify those with most impact</a:t>
            </a:r>
            <a:endParaRPr lang="en-US" altLang="x-none" sz="2600" dirty="0">
              <a:ea typeface="ＭＳ Ｐゴシック" charset="-128"/>
            </a:endParaRPr>
          </a:p>
          <a:p>
            <a:pPr eaLnBrk="1" hangingPunct="1">
              <a:lnSpc>
                <a:spcPct val="90000"/>
              </a:lnSpc>
            </a:pPr>
            <a:r>
              <a:rPr lang="en-US" altLang="x-none" sz="2600" dirty="0">
                <a:ea typeface="ＭＳ Ｐゴシック" charset="-128"/>
              </a:rPr>
              <a:t>Model evaluation for all types of behavioral models is relatively rare -tie evaluation criteria to model objectives. </a:t>
            </a:r>
          </a:p>
          <a:p>
            <a:pPr eaLnBrk="1" hangingPunct="1">
              <a:lnSpc>
                <a:spcPct val="90000"/>
              </a:lnSpc>
            </a:pPr>
            <a:r>
              <a:rPr lang="en-US" altLang="x-none" sz="2600" dirty="0">
                <a:ea typeface="ＭＳ Ｐゴシック" charset="-128"/>
              </a:rPr>
              <a:t>There is benefit from collaboration with psychologists and cognitive scientists to incorporate alternative theories for human behavior</a:t>
            </a:r>
          </a:p>
          <a:p>
            <a:pPr eaLnBrk="1" hangingPunct="1">
              <a:lnSpc>
                <a:spcPct val="90000"/>
              </a:lnSpc>
            </a:pPr>
            <a:endParaRPr lang="en-US" altLang="x-none" sz="2600" dirty="0">
              <a:ea typeface="ＭＳ Ｐゴシック"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FB75A-F1B4-8A8B-560C-5517B19653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53E6227-B730-E9FC-26D3-36E91F66020E}"/>
              </a:ext>
            </a:extLst>
          </p:cNvPr>
          <p:cNvSpPr>
            <a:spLocks noGrp="1"/>
          </p:cNvSpPr>
          <p:nvPr>
            <p:ph type="title"/>
          </p:nvPr>
        </p:nvSpPr>
        <p:spPr>
          <a:xfrm>
            <a:off x="155561" y="217357"/>
            <a:ext cx="8832877" cy="1828800"/>
          </a:xfrm>
        </p:spPr>
        <p:txBody>
          <a:bodyPr>
            <a:normAutofit fontScale="90000"/>
          </a:bodyPr>
          <a:lstStyle/>
          <a:p>
            <a:r>
              <a:rPr lang="en-US" dirty="0">
                <a:solidFill>
                  <a:srgbClr val="0070C0"/>
                </a:solidFill>
              </a:rPr>
              <a:t>Opinion Dynamics Modeling Approaches</a:t>
            </a:r>
            <a:br>
              <a:rPr lang="en-US" dirty="0"/>
            </a:br>
            <a:endParaRPr lang="en-US" b="1" dirty="0">
              <a:solidFill>
                <a:srgbClr val="C00000"/>
              </a:solidFill>
            </a:endParaRPr>
          </a:p>
        </p:txBody>
      </p:sp>
      <p:sp>
        <p:nvSpPr>
          <p:cNvPr id="6" name="Rectangle 5">
            <a:extLst>
              <a:ext uri="{FF2B5EF4-FFF2-40B4-BE49-F238E27FC236}">
                <a16:creationId xmlns:a16="http://schemas.microsoft.com/office/drawing/2014/main" id="{CCEEA275-EAE7-A541-1786-7B199D1C052F}"/>
              </a:ext>
            </a:extLst>
          </p:cNvPr>
          <p:cNvSpPr/>
          <p:nvPr/>
        </p:nvSpPr>
        <p:spPr>
          <a:xfrm>
            <a:off x="516556" y="1274164"/>
            <a:ext cx="8110888" cy="3970318"/>
          </a:xfrm>
          <a:prstGeom prst="rect">
            <a:avLst/>
          </a:prstGeom>
        </p:spPr>
        <p:txBody>
          <a:bodyPr wrap="square">
            <a:spAutoFit/>
          </a:bodyPr>
          <a:lstStyle/>
          <a:p>
            <a:r>
              <a:rPr lang="en-US" dirty="0"/>
              <a:t>Many approaches have been used including data-driven statistical models, dynamical systems for changes in sizes of categorical opinion “groups”, agent-based methods for either discrete or continuous opinion states, network models such as the ”voter” model similar to that used for interacting particles (Ising model), graph theory models, and hybrid methods that combine some of these.  For reviews see:</a:t>
            </a:r>
          </a:p>
          <a:p>
            <a:endParaRPr lang="en-US" dirty="0"/>
          </a:p>
        </p:txBody>
      </p:sp>
      <p:sp>
        <p:nvSpPr>
          <p:cNvPr id="2" name="TextBox 1">
            <a:extLst>
              <a:ext uri="{FF2B5EF4-FFF2-40B4-BE49-F238E27FC236}">
                <a16:creationId xmlns:a16="http://schemas.microsoft.com/office/drawing/2014/main" id="{229B0E84-B4AF-4834-0FE7-4EC7FD534368}"/>
              </a:ext>
            </a:extLst>
          </p:cNvPr>
          <p:cNvSpPr txBox="1"/>
          <p:nvPr/>
        </p:nvSpPr>
        <p:spPr>
          <a:xfrm>
            <a:off x="516556" y="4854739"/>
            <a:ext cx="8313881" cy="1908215"/>
          </a:xfrm>
          <a:prstGeom prst="rect">
            <a:avLst/>
          </a:prstGeom>
          <a:noFill/>
        </p:spPr>
        <p:txBody>
          <a:bodyPr wrap="square" rtlCol="0">
            <a:spAutoFit/>
          </a:bodyPr>
          <a:lstStyle/>
          <a:p>
            <a:r>
              <a:rPr lang="en-US" sz="1800" dirty="0"/>
              <a:t>A. Sîrbu, V. Loreto, V. D. Servedio, and F. Tria. Opinion dynamics: models, extensions</a:t>
            </a:r>
          </a:p>
          <a:p>
            <a:r>
              <a:rPr lang="en-US" sz="1800" dirty="0"/>
              <a:t>and external effects. In Participatory sensing, opinions and collective awareness,</a:t>
            </a:r>
          </a:p>
          <a:p>
            <a:r>
              <a:rPr lang="en-US" sz="1800" dirty="0"/>
              <a:t>pages 363–401. Springer, 2017</a:t>
            </a:r>
          </a:p>
          <a:p>
            <a:r>
              <a:rPr lang="en-US" sz="1800" dirty="0"/>
              <a:t>Daniel Simonson. 2022. Mathematical Theory of Opinion Dynamics with Applications. UC-Irvine Dissertation. https://</a:t>
            </a:r>
            <a:r>
              <a:rPr lang="en-US" sz="1800" dirty="0" err="1"/>
              <a:t>escholarship.org</a:t>
            </a:r>
            <a:r>
              <a:rPr lang="en-US" sz="1800" dirty="0"/>
              <a:t>/uc/item/8xn4r7xc</a:t>
            </a:r>
          </a:p>
          <a:p>
            <a:endParaRPr lang="en-US" dirty="0"/>
          </a:p>
        </p:txBody>
      </p:sp>
    </p:spTree>
    <p:extLst>
      <p:ext uri="{BB962C8B-B14F-4D97-AF65-F5344CB8AC3E}">
        <p14:creationId xmlns:p14="http://schemas.microsoft.com/office/powerpoint/2010/main" val="297993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05D3F-7FC0-EA8A-36B8-AB88D3E1B4D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B2B174C-3C35-9D19-758A-718BCA60C954}"/>
              </a:ext>
            </a:extLst>
          </p:cNvPr>
          <p:cNvSpPr txBox="1"/>
          <p:nvPr/>
        </p:nvSpPr>
        <p:spPr>
          <a:xfrm>
            <a:off x="935011" y="5463756"/>
            <a:ext cx="8094688" cy="1077218"/>
          </a:xfrm>
          <a:prstGeom prst="rect">
            <a:avLst/>
          </a:prstGeom>
          <a:noFill/>
        </p:spPr>
        <p:txBody>
          <a:bodyPr wrap="square" rtlCol="0">
            <a:spAutoFit/>
          </a:bodyPr>
          <a:lstStyle/>
          <a:p>
            <a:r>
              <a:rPr lang="en-US" sz="1600" dirty="0"/>
              <a:t>Climate change and opinion dynamics models: Linking individual, social, and institutional level changes. 2025. Yoon Ah Shin, Sara M. Constantino, Brian Beckage and Katherine Lacasse</a:t>
            </a:r>
          </a:p>
          <a:p>
            <a:r>
              <a:rPr lang="en-US" sz="1600" b="1" i="1" dirty="0"/>
              <a:t>Current Opinion in Behavioral Sciences </a:t>
            </a:r>
            <a:r>
              <a:rPr lang="en-US" sz="1600" dirty="0"/>
              <a:t>2025, 64:101528</a:t>
            </a:r>
          </a:p>
          <a:p>
            <a:r>
              <a:rPr lang="en-US" sz="1600" dirty="0"/>
              <a:t>https://</a:t>
            </a:r>
            <a:r>
              <a:rPr lang="en-US" sz="1600" dirty="0" err="1"/>
              <a:t>doi.org</a:t>
            </a:r>
            <a:r>
              <a:rPr lang="en-US" sz="1600" dirty="0"/>
              <a:t>/10.1016/j.cobeha.2025.101528</a:t>
            </a:r>
          </a:p>
        </p:txBody>
      </p:sp>
      <p:pic>
        <p:nvPicPr>
          <p:cNvPr id="7" name="Picture 6">
            <a:extLst>
              <a:ext uri="{FF2B5EF4-FFF2-40B4-BE49-F238E27FC236}">
                <a16:creationId xmlns:a16="http://schemas.microsoft.com/office/drawing/2014/main" id="{D1BC692C-8797-69BA-B642-A18B7DA5AC20}"/>
              </a:ext>
            </a:extLst>
          </p:cNvPr>
          <p:cNvPicPr>
            <a:picLocks noChangeAspect="1"/>
          </p:cNvPicPr>
          <p:nvPr/>
        </p:nvPicPr>
        <p:blipFill>
          <a:blip r:embed="rId2"/>
          <a:stretch>
            <a:fillRect/>
          </a:stretch>
        </p:blipFill>
        <p:spPr>
          <a:xfrm>
            <a:off x="677810" y="518890"/>
            <a:ext cx="8094688" cy="4654446"/>
          </a:xfrm>
          <a:prstGeom prst="rect">
            <a:avLst/>
          </a:prstGeom>
        </p:spPr>
      </p:pic>
    </p:spTree>
    <p:extLst>
      <p:ext uri="{BB962C8B-B14F-4D97-AF65-F5344CB8AC3E}">
        <p14:creationId xmlns:p14="http://schemas.microsoft.com/office/powerpoint/2010/main" val="2427959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C8528-3B1E-B47F-2C9A-01DE8ACFF4A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0D71591-FF48-77E8-2B20-75720A63492B}"/>
              </a:ext>
            </a:extLst>
          </p:cNvPr>
          <p:cNvSpPr txBox="1"/>
          <p:nvPr/>
        </p:nvSpPr>
        <p:spPr>
          <a:xfrm>
            <a:off x="935011" y="5463756"/>
            <a:ext cx="8094688" cy="1077218"/>
          </a:xfrm>
          <a:prstGeom prst="rect">
            <a:avLst/>
          </a:prstGeom>
          <a:noFill/>
        </p:spPr>
        <p:txBody>
          <a:bodyPr wrap="square" rtlCol="0">
            <a:spAutoFit/>
          </a:bodyPr>
          <a:lstStyle/>
          <a:p>
            <a:r>
              <a:rPr lang="en-US" sz="1600" dirty="0"/>
              <a:t>Climate change and opinion dynamics models: Linking individual, social, and institutional level changes. 2025. Yoon Ah Shin, Sara M. Constantino, Brian Beckage and Katherine Lacasse</a:t>
            </a:r>
          </a:p>
          <a:p>
            <a:r>
              <a:rPr lang="en-US" sz="1600" b="1" i="1" dirty="0"/>
              <a:t>Current Opinion in Behavioral Sciences </a:t>
            </a:r>
            <a:r>
              <a:rPr lang="en-US" sz="1600" dirty="0"/>
              <a:t>2025, 64:101528</a:t>
            </a:r>
          </a:p>
          <a:p>
            <a:r>
              <a:rPr lang="en-US" sz="1600" dirty="0"/>
              <a:t>https://</a:t>
            </a:r>
            <a:r>
              <a:rPr lang="en-US" sz="1600" dirty="0" err="1"/>
              <a:t>doi.org</a:t>
            </a:r>
            <a:r>
              <a:rPr lang="en-US" sz="1600" dirty="0"/>
              <a:t>/10.1016/j.cobeha.2025.101528</a:t>
            </a:r>
          </a:p>
        </p:txBody>
      </p:sp>
      <p:pic>
        <p:nvPicPr>
          <p:cNvPr id="3" name="Picture 2" descr="A screenshot of a computer&#10;&#10;AI-generated content may be incorrect.">
            <a:extLst>
              <a:ext uri="{FF2B5EF4-FFF2-40B4-BE49-F238E27FC236}">
                <a16:creationId xmlns:a16="http://schemas.microsoft.com/office/drawing/2014/main" id="{CF361A88-2E50-0520-2FB9-31ED165F3451}"/>
              </a:ext>
            </a:extLst>
          </p:cNvPr>
          <p:cNvPicPr>
            <a:picLocks noChangeAspect="1"/>
          </p:cNvPicPr>
          <p:nvPr/>
        </p:nvPicPr>
        <p:blipFill>
          <a:blip r:embed="rId2"/>
          <a:stretch>
            <a:fillRect/>
          </a:stretch>
        </p:blipFill>
        <p:spPr>
          <a:xfrm>
            <a:off x="935011" y="317026"/>
            <a:ext cx="7772400" cy="5105089"/>
          </a:xfrm>
          <a:prstGeom prst="rect">
            <a:avLst/>
          </a:prstGeom>
        </p:spPr>
      </p:pic>
    </p:spTree>
    <p:extLst>
      <p:ext uri="{BB962C8B-B14F-4D97-AF65-F5344CB8AC3E}">
        <p14:creationId xmlns:p14="http://schemas.microsoft.com/office/powerpoint/2010/main" val="3493516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A07A2-3C31-EC6B-50F4-12DBC14329BA}"/>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944FF08D-1CD8-546B-6E54-309016E007C3}"/>
              </a:ext>
            </a:extLst>
          </p:cNvPr>
          <p:cNvGrpSpPr/>
          <p:nvPr/>
        </p:nvGrpSpPr>
        <p:grpSpPr>
          <a:xfrm>
            <a:off x="1248819" y="4831603"/>
            <a:ext cx="6456127" cy="1804122"/>
            <a:chOff x="277319" y="4243673"/>
            <a:chExt cx="7905540" cy="2022408"/>
          </a:xfrm>
        </p:grpSpPr>
        <p:pic>
          <p:nvPicPr>
            <p:cNvPr id="10" name="Picture 9" descr="A close-up of a white background&#10;&#10;AI-generated content may be incorrect.">
              <a:extLst>
                <a:ext uri="{FF2B5EF4-FFF2-40B4-BE49-F238E27FC236}">
                  <a16:creationId xmlns:a16="http://schemas.microsoft.com/office/drawing/2014/main" id="{7EE5CDBB-1DBD-2458-7BCF-7365F7591059}"/>
                </a:ext>
              </a:extLst>
            </p:cNvPr>
            <p:cNvPicPr>
              <a:picLocks noChangeAspect="1"/>
            </p:cNvPicPr>
            <p:nvPr/>
          </p:nvPicPr>
          <p:blipFill>
            <a:blip r:embed="rId2"/>
            <a:stretch>
              <a:fillRect/>
            </a:stretch>
          </p:blipFill>
          <p:spPr>
            <a:xfrm>
              <a:off x="277319" y="4243673"/>
              <a:ext cx="7772400" cy="1224344"/>
            </a:xfrm>
            <a:prstGeom prst="rect">
              <a:avLst/>
            </a:prstGeom>
          </p:spPr>
        </p:pic>
        <p:pic>
          <p:nvPicPr>
            <p:cNvPr id="12" name="Picture 11">
              <a:extLst>
                <a:ext uri="{FF2B5EF4-FFF2-40B4-BE49-F238E27FC236}">
                  <a16:creationId xmlns:a16="http://schemas.microsoft.com/office/drawing/2014/main" id="{58117C7C-930E-38AC-7B3E-2AA823CC2197}"/>
                </a:ext>
              </a:extLst>
            </p:cNvPr>
            <p:cNvPicPr>
              <a:picLocks noChangeAspect="1"/>
            </p:cNvPicPr>
            <p:nvPr/>
          </p:nvPicPr>
          <p:blipFill>
            <a:blip r:embed="rId3"/>
            <a:stretch>
              <a:fillRect/>
            </a:stretch>
          </p:blipFill>
          <p:spPr>
            <a:xfrm>
              <a:off x="410459" y="5325776"/>
              <a:ext cx="7772400" cy="940305"/>
            </a:xfrm>
            <a:prstGeom prst="rect">
              <a:avLst/>
            </a:prstGeom>
          </p:spPr>
        </p:pic>
      </p:grpSp>
      <p:pic>
        <p:nvPicPr>
          <p:cNvPr id="5" name="Picture 4" descr="A network of colorful balls and lines&#10;&#10;AI-generated content may be incorrect.">
            <a:extLst>
              <a:ext uri="{FF2B5EF4-FFF2-40B4-BE49-F238E27FC236}">
                <a16:creationId xmlns:a16="http://schemas.microsoft.com/office/drawing/2014/main" id="{36274407-9C90-BD9B-6C1E-5000C67A6B01}"/>
              </a:ext>
            </a:extLst>
          </p:cNvPr>
          <p:cNvPicPr>
            <a:picLocks noChangeAspect="1"/>
          </p:cNvPicPr>
          <p:nvPr/>
        </p:nvPicPr>
        <p:blipFill>
          <a:blip r:embed="rId4"/>
          <a:stretch>
            <a:fillRect/>
          </a:stretch>
        </p:blipFill>
        <p:spPr>
          <a:xfrm>
            <a:off x="1229247" y="702351"/>
            <a:ext cx="6604000" cy="3924300"/>
          </a:xfrm>
          <a:prstGeom prst="rect">
            <a:avLst/>
          </a:prstGeom>
        </p:spPr>
      </p:pic>
    </p:spTree>
    <p:extLst>
      <p:ext uri="{BB962C8B-B14F-4D97-AF65-F5344CB8AC3E}">
        <p14:creationId xmlns:p14="http://schemas.microsoft.com/office/powerpoint/2010/main" val="2808620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hite background&#10;&#10;AI-generated content may be incorrect.">
            <a:extLst>
              <a:ext uri="{FF2B5EF4-FFF2-40B4-BE49-F238E27FC236}">
                <a16:creationId xmlns:a16="http://schemas.microsoft.com/office/drawing/2014/main" id="{58C76109-B806-8987-4C6C-7BAE880209D1}"/>
              </a:ext>
            </a:extLst>
          </p:cNvPr>
          <p:cNvPicPr>
            <a:picLocks noChangeAspect="1"/>
          </p:cNvPicPr>
          <p:nvPr/>
        </p:nvPicPr>
        <p:blipFill>
          <a:blip r:embed="rId2"/>
          <a:stretch>
            <a:fillRect/>
          </a:stretch>
        </p:blipFill>
        <p:spPr>
          <a:xfrm>
            <a:off x="485078" y="206682"/>
            <a:ext cx="7772400" cy="2576244"/>
          </a:xfrm>
          <a:prstGeom prst="rect">
            <a:avLst/>
          </a:prstGeom>
        </p:spPr>
      </p:pic>
      <p:pic>
        <p:nvPicPr>
          <p:cNvPr id="6" name="Picture 5">
            <a:extLst>
              <a:ext uri="{FF2B5EF4-FFF2-40B4-BE49-F238E27FC236}">
                <a16:creationId xmlns:a16="http://schemas.microsoft.com/office/drawing/2014/main" id="{9FAD3432-E4E1-4F80-8A10-FDA77999C09F}"/>
              </a:ext>
            </a:extLst>
          </p:cNvPr>
          <p:cNvPicPr>
            <a:picLocks noChangeAspect="1"/>
          </p:cNvPicPr>
          <p:nvPr/>
        </p:nvPicPr>
        <p:blipFill>
          <a:blip r:embed="rId3"/>
          <a:stretch>
            <a:fillRect/>
          </a:stretch>
        </p:blipFill>
        <p:spPr>
          <a:xfrm>
            <a:off x="485078" y="2669222"/>
            <a:ext cx="7772400" cy="400639"/>
          </a:xfrm>
          <a:prstGeom prst="rect">
            <a:avLst/>
          </a:prstGeom>
        </p:spPr>
      </p:pic>
      <p:pic>
        <p:nvPicPr>
          <p:cNvPr id="10" name="Picture 9" descr="A person smiling at the camera&#10;&#10;Description automatically generated with medium confidence">
            <a:extLst>
              <a:ext uri="{FF2B5EF4-FFF2-40B4-BE49-F238E27FC236}">
                <a16:creationId xmlns:a16="http://schemas.microsoft.com/office/drawing/2014/main" id="{C07B3E66-E5EE-8309-F3CB-CF212DCAC0E5}"/>
              </a:ext>
            </a:extLst>
          </p:cNvPr>
          <p:cNvPicPr>
            <a:picLocks noChangeAspect="1"/>
          </p:cNvPicPr>
          <p:nvPr/>
        </p:nvPicPr>
        <p:blipFill>
          <a:blip r:embed="rId4"/>
          <a:stretch>
            <a:fillRect/>
          </a:stretch>
        </p:blipFill>
        <p:spPr>
          <a:xfrm>
            <a:off x="389497" y="3069861"/>
            <a:ext cx="1348641" cy="1793692"/>
          </a:xfrm>
          <a:prstGeom prst="rect">
            <a:avLst/>
          </a:prstGeom>
        </p:spPr>
      </p:pic>
      <p:pic>
        <p:nvPicPr>
          <p:cNvPr id="11" name="Picture 10" descr="Application&#10;&#10;Description automatically generated with low confidence">
            <a:extLst>
              <a:ext uri="{FF2B5EF4-FFF2-40B4-BE49-F238E27FC236}">
                <a16:creationId xmlns:a16="http://schemas.microsoft.com/office/drawing/2014/main" id="{BD289CB2-1EF1-5517-851D-FEF2BE16882F}"/>
              </a:ext>
            </a:extLst>
          </p:cNvPr>
          <p:cNvPicPr>
            <a:picLocks noChangeAspect="1"/>
          </p:cNvPicPr>
          <p:nvPr/>
        </p:nvPicPr>
        <p:blipFill>
          <a:blip r:embed="rId5"/>
          <a:stretch>
            <a:fillRect/>
          </a:stretch>
        </p:blipFill>
        <p:spPr>
          <a:xfrm>
            <a:off x="2038260" y="3275505"/>
            <a:ext cx="1367399" cy="1616017"/>
          </a:xfrm>
          <a:prstGeom prst="rect">
            <a:avLst/>
          </a:prstGeom>
        </p:spPr>
      </p:pic>
      <p:pic>
        <p:nvPicPr>
          <p:cNvPr id="12" name="Picture 11" descr="A person wearing glasses&#10;&#10;Description automatically generated with medium confidence">
            <a:extLst>
              <a:ext uri="{FF2B5EF4-FFF2-40B4-BE49-F238E27FC236}">
                <a16:creationId xmlns:a16="http://schemas.microsoft.com/office/drawing/2014/main" id="{A76B1D4D-6272-9E66-B172-DB6446695C53}"/>
              </a:ext>
            </a:extLst>
          </p:cNvPr>
          <p:cNvPicPr>
            <a:picLocks noChangeAspect="1"/>
          </p:cNvPicPr>
          <p:nvPr/>
        </p:nvPicPr>
        <p:blipFill>
          <a:blip r:embed="rId6"/>
          <a:stretch>
            <a:fillRect/>
          </a:stretch>
        </p:blipFill>
        <p:spPr>
          <a:xfrm>
            <a:off x="7258699" y="3512411"/>
            <a:ext cx="1648376" cy="1239011"/>
          </a:xfrm>
          <a:prstGeom prst="rect">
            <a:avLst/>
          </a:prstGeom>
        </p:spPr>
      </p:pic>
      <p:sp>
        <p:nvSpPr>
          <p:cNvPr id="13" name="TextBox 12">
            <a:extLst>
              <a:ext uri="{FF2B5EF4-FFF2-40B4-BE49-F238E27FC236}">
                <a16:creationId xmlns:a16="http://schemas.microsoft.com/office/drawing/2014/main" id="{C81B2D4D-8EA9-3F1F-89E4-03E72BA95938}"/>
              </a:ext>
            </a:extLst>
          </p:cNvPr>
          <p:cNvSpPr txBox="1"/>
          <p:nvPr/>
        </p:nvSpPr>
        <p:spPr>
          <a:xfrm>
            <a:off x="293486" y="4980601"/>
            <a:ext cx="1540233" cy="1323439"/>
          </a:xfrm>
          <a:prstGeom prst="rect">
            <a:avLst/>
          </a:prstGeom>
          <a:noFill/>
        </p:spPr>
        <p:txBody>
          <a:bodyPr wrap="square" rtlCol="0">
            <a:spAutoFit/>
          </a:bodyPr>
          <a:lstStyle/>
          <a:p>
            <a:r>
              <a:rPr lang="en-US" sz="1600" dirty="0"/>
              <a:t>Yoon Ah Shin – Cal St U - Fullerton.</a:t>
            </a:r>
          </a:p>
          <a:p>
            <a:r>
              <a:rPr lang="en-US" sz="1600" i="1" dirty="0"/>
              <a:t>PhD Public Administration</a:t>
            </a:r>
          </a:p>
        </p:txBody>
      </p:sp>
      <p:sp>
        <p:nvSpPr>
          <p:cNvPr id="14" name="TextBox 13">
            <a:extLst>
              <a:ext uri="{FF2B5EF4-FFF2-40B4-BE49-F238E27FC236}">
                <a16:creationId xmlns:a16="http://schemas.microsoft.com/office/drawing/2014/main" id="{BF55860B-A20D-8AA2-53CD-515664DD589B}"/>
              </a:ext>
            </a:extLst>
          </p:cNvPr>
          <p:cNvSpPr txBox="1"/>
          <p:nvPr/>
        </p:nvSpPr>
        <p:spPr>
          <a:xfrm>
            <a:off x="1833719" y="4978633"/>
            <a:ext cx="2283785" cy="830997"/>
          </a:xfrm>
          <a:prstGeom prst="rect">
            <a:avLst/>
          </a:prstGeom>
          <a:noFill/>
        </p:spPr>
        <p:txBody>
          <a:bodyPr wrap="square" rtlCol="0">
            <a:spAutoFit/>
          </a:bodyPr>
          <a:lstStyle/>
          <a:p>
            <a:r>
              <a:rPr lang="en-US" sz="1600" dirty="0"/>
              <a:t>Katherine Lacasse </a:t>
            </a:r>
          </a:p>
          <a:p>
            <a:r>
              <a:rPr lang="en-US" sz="1600" dirty="0"/>
              <a:t>Rhode Island College</a:t>
            </a:r>
          </a:p>
          <a:p>
            <a:r>
              <a:rPr lang="en-US" sz="1600" i="1" dirty="0"/>
              <a:t>PhD Psychology</a:t>
            </a:r>
          </a:p>
        </p:txBody>
      </p:sp>
      <p:sp>
        <p:nvSpPr>
          <p:cNvPr id="15" name="TextBox 14">
            <a:extLst>
              <a:ext uri="{FF2B5EF4-FFF2-40B4-BE49-F238E27FC236}">
                <a16:creationId xmlns:a16="http://schemas.microsoft.com/office/drawing/2014/main" id="{AA6C0D6E-37DF-EFA7-4705-E126FE5081A0}"/>
              </a:ext>
            </a:extLst>
          </p:cNvPr>
          <p:cNvSpPr txBox="1"/>
          <p:nvPr/>
        </p:nvSpPr>
        <p:spPr>
          <a:xfrm>
            <a:off x="7366707" y="4891522"/>
            <a:ext cx="1823012" cy="830997"/>
          </a:xfrm>
          <a:prstGeom prst="rect">
            <a:avLst/>
          </a:prstGeom>
          <a:noFill/>
        </p:spPr>
        <p:txBody>
          <a:bodyPr wrap="square" rtlCol="0">
            <a:spAutoFit/>
          </a:bodyPr>
          <a:lstStyle/>
          <a:p>
            <a:r>
              <a:rPr lang="en-US" sz="1600" dirty="0"/>
              <a:t>Brian </a:t>
            </a:r>
            <a:r>
              <a:rPr lang="en-US" sz="1600" dirty="0" err="1"/>
              <a:t>Beckage</a:t>
            </a:r>
            <a:r>
              <a:rPr lang="en-US" sz="1600" dirty="0"/>
              <a:t> </a:t>
            </a:r>
          </a:p>
          <a:p>
            <a:r>
              <a:rPr lang="en-US" sz="1600" dirty="0"/>
              <a:t>U. of Vermont</a:t>
            </a:r>
          </a:p>
          <a:p>
            <a:r>
              <a:rPr lang="en-US" sz="1600" i="1" dirty="0"/>
              <a:t>PhD Botany</a:t>
            </a:r>
          </a:p>
        </p:txBody>
      </p:sp>
      <p:pic>
        <p:nvPicPr>
          <p:cNvPr id="17" name="Picture 16" descr="A person with a necklace&#10;&#10;AI-generated content may be incorrect.">
            <a:extLst>
              <a:ext uri="{FF2B5EF4-FFF2-40B4-BE49-F238E27FC236}">
                <a16:creationId xmlns:a16="http://schemas.microsoft.com/office/drawing/2014/main" id="{9D40EDBD-FE5F-DC73-97D6-063EC430AE63}"/>
              </a:ext>
            </a:extLst>
          </p:cNvPr>
          <p:cNvPicPr>
            <a:picLocks noChangeAspect="1"/>
          </p:cNvPicPr>
          <p:nvPr/>
        </p:nvPicPr>
        <p:blipFill>
          <a:blip r:embed="rId7"/>
          <a:stretch>
            <a:fillRect/>
          </a:stretch>
        </p:blipFill>
        <p:spPr>
          <a:xfrm>
            <a:off x="3713666" y="3263752"/>
            <a:ext cx="1569505" cy="1569505"/>
          </a:xfrm>
          <a:prstGeom prst="rect">
            <a:avLst/>
          </a:prstGeom>
        </p:spPr>
      </p:pic>
      <p:sp>
        <p:nvSpPr>
          <p:cNvPr id="18" name="TextBox 17">
            <a:extLst>
              <a:ext uri="{FF2B5EF4-FFF2-40B4-BE49-F238E27FC236}">
                <a16:creationId xmlns:a16="http://schemas.microsoft.com/office/drawing/2014/main" id="{26B0BECD-2861-70F5-DE61-F1D70F4DADE0}"/>
              </a:ext>
            </a:extLst>
          </p:cNvPr>
          <p:cNvSpPr txBox="1"/>
          <p:nvPr/>
        </p:nvSpPr>
        <p:spPr>
          <a:xfrm>
            <a:off x="3713666" y="4921770"/>
            <a:ext cx="1823011" cy="1077218"/>
          </a:xfrm>
          <a:prstGeom prst="rect">
            <a:avLst/>
          </a:prstGeom>
          <a:noFill/>
        </p:spPr>
        <p:txBody>
          <a:bodyPr wrap="square" rtlCol="0">
            <a:spAutoFit/>
          </a:bodyPr>
          <a:lstStyle/>
          <a:p>
            <a:r>
              <a:rPr lang="en-US" sz="1600" dirty="0"/>
              <a:t>Sara Constantino – Stanford</a:t>
            </a:r>
          </a:p>
          <a:p>
            <a:r>
              <a:rPr lang="en-US" sz="1600" i="1" dirty="0"/>
              <a:t>PhD Cognitive Science</a:t>
            </a:r>
          </a:p>
        </p:txBody>
      </p:sp>
      <p:pic>
        <p:nvPicPr>
          <p:cNvPr id="20" name="Picture 19" descr="A person with curly hair wearing glasses&#10;&#10;AI-generated content may be incorrect.">
            <a:extLst>
              <a:ext uri="{FF2B5EF4-FFF2-40B4-BE49-F238E27FC236}">
                <a16:creationId xmlns:a16="http://schemas.microsoft.com/office/drawing/2014/main" id="{F5F5F194-6990-8BE7-7135-07EAFDC2E5F3}"/>
              </a:ext>
            </a:extLst>
          </p:cNvPr>
          <p:cNvPicPr>
            <a:picLocks noChangeAspect="1"/>
          </p:cNvPicPr>
          <p:nvPr/>
        </p:nvPicPr>
        <p:blipFill>
          <a:blip r:embed="rId8"/>
          <a:stretch>
            <a:fillRect/>
          </a:stretch>
        </p:blipFill>
        <p:spPr>
          <a:xfrm>
            <a:off x="5583293" y="3275505"/>
            <a:ext cx="1475917" cy="1475917"/>
          </a:xfrm>
          <a:prstGeom prst="rect">
            <a:avLst/>
          </a:prstGeom>
        </p:spPr>
      </p:pic>
      <p:sp>
        <p:nvSpPr>
          <p:cNvPr id="21" name="TextBox 20">
            <a:extLst>
              <a:ext uri="{FF2B5EF4-FFF2-40B4-BE49-F238E27FC236}">
                <a16:creationId xmlns:a16="http://schemas.microsoft.com/office/drawing/2014/main" id="{938B3462-B8E5-F7BD-1484-5BADF0D5FFC3}"/>
              </a:ext>
            </a:extLst>
          </p:cNvPr>
          <p:cNvSpPr txBox="1"/>
          <p:nvPr/>
        </p:nvSpPr>
        <p:spPr>
          <a:xfrm>
            <a:off x="5583293" y="4912566"/>
            <a:ext cx="1540233" cy="1077218"/>
          </a:xfrm>
          <a:prstGeom prst="rect">
            <a:avLst/>
          </a:prstGeom>
          <a:noFill/>
        </p:spPr>
        <p:txBody>
          <a:bodyPr wrap="square" rtlCol="0">
            <a:spAutoFit/>
          </a:bodyPr>
          <a:lstStyle/>
          <a:p>
            <a:r>
              <a:rPr lang="en-US" sz="1600" dirty="0"/>
              <a:t>Ann Kinzig – Ariz St U.</a:t>
            </a:r>
          </a:p>
          <a:p>
            <a:r>
              <a:rPr lang="en-US" sz="1600" i="1" dirty="0"/>
              <a:t>PhD Energy Resources</a:t>
            </a:r>
          </a:p>
        </p:txBody>
      </p:sp>
    </p:spTree>
    <p:extLst>
      <p:ext uri="{BB962C8B-B14F-4D97-AF65-F5344CB8AC3E}">
        <p14:creationId xmlns:p14="http://schemas.microsoft.com/office/powerpoint/2010/main" val="2635104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58993" y="1902797"/>
            <a:ext cx="735171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en-US" dirty="0"/>
              <a:t>Human activities are interconnected with earth systems and associated projections for future climate. </a:t>
            </a:r>
            <a:r>
              <a:rPr lang="en-US" altLang="en-US" b="1" i="1" dirty="0">
                <a:solidFill>
                  <a:schemeClr val="accent2"/>
                </a:solidFill>
              </a:rPr>
              <a:t>Our objective is to consider</a:t>
            </a:r>
            <a:r>
              <a:rPr lang="en-US" altLang="en-US" b="1" dirty="0">
                <a:solidFill>
                  <a:schemeClr val="accent2"/>
                </a:solidFill>
              </a:rPr>
              <a:t> </a:t>
            </a:r>
            <a:r>
              <a:rPr lang="en-US" altLang="en-US" b="1" i="1" dirty="0">
                <a:solidFill>
                  <a:schemeClr val="accent2"/>
                </a:solidFill>
              </a:rPr>
              <a:t>how human risk perception and behaviors arising from this might impact and interact with climate change, potentially modifying projections and analysis of the impacts of greenhouse gas mitigation efforts</a:t>
            </a:r>
            <a:r>
              <a:rPr lang="en-US" altLang="en-US" dirty="0">
                <a:solidFill>
                  <a:schemeClr val="accent2"/>
                </a:solidFill>
              </a:rPr>
              <a:t>. </a:t>
            </a:r>
          </a:p>
          <a:p>
            <a:pPr eaLnBrk="1" hangingPunct="1"/>
            <a:r>
              <a:rPr lang="en-US" altLang="en-US" b="1" i="1" dirty="0">
                <a:solidFill>
                  <a:srgbClr val="FF0000"/>
                </a:solidFill>
              </a:rPr>
              <a:t>We then use our methods to expand the theory of infectious diseases to account for human behavior and cognition.</a:t>
            </a:r>
            <a:r>
              <a:rPr lang="en-US" altLang="en-US" b="1" i="1" dirty="0"/>
              <a:t> </a:t>
            </a:r>
          </a:p>
        </p:txBody>
      </p:sp>
      <p:sp>
        <p:nvSpPr>
          <p:cNvPr id="2" name="Rectangle 2">
            <a:extLst>
              <a:ext uri="{FF2B5EF4-FFF2-40B4-BE49-F238E27FC236}">
                <a16:creationId xmlns:a16="http://schemas.microsoft.com/office/drawing/2014/main" id="{434E80B5-8173-DAFD-1B40-A8011B6BDDE4}"/>
              </a:ext>
            </a:extLst>
          </p:cNvPr>
          <p:cNvSpPr txBox="1">
            <a:spLocks noChangeArrowheads="1"/>
          </p:cNvSpPr>
          <p:nvPr/>
        </p:nvSpPr>
        <p:spPr>
          <a:xfrm>
            <a:off x="896141" y="304030"/>
            <a:ext cx="7077419" cy="838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b="1" kern="0" dirty="0">
                <a:solidFill>
                  <a:srgbClr val="0000F3"/>
                </a:solidFill>
                <a:cs typeface="+mj-cs"/>
              </a:rPr>
              <a:t>Broad Objective of Multiple Connected Projects </a:t>
            </a:r>
            <a:endParaRPr lang="en-US" b="1" kern="0" dirty="0">
              <a:solidFill>
                <a:srgbClr val="FFFF66"/>
              </a:solidFill>
              <a:cs typeface="+mj-cs"/>
            </a:endParaRPr>
          </a:p>
        </p:txBody>
      </p:sp>
    </p:spTree>
    <p:extLst>
      <p:ext uri="{BB962C8B-B14F-4D97-AF65-F5344CB8AC3E}">
        <p14:creationId xmlns:p14="http://schemas.microsoft.com/office/powerpoint/2010/main" val="1861734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7EDCC-05CC-F567-6544-40C10978BB50}"/>
            </a:ext>
          </a:extLst>
        </p:cNvPr>
        <p:cNvGrpSpPr/>
        <p:nvPr/>
      </p:nvGrpSpPr>
      <p:grpSpPr>
        <a:xfrm>
          <a:off x="0" y="0"/>
          <a:ext cx="0" cy="0"/>
          <a:chOff x="0" y="0"/>
          <a:chExt cx="0" cy="0"/>
        </a:xfrm>
      </p:grpSpPr>
      <p:pic>
        <p:nvPicPr>
          <p:cNvPr id="3" name="Picture 2" descr="A diagram of a model&#10;&#10;AI-generated content may be incorrect.">
            <a:extLst>
              <a:ext uri="{FF2B5EF4-FFF2-40B4-BE49-F238E27FC236}">
                <a16:creationId xmlns:a16="http://schemas.microsoft.com/office/drawing/2014/main" id="{68322ACE-F91A-3910-FC2A-375E2B9D8322}"/>
              </a:ext>
            </a:extLst>
          </p:cNvPr>
          <p:cNvPicPr>
            <a:picLocks noChangeAspect="1"/>
          </p:cNvPicPr>
          <p:nvPr/>
        </p:nvPicPr>
        <p:blipFill>
          <a:blip r:embed="rId2"/>
          <a:stretch>
            <a:fillRect/>
          </a:stretch>
        </p:blipFill>
        <p:spPr>
          <a:xfrm>
            <a:off x="447548" y="632178"/>
            <a:ext cx="8263466" cy="4489599"/>
          </a:xfrm>
          <a:prstGeom prst="rect">
            <a:avLst/>
          </a:prstGeom>
        </p:spPr>
      </p:pic>
      <p:sp>
        <p:nvSpPr>
          <p:cNvPr id="5" name="TextBox 4">
            <a:extLst>
              <a:ext uri="{FF2B5EF4-FFF2-40B4-BE49-F238E27FC236}">
                <a16:creationId xmlns:a16="http://schemas.microsoft.com/office/drawing/2014/main" id="{E641B7A5-6307-C4C1-D7B4-6C1F91FA25FD}"/>
              </a:ext>
            </a:extLst>
          </p:cNvPr>
          <p:cNvSpPr txBox="1"/>
          <p:nvPr/>
        </p:nvSpPr>
        <p:spPr>
          <a:xfrm>
            <a:off x="496711" y="5452533"/>
            <a:ext cx="8263467" cy="830997"/>
          </a:xfrm>
          <a:prstGeom prst="rect">
            <a:avLst/>
          </a:prstGeom>
          <a:noFill/>
        </p:spPr>
        <p:txBody>
          <a:bodyPr wrap="square" rtlCol="0">
            <a:spAutoFit/>
          </a:bodyPr>
          <a:lstStyle/>
          <a:p>
            <a:r>
              <a:rPr lang="en-US" sz="1600" dirty="0"/>
              <a:t>Shin YA, Constantino SM, Gross LJ, Kinzig A, Lacasse K, Beckage B. Culture Mediates Climate Opinion Change: A System Dynamics Model of Risk Perception, Polarization, and Policy Effectiveness. </a:t>
            </a:r>
            <a:r>
              <a:rPr lang="en-US" sz="1600" b="1" i="1" dirty="0"/>
              <a:t>Climate</a:t>
            </a:r>
            <a:r>
              <a:rPr lang="en-US" sz="1600" dirty="0"/>
              <a:t>. 2025; 13(9):194. https://</a:t>
            </a:r>
            <a:r>
              <a:rPr lang="en-US" sz="1600" dirty="0" err="1"/>
              <a:t>doi.org</a:t>
            </a:r>
            <a:r>
              <a:rPr lang="en-US" sz="1600" dirty="0"/>
              <a:t>/10.3390/cli13090194</a:t>
            </a:r>
          </a:p>
        </p:txBody>
      </p:sp>
    </p:spTree>
    <p:extLst>
      <p:ext uri="{BB962C8B-B14F-4D97-AF65-F5344CB8AC3E}">
        <p14:creationId xmlns:p14="http://schemas.microsoft.com/office/powerpoint/2010/main" val="1637665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B0F33-BBF4-4593-6A60-7ABB069E776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925B041-7B5D-274A-7BAA-EDE5ABE3CF19}"/>
              </a:ext>
            </a:extLst>
          </p:cNvPr>
          <p:cNvSpPr txBox="1"/>
          <p:nvPr/>
        </p:nvSpPr>
        <p:spPr>
          <a:xfrm>
            <a:off x="2692399" y="167590"/>
            <a:ext cx="3657600" cy="523220"/>
          </a:xfrm>
          <a:prstGeom prst="rect">
            <a:avLst/>
          </a:prstGeom>
          <a:noFill/>
        </p:spPr>
        <p:txBody>
          <a:bodyPr wrap="square" rtlCol="0">
            <a:spAutoFit/>
          </a:bodyPr>
          <a:lstStyle/>
          <a:p>
            <a:r>
              <a:rPr lang="en-US" b="1" dirty="0">
                <a:solidFill>
                  <a:srgbClr val="0070C0"/>
                </a:solidFill>
              </a:rPr>
              <a:t>Model parameters</a:t>
            </a:r>
          </a:p>
        </p:txBody>
      </p:sp>
      <p:sp>
        <p:nvSpPr>
          <p:cNvPr id="10" name="TextBox 9">
            <a:extLst>
              <a:ext uri="{FF2B5EF4-FFF2-40B4-BE49-F238E27FC236}">
                <a16:creationId xmlns:a16="http://schemas.microsoft.com/office/drawing/2014/main" id="{DA7E94AE-35A7-37B1-33F9-E80791AD91FA}"/>
              </a:ext>
            </a:extLst>
          </p:cNvPr>
          <p:cNvSpPr txBox="1"/>
          <p:nvPr/>
        </p:nvSpPr>
        <p:spPr>
          <a:xfrm>
            <a:off x="329017" y="690810"/>
            <a:ext cx="8485965" cy="3847207"/>
          </a:xfrm>
          <a:prstGeom prst="rect">
            <a:avLst/>
          </a:prstGeom>
          <a:noFill/>
        </p:spPr>
        <p:txBody>
          <a:bodyPr wrap="square" rtlCol="0">
            <a:spAutoFit/>
          </a:bodyPr>
          <a:lstStyle/>
          <a:p>
            <a:r>
              <a:rPr lang="en-US" sz="1800" b="1" dirty="0"/>
              <a:t>Ideological polarization </a:t>
            </a:r>
            <a:r>
              <a:rPr lang="en-US" sz="1800" dirty="0"/>
              <a:t>- the strengthening of opinions so as to be resistant to change. It shapes how personal experiences impact one’s opinions</a:t>
            </a:r>
          </a:p>
          <a:p>
            <a:r>
              <a:rPr lang="en-US" sz="1800" dirty="0"/>
              <a:t>Parameters are  </a:t>
            </a:r>
            <a:r>
              <a:rPr lang="en-US" sz="1800" dirty="0" err="1"/>
              <a:t>PI</a:t>
            </a:r>
            <a:r>
              <a:rPr lang="en-US" sz="1800" baseline="-25000" dirty="0" err="1"/>
              <a:t>io</a:t>
            </a:r>
            <a:r>
              <a:rPr lang="en-US" sz="1800" dirty="0"/>
              <a:t>  and </a:t>
            </a:r>
            <a:r>
              <a:rPr lang="en-US" sz="1800" dirty="0" err="1"/>
              <a:t>PI</a:t>
            </a:r>
            <a:r>
              <a:rPr lang="en-US" sz="1800" baseline="-25000" dirty="0" err="1"/>
              <a:t>is</a:t>
            </a:r>
            <a:r>
              <a:rPr lang="en-US" sz="1800" dirty="0"/>
              <a:t> for opposition and support groups</a:t>
            </a:r>
          </a:p>
          <a:p>
            <a:endParaRPr lang="en-US" sz="1800" dirty="0"/>
          </a:p>
          <a:p>
            <a:r>
              <a:rPr lang="en-US" sz="1800" b="1" dirty="0"/>
              <a:t>Affective polarization </a:t>
            </a:r>
            <a:r>
              <a:rPr lang="en-US" sz="1800" dirty="0"/>
              <a:t>- emotional warmth towards those with shared opinions and coldness towards those with differing opinions. It alters one’s patterns of social interaction.  </a:t>
            </a:r>
          </a:p>
          <a:p>
            <a:endParaRPr lang="en-US" sz="1800" dirty="0"/>
          </a:p>
          <a:p>
            <a:r>
              <a:rPr lang="en-US" sz="1800" dirty="0"/>
              <a:t>Parameters are </a:t>
            </a:r>
            <a:r>
              <a:rPr lang="en-US" sz="1800" dirty="0" err="1"/>
              <a:t>PI</a:t>
            </a:r>
            <a:r>
              <a:rPr lang="en-US" sz="1800" baseline="-25000" dirty="0" err="1"/>
              <a:t>ao</a:t>
            </a:r>
            <a:r>
              <a:rPr lang="en-US" sz="1800" dirty="0"/>
              <a:t>  and </a:t>
            </a:r>
            <a:r>
              <a:rPr lang="en-US" sz="1800" dirty="0" err="1"/>
              <a:t>PI</a:t>
            </a:r>
            <a:r>
              <a:rPr lang="en-US" sz="1800" baseline="-25000" dirty="0" err="1"/>
              <a:t>as</a:t>
            </a:r>
            <a:r>
              <a:rPr lang="en-US" sz="1800" dirty="0"/>
              <a:t> for opposition and support groups</a:t>
            </a:r>
          </a:p>
          <a:p>
            <a:endParaRPr lang="en-US" sz="1800" dirty="0"/>
          </a:p>
          <a:p>
            <a:r>
              <a:rPr lang="en-US" sz="1800" dirty="0"/>
              <a:t>High </a:t>
            </a:r>
            <a:r>
              <a:rPr lang="en-US" sz="1800" dirty="0" err="1"/>
              <a:t>PI</a:t>
            </a:r>
            <a:r>
              <a:rPr lang="en-US" sz="1800" baseline="-25000" dirty="0" err="1"/>
              <a:t>ao</a:t>
            </a:r>
            <a:r>
              <a:rPr lang="en-US" sz="1800" dirty="0"/>
              <a:t> and </a:t>
            </a:r>
            <a:r>
              <a:rPr lang="en-US" sz="1800" dirty="0" err="1"/>
              <a:t>PI</a:t>
            </a:r>
            <a:r>
              <a:rPr lang="en-US" sz="1800" baseline="-25000" dirty="0" err="1"/>
              <a:t>as</a:t>
            </a:r>
            <a:r>
              <a:rPr lang="en-US" sz="1800" dirty="0"/>
              <a:t> results in </a:t>
            </a:r>
            <a:r>
              <a:rPr lang="en-US" sz="1800" b="1" dirty="0"/>
              <a:t>homophily</a:t>
            </a:r>
            <a:r>
              <a:rPr lang="en-US" sz="1800" dirty="0"/>
              <a:t>, reducing the number of people with differing opinions that one encounters.</a:t>
            </a:r>
          </a:p>
          <a:p>
            <a:endParaRPr lang="en-US" dirty="0"/>
          </a:p>
        </p:txBody>
      </p:sp>
      <p:sp>
        <p:nvSpPr>
          <p:cNvPr id="11" name="TextBox 10">
            <a:extLst>
              <a:ext uri="{FF2B5EF4-FFF2-40B4-BE49-F238E27FC236}">
                <a16:creationId xmlns:a16="http://schemas.microsoft.com/office/drawing/2014/main" id="{481592A4-EC96-A4F7-7407-1D7676570718}"/>
              </a:ext>
            </a:extLst>
          </p:cNvPr>
          <p:cNvSpPr txBox="1"/>
          <p:nvPr/>
        </p:nvSpPr>
        <p:spPr>
          <a:xfrm>
            <a:off x="329017" y="4248069"/>
            <a:ext cx="7981245" cy="2308324"/>
          </a:xfrm>
          <a:prstGeom prst="rect">
            <a:avLst/>
          </a:prstGeom>
          <a:noFill/>
        </p:spPr>
        <p:txBody>
          <a:bodyPr wrap="square" rtlCol="0">
            <a:spAutoFit/>
          </a:bodyPr>
          <a:lstStyle/>
          <a:p>
            <a:r>
              <a:rPr lang="en-US" sz="1800" b="1" dirty="0"/>
              <a:t>Relative risk parameter  </a:t>
            </a:r>
            <a:r>
              <a:rPr lang="en-US" sz="1800" dirty="0"/>
              <a:t>r - the ratio of perceived severity of climate impacts to perceived economic costs of mitigation from the neutral group’s perspective. So r &gt; 1 means perceived climate risk is greater than the perceived economic risk of mitigation costs. </a:t>
            </a:r>
          </a:p>
          <a:p>
            <a:endParaRPr lang="en-US" sz="1800" dirty="0"/>
          </a:p>
          <a:p>
            <a:r>
              <a:rPr lang="en-US" sz="1800" dirty="0"/>
              <a:t>r affects the rates at which individuals change opinion groups but </a:t>
            </a:r>
            <a:r>
              <a:rPr lang="en-US" sz="1800" dirty="0" err="1"/>
              <a:t>PI</a:t>
            </a:r>
            <a:r>
              <a:rPr lang="en-US" sz="1800" baseline="-25000" dirty="0" err="1"/>
              <a:t>io</a:t>
            </a:r>
            <a:r>
              <a:rPr lang="en-US" sz="1800" dirty="0"/>
              <a:t> and </a:t>
            </a:r>
            <a:r>
              <a:rPr lang="en-US" sz="1800" dirty="0" err="1"/>
              <a:t>PI</a:t>
            </a:r>
            <a:r>
              <a:rPr lang="en-US" sz="1800" baseline="-25000" dirty="0" err="1"/>
              <a:t>is</a:t>
            </a:r>
            <a:r>
              <a:rPr lang="en-US" sz="1800" dirty="0"/>
              <a:t> bias the perceived climate risks by altering the support and opposition groups perception of climate impacts and mitigation costs.</a:t>
            </a:r>
          </a:p>
        </p:txBody>
      </p:sp>
    </p:spTree>
    <p:extLst>
      <p:ext uri="{BB962C8B-B14F-4D97-AF65-F5344CB8AC3E}">
        <p14:creationId xmlns:p14="http://schemas.microsoft.com/office/powerpoint/2010/main" val="2999750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D5DC9-F45A-1DDF-70D5-DB184E07426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A0AF141-9AF1-0546-A30B-8AD8AB2E299C}"/>
              </a:ext>
            </a:extLst>
          </p:cNvPr>
          <p:cNvSpPr txBox="1"/>
          <p:nvPr/>
        </p:nvSpPr>
        <p:spPr>
          <a:xfrm>
            <a:off x="2692399" y="167590"/>
            <a:ext cx="3657600" cy="523220"/>
          </a:xfrm>
          <a:prstGeom prst="rect">
            <a:avLst/>
          </a:prstGeom>
          <a:noFill/>
        </p:spPr>
        <p:txBody>
          <a:bodyPr wrap="square" rtlCol="0">
            <a:spAutoFit/>
          </a:bodyPr>
          <a:lstStyle/>
          <a:p>
            <a:r>
              <a:rPr lang="en-US" b="1" dirty="0">
                <a:solidFill>
                  <a:srgbClr val="0070C0"/>
                </a:solidFill>
              </a:rPr>
              <a:t>Model parameters</a:t>
            </a:r>
          </a:p>
        </p:txBody>
      </p:sp>
      <p:sp>
        <p:nvSpPr>
          <p:cNvPr id="10" name="TextBox 9">
            <a:extLst>
              <a:ext uri="{FF2B5EF4-FFF2-40B4-BE49-F238E27FC236}">
                <a16:creationId xmlns:a16="http://schemas.microsoft.com/office/drawing/2014/main" id="{EC797A3A-DA76-65BA-9F5A-ADCFE6F3A094}"/>
              </a:ext>
            </a:extLst>
          </p:cNvPr>
          <p:cNvSpPr txBox="1"/>
          <p:nvPr/>
        </p:nvSpPr>
        <p:spPr>
          <a:xfrm>
            <a:off x="329017" y="690810"/>
            <a:ext cx="8485965" cy="1908215"/>
          </a:xfrm>
          <a:prstGeom prst="rect">
            <a:avLst/>
          </a:prstGeom>
          <a:noFill/>
        </p:spPr>
        <p:txBody>
          <a:bodyPr wrap="square" rtlCol="0">
            <a:spAutoFit/>
          </a:bodyPr>
          <a:lstStyle/>
          <a:p>
            <a:r>
              <a:rPr lang="en-US" sz="1800" dirty="0"/>
              <a:t>𝞺 - fraction of the population amenable to opinion change per unit time, given perceived experience of extreme climate events and mitigation costs.</a:t>
            </a:r>
          </a:p>
          <a:p>
            <a:endParaRPr lang="en-US" sz="1800" dirty="0"/>
          </a:p>
          <a:p>
            <a:r>
              <a:rPr lang="en-US" sz="1800" dirty="0"/>
              <a:t>𝞫- fraction of interactions in a well-mixed society without polarization that would lead someone to change their current opinion based on social interactions.</a:t>
            </a:r>
          </a:p>
          <a:p>
            <a:endParaRPr lang="en-US" dirty="0"/>
          </a:p>
        </p:txBody>
      </p:sp>
      <p:sp>
        <p:nvSpPr>
          <p:cNvPr id="11" name="TextBox 10">
            <a:extLst>
              <a:ext uri="{FF2B5EF4-FFF2-40B4-BE49-F238E27FC236}">
                <a16:creationId xmlns:a16="http://schemas.microsoft.com/office/drawing/2014/main" id="{D82300F3-C9F2-96A1-AD5D-9E29294255A6}"/>
              </a:ext>
            </a:extLst>
          </p:cNvPr>
          <p:cNvSpPr txBox="1"/>
          <p:nvPr/>
        </p:nvSpPr>
        <p:spPr>
          <a:xfrm>
            <a:off x="329017" y="2521425"/>
            <a:ext cx="7981245" cy="3693319"/>
          </a:xfrm>
          <a:prstGeom prst="rect">
            <a:avLst/>
          </a:prstGeom>
          <a:noFill/>
        </p:spPr>
        <p:txBody>
          <a:bodyPr wrap="square" rtlCol="0">
            <a:spAutoFit/>
          </a:bodyPr>
          <a:lstStyle/>
          <a:p>
            <a:r>
              <a:rPr lang="en-US" sz="1800" dirty="0"/>
              <a:t> 𝝳</a:t>
            </a:r>
            <a:r>
              <a:rPr lang="en-US" sz="1800" baseline="-25000" dirty="0"/>
              <a:t>s</a:t>
            </a:r>
            <a:r>
              <a:rPr lang="en-US" sz="1800" dirty="0"/>
              <a:t>  and 𝝳</a:t>
            </a:r>
            <a:r>
              <a:rPr lang="en-US" sz="1800" baseline="-25000" dirty="0"/>
              <a:t>o</a:t>
            </a:r>
            <a:r>
              <a:rPr lang="en-US" sz="1800" dirty="0"/>
              <a:t> - the effectiveness of current policies in maintaining opinion group membership. 𝝳</a:t>
            </a:r>
            <a:r>
              <a:rPr lang="en-US" sz="1800" baseline="-25000" dirty="0"/>
              <a:t>s</a:t>
            </a:r>
            <a:r>
              <a:rPr lang="en-US" sz="1800" dirty="0"/>
              <a:t> reflects benefits from climate policies which encourage supporters to maintain their position. 𝝳</a:t>
            </a:r>
            <a:r>
              <a:rPr lang="en-US" sz="1800" baseline="-25000" dirty="0"/>
              <a:t>o</a:t>
            </a:r>
            <a:r>
              <a:rPr lang="en-US" sz="1800" dirty="0"/>
              <a:t> reflects benefits from fossil fuel policies  which encourage opponents to maintain their position. These set the time frame in which individuals leave their opinion group, independent of other factors in the model. Larger values lead to less movement between groups.</a:t>
            </a:r>
          </a:p>
          <a:p>
            <a:endParaRPr lang="en-US" sz="1800" dirty="0"/>
          </a:p>
          <a:p>
            <a:r>
              <a:rPr lang="en-US" sz="1800" dirty="0"/>
              <a:t>𝞅 - cultural influences. Determines the relative weight given to relative risk perception versus social interactions that affects movement into and out of each opinion group. 𝞅 close to 1 indicates that the decision is mostly based on experience-based relative risk perception e.g. a highly individualistic culture. 𝞅 close to 0 indicates that the decision is mostly based on social interactions e.g. a collective culture.</a:t>
            </a:r>
          </a:p>
        </p:txBody>
      </p:sp>
    </p:spTree>
    <p:extLst>
      <p:ext uri="{BB962C8B-B14F-4D97-AF65-F5344CB8AC3E}">
        <p14:creationId xmlns:p14="http://schemas.microsoft.com/office/powerpoint/2010/main" val="1169892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EC5E6-EF9D-5644-F6C2-76CF2FE35AA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CAB6D19-C17D-10C9-0670-315E8D8D0D70}"/>
              </a:ext>
            </a:extLst>
          </p:cNvPr>
          <p:cNvSpPr txBox="1"/>
          <p:nvPr/>
        </p:nvSpPr>
        <p:spPr>
          <a:xfrm>
            <a:off x="496711" y="5452533"/>
            <a:ext cx="8263467" cy="830997"/>
          </a:xfrm>
          <a:prstGeom prst="rect">
            <a:avLst/>
          </a:prstGeom>
          <a:noFill/>
        </p:spPr>
        <p:txBody>
          <a:bodyPr wrap="square" rtlCol="0">
            <a:spAutoFit/>
          </a:bodyPr>
          <a:lstStyle/>
          <a:p>
            <a:r>
              <a:rPr lang="en-US" sz="1600" dirty="0"/>
              <a:t>Shin YA, Constantino SM, Gross LJ, Kinzig A, Lacasse K, Beckage B. Culture Mediates Climate Opinion Change: A System Dynamics Model of Risk Perception, Polarization, and Policy Effectiveness. </a:t>
            </a:r>
            <a:r>
              <a:rPr lang="en-US" sz="1600" b="1" i="1" dirty="0"/>
              <a:t>Climate</a:t>
            </a:r>
            <a:r>
              <a:rPr lang="en-US" sz="1600" dirty="0"/>
              <a:t>. 2025; 13(9):194. https://</a:t>
            </a:r>
            <a:r>
              <a:rPr lang="en-US" sz="1600" dirty="0" err="1"/>
              <a:t>doi.org</a:t>
            </a:r>
            <a:r>
              <a:rPr lang="en-US" sz="1600" dirty="0"/>
              <a:t>/10.3390/cli13090194</a:t>
            </a:r>
          </a:p>
        </p:txBody>
      </p:sp>
      <p:pic>
        <p:nvPicPr>
          <p:cNvPr id="3" name="Picture 2" descr="A graph with blue and white lines&#10;&#10;AI-generated content may be incorrect.">
            <a:extLst>
              <a:ext uri="{FF2B5EF4-FFF2-40B4-BE49-F238E27FC236}">
                <a16:creationId xmlns:a16="http://schemas.microsoft.com/office/drawing/2014/main" id="{3BE1881A-E660-FB74-DAED-652C8192361A}"/>
              </a:ext>
            </a:extLst>
          </p:cNvPr>
          <p:cNvPicPr>
            <a:picLocks noChangeAspect="1"/>
          </p:cNvPicPr>
          <p:nvPr/>
        </p:nvPicPr>
        <p:blipFill>
          <a:blip r:embed="rId2"/>
          <a:stretch>
            <a:fillRect/>
          </a:stretch>
        </p:blipFill>
        <p:spPr>
          <a:xfrm>
            <a:off x="1689100" y="232834"/>
            <a:ext cx="5765800" cy="4902200"/>
          </a:xfrm>
          <a:prstGeom prst="rect">
            <a:avLst/>
          </a:prstGeom>
        </p:spPr>
      </p:pic>
      <p:sp>
        <p:nvSpPr>
          <p:cNvPr id="6" name="TextBox 5">
            <a:extLst>
              <a:ext uri="{FF2B5EF4-FFF2-40B4-BE49-F238E27FC236}">
                <a16:creationId xmlns:a16="http://schemas.microsoft.com/office/drawing/2014/main" id="{0B14698D-FDF5-6D30-C6EA-D87E92510494}"/>
              </a:ext>
            </a:extLst>
          </p:cNvPr>
          <p:cNvSpPr txBox="1"/>
          <p:nvPr/>
        </p:nvSpPr>
        <p:spPr>
          <a:xfrm>
            <a:off x="2788355" y="5093729"/>
            <a:ext cx="5633156" cy="400110"/>
          </a:xfrm>
          <a:prstGeom prst="rect">
            <a:avLst/>
          </a:prstGeom>
          <a:noFill/>
        </p:spPr>
        <p:txBody>
          <a:bodyPr wrap="square" rtlCol="0">
            <a:spAutoFit/>
          </a:bodyPr>
          <a:lstStyle/>
          <a:p>
            <a:r>
              <a:rPr lang="en-US" sz="2000" dirty="0"/>
              <a:t>Ideological Polarization</a:t>
            </a:r>
          </a:p>
        </p:txBody>
      </p:sp>
      <p:sp>
        <p:nvSpPr>
          <p:cNvPr id="7" name="TextBox 6">
            <a:extLst>
              <a:ext uri="{FF2B5EF4-FFF2-40B4-BE49-F238E27FC236}">
                <a16:creationId xmlns:a16="http://schemas.microsoft.com/office/drawing/2014/main" id="{64172F98-0D08-E9F1-EBC6-5CD98137EF26}"/>
              </a:ext>
            </a:extLst>
          </p:cNvPr>
          <p:cNvSpPr txBox="1"/>
          <p:nvPr/>
        </p:nvSpPr>
        <p:spPr>
          <a:xfrm rot="16200000">
            <a:off x="140022" y="2196953"/>
            <a:ext cx="2698045" cy="400110"/>
          </a:xfrm>
          <a:prstGeom prst="rect">
            <a:avLst/>
          </a:prstGeom>
          <a:noFill/>
        </p:spPr>
        <p:txBody>
          <a:bodyPr wrap="square" rtlCol="0">
            <a:spAutoFit/>
          </a:bodyPr>
          <a:lstStyle/>
          <a:p>
            <a:r>
              <a:rPr lang="en-US" sz="2000" dirty="0"/>
              <a:t>Affective Polarization</a:t>
            </a:r>
          </a:p>
        </p:txBody>
      </p:sp>
    </p:spTree>
    <p:extLst>
      <p:ext uri="{BB962C8B-B14F-4D97-AF65-F5344CB8AC3E}">
        <p14:creationId xmlns:p14="http://schemas.microsoft.com/office/powerpoint/2010/main" val="2607474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0E60D-F518-41AA-CDDB-71A4786B2F3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B0CB28-95FF-C40F-945F-255B67F1DB73}"/>
              </a:ext>
            </a:extLst>
          </p:cNvPr>
          <p:cNvSpPr txBox="1"/>
          <p:nvPr/>
        </p:nvSpPr>
        <p:spPr>
          <a:xfrm>
            <a:off x="530577" y="5689600"/>
            <a:ext cx="8263467" cy="830997"/>
          </a:xfrm>
          <a:prstGeom prst="rect">
            <a:avLst/>
          </a:prstGeom>
          <a:noFill/>
        </p:spPr>
        <p:txBody>
          <a:bodyPr wrap="square" rtlCol="0">
            <a:spAutoFit/>
          </a:bodyPr>
          <a:lstStyle/>
          <a:p>
            <a:r>
              <a:rPr lang="en-US" sz="1600" dirty="0"/>
              <a:t>Shin YA, Constantino SM, Gross LJ, Kinzig A, Lacasse K, Beckage B. Culture Mediates Climate Opinion Change: A System Dynamics Model of Risk Perception, Polarization, and Policy Effectiveness. </a:t>
            </a:r>
            <a:r>
              <a:rPr lang="en-US" sz="1600" b="1" i="1" dirty="0"/>
              <a:t>Climate</a:t>
            </a:r>
            <a:r>
              <a:rPr lang="en-US" sz="1600" dirty="0"/>
              <a:t>. 2025; 13(9):194. https://</a:t>
            </a:r>
            <a:r>
              <a:rPr lang="en-US" sz="1600" dirty="0" err="1"/>
              <a:t>doi.org</a:t>
            </a:r>
            <a:r>
              <a:rPr lang="en-US" sz="1600" dirty="0"/>
              <a:t>/10.3390/cli13090194</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77A3741-107F-A289-5B80-F0EDBF68F98D}"/>
                  </a:ext>
                </a:extLst>
              </p:cNvPr>
              <p:cNvSpPr txBox="1"/>
              <p:nvPr/>
            </p:nvSpPr>
            <p:spPr>
              <a:xfrm>
                <a:off x="1247423" y="1353655"/>
                <a:ext cx="6366423" cy="8180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num>
                        <m:den>
                          <m:r>
                            <a:rPr lang="en-US" i="1">
                              <a:latin typeface="Cambria Math" panose="02040503050406030204" pitchFamily="18" charset="0"/>
                            </a:rPr>
                            <m:t>𝑑𝑡</m:t>
                          </m:r>
                        </m:den>
                      </m:f>
                      <m:r>
                        <a:rPr lang="en-US" i="1">
                          <a:latin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rPr>
                        <m:t>𝜌</m:t>
                      </m:r>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𝜌</m:t>
                          </m:r>
                        </m:num>
                        <m:den>
                          <m:r>
                            <a:rPr lang="en-US" i="1">
                              <a:latin typeface="Cambria Math" panose="02040503050406030204" pitchFamily="18" charset="0"/>
                            </a:rPr>
                            <m:t>𝑟</m:t>
                          </m:r>
                        </m:den>
                      </m:f>
                      <m:sSup>
                        <m:sSupPr>
                          <m:ctrlPr>
                            <a:rPr lang="en-US" i="1">
                              <a:latin typeface="Cambria Math" panose="02040503050406030204" pitchFamily="18" charset="0"/>
                            </a:rPr>
                          </m:ctrlPr>
                        </m:sSup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𝑃𝐼</m:t>
                              </m:r>
                            </m:e>
                            <m:sub>
                              <m:r>
                                <a:rPr lang="en-US" i="1">
                                  <a:latin typeface="Cambria Math" panose="02040503050406030204" pitchFamily="18" charset="0"/>
                                </a:rPr>
                                <m:t>𝑖𝑠</m:t>
                              </m:r>
                            </m:sub>
                          </m:sSub>
                          <m:r>
                            <a:rPr lang="en-US" i="1">
                              <a:latin typeface="Cambria Math" panose="02040503050406030204" pitchFamily="18" charset="0"/>
                            </a:rPr>
                            <m:t>)</m:t>
                          </m:r>
                        </m:e>
                        <m:sup>
                          <m:r>
                            <a:rPr lang="en-US" i="1">
                              <a:latin typeface="Cambria Math" panose="02040503050406030204" pitchFamily="18" charset="0"/>
                            </a:rPr>
                            <m:t>2</m:t>
                          </m:r>
                        </m:sup>
                      </m:sSup>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oMath>
                  </m:oMathPara>
                </a14:m>
                <a:endParaRPr lang="en-US" dirty="0"/>
              </a:p>
            </p:txBody>
          </p:sp>
        </mc:Choice>
        <mc:Fallback xmlns="">
          <p:sp>
            <p:nvSpPr>
              <p:cNvPr id="2" name="TextBox 1">
                <a:extLst>
                  <a:ext uri="{FF2B5EF4-FFF2-40B4-BE49-F238E27FC236}">
                    <a16:creationId xmlns:a16="http://schemas.microsoft.com/office/drawing/2014/main" id="{077A3741-107F-A289-5B80-F0EDBF68F98D}"/>
                  </a:ext>
                </a:extLst>
              </p:cNvPr>
              <p:cNvSpPr txBox="1">
                <a:spLocks noRot="1" noChangeAspect="1" noMove="1" noResize="1" noEditPoints="1" noAdjustHandles="1" noChangeArrowheads="1" noChangeShapeType="1" noTextEdit="1"/>
              </p:cNvSpPr>
              <p:nvPr/>
            </p:nvSpPr>
            <p:spPr>
              <a:xfrm>
                <a:off x="1247423" y="1353655"/>
                <a:ext cx="6366423" cy="818044"/>
              </a:xfrm>
              <a:prstGeom prst="rect">
                <a:avLst/>
              </a:prstGeom>
              <a:blipFill>
                <a:blip r:embed="rId2"/>
                <a:stretch>
                  <a:fillRect l="-797" b="-1384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4E74C414-8024-0576-88BE-E1D5020B8955}"/>
                  </a:ext>
                </a:extLst>
              </p:cNvPr>
              <p:cNvSpPr txBox="1"/>
              <p:nvPr/>
            </p:nvSpPr>
            <p:spPr>
              <a:xfrm>
                <a:off x="1247423" y="3386880"/>
                <a:ext cx="6668813" cy="8180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num>
                        <m:den>
                          <m:r>
                            <a:rPr lang="en-US" i="1">
                              <a:latin typeface="Cambria Math" panose="02040503050406030204" pitchFamily="18" charset="0"/>
                            </a:rPr>
                            <m:t>𝑑𝑡</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𝜌</m:t>
                          </m:r>
                        </m:num>
                        <m:den>
                          <m:r>
                            <a:rPr lang="en-US" i="1">
                              <a:latin typeface="Cambria Math" panose="02040503050406030204" pitchFamily="18" charset="0"/>
                            </a:rPr>
                            <m:t>𝑟</m:t>
                          </m:r>
                        </m:den>
                      </m:f>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e>
                      </m:d>
                      <m:r>
                        <a:rPr lang="en-US" i="1">
                          <a:latin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rPr>
                        <m:t>𝜌</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𝑃𝐼</m:t>
                                  </m:r>
                                </m:e>
                                <m:sub>
                                  <m:r>
                                    <a:rPr lang="en-US" i="1">
                                      <a:latin typeface="Cambria Math" panose="02040503050406030204" pitchFamily="18" charset="0"/>
                                    </a:rPr>
                                    <m:t>𝑖𝑜</m:t>
                                  </m:r>
                                </m:sub>
                              </m:sSub>
                            </m:e>
                          </m:d>
                        </m:e>
                        <m:sup>
                          <m:r>
                            <a:rPr lang="en-US" i="1">
                              <a:latin typeface="Cambria Math" panose="02040503050406030204" pitchFamily="18" charset="0"/>
                            </a:rPr>
                            <m:t>2</m:t>
                          </m:r>
                        </m:sup>
                      </m:sSup>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oMath>
                  </m:oMathPara>
                </a14:m>
                <a:endParaRPr lang="en-US" dirty="0"/>
              </a:p>
            </p:txBody>
          </p:sp>
        </mc:Choice>
        <mc:Fallback>
          <p:sp>
            <p:nvSpPr>
              <p:cNvPr id="8" name="TextBox 7">
                <a:extLst>
                  <a:ext uri="{FF2B5EF4-FFF2-40B4-BE49-F238E27FC236}">
                    <a16:creationId xmlns:a16="http://schemas.microsoft.com/office/drawing/2014/main" id="{4E74C414-8024-0576-88BE-E1D5020B8955}"/>
                  </a:ext>
                </a:extLst>
              </p:cNvPr>
              <p:cNvSpPr txBox="1">
                <a:spLocks noRot="1" noChangeAspect="1" noMove="1" noResize="1" noEditPoints="1" noAdjustHandles="1" noChangeArrowheads="1" noChangeShapeType="1" noTextEdit="1"/>
              </p:cNvSpPr>
              <p:nvPr/>
            </p:nvSpPr>
            <p:spPr>
              <a:xfrm>
                <a:off x="1247423" y="3386880"/>
                <a:ext cx="6668813" cy="818044"/>
              </a:xfrm>
              <a:prstGeom prst="rect">
                <a:avLst/>
              </a:prstGeom>
              <a:blipFill>
                <a:blip r:embed="rId3"/>
                <a:stretch>
                  <a:fillRect b="-1363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AD9B6BA-DACE-9AC7-DB3A-3EB4EE334CC3}"/>
              </a:ext>
            </a:extLst>
          </p:cNvPr>
          <p:cNvSpPr txBox="1"/>
          <p:nvPr/>
        </p:nvSpPr>
        <p:spPr>
          <a:xfrm>
            <a:off x="914400" y="123981"/>
            <a:ext cx="7676445" cy="954107"/>
          </a:xfrm>
          <a:prstGeom prst="rect">
            <a:avLst/>
          </a:prstGeom>
          <a:noFill/>
        </p:spPr>
        <p:txBody>
          <a:bodyPr wrap="square" rtlCol="0">
            <a:spAutoFit/>
          </a:bodyPr>
          <a:lstStyle/>
          <a:p>
            <a:r>
              <a:rPr lang="en-US" b="1" dirty="0">
                <a:solidFill>
                  <a:srgbClr val="0070C0"/>
                </a:solidFill>
              </a:rPr>
              <a:t>Model equations for perceived experience of extreme climate events and mitigation costs</a:t>
            </a:r>
          </a:p>
        </p:txBody>
      </p:sp>
      <p:sp>
        <p:nvSpPr>
          <p:cNvPr id="10" name="TextBox 9">
            <a:extLst>
              <a:ext uri="{FF2B5EF4-FFF2-40B4-BE49-F238E27FC236}">
                <a16:creationId xmlns:a16="http://schemas.microsoft.com/office/drawing/2014/main" id="{FF9623B6-64B9-0FEA-05FF-F7FA0C939BBC}"/>
              </a:ext>
            </a:extLst>
          </p:cNvPr>
          <p:cNvSpPr txBox="1"/>
          <p:nvPr/>
        </p:nvSpPr>
        <p:spPr>
          <a:xfrm>
            <a:off x="530577" y="2343880"/>
            <a:ext cx="7981244" cy="1261884"/>
          </a:xfrm>
          <a:prstGeom prst="rect">
            <a:avLst/>
          </a:prstGeom>
          <a:noFill/>
        </p:spPr>
        <p:txBody>
          <a:bodyPr wrap="square" rtlCol="0">
            <a:spAutoFit/>
          </a:bodyPr>
          <a:lstStyle/>
          <a:p>
            <a:r>
              <a:rPr lang="en-US" sz="1600" dirty="0"/>
              <a:t>Flow into Support from Neutral due to greater concern about the impact of climate-related extreme events compared to mitigation cost − Flow out from Support to Neutral due to greater concern about mitigation cost compared to climate-related extreme events</a:t>
            </a:r>
          </a:p>
          <a:p>
            <a:endParaRPr lang="en-US" dirty="0"/>
          </a:p>
        </p:txBody>
      </p:sp>
      <p:sp>
        <p:nvSpPr>
          <p:cNvPr id="11" name="TextBox 10">
            <a:extLst>
              <a:ext uri="{FF2B5EF4-FFF2-40B4-BE49-F238E27FC236}">
                <a16:creationId xmlns:a16="http://schemas.microsoft.com/office/drawing/2014/main" id="{BC02F4BB-2822-FCA6-706C-AE4416EC9CB5}"/>
              </a:ext>
            </a:extLst>
          </p:cNvPr>
          <p:cNvSpPr txBox="1"/>
          <p:nvPr/>
        </p:nvSpPr>
        <p:spPr>
          <a:xfrm>
            <a:off x="632178" y="4474419"/>
            <a:ext cx="7981245" cy="1692771"/>
          </a:xfrm>
          <a:prstGeom prst="rect">
            <a:avLst/>
          </a:prstGeom>
          <a:noFill/>
        </p:spPr>
        <p:txBody>
          <a:bodyPr wrap="square" rtlCol="0">
            <a:spAutoFit/>
          </a:bodyPr>
          <a:lstStyle/>
          <a:p>
            <a:r>
              <a:rPr lang="en-US" sz="1600" dirty="0"/>
              <a:t>Flow into Opposition from Neutral due to greater concern about mitigation cost compared to extreme events − Flow out from Opposition to Neutral due to greater concern about extreme events compared to mitigation cost</a:t>
            </a:r>
          </a:p>
          <a:p>
            <a:r>
              <a:rPr lang="en-US" dirty="0"/>
              <a:t> </a:t>
            </a:r>
          </a:p>
          <a:p>
            <a:endParaRPr lang="en-US" dirty="0"/>
          </a:p>
        </p:txBody>
      </p:sp>
    </p:spTree>
    <p:extLst>
      <p:ext uri="{BB962C8B-B14F-4D97-AF65-F5344CB8AC3E}">
        <p14:creationId xmlns:p14="http://schemas.microsoft.com/office/powerpoint/2010/main" val="4191188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2304C-8FB0-B99C-55A6-17CBAAAB75C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524FDB4-F251-CCED-9126-02E32F60708C}"/>
              </a:ext>
            </a:extLst>
          </p:cNvPr>
          <p:cNvSpPr txBox="1"/>
          <p:nvPr/>
        </p:nvSpPr>
        <p:spPr>
          <a:xfrm>
            <a:off x="530578" y="5891734"/>
            <a:ext cx="8263467" cy="830997"/>
          </a:xfrm>
          <a:prstGeom prst="rect">
            <a:avLst/>
          </a:prstGeom>
          <a:noFill/>
        </p:spPr>
        <p:txBody>
          <a:bodyPr wrap="square" rtlCol="0">
            <a:spAutoFit/>
          </a:bodyPr>
          <a:lstStyle/>
          <a:p>
            <a:r>
              <a:rPr lang="en-US" sz="1600" dirty="0"/>
              <a:t>Shin YA, Constantino SM, Gross LJ, Kinzig A, Lacasse K, Beckage B. Culture Mediates Climate Opinion Change: A System Dynamics Model of Risk Perception, Polarization, and Policy Effectiveness. </a:t>
            </a:r>
            <a:r>
              <a:rPr lang="en-US" sz="1600" b="1" i="1" dirty="0"/>
              <a:t>Climate</a:t>
            </a:r>
            <a:r>
              <a:rPr lang="en-US" sz="1600" dirty="0"/>
              <a:t>. 2025; 13(9):194. https://</a:t>
            </a:r>
            <a:r>
              <a:rPr lang="en-US" sz="1600" dirty="0" err="1"/>
              <a:t>doi.org</a:t>
            </a:r>
            <a:r>
              <a:rPr lang="en-US" sz="1600" dirty="0"/>
              <a:t>/10.3390/cli13090194</a:t>
            </a:r>
          </a:p>
        </p:txBody>
      </p:sp>
      <p:sp>
        <p:nvSpPr>
          <p:cNvPr id="9" name="TextBox 8">
            <a:extLst>
              <a:ext uri="{FF2B5EF4-FFF2-40B4-BE49-F238E27FC236}">
                <a16:creationId xmlns:a16="http://schemas.microsoft.com/office/drawing/2014/main" id="{737AD450-1E24-D25B-596F-D197502F5A58}"/>
              </a:ext>
            </a:extLst>
          </p:cNvPr>
          <p:cNvSpPr txBox="1"/>
          <p:nvPr/>
        </p:nvSpPr>
        <p:spPr>
          <a:xfrm>
            <a:off x="1467555" y="135269"/>
            <a:ext cx="7676445" cy="523220"/>
          </a:xfrm>
          <a:prstGeom prst="rect">
            <a:avLst/>
          </a:prstGeom>
          <a:noFill/>
        </p:spPr>
        <p:txBody>
          <a:bodyPr wrap="square" rtlCol="0">
            <a:spAutoFit/>
          </a:bodyPr>
          <a:lstStyle/>
          <a:p>
            <a:r>
              <a:rPr lang="en-US" b="1" dirty="0">
                <a:solidFill>
                  <a:srgbClr val="0070C0"/>
                </a:solidFill>
              </a:rPr>
              <a:t>Model equations for social interactions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6827571-2AFE-4811-9DD0-B64C9818FE33}"/>
                  </a:ext>
                </a:extLst>
              </p:cNvPr>
              <p:cNvSpPr txBox="1"/>
              <p:nvPr/>
            </p:nvSpPr>
            <p:spPr>
              <a:xfrm>
                <a:off x="-1207911" y="658489"/>
                <a:ext cx="10961511" cy="212821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𝑑𝑁</m:t>
                              </m:r>
                            </m:e>
                            <m:sub>
                              <m:r>
                                <a:rPr lang="en-US" i="1">
                                  <a:latin typeface="Cambria Math" panose="02040503050406030204" pitchFamily="18" charset="0"/>
                                </a:rPr>
                                <m:t>𝑠</m:t>
                              </m:r>
                            </m:sub>
                          </m:sSub>
                        </m:num>
                        <m:den>
                          <m:r>
                            <a:rPr lang="en-US" i="1">
                              <a:latin typeface="Cambria Math" panose="02040503050406030204" pitchFamily="18" charset="0"/>
                            </a:rPr>
                            <m:t>𝑑𝑡</m:t>
                          </m:r>
                        </m:den>
                      </m:f>
                      <m:r>
                        <a:rPr lang="en-US" i="1">
                          <a:latin typeface="Cambria Math" panose="02040503050406030204" pitchFamily="18" charset="0"/>
                        </a:rPr>
                        <m:t>=</m:t>
                      </m:r>
                      <m:r>
                        <a:rPr lang="en-US" i="1">
                          <a:latin typeface="Cambria Math" panose="02040503050406030204" pitchFamily="18" charset="0"/>
                        </a:rPr>
                        <m:t>𝛽</m:t>
                      </m:r>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e>
                      </m:d>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r>
                        <a:rPr lang="en-US" i="1">
                          <a:latin typeface="Cambria Math" panose="02040503050406030204" pitchFamily="18" charset="0"/>
                        </a:rPr>
                        <m:t>−</m:t>
                      </m:r>
                    </m:oMath>
                  </m:oMathPara>
                </a14:m>
                <a:endParaRPr lang="en-US" i="1"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𝛽</m:t>
                      </m:r>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𝑃𝐼</m:t>
                              </m:r>
                            </m:e>
                            <m:sub>
                              <m:r>
                                <a:rPr lang="en-US" i="1">
                                  <a:latin typeface="Cambria Math" panose="02040503050406030204" pitchFamily="18" charset="0"/>
                                </a:rPr>
                                <m:t>𝑖𝑠</m:t>
                              </m:r>
                            </m:sub>
                          </m:sSub>
                        </m:e>
                      </m:d>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𝑃𝐼</m:t>
                              </m:r>
                            </m:e>
                            <m:sub>
                              <m:r>
                                <a:rPr lang="en-US" i="1">
                                  <a:latin typeface="Cambria Math" panose="02040503050406030204" pitchFamily="18" charset="0"/>
                                </a:rPr>
                                <m:t>𝑎𝑠</m:t>
                              </m:r>
                            </m:sub>
                          </m:sSub>
                        </m:e>
                      </m:d>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𝑃𝐼</m:t>
                              </m:r>
                            </m:e>
                            <m:sub>
                              <m:r>
                                <a:rPr lang="en-US" i="1">
                                  <a:latin typeface="Cambria Math" panose="02040503050406030204" pitchFamily="18" charset="0"/>
                                </a:rPr>
                                <m:t>𝑎𝑜</m:t>
                              </m:r>
                            </m:sub>
                          </m:sSub>
                        </m:e>
                      </m:d>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num>
                        <m:den>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𝑠</m:t>
                              </m:r>
                            </m:sub>
                          </m:sSub>
                        </m:den>
                      </m:f>
                    </m:oMath>
                  </m:oMathPara>
                </a14:m>
                <a:endParaRPr lang="en-US" dirty="0"/>
              </a:p>
              <a:p>
                <a:endParaRPr lang="en-US" dirty="0"/>
              </a:p>
            </p:txBody>
          </p:sp>
        </mc:Choice>
        <mc:Fallback xmlns="">
          <p:sp>
            <p:nvSpPr>
              <p:cNvPr id="3" name="TextBox 2">
                <a:extLst>
                  <a:ext uri="{FF2B5EF4-FFF2-40B4-BE49-F238E27FC236}">
                    <a16:creationId xmlns:a16="http://schemas.microsoft.com/office/drawing/2014/main" id="{E6827571-2AFE-4811-9DD0-B64C9818FE33}"/>
                  </a:ext>
                </a:extLst>
              </p:cNvPr>
              <p:cNvSpPr txBox="1">
                <a:spLocks noRot="1" noChangeAspect="1" noMove="1" noResize="1" noEditPoints="1" noAdjustHandles="1" noChangeArrowheads="1" noChangeShapeType="1" noTextEdit="1"/>
              </p:cNvSpPr>
              <p:nvPr/>
            </p:nvSpPr>
            <p:spPr>
              <a:xfrm>
                <a:off x="-1207911" y="658489"/>
                <a:ext cx="10961511" cy="212821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ED37096-4DDF-EBD0-DFF3-AE2E7BA6522E}"/>
                  </a:ext>
                </a:extLst>
              </p:cNvPr>
              <p:cNvSpPr txBox="1"/>
              <p:nvPr/>
            </p:nvSpPr>
            <p:spPr>
              <a:xfrm>
                <a:off x="-86784" y="3230489"/>
                <a:ext cx="8880829" cy="21282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𝑑𝑁</m:t>
                              </m:r>
                            </m:e>
                            <m:sub>
                              <m:r>
                                <a:rPr lang="en-US" i="1">
                                  <a:latin typeface="Cambria Math" panose="02040503050406030204" pitchFamily="18" charset="0"/>
                                </a:rPr>
                                <m:t>𝑜</m:t>
                              </m:r>
                            </m:sub>
                          </m:sSub>
                        </m:num>
                        <m:den>
                          <m:r>
                            <a:rPr lang="en-US" i="1">
                              <a:latin typeface="Cambria Math" panose="02040503050406030204" pitchFamily="18" charset="0"/>
                            </a:rPr>
                            <m:t>𝑑𝑡</m:t>
                          </m:r>
                        </m:den>
                      </m:f>
                      <m:r>
                        <a:rPr lang="en-US" i="1">
                          <a:latin typeface="Cambria Math" panose="02040503050406030204" pitchFamily="18" charset="0"/>
                        </a:rPr>
                        <m:t>=</m:t>
                      </m:r>
                      <m:r>
                        <a:rPr lang="en-US" i="1">
                          <a:latin typeface="Cambria Math" panose="02040503050406030204" pitchFamily="18" charset="0"/>
                        </a:rPr>
                        <m:t>𝛽</m:t>
                      </m:r>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e>
                      </m:d>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oMath>
                  </m:oMathPara>
                </a14:m>
                <a:endParaRPr lang="en-US" i="1"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𝛽</m:t>
                      </m:r>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𝑃𝐼</m:t>
                              </m:r>
                            </m:e>
                            <m:sub>
                              <m:r>
                                <a:rPr lang="en-US" i="1">
                                  <a:latin typeface="Cambria Math" panose="02040503050406030204" pitchFamily="18" charset="0"/>
                                </a:rPr>
                                <m:t>𝑖𝑜</m:t>
                              </m:r>
                            </m:sub>
                          </m:sSub>
                        </m:e>
                      </m:d>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𝑃𝐼</m:t>
                              </m:r>
                            </m:e>
                            <m:sub>
                              <m:r>
                                <a:rPr lang="en-US" i="1">
                                  <a:latin typeface="Cambria Math" panose="02040503050406030204" pitchFamily="18" charset="0"/>
                                </a:rPr>
                                <m:t>𝑎𝑠</m:t>
                              </m:r>
                            </m:sub>
                          </m:sSub>
                        </m:e>
                      </m:d>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𝑃𝐼</m:t>
                              </m:r>
                            </m:e>
                            <m:sub>
                              <m:r>
                                <a:rPr lang="en-US" i="1">
                                  <a:latin typeface="Cambria Math" panose="02040503050406030204" pitchFamily="18" charset="0"/>
                                </a:rPr>
                                <m:t>𝑎𝑜</m:t>
                              </m:r>
                            </m:sub>
                          </m:sSub>
                        </m:e>
                      </m:d>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num>
                        <m:den>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𝑜</m:t>
                              </m:r>
                            </m:sub>
                          </m:sSub>
                        </m:den>
                      </m:f>
                    </m:oMath>
                  </m:oMathPara>
                </a14:m>
                <a:endParaRPr lang="en-US" dirty="0"/>
              </a:p>
              <a:p>
                <a:endParaRPr lang="en-US" dirty="0"/>
              </a:p>
            </p:txBody>
          </p:sp>
        </mc:Choice>
        <mc:Fallback xmlns="">
          <p:sp>
            <p:nvSpPr>
              <p:cNvPr id="4" name="TextBox 3">
                <a:extLst>
                  <a:ext uri="{FF2B5EF4-FFF2-40B4-BE49-F238E27FC236}">
                    <a16:creationId xmlns:a16="http://schemas.microsoft.com/office/drawing/2014/main" id="{AED37096-4DDF-EBD0-DFF3-AE2E7BA6522E}"/>
                  </a:ext>
                </a:extLst>
              </p:cNvPr>
              <p:cNvSpPr txBox="1">
                <a:spLocks noRot="1" noChangeAspect="1" noMove="1" noResize="1" noEditPoints="1" noAdjustHandles="1" noChangeArrowheads="1" noChangeShapeType="1" noTextEdit="1"/>
              </p:cNvSpPr>
              <p:nvPr/>
            </p:nvSpPr>
            <p:spPr>
              <a:xfrm>
                <a:off x="-86784" y="3230489"/>
                <a:ext cx="8880829" cy="2128211"/>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C8572887-EF50-9CAC-C9BA-1844ACD8B6E1}"/>
              </a:ext>
            </a:extLst>
          </p:cNvPr>
          <p:cNvSpPr txBox="1"/>
          <p:nvPr/>
        </p:nvSpPr>
        <p:spPr>
          <a:xfrm>
            <a:off x="397480" y="2337937"/>
            <a:ext cx="8230010" cy="1261884"/>
          </a:xfrm>
          <a:prstGeom prst="rect">
            <a:avLst/>
          </a:prstGeom>
          <a:noFill/>
        </p:spPr>
        <p:txBody>
          <a:bodyPr wrap="none" rtlCol="0">
            <a:spAutoFit/>
          </a:bodyPr>
          <a:lstStyle/>
          <a:p>
            <a:r>
              <a:rPr lang="en-US" sz="1600" dirty="0"/>
              <a:t>Flow into Support from Neutral due to the interactions with the Support group − Flow out from </a:t>
            </a:r>
          </a:p>
          <a:p>
            <a:r>
              <a:rPr lang="en-US" sz="1600" dirty="0"/>
              <a:t>Support to Neutral due to social interactions with the Opposition group − Flow from Support to </a:t>
            </a:r>
          </a:p>
          <a:p>
            <a:r>
              <a:rPr lang="en-US" sz="1600" dirty="0"/>
              <a:t>Neutral based on the effectiveness of climate policy</a:t>
            </a:r>
          </a:p>
          <a:p>
            <a:endParaRPr lang="en-US" dirty="0"/>
          </a:p>
        </p:txBody>
      </p:sp>
      <p:sp>
        <p:nvSpPr>
          <p:cNvPr id="7" name="TextBox 6">
            <a:extLst>
              <a:ext uri="{FF2B5EF4-FFF2-40B4-BE49-F238E27FC236}">
                <a16:creationId xmlns:a16="http://schemas.microsoft.com/office/drawing/2014/main" id="{A195C892-01DC-F973-C7D7-FD269A3419CB}"/>
              </a:ext>
            </a:extLst>
          </p:cNvPr>
          <p:cNvSpPr txBox="1"/>
          <p:nvPr/>
        </p:nvSpPr>
        <p:spPr>
          <a:xfrm>
            <a:off x="530578" y="4831323"/>
            <a:ext cx="8060268" cy="1261884"/>
          </a:xfrm>
          <a:prstGeom prst="rect">
            <a:avLst/>
          </a:prstGeom>
          <a:noFill/>
        </p:spPr>
        <p:txBody>
          <a:bodyPr wrap="square" rtlCol="0">
            <a:spAutoFit/>
          </a:bodyPr>
          <a:lstStyle/>
          <a:p>
            <a:r>
              <a:rPr lang="en-US" sz="1600" dirty="0"/>
              <a:t>Flow into Opposition from Neutral due to the interactions with the Opposition group − Flow out from Opposition to Neutral due to the interactions with the Support group – Flow from Opposition to Neutral based on the effectiveness of fossil fuel policy</a:t>
            </a:r>
          </a:p>
          <a:p>
            <a:endParaRPr lang="en-US" dirty="0"/>
          </a:p>
        </p:txBody>
      </p:sp>
    </p:spTree>
    <p:extLst>
      <p:ext uri="{BB962C8B-B14F-4D97-AF65-F5344CB8AC3E}">
        <p14:creationId xmlns:p14="http://schemas.microsoft.com/office/powerpoint/2010/main" val="2012535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A6F73-6259-C8BA-5CE1-6B6CF8D4015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896333C-CDB8-2B67-1A12-629800D7A03E}"/>
              </a:ext>
            </a:extLst>
          </p:cNvPr>
          <p:cNvSpPr txBox="1"/>
          <p:nvPr/>
        </p:nvSpPr>
        <p:spPr>
          <a:xfrm>
            <a:off x="587022" y="5857868"/>
            <a:ext cx="8263467" cy="830997"/>
          </a:xfrm>
          <a:prstGeom prst="rect">
            <a:avLst/>
          </a:prstGeom>
          <a:noFill/>
        </p:spPr>
        <p:txBody>
          <a:bodyPr wrap="square" rtlCol="0">
            <a:spAutoFit/>
          </a:bodyPr>
          <a:lstStyle/>
          <a:p>
            <a:r>
              <a:rPr lang="en-US" sz="1600" dirty="0"/>
              <a:t>Shin YA, Constantino SM, Gross LJ, Kinzig A, Lacasse K, Beckage B. Culture Mediates Climate Opinion Change: A System Dynamics Model of Risk Perception, Polarization, and Policy Effectiveness. </a:t>
            </a:r>
            <a:r>
              <a:rPr lang="en-US" sz="1600" b="1" i="1" dirty="0"/>
              <a:t>Climate</a:t>
            </a:r>
            <a:r>
              <a:rPr lang="en-US" sz="1600" dirty="0"/>
              <a:t>. 2025; 13(9):194. https://</a:t>
            </a:r>
            <a:r>
              <a:rPr lang="en-US" sz="1600" dirty="0" err="1"/>
              <a:t>doi.org</a:t>
            </a:r>
            <a:r>
              <a:rPr lang="en-US" sz="1600" dirty="0"/>
              <a:t>/10.3390/cli13090194</a:t>
            </a:r>
          </a:p>
        </p:txBody>
      </p:sp>
      <p:sp>
        <p:nvSpPr>
          <p:cNvPr id="9" name="TextBox 8">
            <a:extLst>
              <a:ext uri="{FF2B5EF4-FFF2-40B4-BE49-F238E27FC236}">
                <a16:creationId xmlns:a16="http://schemas.microsoft.com/office/drawing/2014/main" id="{27642843-B8F0-D6B3-9BE4-37AC4AA43A7A}"/>
              </a:ext>
            </a:extLst>
          </p:cNvPr>
          <p:cNvSpPr txBox="1"/>
          <p:nvPr/>
        </p:nvSpPr>
        <p:spPr>
          <a:xfrm>
            <a:off x="2082799" y="169135"/>
            <a:ext cx="4978401" cy="523220"/>
          </a:xfrm>
          <a:prstGeom prst="rect">
            <a:avLst/>
          </a:prstGeom>
          <a:noFill/>
        </p:spPr>
        <p:txBody>
          <a:bodyPr wrap="square" rtlCol="0">
            <a:spAutoFit/>
          </a:bodyPr>
          <a:lstStyle/>
          <a:p>
            <a:r>
              <a:rPr lang="en-US" b="1" dirty="0">
                <a:solidFill>
                  <a:srgbClr val="0070C0"/>
                </a:solidFill>
              </a:rPr>
              <a:t>Combined model equations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710FADB-0A42-A069-B546-A294789B078A}"/>
                  </a:ext>
                </a:extLst>
              </p:cNvPr>
              <p:cNvSpPr txBox="1"/>
              <p:nvPr/>
            </p:nvSpPr>
            <p:spPr>
              <a:xfrm>
                <a:off x="-609829" y="977618"/>
                <a:ext cx="10205614" cy="25590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𝑑𝑁</m:t>
                              </m:r>
                            </m:e>
                            <m:sub>
                              <m:r>
                                <a:rPr lang="en-US" i="1">
                                  <a:latin typeface="Cambria Math" panose="02040503050406030204" pitchFamily="18" charset="0"/>
                                </a:rPr>
                                <m:t>𝑠</m:t>
                              </m:r>
                            </m:sub>
                          </m:sSub>
                        </m:num>
                        <m:den>
                          <m:r>
                            <a:rPr lang="en-US" i="1">
                              <a:latin typeface="Cambria Math" panose="02040503050406030204" pitchFamily="18" charset="0"/>
                            </a:rPr>
                            <m:t>𝑑𝑡</m:t>
                          </m:r>
                        </m:den>
                      </m:f>
                      <m:r>
                        <a:rPr lang="en-US" i="1">
                          <a:latin typeface="Cambria Math" panose="02040503050406030204" pitchFamily="18" charset="0"/>
                        </a:rPr>
                        <m:t>=</m:t>
                      </m:r>
                      <m:r>
                        <a:rPr lang="en-US" i="1">
                          <a:latin typeface="Cambria Math" panose="02040503050406030204" pitchFamily="18" charset="0"/>
                        </a:rPr>
                        <m:t>𝜑</m:t>
                      </m:r>
                      <m:r>
                        <a:rPr lang="en-US" i="1">
                          <a:latin typeface="Cambria Math" panose="02040503050406030204" pitchFamily="18" charset="0"/>
                        </a:rPr>
                        <m:t>𝑟</m:t>
                      </m:r>
                      <m:r>
                        <a:rPr lang="en-US" i="1">
                          <a:latin typeface="Cambria Math" panose="02040503050406030204" pitchFamily="18" charset="0"/>
                        </a:rPr>
                        <m:t>𝜌</m:t>
                      </m:r>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r>
                            <a:rPr lang="en-US" i="1">
                              <a:latin typeface="Cambria Math" panose="02040503050406030204" pitchFamily="18" charset="0"/>
                            </a:rPr>
                            <m:t>)</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𝜑𝜌</m:t>
                          </m:r>
                        </m:num>
                        <m:den>
                          <m:r>
                            <a:rPr lang="en-US" i="1">
                              <a:latin typeface="Cambria Math" panose="02040503050406030204" pitchFamily="18" charset="0"/>
                            </a:rPr>
                            <m:t>𝑟</m:t>
                          </m:r>
                        </m:den>
                      </m:f>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𝑃𝐼</m:t>
                                  </m:r>
                                </m:e>
                                <m:sub>
                                  <m:r>
                                    <a:rPr lang="en-US" i="1">
                                      <a:latin typeface="Cambria Math" panose="02040503050406030204" pitchFamily="18" charset="0"/>
                                    </a:rPr>
                                    <m:t>𝑖𝑠</m:t>
                                  </m:r>
                                </m:sub>
                              </m:sSub>
                            </m:e>
                          </m:d>
                        </m:e>
                        <m:sup>
                          <m:r>
                            <a:rPr lang="en-US" i="1">
                              <a:latin typeface="Cambria Math" panose="02040503050406030204" pitchFamily="18" charset="0"/>
                            </a:rPr>
                            <m:t>2</m:t>
                          </m:r>
                        </m:sup>
                      </m:sSup>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oMath>
                  </m:oMathPara>
                </a14:m>
                <a:endParaRPr lang="en-US" i="1"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𝜑</m:t>
                          </m:r>
                        </m:e>
                      </m:d>
                      <m:r>
                        <a:rPr lang="en-US" i="1">
                          <a:latin typeface="Cambria Math" panose="02040503050406030204" pitchFamily="18" charset="0"/>
                        </a:rPr>
                        <m:t>𝛽</m:t>
                      </m:r>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e>
                      </m:d>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oMath>
                  </m:oMathPara>
                </a14:m>
                <a:endParaRPr lang="en-US" i="1"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−(1−</m:t>
                      </m:r>
                      <m:r>
                        <a:rPr lang="en-US" i="1">
                          <a:latin typeface="Cambria Math" panose="02040503050406030204" pitchFamily="18" charset="0"/>
                        </a:rPr>
                        <m:t>𝜑</m:t>
                      </m:r>
                      <m:r>
                        <a:rPr lang="en-US" i="1">
                          <a:latin typeface="Cambria Math" panose="02040503050406030204" pitchFamily="18" charset="0"/>
                        </a:rPr>
                        <m:t>)</m:t>
                      </m:r>
                      <m:r>
                        <a:rPr lang="en-US" i="1">
                          <a:latin typeface="Cambria Math" panose="02040503050406030204" pitchFamily="18" charset="0"/>
                        </a:rPr>
                        <m:t>𝛽</m:t>
                      </m:r>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𝑃𝐼</m:t>
                              </m:r>
                            </m:e>
                            <m:sub>
                              <m:r>
                                <a:rPr lang="en-US" i="1">
                                  <a:latin typeface="Cambria Math" panose="02040503050406030204" pitchFamily="18" charset="0"/>
                                </a:rPr>
                                <m:t>𝑖𝑠</m:t>
                              </m:r>
                            </m:sub>
                          </m:sSub>
                        </m:e>
                      </m:d>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𝑃𝐼</m:t>
                              </m:r>
                            </m:e>
                            <m:sub>
                              <m:r>
                                <a:rPr lang="en-US" i="1">
                                  <a:latin typeface="Cambria Math" panose="02040503050406030204" pitchFamily="18" charset="0"/>
                                </a:rPr>
                                <m:t>𝑎𝑠</m:t>
                              </m:r>
                            </m:sub>
                          </m:sSub>
                        </m:e>
                      </m:d>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𝑃𝐼</m:t>
                              </m:r>
                            </m:e>
                            <m:sub>
                              <m:r>
                                <a:rPr lang="en-US" i="1">
                                  <a:latin typeface="Cambria Math" panose="02040503050406030204" pitchFamily="18" charset="0"/>
                                </a:rPr>
                                <m:t>𝑎𝑜</m:t>
                              </m:r>
                            </m:sub>
                          </m:sSub>
                        </m:e>
                      </m:d>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num>
                        <m:den>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𝑠</m:t>
                              </m:r>
                            </m:sub>
                          </m:sSub>
                        </m:den>
                      </m:f>
                    </m:oMath>
                  </m:oMathPara>
                </a14:m>
                <a:endParaRPr lang="en-US" dirty="0"/>
              </a:p>
              <a:p>
                <a:endParaRPr lang="en-US" dirty="0"/>
              </a:p>
            </p:txBody>
          </p:sp>
        </mc:Choice>
        <mc:Fallback xmlns="">
          <p:sp>
            <p:nvSpPr>
              <p:cNvPr id="6" name="TextBox 5">
                <a:extLst>
                  <a:ext uri="{FF2B5EF4-FFF2-40B4-BE49-F238E27FC236}">
                    <a16:creationId xmlns:a16="http://schemas.microsoft.com/office/drawing/2014/main" id="{E710FADB-0A42-A069-B546-A294789B078A}"/>
                  </a:ext>
                </a:extLst>
              </p:cNvPr>
              <p:cNvSpPr txBox="1">
                <a:spLocks noRot="1" noChangeAspect="1" noMove="1" noResize="1" noEditPoints="1" noAdjustHandles="1" noChangeArrowheads="1" noChangeShapeType="1" noTextEdit="1"/>
              </p:cNvSpPr>
              <p:nvPr/>
            </p:nvSpPr>
            <p:spPr>
              <a:xfrm>
                <a:off x="-609829" y="977618"/>
                <a:ext cx="10205614" cy="255909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ACEC43E-5C5D-6838-4B80-537394AF6451}"/>
                  </a:ext>
                </a:extLst>
              </p:cNvPr>
              <p:cNvSpPr txBox="1"/>
              <p:nvPr/>
            </p:nvSpPr>
            <p:spPr>
              <a:xfrm>
                <a:off x="-1463146" y="3321283"/>
                <a:ext cx="12070292" cy="25590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𝑑𝑁</m:t>
                              </m:r>
                            </m:e>
                            <m:sub>
                              <m:r>
                                <a:rPr lang="en-US" i="1">
                                  <a:latin typeface="Cambria Math" panose="02040503050406030204" pitchFamily="18" charset="0"/>
                                </a:rPr>
                                <m:t>𝑜</m:t>
                              </m:r>
                            </m:sub>
                          </m:sSub>
                        </m:num>
                        <m:den>
                          <m:r>
                            <a:rPr lang="en-US" i="1">
                              <a:latin typeface="Cambria Math" panose="02040503050406030204" pitchFamily="18" charset="0"/>
                            </a:rPr>
                            <m:t>𝑑𝑡</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𝜑𝜌</m:t>
                          </m:r>
                        </m:num>
                        <m:den>
                          <m:r>
                            <a:rPr lang="en-US" i="1">
                              <a:latin typeface="Cambria Math" panose="02040503050406030204" pitchFamily="18" charset="0"/>
                            </a:rPr>
                            <m:t>𝑟</m:t>
                          </m:r>
                        </m:den>
                      </m:f>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r>
                            <a:rPr lang="en-US" i="1">
                              <a:latin typeface="Cambria Math" panose="02040503050406030204" pitchFamily="18" charset="0"/>
                            </a:rPr>
                            <m:t>)</m:t>
                          </m:r>
                        </m:sub>
                      </m:sSub>
                      <m:r>
                        <a:rPr lang="en-US" i="1">
                          <a:latin typeface="Cambria Math" panose="02040503050406030204" pitchFamily="18" charset="0"/>
                        </a:rPr>
                        <m:t>−</m:t>
                      </m:r>
                      <m:r>
                        <a:rPr lang="en-US" i="1">
                          <a:latin typeface="Cambria Math" panose="02040503050406030204" pitchFamily="18" charset="0"/>
                        </a:rPr>
                        <m:t>𝜑𝜌</m:t>
                      </m:r>
                      <m:r>
                        <a:rPr lang="en-US" i="1">
                          <a:latin typeface="Cambria Math" panose="02040503050406030204" pitchFamily="18" charset="0"/>
                        </a:rPr>
                        <m:t>𝑟</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𝑃𝐼</m:t>
                                  </m:r>
                                </m:e>
                                <m:sub>
                                  <m:r>
                                    <a:rPr lang="en-US" i="1">
                                      <a:latin typeface="Cambria Math" panose="02040503050406030204" pitchFamily="18" charset="0"/>
                                    </a:rPr>
                                    <m:t>𝑖𝑜</m:t>
                                  </m:r>
                                </m:sub>
                              </m:sSub>
                            </m:e>
                          </m:d>
                        </m:e>
                        <m:sup>
                          <m:r>
                            <a:rPr lang="en-US" i="1">
                              <a:latin typeface="Cambria Math" panose="02040503050406030204" pitchFamily="18" charset="0"/>
                            </a:rPr>
                            <m:t>2</m:t>
                          </m:r>
                        </m:sup>
                      </m:sSup>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oMath>
                  </m:oMathPara>
                </a14:m>
                <a:endParaRPr lang="en-US" i="1"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𝜑</m:t>
                          </m:r>
                        </m:e>
                      </m:d>
                      <m:r>
                        <a:rPr lang="en-US" i="1">
                          <a:latin typeface="Cambria Math" panose="02040503050406030204" pitchFamily="18" charset="0"/>
                        </a:rPr>
                        <m:t>𝛽</m:t>
                      </m:r>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e>
                      </m:d>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oMath>
                  </m:oMathPara>
                </a14:m>
                <a:endParaRPr lang="en-US" i="1"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−(1−</m:t>
                      </m:r>
                      <m:r>
                        <a:rPr lang="en-US" i="1">
                          <a:latin typeface="Cambria Math" panose="02040503050406030204" pitchFamily="18" charset="0"/>
                        </a:rPr>
                        <m:t>𝜑</m:t>
                      </m:r>
                      <m:r>
                        <a:rPr lang="en-US" i="1">
                          <a:latin typeface="Cambria Math" panose="02040503050406030204" pitchFamily="18" charset="0"/>
                        </a:rPr>
                        <m:t>)</m:t>
                      </m:r>
                      <m:r>
                        <a:rPr lang="en-US" i="1">
                          <a:latin typeface="Cambria Math" panose="02040503050406030204" pitchFamily="18" charset="0"/>
                        </a:rPr>
                        <m:t>𝛽</m:t>
                      </m:r>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𝑃𝐼</m:t>
                              </m:r>
                            </m:e>
                            <m:sub>
                              <m:r>
                                <a:rPr lang="en-US" i="1">
                                  <a:latin typeface="Cambria Math" panose="02040503050406030204" pitchFamily="18" charset="0"/>
                                </a:rPr>
                                <m:t>𝑖𝑜</m:t>
                              </m:r>
                            </m:sub>
                          </m:sSub>
                        </m:e>
                      </m:d>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𝑃𝐼</m:t>
                              </m:r>
                            </m:e>
                            <m:sub>
                              <m:r>
                                <a:rPr lang="en-US" i="1">
                                  <a:latin typeface="Cambria Math" panose="02040503050406030204" pitchFamily="18" charset="0"/>
                                </a:rPr>
                                <m:t>𝑎𝑠</m:t>
                              </m:r>
                            </m:sub>
                          </m:sSub>
                        </m:e>
                      </m:d>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𝑃𝐼</m:t>
                              </m:r>
                            </m:e>
                            <m:sub>
                              <m:r>
                                <a:rPr lang="en-US" i="1">
                                  <a:latin typeface="Cambria Math" panose="02040503050406030204" pitchFamily="18" charset="0"/>
                                </a:rPr>
                                <m:t>𝑎𝑜</m:t>
                              </m:r>
                            </m:sub>
                          </m:sSub>
                        </m:e>
                      </m:d>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𝑠</m:t>
                          </m:r>
                        </m:sub>
                      </m:sSub>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m:t>
                              </m:r>
                            </m:sub>
                          </m:sSub>
                        </m:num>
                        <m:den>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𝑜</m:t>
                              </m:r>
                            </m:sub>
                          </m:sSub>
                        </m:den>
                      </m:f>
                    </m:oMath>
                  </m:oMathPara>
                </a14:m>
                <a:endParaRPr lang="en-US" dirty="0"/>
              </a:p>
              <a:p>
                <a:endParaRPr lang="en-US" dirty="0"/>
              </a:p>
            </p:txBody>
          </p:sp>
        </mc:Choice>
        <mc:Fallback xmlns="">
          <p:sp>
            <p:nvSpPr>
              <p:cNvPr id="7" name="TextBox 6">
                <a:extLst>
                  <a:ext uri="{FF2B5EF4-FFF2-40B4-BE49-F238E27FC236}">
                    <a16:creationId xmlns:a16="http://schemas.microsoft.com/office/drawing/2014/main" id="{1ACEC43E-5C5D-6838-4B80-537394AF6451}"/>
                  </a:ext>
                </a:extLst>
              </p:cNvPr>
              <p:cNvSpPr txBox="1">
                <a:spLocks noRot="1" noChangeAspect="1" noMove="1" noResize="1" noEditPoints="1" noAdjustHandles="1" noChangeArrowheads="1" noChangeShapeType="1" noTextEdit="1"/>
              </p:cNvSpPr>
              <p:nvPr/>
            </p:nvSpPr>
            <p:spPr>
              <a:xfrm>
                <a:off x="-1463146" y="3321283"/>
                <a:ext cx="12070292" cy="2559099"/>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89575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A5DB5-144A-4242-6F5D-7589DF2010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061076-3F29-EFF7-6EA7-A9B2035A0679}"/>
              </a:ext>
            </a:extLst>
          </p:cNvPr>
          <p:cNvSpPr>
            <a:spLocks noGrp="1"/>
          </p:cNvSpPr>
          <p:nvPr>
            <p:ph type="title"/>
          </p:nvPr>
        </p:nvSpPr>
        <p:spPr>
          <a:xfrm>
            <a:off x="0" y="0"/>
            <a:ext cx="8832877" cy="1828800"/>
          </a:xfrm>
        </p:spPr>
        <p:txBody>
          <a:bodyPr>
            <a:normAutofit/>
          </a:bodyPr>
          <a:lstStyle/>
          <a:p>
            <a:r>
              <a:rPr lang="en-US" dirty="0">
                <a:solidFill>
                  <a:srgbClr val="0070C0"/>
                </a:solidFill>
              </a:rPr>
              <a:t>Model Behavior</a:t>
            </a:r>
            <a:br>
              <a:rPr lang="en-US" dirty="0"/>
            </a:br>
            <a:endParaRPr lang="en-US" b="1" dirty="0">
              <a:solidFill>
                <a:srgbClr val="C00000"/>
              </a:solidFill>
            </a:endParaRPr>
          </a:p>
        </p:txBody>
      </p:sp>
      <p:sp>
        <p:nvSpPr>
          <p:cNvPr id="6" name="Rectangle 5">
            <a:extLst>
              <a:ext uri="{FF2B5EF4-FFF2-40B4-BE49-F238E27FC236}">
                <a16:creationId xmlns:a16="http://schemas.microsoft.com/office/drawing/2014/main" id="{6DEE5EAE-204E-EC74-009E-E1C817D33A5B}"/>
              </a:ext>
            </a:extLst>
          </p:cNvPr>
          <p:cNvSpPr/>
          <p:nvPr/>
        </p:nvSpPr>
        <p:spPr>
          <a:xfrm>
            <a:off x="516556" y="1003231"/>
            <a:ext cx="8110888" cy="5262979"/>
          </a:xfrm>
          <a:prstGeom prst="rect">
            <a:avLst/>
          </a:prstGeom>
        </p:spPr>
        <p:txBody>
          <a:bodyPr wrap="square">
            <a:spAutoFit/>
          </a:bodyPr>
          <a:lstStyle/>
          <a:p>
            <a:r>
              <a:rPr lang="en-US" sz="2400" dirty="0"/>
              <a:t>The model for just the risk perception components is linear with a globally stable equilibrium, while the model for just the social interactions and policy effectiveness is non-linear with several locally-stable equilibria none of which have all 3 opinion groups present. The combined model allows more diverse equilibria for which all 3 opinion groups can be present.</a:t>
            </a:r>
          </a:p>
          <a:p>
            <a:endParaRPr lang="en-US" sz="2400" dirty="0"/>
          </a:p>
          <a:p>
            <a:r>
              <a:rPr lang="en-US" sz="2400" dirty="0"/>
              <a:t>However our focus is not on long-term behavior. Rather we investigate </a:t>
            </a:r>
            <a:r>
              <a:rPr lang="en-US" sz="2400" b="1" i="1" dirty="0"/>
              <a:t>whether there are situations in which an initial larger fraction of either support or opposition to climate mitigation can switch over relatively short time periods </a:t>
            </a:r>
            <a:r>
              <a:rPr lang="en-US" sz="2400" dirty="0"/>
              <a:t>(20 years) and how this is affected by culture as measured by parameters for social polarization and collectivist vs. individualistic.   </a:t>
            </a:r>
          </a:p>
        </p:txBody>
      </p:sp>
    </p:spTree>
    <p:extLst>
      <p:ext uri="{BB962C8B-B14F-4D97-AF65-F5344CB8AC3E}">
        <p14:creationId xmlns:p14="http://schemas.microsoft.com/office/powerpoint/2010/main" val="798847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64C50-7FCC-AF0F-6602-1DD6548589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8B40210-9B4B-5BE0-4924-FBE5EDF73768}"/>
              </a:ext>
            </a:extLst>
          </p:cNvPr>
          <p:cNvSpPr>
            <a:spLocks noGrp="1"/>
          </p:cNvSpPr>
          <p:nvPr>
            <p:ph type="title"/>
          </p:nvPr>
        </p:nvSpPr>
        <p:spPr>
          <a:xfrm>
            <a:off x="0" y="0"/>
            <a:ext cx="8832877" cy="1828800"/>
          </a:xfrm>
        </p:spPr>
        <p:txBody>
          <a:bodyPr>
            <a:normAutofit/>
          </a:bodyPr>
          <a:lstStyle/>
          <a:p>
            <a:r>
              <a:rPr lang="en-US" dirty="0">
                <a:solidFill>
                  <a:srgbClr val="0070C0"/>
                </a:solidFill>
              </a:rPr>
              <a:t>Model Analysis</a:t>
            </a:r>
            <a:br>
              <a:rPr lang="en-US" dirty="0"/>
            </a:br>
            <a:endParaRPr lang="en-US" b="1" dirty="0">
              <a:solidFill>
                <a:srgbClr val="C00000"/>
              </a:solidFill>
            </a:endParaRPr>
          </a:p>
        </p:txBody>
      </p:sp>
      <p:sp>
        <p:nvSpPr>
          <p:cNvPr id="6" name="Rectangle 5">
            <a:extLst>
              <a:ext uri="{FF2B5EF4-FFF2-40B4-BE49-F238E27FC236}">
                <a16:creationId xmlns:a16="http://schemas.microsoft.com/office/drawing/2014/main" id="{C2C9420C-9257-640F-3BEF-550AA307747F}"/>
              </a:ext>
            </a:extLst>
          </p:cNvPr>
          <p:cNvSpPr/>
          <p:nvPr/>
        </p:nvSpPr>
        <p:spPr>
          <a:xfrm>
            <a:off x="516556" y="1003231"/>
            <a:ext cx="8110888" cy="5632311"/>
          </a:xfrm>
          <a:prstGeom prst="rect">
            <a:avLst/>
          </a:prstGeom>
        </p:spPr>
        <p:txBody>
          <a:bodyPr wrap="square">
            <a:spAutoFit/>
          </a:bodyPr>
          <a:lstStyle/>
          <a:p>
            <a:r>
              <a:rPr lang="en-US" sz="2400" dirty="0"/>
              <a:t>We consider initial conditions in which the support or opposed group has highest population fraction and carry out a sensitivity and decision tree analysis across parameter space to determine conditions leading to an opinion shift. </a:t>
            </a:r>
          </a:p>
          <a:p>
            <a:r>
              <a:rPr lang="en-US" sz="2400" dirty="0"/>
              <a:t>Starting with an initial distribution of 35% Support, 40% Opposition, and 25% Neutral, if the Support group’s population exceeds both the Opposition and Neutral groups after 20 years, we call this a shift to Support, using a decision variable coded as ‘</a:t>
            </a:r>
            <a:r>
              <a:rPr lang="en-US" sz="2400" b="1" i="1" dirty="0"/>
              <a:t>Ns</a:t>
            </a:r>
            <a:r>
              <a:rPr lang="en-US" sz="2400" dirty="0"/>
              <a:t>.’ If either the Neutral or Opposition group’s population exceeds both the Support and the other group, it is coded as ‘</a:t>
            </a:r>
            <a:r>
              <a:rPr lang="en-US" sz="2400" b="1" i="1" dirty="0" err="1"/>
              <a:t>Nn</a:t>
            </a:r>
            <a:r>
              <a:rPr lang="en-US" sz="2400" b="1" i="1" dirty="0"/>
              <a:t> or No</a:t>
            </a:r>
            <a:r>
              <a:rPr lang="en-US" sz="2400" dirty="0"/>
              <a:t>’. Likewise, if the initial condition is 40% Support, 35% Opposition, and 25% Neutral, and the opposition group exceeds both the Support and Neutral groups after 20 years, the outcome is coded as ‘</a:t>
            </a:r>
            <a:r>
              <a:rPr lang="en-US" sz="2400" b="1" i="1" dirty="0"/>
              <a:t>No</a:t>
            </a:r>
            <a:r>
              <a:rPr lang="en-US" sz="2400" dirty="0"/>
              <a:t>’. Otherwise, the outcome is coded as ‘</a:t>
            </a:r>
            <a:r>
              <a:rPr lang="en-US" sz="2400" b="1" i="1" dirty="0" err="1"/>
              <a:t>Nn</a:t>
            </a:r>
            <a:r>
              <a:rPr lang="en-US" sz="2400" b="1" i="1" dirty="0"/>
              <a:t> or Ns</a:t>
            </a:r>
            <a:r>
              <a:rPr lang="en-US" sz="2400" dirty="0"/>
              <a:t>’.</a:t>
            </a:r>
          </a:p>
        </p:txBody>
      </p:sp>
    </p:spTree>
    <p:extLst>
      <p:ext uri="{BB962C8B-B14F-4D97-AF65-F5344CB8AC3E}">
        <p14:creationId xmlns:p14="http://schemas.microsoft.com/office/powerpoint/2010/main" val="1047715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EEF61-7C0F-AA4E-34B6-85B93E9B36E8}"/>
            </a:ext>
          </a:extLst>
        </p:cNvPr>
        <p:cNvGrpSpPr/>
        <p:nvPr/>
      </p:nvGrpSpPr>
      <p:grpSpPr>
        <a:xfrm>
          <a:off x="0" y="0"/>
          <a:ext cx="0" cy="0"/>
          <a:chOff x="0" y="0"/>
          <a:chExt cx="0" cy="0"/>
        </a:xfrm>
      </p:grpSpPr>
      <p:pic>
        <p:nvPicPr>
          <p:cNvPr id="3" name="Picture 2" descr="A diagram of a number of objects&#10;&#10;AI-generated content may be incorrect.">
            <a:extLst>
              <a:ext uri="{FF2B5EF4-FFF2-40B4-BE49-F238E27FC236}">
                <a16:creationId xmlns:a16="http://schemas.microsoft.com/office/drawing/2014/main" id="{528B3B96-F316-CCC5-9EB2-5EA7FCC52786}"/>
              </a:ext>
            </a:extLst>
          </p:cNvPr>
          <p:cNvPicPr>
            <a:picLocks noChangeAspect="1"/>
          </p:cNvPicPr>
          <p:nvPr/>
        </p:nvPicPr>
        <p:blipFill>
          <a:blip r:embed="rId2"/>
          <a:stretch>
            <a:fillRect/>
          </a:stretch>
        </p:blipFill>
        <p:spPr>
          <a:xfrm>
            <a:off x="496711" y="574470"/>
            <a:ext cx="8090642" cy="3141839"/>
          </a:xfrm>
          <a:prstGeom prst="rect">
            <a:avLst/>
          </a:prstGeom>
        </p:spPr>
      </p:pic>
      <p:sp>
        <p:nvSpPr>
          <p:cNvPr id="6" name="TextBox 5">
            <a:extLst>
              <a:ext uri="{FF2B5EF4-FFF2-40B4-BE49-F238E27FC236}">
                <a16:creationId xmlns:a16="http://schemas.microsoft.com/office/drawing/2014/main" id="{D9DBA636-9512-AFD5-E952-27D7D94E4A10}"/>
              </a:ext>
            </a:extLst>
          </p:cNvPr>
          <p:cNvSpPr txBox="1"/>
          <p:nvPr/>
        </p:nvSpPr>
        <p:spPr>
          <a:xfrm>
            <a:off x="590921" y="3931135"/>
            <a:ext cx="3951111" cy="1015663"/>
          </a:xfrm>
          <a:prstGeom prst="rect">
            <a:avLst/>
          </a:prstGeom>
          <a:noFill/>
        </p:spPr>
        <p:txBody>
          <a:bodyPr wrap="square" rtlCol="0">
            <a:spAutoFit/>
          </a:bodyPr>
          <a:lstStyle/>
          <a:p>
            <a:r>
              <a:rPr lang="en-US" sz="2000" dirty="0"/>
              <a:t>19% of simulations lead to a switch to support becoming dominant in 20 years</a:t>
            </a:r>
          </a:p>
        </p:txBody>
      </p:sp>
      <p:sp>
        <p:nvSpPr>
          <p:cNvPr id="7" name="TextBox 6">
            <a:extLst>
              <a:ext uri="{FF2B5EF4-FFF2-40B4-BE49-F238E27FC236}">
                <a16:creationId xmlns:a16="http://schemas.microsoft.com/office/drawing/2014/main" id="{78EAAA9A-FAF2-E3E1-25B8-17871F4C9635}"/>
              </a:ext>
            </a:extLst>
          </p:cNvPr>
          <p:cNvSpPr txBox="1"/>
          <p:nvPr/>
        </p:nvSpPr>
        <p:spPr>
          <a:xfrm>
            <a:off x="4888089" y="3931135"/>
            <a:ext cx="3951111" cy="1015663"/>
          </a:xfrm>
          <a:prstGeom prst="rect">
            <a:avLst/>
          </a:prstGeom>
          <a:noFill/>
        </p:spPr>
        <p:txBody>
          <a:bodyPr wrap="square" rtlCol="0">
            <a:spAutoFit/>
          </a:bodyPr>
          <a:lstStyle/>
          <a:p>
            <a:r>
              <a:rPr lang="en-US" sz="2000" dirty="0"/>
              <a:t>22% of simulations lead to a switch to opposition becoming dominant in 20 years</a:t>
            </a:r>
          </a:p>
        </p:txBody>
      </p:sp>
      <p:sp>
        <p:nvSpPr>
          <p:cNvPr id="8" name="TextBox 7">
            <a:extLst>
              <a:ext uri="{FF2B5EF4-FFF2-40B4-BE49-F238E27FC236}">
                <a16:creationId xmlns:a16="http://schemas.microsoft.com/office/drawing/2014/main" id="{1789C537-9120-5074-EEA2-942B74179B30}"/>
              </a:ext>
            </a:extLst>
          </p:cNvPr>
          <p:cNvSpPr txBox="1"/>
          <p:nvPr/>
        </p:nvSpPr>
        <p:spPr>
          <a:xfrm>
            <a:off x="590921" y="5161624"/>
            <a:ext cx="7774146" cy="1323439"/>
          </a:xfrm>
          <a:prstGeom prst="rect">
            <a:avLst/>
          </a:prstGeom>
          <a:noFill/>
        </p:spPr>
        <p:txBody>
          <a:bodyPr wrap="square" rtlCol="0">
            <a:spAutoFit/>
          </a:bodyPr>
          <a:lstStyle/>
          <a:p>
            <a:r>
              <a:rPr lang="en-US" sz="2000" dirty="0"/>
              <a:t> In both cases the </a:t>
            </a:r>
            <a:r>
              <a:rPr lang="en-US" sz="2000" b="1" i="1" dirty="0"/>
              <a:t>relative risk perception </a:t>
            </a:r>
            <a:r>
              <a:rPr lang="en-US" sz="2000" dirty="0"/>
              <a:t>(r) of perceived climate risk versus perceived economic costs of mitigation and the </a:t>
            </a:r>
            <a:r>
              <a:rPr lang="en-US" sz="2000" b="1" i="1" dirty="0"/>
              <a:t>culture</a:t>
            </a:r>
            <a:r>
              <a:rPr lang="en-US" sz="2000" dirty="0"/>
              <a:t> (collectivist vs. individualist) are the most important factors in determining the dominant opinion group after 20 years.</a:t>
            </a:r>
          </a:p>
        </p:txBody>
      </p:sp>
    </p:spTree>
    <p:extLst>
      <p:ext uri="{BB962C8B-B14F-4D97-AF65-F5344CB8AC3E}">
        <p14:creationId xmlns:p14="http://schemas.microsoft.com/office/powerpoint/2010/main" val="2649308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550"/>
            <a:ext cx="9144000" cy="6096000"/>
          </a:xfrm>
          <a:prstGeom prst="rect">
            <a:avLst/>
          </a:prstGeom>
        </p:spPr>
      </p:pic>
      <p:sp>
        <p:nvSpPr>
          <p:cNvPr id="3" name="Subtitle 2"/>
          <p:cNvSpPr>
            <a:spLocks noGrp="1"/>
          </p:cNvSpPr>
          <p:nvPr>
            <p:ph type="subTitle" idx="1"/>
          </p:nvPr>
        </p:nvSpPr>
        <p:spPr>
          <a:xfrm>
            <a:off x="-76200" y="4123489"/>
            <a:ext cx="4876800" cy="1972602"/>
          </a:xfrm>
        </p:spPr>
        <p:txBody>
          <a:bodyPr>
            <a:normAutofit fontScale="62500" lnSpcReduction="20000"/>
          </a:bodyPr>
          <a:lstStyle/>
          <a:p>
            <a:r>
              <a:rPr lang="en-US" dirty="0">
                <a:solidFill>
                  <a:schemeClr val="bg1"/>
                </a:solidFill>
              </a:rPr>
              <a:t>Brian Beckage, University of Vermont</a:t>
            </a:r>
          </a:p>
          <a:p>
            <a:r>
              <a:rPr lang="en-US" dirty="0">
                <a:solidFill>
                  <a:schemeClr val="bg1"/>
                </a:solidFill>
              </a:rPr>
              <a:t>Louis Gross, University of Tennessee</a:t>
            </a:r>
          </a:p>
          <a:p>
            <a:r>
              <a:rPr lang="en-US" dirty="0">
                <a:solidFill>
                  <a:schemeClr val="bg1"/>
                </a:solidFill>
              </a:rPr>
              <a:t>Katherine </a:t>
            </a:r>
            <a:r>
              <a:rPr lang="en-US" dirty="0" err="1">
                <a:solidFill>
                  <a:schemeClr val="bg1"/>
                </a:solidFill>
              </a:rPr>
              <a:t>Lacasse</a:t>
            </a:r>
            <a:r>
              <a:rPr lang="en-US" dirty="0">
                <a:solidFill>
                  <a:schemeClr val="bg1"/>
                </a:solidFill>
              </a:rPr>
              <a:t>, Rhode Island College</a:t>
            </a:r>
          </a:p>
          <a:p>
            <a:r>
              <a:rPr lang="en-US" dirty="0">
                <a:solidFill>
                  <a:schemeClr val="bg1"/>
                </a:solidFill>
              </a:rPr>
              <a:t>Eric </a:t>
            </a:r>
            <a:r>
              <a:rPr lang="en-US" dirty="0" err="1">
                <a:solidFill>
                  <a:schemeClr val="bg1"/>
                </a:solidFill>
              </a:rPr>
              <a:t>Carr</a:t>
            </a:r>
            <a:r>
              <a:rPr lang="en-US" dirty="0">
                <a:solidFill>
                  <a:schemeClr val="bg1"/>
                </a:solidFill>
              </a:rPr>
              <a:t>, University of Tennessee</a:t>
            </a:r>
          </a:p>
          <a:p>
            <a:r>
              <a:rPr lang="en-US" dirty="0">
                <a:solidFill>
                  <a:schemeClr val="bg1"/>
                </a:solidFill>
              </a:rPr>
              <a:t>Sara Metcalf, State University of New York </a:t>
            </a:r>
          </a:p>
          <a:p>
            <a:r>
              <a:rPr lang="en-US" dirty="0">
                <a:solidFill>
                  <a:schemeClr val="bg1"/>
                </a:solidFill>
              </a:rPr>
              <a:t>Jonathan Winter, Dartmouth College</a:t>
            </a:r>
          </a:p>
          <a:p>
            <a:endParaRPr lang="en-US" baseline="30000" dirty="0">
              <a:solidFill>
                <a:schemeClr val="bg1"/>
              </a:solidFill>
            </a:endParaRPr>
          </a:p>
        </p:txBody>
      </p:sp>
      <p:sp>
        <p:nvSpPr>
          <p:cNvPr id="4" name="TextBox 3"/>
          <p:cNvSpPr txBox="1"/>
          <p:nvPr/>
        </p:nvSpPr>
        <p:spPr>
          <a:xfrm>
            <a:off x="8382000" y="5924766"/>
            <a:ext cx="786384" cy="276999"/>
          </a:xfrm>
          <a:prstGeom prst="rect">
            <a:avLst/>
          </a:prstGeom>
          <a:noFill/>
        </p:spPr>
        <p:txBody>
          <a:bodyPr wrap="square" rtlCol="0">
            <a:spAutoFit/>
          </a:bodyPr>
          <a:lstStyle/>
          <a:p>
            <a:r>
              <a:rPr lang="en-US" sz="1200" dirty="0"/>
              <a:t>0:00-:30</a:t>
            </a:r>
          </a:p>
        </p:txBody>
      </p:sp>
      <p:sp>
        <p:nvSpPr>
          <p:cNvPr id="10" name="Subtitle 2"/>
          <p:cNvSpPr txBox="1">
            <a:spLocks/>
          </p:cNvSpPr>
          <p:nvPr/>
        </p:nvSpPr>
        <p:spPr>
          <a:xfrm>
            <a:off x="1143000" y="4022971"/>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dirty="0">
              <a:solidFill>
                <a:schemeClr val="tx1"/>
              </a:solidFill>
            </a:endParaRPr>
          </a:p>
        </p:txBody>
      </p:sp>
      <p:sp>
        <p:nvSpPr>
          <p:cNvPr id="15" name="Subtitle 2"/>
          <p:cNvSpPr txBox="1">
            <a:spLocks/>
          </p:cNvSpPr>
          <p:nvPr/>
        </p:nvSpPr>
        <p:spPr>
          <a:xfrm>
            <a:off x="4419600" y="4123489"/>
            <a:ext cx="4724400" cy="1925877"/>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solidFill>
                  <a:schemeClr val="bg1"/>
                </a:solidFill>
              </a:rPr>
              <a:t>Peter Howe, Utah State University</a:t>
            </a:r>
          </a:p>
          <a:p>
            <a:r>
              <a:rPr lang="en-US" dirty="0">
                <a:solidFill>
                  <a:schemeClr val="bg1"/>
                </a:solidFill>
              </a:rPr>
              <a:t>Nina </a:t>
            </a:r>
            <a:r>
              <a:rPr lang="en-US" dirty="0" err="1">
                <a:solidFill>
                  <a:schemeClr val="bg1"/>
                </a:solidFill>
              </a:rPr>
              <a:t>Fefferman</a:t>
            </a:r>
            <a:r>
              <a:rPr lang="en-US" dirty="0">
                <a:solidFill>
                  <a:schemeClr val="bg1"/>
                </a:solidFill>
              </a:rPr>
              <a:t>, University of Tennessee</a:t>
            </a:r>
          </a:p>
          <a:p>
            <a:r>
              <a:rPr lang="en-US" dirty="0">
                <a:solidFill>
                  <a:schemeClr val="bg1"/>
                </a:solidFill>
              </a:rPr>
              <a:t>Travis Franck, Climate Interactive</a:t>
            </a:r>
          </a:p>
          <a:p>
            <a:r>
              <a:rPr lang="en-US" dirty="0" err="1">
                <a:solidFill>
                  <a:schemeClr val="bg1"/>
                </a:solidFill>
              </a:rPr>
              <a:t>Asim</a:t>
            </a:r>
            <a:r>
              <a:rPr lang="en-US" dirty="0">
                <a:solidFill>
                  <a:schemeClr val="bg1"/>
                </a:solidFill>
              </a:rPr>
              <a:t> Zia, University of Vermont</a:t>
            </a:r>
          </a:p>
          <a:p>
            <a:r>
              <a:rPr lang="en-US" dirty="0">
                <a:solidFill>
                  <a:schemeClr val="bg1"/>
                </a:solidFill>
              </a:rPr>
              <a:t>Ann </a:t>
            </a:r>
            <a:r>
              <a:rPr lang="en-US" dirty="0" err="1">
                <a:solidFill>
                  <a:schemeClr val="bg1"/>
                </a:solidFill>
              </a:rPr>
              <a:t>Kinzig</a:t>
            </a:r>
            <a:r>
              <a:rPr lang="en-US" dirty="0">
                <a:solidFill>
                  <a:schemeClr val="bg1"/>
                </a:solidFill>
              </a:rPr>
              <a:t>, Arizona State University</a:t>
            </a:r>
          </a:p>
          <a:p>
            <a:r>
              <a:rPr lang="en-US" dirty="0">
                <a:solidFill>
                  <a:schemeClr val="bg1"/>
                </a:solidFill>
              </a:rPr>
              <a:t>Forrest Hoffman, Oak Ridge National Lab</a:t>
            </a:r>
          </a:p>
          <a:p>
            <a:endParaRPr lang="en-US" baseline="30000" dirty="0">
              <a:solidFill>
                <a:schemeClr val="bg1"/>
              </a:solidFill>
            </a:endParaRPr>
          </a:p>
        </p:txBody>
      </p:sp>
      <p:pic>
        <p:nvPicPr>
          <p:cNvPr id="14" name="Picture 15"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2549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4687" y="6114885"/>
            <a:ext cx="1992312" cy="671323"/>
          </a:xfrm>
          <a:prstGeom prst="rect">
            <a:avLst/>
          </a:prstGeom>
        </p:spPr>
      </p:pic>
      <p:sp>
        <p:nvSpPr>
          <p:cNvPr id="17" name="Text Box 14"/>
          <p:cNvSpPr txBox="1">
            <a:spLocks noChangeArrowheads="1"/>
          </p:cNvSpPr>
          <p:nvPr/>
        </p:nvSpPr>
        <p:spPr bwMode="auto">
          <a:xfrm>
            <a:off x="2549525" y="6219734"/>
            <a:ext cx="4168203" cy="5177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86027" tIns="43013" rIns="86027" bIns="43013">
            <a:spAutoFit/>
          </a:bodyPr>
          <a:lstStyle/>
          <a:p>
            <a:pPr algn="ctr">
              <a:spcBef>
                <a:spcPct val="50000"/>
              </a:spcBef>
              <a:defRPr/>
            </a:pPr>
            <a:r>
              <a:rPr lang="en-US" sz="1400" dirty="0">
                <a:latin typeface="Times New Roman" pitchFamily="-112" charset="0"/>
                <a:ea typeface="+mn-ea"/>
              </a:rPr>
              <a:t>Supported by NSF Awards EF-0832858, DBI-1300426 to </a:t>
            </a:r>
            <a:r>
              <a:rPr lang="en-US" sz="1400" dirty="0" err="1">
                <a:latin typeface="Times New Roman" pitchFamily="-112" charset="0"/>
                <a:ea typeface="+mn-ea"/>
              </a:rPr>
              <a:t>NIMBioS</a:t>
            </a:r>
            <a:r>
              <a:rPr lang="en-US" sz="1400" dirty="0">
                <a:latin typeface="Times New Roman" pitchFamily="-112" charset="0"/>
                <a:ea typeface="+mn-ea"/>
              </a:rPr>
              <a:t>, DBI-1052875 to SESYNC </a:t>
            </a:r>
            <a:endParaRPr lang="en-US" sz="1400" dirty="0">
              <a:latin typeface="Courier" charset="0"/>
              <a:ea typeface="+mn-ea"/>
            </a:endParaRPr>
          </a:p>
        </p:txBody>
      </p:sp>
      <p:sp>
        <p:nvSpPr>
          <p:cNvPr id="5" name="TextBox 4"/>
          <p:cNvSpPr txBox="1"/>
          <p:nvPr/>
        </p:nvSpPr>
        <p:spPr>
          <a:xfrm>
            <a:off x="4543426" y="81936"/>
            <a:ext cx="4473574" cy="1938992"/>
          </a:xfrm>
          <a:prstGeom prst="rect">
            <a:avLst/>
          </a:prstGeom>
          <a:noFill/>
        </p:spPr>
        <p:txBody>
          <a:bodyPr wrap="square" rtlCol="0">
            <a:spAutoFit/>
          </a:bodyPr>
          <a:lstStyle/>
          <a:p>
            <a:pPr algn="r"/>
            <a:r>
              <a:rPr lang="en-US" sz="2400" dirty="0" err="1"/>
              <a:t>NIMBioS</a:t>
            </a:r>
            <a:r>
              <a:rPr lang="en-US" sz="2400" dirty="0"/>
              <a:t>/SESYNC Working Group on Integrating Human Risk Perception of Global Climate Change into Dynamic Earth System Models</a:t>
            </a:r>
          </a:p>
        </p:txBody>
      </p:sp>
    </p:spTree>
    <p:extLst>
      <p:ext uri="{BB962C8B-B14F-4D97-AF65-F5344CB8AC3E}">
        <p14:creationId xmlns:p14="http://schemas.microsoft.com/office/powerpoint/2010/main" val="910292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90AF8-CDE7-C459-8053-8A7B3459A115}"/>
            </a:ext>
          </a:extLst>
        </p:cNvPr>
        <p:cNvGrpSpPr/>
        <p:nvPr/>
      </p:nvGrpSpPr>
      <p:grpSpPr>
        <a:xfrm>
          <a:off x="0" y="0"/>
          <a:ext cx="0" cy="0"/>
          <a:chOff x="0" y="0"/>
          <a:chExt cx="0" cy="0"/>
        </a:xfrm>
      </p:grpSpPr>
      <p:pic>
        <p:nvPicPr>
          <p:cNvPr id="3" name="Picture 2" descr="A table with text on it&#10;&#10;AI-generated content may be incorrect.">
            <a:extLst>
              <a:ext uri="{FF2B5EF4-FFF2-40B4-BE49-F238E27FC236}">
                <a16:creationId xmlns:a16="http://schemas.microsoft.com/office/drawing/2014/main" id="{05B53351-F524-2FCF-8C02-3CCEC4AEFE84}"/>
              </a:ext>
            </a:extLst>
          </p:cNvPr>
          <p:cNvPicPr>
            <a:picLocks noChangeAspect="1"/>
          </p:cNvPicPr>
          <p:nvPr/>
        </p:nvPicPr>
        <p:blipFill>
          <a:blip r:embed="rId2"/>
          <a:stretch>
            <a:fillRect/>
          </a:stretch>
        </p:blipFill>
        <p:spPr>
          <a:xfrm>
            <a:off x="233213" y="756789"/>
            <a:ext cx="8436274" cy="2495337"/>
          </a:xfrm>
          <a:prstGeom prst="rect">
            <a:avLst/>
          </a:prstGeom>
        </p:spPr>
      </p:pic>
      <p:sp>
        <p:nvSpPr>
          <p:cNvPr id="6" name="Title 2">
            <a:extLst>
              <a:ext uri="{FF2B5EF4-FFF2-40B4-BE49-F238E27FC236}">
                <a16:creationId xmlns:a16="http://schemas.microsoft.com/office/drawing/2014/main" id="{C76D7A8E-F634-1A2E-84B9-108FECBF0BB8}"/>
              </a:ext>
            </a:extLst>
          </p:cNvPr>
          <p:cNvSpPr>
            <a:spLocks noGrp="1"/>
          </p:cNvSpPr>
          <p:nvPr>
            <p:ph type="title"/>
          </p:nvPr>
        </p:nvSpPr>
        <p:spPr>
          <a:xfrm>
            <a:off x="0" y="0"/>
            <a:ext cx="8902700" cy="1295400"/>
          </a:xfrm>
        </p:spPr>
        <p:txBody>
          <a:bodyPr>
            <a:normAutofit fontScale="90000"/>
          </a:bodyPr>
          <a:lstStyle/>
          <a:p>
            <a:r>
              <a:rPr lang="en-US" dirty="0">
                <a:solidFill>
                  <a:srgbClr val="0070C0"/>
                </a:solidFill>
              </a:rPr>
              <a:t>Results Summary</a:t>
            </a:r>
            <a:br>
              <a:rPr lang="en-US" dirty="0"/>
            </a:br>
            <a:endParaRPr lang="en-US" b="1" dirty="0">
              <a:solidFill>
                <a:srgbClr val="C00000"/>
              </a:solidFill>
            </a:endParaRPr>
          </a:p>
        </p:txBody>
      </p:sp>
      <p:sp>
        <p:nvSpPr>
          <p:cNvPr id="7" name="TextBox 6">
            <a:extLst>
              <a:ext uri="{FF2B5EF4-FFF2-40B4-BE49-F238E27FC236}">
                <a16:creationId xmlns:a16="http://schemas.microsoft.com/office/drawing/2014/main" id="{9A8F15E7-A912-81D3-111E-89BE29CA5ECA}"/>
              </a:ext>
            </a:extLst>
          </p:cNvPr>
          <p:cNvSpPr txBox="1"/>
          <p:nvPr/>
        </p:nvSpPr>
        <p:spPr>
          <a:xfrm>
            <a:off x="635000" y="3252126"/>
            <a:ext cx="8275787" cy="3908762"/>
          </a:xfrm>
          <a:prstGeom prst="rect">
            <a:avLst/>
          </a:prstGeom>
          <a:noFill/>
        </p:spPr>
        <p:txBody>
          <a:bodyPr wrap="square" rtlCol="0">
            <a:spAutoFit/>
          </a:bodyPr>
          <a:lstStyle/>
          <a:p>
            <a:r>
              <a:rPr lang="en-US" sz="2000" dirty="0"/>
              <a:t>We find that shifts in dominant opinion are relatively rare, especially without</a:t>
            </a:r>
          </a:p>
          <a:p>
            <a:r>
              <a:rPr lang="en-US" sz="2000" dirty="0"/>
              <a:t>high levels of perceived climate risk (relative to economic risk) or effective policies. Even when perceived climate risks outweigh perceived economic risk and policies are effective (for the initially subdominant group), only 20% of model runs result in changes in opinion dominance. This aligns with previous social science observations that public opinion remains stable over time without strong external drivers. We also find that psychological factors and policy can influence opinion dynamics differently across cultural contexts. The Table provides a summary of the likelihood of changes in opinion dominance based on many simulations with different initial conditions.</a:t>
            </a:r>
          </a:p>
          <a:p>
            <a:endParaRPr lang="en-US" sz="2000" dirty="0"/>
          </a:p>
          <a:p>
            <a:endParaRPr lang="en-US" dirty="0"/>
          </a:p>
        </p:txBody>
      </p:sp>
    </p:spTree>
    <p:extLst>
      <p:ext uri="{BB962C8B-B14F-4D97-AF65-F5344CB8AC3E}">
        <p14:creationId xmlns:p14="http://schemas.microsoft.com/office/powerpoint/2010/main" val="2004482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CB316-4340-3A0C-3F7D-E60378E49AC4}"/>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E0B5AF64-E056-B0AC-E8DE-E6C1706F02FB}"/>
              </a:ext>
            </a:extLst>
          </p:cNvPr>
          <p:cNvSpPr>
            <a:spLocks noGrp="1"/>
          </p:cNvSpPr>
          <p:nvPr>
            <p:ph type="title"/>
          </p:nvPr>
        </p:nvSpPr>
        <p:spPr>
          <a:xfrm>
            <a:off x="0" y="0"/>
            <a:ext cx="8902700" cy="1295400"/>
          </a:xfrm>
        </p:spPr>
        <p:txBody>
          <a:bodyPr>
            <a:normAutofit fontScale="90000"/>
          </a:bodyPr>
          <a:lstStyle/>
          <a:p>
            <a:r>
              <a:rPr lang="en-US" dirty="0">
                <a:solidFill>
                  <a:srgbClr val="0070C0"/>
                </a:solidFill>
              </a:rPr>
              <a:t>Next Steps</a:t>
            </a:r>
            <a:br>
              <a:rPr lang="en-US" dirty="0"/>
            </a:br>
            <a:endParaRPr lang="en-US" b="1" dirty="0">
              <a:solidFill>
                <a:srgbClr val="C00000"/>
              </a:solidFill>
            </a:endParaRPr>
          </a:p>
        </p:txBody>
      </p:sp>
      <p:sp>
        <p:nvSpPr>
          <p:cNvPr id="7" name="TextBox 6">
            <a:extLst>
              <a:ext uri="{FF2B5EF4-FFF2-40B4-BE49-F238E27FC236}">
                <a16:creationId xmlns:a16="http://schemas.microsoft.com/office/drawing/2014/main" id="{8DA7573C-B8B4-0248-4652-67DCBB6AD7A7}"/>
              </a:ext>
            </a:extLst>
          </p:cNvPr>
          <p:cNvSpPr txBox="1"/>
          <p:nvPr/>
        </p:nvSpPr>
        <p:spPr>
          <a:xfrm>
            <a:off x="434106" y="897193"/>
            <a:ext cx="8275787" cy="5693866"/>
          </a:xfrm>
          <a:prstGeom prst="rect">
            <a:avLst/>
          </a:prstGeom>
          <a:noFill/>
        </p:spPr>
        <p:txBody>
          <a:bodyPr wrap="square" rtlCol="0">
            <a:spAutoFit/>
          </a:bodyPr>
          <a:lstStyle/>
          <a:p>
            <a:r>
              <a:rPr lang="en-US" dirty="0"/>
              <a:t>Our model is limited in that it did not incorporate media</a:t>
            </a:r>
          </a:p>
          <a:p>
            <a:r>
              <a:rPr lang="en-US" dirty="0"/>
              <a:t>influences and misinformation. We also treat perceived climate risk and perceived economic risk as static throughout the 20 years of the model and did not allow for feedback between the dominant opinion group and policy effectiveness. Model qualitative evaluation would require longitudinal surveys to achieve a more comprehensive understanding of the social system</a:t>
            </a:r>
          </a:p>
          <a:p>
            <a:r>
              <a:rPr lang="en-US" dirty="0"/>
              <a:t>and its opinion dynamics. </a:t>
            </a:r>
          </a:p>
          <a:p>
            <a:r>
              <a:rPr lang="en-US" dirty="0"/>
              <a:t>A goal is to add a similar model for opinion dynamics to ongoing efforts on human behavior and infectious disease dynamics that accounts for cognition and risk perception.</a:t>
            </a:r>
          </a:p>
        </p:txBody>
      </p:sp>
    </p:spTree>
    <p:extLst>
      <p:ext uri="{BB962C8B-B14F-4D97-AF65-F5344CB8AC3E}">
        <p14:creationId xmlns:p14="http://schemas.microsoft.com/office/powerpoint/2010/main" val="1879006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AB10A-90A3-66D6-55A0-0C531DA98198}"/>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CE65E198-20A4-C6AB-6C1E-67901AF49B6A}"/>
              </a:ext>
            </a:extLst>
          </p:cNvPr>
          <p:cNvSpPr>
            <a:spLocks noGrp="1"/>
          </p:cNvSpPr>
          <p:nvPr>
            <p:ph type="title"/>
          </p:nvPr>
        </p:nvSpPr>
        <p:spPr>
          <a:xfrm>
            <a:off x="0" y="324464"/>
            <a:ext cx="8902700" cy="1295400"/>
          </a:xfrm>
        </p:spPr>
        <p:txBody>
          <a:bodyPr>
            <a:normAutofit fontScale="90000"/>
          </a:bodyPr>
          <a:lstStyle/>
          <a:p>
            <a:r>
              <a:rPr lang="en-US" dirty="0">
                <a:solidFill>
                  <a:srgbClr val="0070C0"/>
                </a:solidFill>
              </a:rPr>
              <a:t>Applying Risk and Behavior Concepts to Infectious Disease Modeling</a:t>
            </a:r>
            <a:br>
              <a:rPr lang="en-US" dirty="0"/>
            </a:br>
            <a:endParaRPr lang="en-US" b="1" dirty="0">
              <a:solidFill>
                <a:srgbClr val="C00000"/>
              </a:solidFill>
            </a:endParaRPr>
          </a:p>
        </p:txBody>
      </p:sp>
      <p:pic>
        <p:nvPicPr>
          <p:cNvPr id="3" name="Picture 2" descr="A group of people standing in a garden&#10;&#10;AI-generated content may be incorrect.">
            <a:extLst>
              <a:ext uri="{FF2B5EF4-FFF2-40B4-BE49-F238E27FC236}">
                <a16:creationId xmlns:a16="http://schemas.microsoft.com/office/drawing/2014/main" id="{5D6B6554-A289-AFFF-2684-A51C472545EF}"/>
              </a:ext>
            </a:extLst>
          </p:cNvPr>
          <p:cNvPicPr>
            <a:picLocks noChangeAspect="1"/>
          </p:cNvPicPr>
          <p:nvPr/>
        </p:nvPicPr>
        <p:blipFill>
          <a:blip r:embed="rId2"/>
          <a:stretch>
            <a:fillRect/>
          </a:stretch>
        </p:blipFill>
        <p:spPr>
          <a:xfrm>
            <a:off x="818990" y="1294337"/>
            <a:ext cx="7264719" cy="4845560"/>
          </a:xfrm>
          <a:prstGeom prst="rect">
            <a:avLst/>
          </a:prstGeom>
        </p:spPr>
      </p:pic>
      <p:pic>
        <p:nvPicPr>
          <p:cNvPr id="5" name="Picture 4" descr="A person with a beard smiling&#10;&#10;AI-generated content may be incorrect.">
            <a:extLst>
              <a:ext uri="{FF2B5EF4-FFF2-40B4-BE49-F238E27FC236}">
                <a16:creationId xmlns:a16="http://schemas.microsoft.com/office/drawing/2014/main" id="{BA97E4D6-FF9A-B259-94FB-219989FCBDE3}"/>
              </a:ext>
            </a:extLst>
          </p:cNvPr>
          <p:cNvPicPr>
            <a:picLocks noChangeAspect="1"/>
          </p:cNvPicPr>
          <p:nvPr/>
        </p:nvPicPr>
        <p:blipFill>
          <a:blip r:embed="rId3"/>
          <a:stretch>
            <a:fillRect/>
          </a:stretch>
        </p:blipFill>
        <p:spPr>
          <a:xfrm>
            <a:off x="6636774" y="2383382"/>
            <a:ext cx="1078225" cy="1437634"/>
          </a:xfrm>
          <a:prstGeom prst="rect">
            <a:avLst/>
          </a:prstGeom>
        </p:spPr>
      </p:pic>
      <p:sp>
        <p:nvSpPr>
          <p:cNvPr id="7" name="TextBox 6">
            <a:extLst>
              <a:ext uri="{FF2B5EF4-FFF2-40B4-BE49-F238E27FC236}">
                <a16:creationId xmlns:a16="http://schemas.microsoft.com/office/drawing/2014/main" id="{19885C36-EFD7-8BC1-D7ED-346642B455F9}"/>
              </a:ext>
            </a:extLst>
          </p:cNvPr>
          <p:cNvSpPr txBox="1"/>
          <p:nvPr/>
        </p:nvSpPr>
        <p:spPr>
          <a:xfrm>
            <a:off x="313455" y="4993994"/>
            <a:ext cx="8275787" cy="1754326"/>
          </a:xfrm>
          <a:prstGeom prst="rect">
            <a:avLst/>
          </a:prstGeom>
          <a:solidFill>
            <a:schemeClr val="bg1"/>
          </a:solidFill>
        </p:spPr>
        <p:txBody>
          <a:bodyPr wrap="square" rtlCol="0">
            <a:spAutoFit/>
          </a:bodyPr>
          <a:lstStyle/>
          <a:p>
            <a:r>
              <a:rPr lang="en-US" sz="1800" dirty="0"/>
              <a:t>Brian Beckage, Ari Freedman, Greta Savitsky, Laurent Hebert-Dufresne U of Vermont</a:t>
            </a:r>
          </a:p>
          <a:p>
            <a:r>
              <a:rPr lang="en-US" sz="1800" dirty="0"/>
              <a:t>Lou Gross, Suzanne Lenhart, Charles Sims, UTK</a:t>
            </a:r>
          </a:p>
          <a:p>
            <a:r>
              <a:rPr lang="en-US" sz="1800" dirty="0"/>
              <a:t>Katie Lacasse, Rhode Island College</a:t>
            </a:r>
          </a:p>
          <a:p>
            <a:r>
              <a:rPr lang="en-US" sz="1800" dirty="0"/>
              <a:t>Chadi Saad-Roy, U of British Columbia</a:t>
            </a:r>
          </a:p>
          <a:p>
            <a:r>
              <a:rPr lang="en-US" sz="1800" dirty="0"/>
              <a:t>Mathematical Modeling of Policy Options for Evolving Public Health Challenges NSF DMS-2436120</a:t>
            </a:r>
          </a:p>
        </p:txBody>
      </p:sp>
    </p:spTree>
    <p:extLst>
      <p:ext uri="{BB962C8B-B14F-4D97-AF65-F5344CB8AC3E}">
        <p14:creationId xmlns:p14="http://schemas.microsoft.com/office/powerpoint/2010/main" val="2049045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2D59DA93-B320-1828-19B6-8261F0657001}"/>
              </a:ext>
            </a:extLst>
          </p:cNvPr>
          <p:cNvPicPr>
            <a:picLocks noChangeAspect="1"/>
          </p:cNvPicPr>
          <p:nvPr/>
        </p:nvPicPr>
        <p:blipFill>
          <a:blip r:embed="rId3"/>
          <a:stretch>
            <a:fillRect/>
          </a:stretch>
        </p:blipFill>
        <p:spPr>
          <a:xfrm>
            <a:off x="4773624" y="4717324"/>
            <a:ext cx="4269486" cy="2173302"/>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D02D5D5C-EB5D-B6A2-6EB6-058A96D63A91}"/>
              </a:ext>
            </a:extLst>
          </p:cNvPr>
          <p:cNvPicPr>
            <a:picLocks noChangeAspect="1"/>
          </p:cNvPicPr>
          <p:nvPr/>
        </p:nvPicPr>
        <p:blipFill>
          <a:blip r:embed="rId4"/>
          <a:stretch>
            <a:fillRect/>
          </a:stretch>
        </p:blipFill>
        <p:spPr>
          <a:xfrm>
            <a:off x="873216" y="0"/>
            <a:ext cx="6240240" cy="4717324"/>
          </a:xfrm>
          <a:prstGeom prst="rect">
            <a:avLst/>
          </a:prstGeom>
        </p:spPr>
      </p:pic>
      <p:pic>
        <p:nvPicPr>
          <p:cNvPr id="9" name="Picture 15" descr="NIMBioSlogoshadowc">
            <a:extLst>
              <a:ext uri="{FF2B5EF4-FFF2-40B4-BE49-F238E27FC236}">
                <a16:creationId xmlns:a16="http://schemas.microsoft.com/office/drawing/2014/main" id="{B4AC0211-21ED-AFEA-B1AC-3BD97050F2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2549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34287A9-30C1-A24C-11DA-83FAF8D8DD93}"/>
              </a:ext>
            </a:extLst>
          </p:cNvPr>
          <p:cNvSpPr txBox="1"/>
          <p:nvPr/>
        </p:nvSpPr>
        <p:spPr>
          <a:xfrm>
            <a:off x="182880" y="4806855"/>
            <a:ext cx="4389120" cy="1323439"/>
          </a:xfrm>
          <a:prstGeom prst="rect">
            <a:avLst/>
          </a:prstGeom>
          <a:noFill/>
        </p:spPr>
        <p:txBody>
          <a:bodyPr wrap="square" rtlCol="0">
            <a:spAutoFit/>
          </a:bodyPr>
          <a:lstStyle/>
          <a:p>
            <a:r>
              <a:rPr lang="en-US" sz="1600" dirty="0"/>
              <a:t>to successfully manage, predict, and develop surveillance strategies for new emerging diseases, it is imperative that the human decision making processes that influence disease risks are formally included in the decision process.</a:t>
            </a:r>
          </a:p>
        </p:txBody>
      </p:sp>
    </p:spTree>
    <p:extLst>
      <p:ext uri="{BB962C8B-B14F-4D97-AF65-F5344CB8AC3E}">
        <p14:creationId xmlns:p14="http://schemas.microsoft.com/office/powerpoint/2010/main" val="2641899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newspaper&#10;&#10;Description automatically generated">
            <a:extLst>
              <a:ext uri="{FF2B5EF4-FFF2-40B4-BE49-F238E27FC236}">
                <a16:creationId xmlns:a16="http://schemas.microsoft.com/office/drawing/2014/main" id="{8A2641E1-8B84-0B83-21E5-3908AD80E45B}"/>
              </a:ext>
            </a:extLst>
          </p:cNvPr>
          <p:cNvPicPr>
            <a:picLocks noChangeAspect="1"/>
          </p:cNvPicPr>
          <p:nvPr/>
        </p:nvPicPr>
        <p:blipFill>
          <a:blip r:embed="rId2"/>
          <a:stretch>
            <a:fillRect/>
          </a:stretch>
        </p:blipFill>
        <p:spPr>
          <a:xfrm>
            <a:off x="170208" y="555310"/>
            <a:ext cx="8665320" cy="5210466"/>
          </a:xfrm>
          <a:prstGeom prst="rect">
            <a:avLst/>
          </a:prstGeom>
        </p:spPr>
      </p:pic>
      <p:pic>
        <p:nvPicPr>
          <p:cNvPr id="7" name="Picture 6">
            <a:extLst>
              <a:ext uri="{FF2B5EF4-FFF2-40B4-BE49-F238E27FC236}">
                <a16:creationId xmlns:a16="http://schemas.microsoft.com/office/drawing/2014/main" id="{5830C650-6B50-A4FE-6981-815DC74EE56A}"/>
              </a:ext>
            </a:extLst>
          </p:cNvPr>
          <p:cNvPicPr>
            <a:picLocks noChangeAspect="1"/>
          </p:cNvPicPr>
          <p:nvPr/>
        </p:nvPicPr>
        <p:blipFill>
          <a:blip r:embed="rId3"/>
          <a:stretch>
            <a:fillRect/>
          </a:stretch>
        </p:blipFill>
        <p:spPr>
          <a:xfrm>
            <a:off x="0" y="5924827"/>
            <a:ext cx="8921772" cy="531058"/>
          </a:xfrm>
          <a:prstGeom prst="rect">
            <a:avLst/>
          </a:prstGeom>
        </p:spPr>
      </p:pic>
    </p:spTree>
    <p:extLst>
      <p:ext uri="{BB962C8B-B14F-4D97-AF65-F5344CB8AC3E}">
        <p14:creationId xmlns:p14="http://schemas.microsoft.com/office/powerpoint/2010/main" val="746003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91A97-428E-6BF8-C816-43DCC575375A}"/>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6C5A46ED-D06B-8345-F16A-B4CA2D32421E}"/>
              </a:ext>
            </a:extLst>
          </p:cNvPr>
          <p:cNvSpPr>
            <a:spLocks noGrp="1"/>
          </p:cNvSpPr>
          <p:nvPr>
            <p:ph type="title"/>
          </p:nvPr>
        </p:nvSpPr>
        <p:spPr>
          <a:xfrm>
            <a:off x="0" y="0"/>
            <a:ext cx="8902700" cy="1295400"/>
          </a:xfrm>
        </p:spPr>
        <p:txBody>
          <a:bodyPr>
            <a:normAutofit fontScale="90000"/>
          </a:bodyPr>
          <a:lstStyle/>
          <a:p>
            <a:r>
              <a:rPr lang="en-US" dirty="0">
                <a:solidFill>
                  <a:srgbClr val="0070C0"/>
                </a:solidFill>
              </a:rPr>
              <a:t>Overall Objective</a:t>
            </a:r>
            <a:br>
              <a:rPr lang="en-US" dirty="0"/>
            </a:br>
            <a:endParaRPr lang="en-US" b="1" dirty="0">
              <a:solidFill>
                <a:srgbClr val="C00000"/>
              </a:solidFill>
            </a:endParaRPr>
          </a:p>
        </p:txBody>
      </p:sp>
      <p:sp>
        <p:nvSpPr>
          <p:cNvPr id="7" name="TextBox 6">
            <a:extLst>
              <a:ext uri="{FF2B5EF4-FFF2-40B4-BE49-F238E27FC236}">
                <a16:creationId xmlns:a16="http://schemas.microsoft.com/office/drawing/2014/main" id="{EE5AD78D-180D-DF92-02FE-AEFE9DA5D843}"/>
              </a:ext>
            </a:extLst>
          </p:cNvPr>
          <p:cNvSpPr txBox="1"/>
          <p:nvPr/>
        </p:nvSpPr>
        <p:spPr>
          <a:xfrm>
            <a:off x="434106" y="823451"/>
            <a:ext cx="8275787" cy="5693866"/>
          </a:xfrm>
          <a:prstGeom prst="rect">
            <a:avLst/>
          </a:prstGeom>
          <a:noFill/>
        </p:spPr>
        <p:txBody>
          <a:bodyPr wrap="square" rtlCol="0">
            <a:spAutoFit/>
          </a:bodyPr>
          <a:lstStyle/>
          <a:p>
            <a:r>
              <a:rPr lang="en-US" dirty="0"/>
              <a:t>We consider spread of a disease in which biological, human behavior and social factors impact the  development and magnitude of an epidemic. Relatively few mathematical models for epidemics include linkages to human behavior and risk perception and the potential impacts of different regulatory/social policies. </a:t>
            </a:r>
            <a:r>
              <a:rPr lang="en-US" b="1" i="1" dirty="0"/>
              <a:t>Our focus initially is on a single disease outbreak</a:t>
            </a:r>
            <a:r>
              <a:rPr lang="en-US" dirty="0"/>
              <a:t>. We use SEIR extended to include dynamic variables for human risk perception and human behavior, and their feedbacks to disease components. The behavioral aspects represent the level of Non-Pharmaceutical Interventions being utilized in the human population. The risk perception impacts the behavior, and both affect the rate of testing.</a:t>
            </a:r>
          </a:p>
        </p:txBody>
      </p:sp>
    </p:spTree>
    <p:extLst>
      <p:ext uri="{BB962C8B-B14F-4D97-AF65-F5344CB8AC3E}">
        <p14:creationId xmlns:p14="http://schemas.microsoft.com/office/powerpoint/2010/main" val="323844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FFB4B-1117-A8A6-E595-E437A0B2AA07}"/>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EED2397F-EA39-3B05-ABA4-DCAFFCDED882}"/>
              </a:ext>
            </a:extLst>
          </p:cNvPr>
          <p:cNvSpPr>
            <a:spLocks noGrp="1"/>
          </p:cNvSpPr>
          <p:nvPr>
            <p:ph type="title"/>
          </p:nvPr>
        </p:nvSpPr>
        <p:spPr>
          <a:xfrm>
            <a:off x="0" y="0"/>
            <a:ext cx="8902700" cy="1295400"/>
          </a:xfrm>
        </p:spPr>
        <p:txBody>
          <a:bodyPr>
            <a:normAutofit fontScale="90000"/>
          </a:bodyPr>
          <a:lstStyle/>
          <a:p>
            <a:r>
              <a:rPr lang="en-US" dirty="0">
                <a:solidFill>
                  <a:srgbClr val="0070C0"/>
                </a:solidFill>
              </a:rPr>
              <a:t>SEIR Model with Quarantine (Isolated)</a:t>
            </a:r>
            <a:br>
              <a:rPr lang="en-US" dirty="0"/>
            </a:br>
            <a:endParaRPr lang="en-US" b="1" dirty="0">
              <a:solidFill>
                <a:srgbClr val="C00000"/>
              </a:solidFill>
            </a:endParaRPr>
          </a:p>
        </p:txBody>
      </p:sp>
      <p:pic>
        <p:nvPicPr>
          <p:cNvPr id="3" name="Picture 2">
            <a:extLst>
              <a:ext uri="{FF2B5EF4-FFF2-40B4-BE49-F238E27FC236}">
                <a16:creationId xmlns:a16="http://schemas.microsoft.com/office/drawing/2014/main" id="{AA4606F6-CB4B-3F28-49A4-ABA64C3B4F1D}"/>
              </a:ext>
            </a:extLst>
          </p:cNvPr>
          <p:cNvPicPr>
            <a:picLocks noChangeAspect="1"/>
          </p:cNvPicPr>
          <p:nvPr/>
        </p:nvPicPr>
        <p:blipFill>
          <a:blip r:embed="rId2"/>
          <a:stretch>
            <a:fillRect/>
          </a:stretch>
        </p:blipFill>
        <p:spPr>
          <a:xfrm>
            <a:off x="1808418" y="1404169"/>
            <a:ext cx="5527163" cy="6131885"/>
          </a:xfrm>
          <a:prstGeom prst="rect">
            <a:avLst/>
          </a:prstGeom>
        </p:spPr>
      </p:pic>
    </p:spTree>
    <p:extLst>
      <p:ext uri="{BB962C8B-B14F-4D97-AF65-F5344CB8AC3E}">
        <p14:creationId xmlns:p14="http://schemas.microsoft.com/office/powerpoint/2010/main" val="1087371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429F6-0D1A-8981-E01C-F184C06E6036}"/>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EDCB2D15-65D5-E98D-B572-AE2D02DC7325}"/>
              </a:ext>
            </a:extLst>
          </p:cNvPr>
          <p:cNvSpPr>
            <a:spLocks noGrp="1"/>
          </p:cNvSpPr>
          <p:nvPr>
            <p:ph type="title"/>
          </p:nvPr>
        </p:nvSpPr>
        <p:spPr>
          <a:xfrm>
            <a:off x="0" y="283293"/>
            <a:ext cx="8902700" cy="1295400"/>
          </a:xfrm>
        </p:spPr>
        <p:txBody>
          <a:bodyPr>
            <a:normAutofit fontScale="90000"/>
          </a:bodyPr>
          <a:lstStyle/>
          <a:p>
            <a:r>
              <a:rPr lang="en-US" dirty="0">
                <a:solidFill>
                  <a:srgbClr val="0070C0"/>
                </a:solidFill>
              </a:rPr>
              <a:t>Model with Links to Risk Perception ( C) and Behavior (B) </a:t>
            </a:r>
            <a:br>
              <a:rPr lang="en-US" dirty="0"/>
            </a:br>
            <a:endParaRPr lang="en-US" b="1" dirty="0">
              <a:solidFill>
                <a:srgbClr val="C00000"/>
              </a:solidFill>
            </a:endParaRPr>
          </a:p>
        </p:txBody>
      </p:sp>
      <p:pic>
        <p:nvPicPr>
          <p:cNvPr id="4" name="Picture 3">
            <a:extLst>
              <a:ext uri="{FF2B5EF4-FFF2-40B4-BE49-F238E27FC236}">
                <a16:creationId xmlns:a16="http://schemas.microsoft.com/office/drawing/2014/main" id="{37076B6A-1240-D6A9-09EE-E13CBA32CCF0}"/>
              </a:ext>
            </a:extLst>
          </p:cNvPr>
          <p:cNvPicPr>
            <a:picLocks noChangeAspect="1"/>
          </p:cNvPicPr>
          <p:nvPr/>
        </p:nvPicPr>
        <p:blipFill>
          <a:blip r:embed="rId2"/>
          <a:stretch>
            <a:fillRect/>
          </a:stretch>
        </p:blipFill>
        <p:spPr>
          <a:xfrm>
            <a:off x="2315497" y="1347125"/>
            <a:ext cx="4722352" cy="5227582"/>
          </a:xfrm>
          <a:prstGeom prst="rect">
            <a:avLst/>
          </a:prstGeom>
        </p:spPr>
      </p:pic>
    </p:spTree>
    <p:extLst>
      <p:ext uri="{BB962C8B-B14F-4D97-AF65-F5344CB8AC3E}">
        <p14:creationId xmlns:p14="http://schemas.microsoft.com/office/powerpoint/2010/main" val="199008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7EFFE-CF67-74EF-B636-164F7AABFE78}"/>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CBA13944-DE6A-E77B-414F-E7B6C6F724BC}"/>
              </a:ext>
            </a:extLst>
          </p:cNvPr>
          <p:cNvSpPr>
            <a:spLocks noGrp="1"/>
          </p:cNvSpPr>
          <p:nvPr>
            <p:ph type="title"/>
          </p:nvPr>
        </p:nvSpPr>
        <p:spPr>
          <a:xfrm>
            <a:off x="0" y="283293"/>
            <a:ext cx="8902700" cy="645855"/>
          </a:xfrm>
        </p:spPr>
        <p:txBody>
          <a:bodyPr>
            <a:normAutofit fontScale="90000"/>
          </a:bodyPr>
          <a:lstStyle/>
          <a:p>
            <a:r>
              <a:rPr lang="en-US" dirty="0">
                <a:solidFill>
                  <a:srgbClr val="0070C0"/>
                </a:solidFill>
              </a:rPr>
              <a:t>Key Model Assumptions</a:t>
            </a:r>
            <a:br>
              <a:rPr lang="en-US" dirty="0"/>
            </a:br>
            <a:endParaRPr lang="en-US" b="1" dirty="0">
              <a:solidFill>
                <a:srgbClr val="C00000"/>
              </a:solidFill>
            </a:endParaRPr>
          </a:p>
        </p:txBody>
      </p:sp>
      <p:sp>
        <p:nvSpPr>
          <p:cNvPr id="2" name="TextBox 1">
            <a:extLst>
              <a:ext uri="{FF2B5EF4-FFF2-40B4-BE49-F238E27FC236}">
                <a16:creationId xmlns:a16="http://schemas.microsoft.com/office/drawing/2014/main" id="{36F0B9AB-64B4-725B-CF0F-5E14BECE1B2E}"/>
              </a:ext>
            </a:extLst>
          </p:cNvPr>
          <p:cNvSpPr txBox="1"/>
          <p:nvPr/>
        </p:nvSpPr>
        <p:spPr>
          <a:xfrm>
            <a:off x="398206" y="737419"/>
            <a:ext cx="8504494" cy="5693866"/>
          </a:xfrm>
          <a:prstGeom prst="rect">
            <a:avLst/>
          </a:prstGeom>
          <a:noFill/>
        </p:spPr>
        <p:txBody>
          <a:bodyPr wrap="square" rtlCol="0">
            <a:spAutoFit/>
          </a:bodyPr>
          <a:lstStyle/>
          <a:p>
            <a:pPr marL="342900" indent="-342900">
              <a:buFont typeface="Arial" panose="020B0604020202020204" pitchFamily="34" charset="0"/>
              <a:buChar char="•"/>
            </a:pPr>
            <a:r>
              <a:rPr lang="en-US" sz="2400" dirty="0"/>
              <a:t>Behavior affects disease transmission from I to S</a:t>
            </a:r>
          </a:p>
          <a:p>
            <a:pPr marL="342900" indent="-342900">
              <a:buFont typeface="Arial" panose="020B0604020202020204" pitchFamily="34" charset="0"/>
              <a:buChar char="•"/>
            </a:pPr>
            <a:r>
              <a:rPr lang="en-US" sz="2400" dirty="0"/>
              <a:t>Risk perception affects behavior (NPI use). </a:t>
            </a:r>
          </a:p>
          <a:p>
            <a:pPr marL="342900" indent="-342900">
              <a:buFont typeface="Arial" panose="020B0604020202020204" pitchFamily="34" charset="0"/>
              <a:buChar char="•"/>
            </a:pPr>
            <a:r>
              <a:rPr lang="en-US" sz="2400" dirty="0"/>
              <a:t>Infected individuals can be asymptomatic.</a:t>
            </a:r>
          </a:p>
          <a:p>
            <a:pPr marL="342900" indent="-342900">
              <a:buFont typeface="Arial" panose="020B0604020202020204" pitchFamily="34" charset="0"/>
              <a:buChar char="•"/>
            </a:pPr>
            <a:r>
              <a:rPr lang="en-US" sz="2400" dirty="0"/>
              <a:t>Individuals in the Quarantine class have been tested and are isolated -  they are no longer able to spread the infection.</a:t>
            </a:r>
          </a:p>
          <a:p>
            <a:pPr marL="342900" indent="-342900">
              <a:buFont typeface="Arial" panose="020B0604020202020204" pitchFamily="34" charset="0"/>
              <a:buChar char="•"/>
            </a:pPr>
            <a:r>
              <a:rPr lang="en-US" sz="2400" dirty="0"/>
              <a:t>The rate of testing, and subsequently movement to Quarantine, depends upon the level of risk perception and NPI use. </a:t>
            </a:r>
          </a:p>
          <a:p>
            <a:pPr marL="342900" indent="-342900">
              <a:buFont typeface="Arial" panose="020B0604020202020204" pitchFamily="34" charset="0"/>
              <a:buChar char="•"/>
            </a:pPr>
            <a:r>
              <a:rPr lang="en-US" sz="2400" dirty="0"/>
              <a:t>Public policies affect different aspects of the disease, including</a:t>
            </a:r>
          </a:p>
          <a:p>
            <a:pPr lvl="1"/>
            <a:r>
              <a:rPr lang="en-US" sz="2400" dirty="0"/>
              <a:t>(</a:t>
            </a:r>
            <a:r>
              <a:rPr lang="en-US" sz="2400" dirty="0" err="1"/>
              <a:t>i</a:t>
            </a:r>
            <a:r>
              <a:rPr lang="en-US" sz="2400" dirty="0"/>
              <a:t>) policies can directly reduce transmission (school closings,  implementation of HEPA filters) p</a:t>
            </a:r>
            <a:r>
              <a:rPr lang="en-US" sz="2400" baseline="-25000" dirty="0"/>
              <a:t>1</a:t>
            </a:r>
            <a:endParaRPr lang="en-US" sz="2400" dirty="0"/>
          </a:p>
          <a:p>
            <a:pPr lvl="1"/>
            <a:r>
              <a:rPr lang="en-US" sz="2400" dirty="0"/>
              <a:t>(ii) policies can impact testing rate (testing mandates) p</a:t>
            </a:r>
            <a:r>
              <a:rPr lang="en-US" sz="2400" baseline="-25000" dirty="0"/>
              <a:t>2</a:t>
            </a:r>
          </a:p>
          <a:p>
            <a:pPr lvl="1"/>
            <a:r>
              <a:rPr lang="en-US" sz="2400" dirty="0"/>
              <a:t>(iii) policies can impact risk perception (media and information programs) p</a:t>
            </a:r>
            <a:r>
              <a:rPr lang="en-US" sz="2400" baseline="-25000" dirty="0"/>
              <a:t>3</a:t>
            </a:r>
          </a:p>
          <a:p>
            <a:pPr lvl="1"/>
            <a:r>
              <a:rPr lang="en-US" sz="2400" dirty="0"/>
              <a:t>(iv) policies can impact NPI use (mask mandates) p</a:t>
            </a:r>
            <a:r>
              <a:rPr lang="en-US" sz="2400" baseline="-25000" dirty="0"/>
              <a:t>4</a:t>
            </a:r>
          </a:p>
          <a:p>
            <a:endParaRPr lang="en-US" dirty="0"/>
          </a:p>
        </p:txBody>
      </p:sp>
    </p:spTree>
    <p:extLst>
      <p:ext uri="{BB962C8B-B14F-4D97-AF65-F5344CB8AC3E}">
        <p14:creationId xmlns:p14="http://schemas.microsoft.com/office/powerpoint/2010/main" val="2970711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E09E3-D487-E921-51D0-BD0243012181}"/>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4789F0E3-042E-73C7-6AEC-C7E466D68985}"/>
              </a:ext>
            </a:extLst>
          </p:cNvPr>
          <p:cNvSpPr>
            <a:spLocks noGrp="1"/>
          </p:cNvSpPr>
          <p:nvPr>
            <p:ph type="title"/>
          </p:nvPr>
        </p:nvSpPr>
        <p:spPr>
          <a:xfrm>
            <a:off x="0" y="283293"/>
            <a:ext cx="8902700" cy="645855"/>
          </a:xfrm>
        </p:spPr>
        <p:txBody>
          <a:bodyPr>
            <a:normAutofit fontScale="90000"/>
          </a:bodyPr>
          <a:lstStyle/>
          <a:p>
            <a:r>
              <a:rPr lang="en-US" dirty="0">
                <a:solidFill>
                  <a:srgbClr val="0070C0"/>
                </a:solidFill>
              </a:rPr>
              <a:t>Model Equations</a:t>
            </a:r>
            <a:br>
              <a:rPr lang="en-US" dirty="0"/>
            </a:br>
            <a:endParaRPr lang="en-US" b="1" dirty="0">
              <a:solidFill>
                <a:srgbClr val="C00000"/>
              </a:solidFill>
            </a:endParaRPr>
          </a:p>
        </p:txBody>
      </p:sp>
      <p:pic>
        <p:nvPicPr>
          <p:cNvPr id="4" name="Picture 3" descr="A math equations on a white background&#10;&#10;AI-generated content may be incorrect.">
            <a:extLst>
              <a:ext uri="{FF2B5EF4-FFF2-40B4-BE49-F238E27FC236}">
                <a16:creationId xmlns:a16="http://schemas.microsoft.com/office/drawing/2014/main" id="{AA1DF650-5435-B88E-7BE3-27AAEBA31A4E}"/>
              </a:ext>
            </a:extLst>
          </p:cNvPr>
          <p:cNvPicPr>
            <a:picLocks noChangeAspect="1"/>
          </p:cNvPicPr>
          <p:nvPr/>
        </p:nvPicPr>
        <p:blipFill>
          <a:blip r:embed="rId2"/>
          <a:stretch>
            <a:fillRect/>
          </a:stretch>
        </p:blipFill>
        <p:spPr>
          <a:xfrm>
            <a:off x="685800" y="722670"/>
            <a:ext cx="7772400" cy="4037610"/>
          </a:xfrm>
          <a:prstGeom prst="rect">
            <a:avLst/>
          </a:prstGeom>
        </p:spPr>
      </p:pic>
      <p:sp>
        <p:nvSpPr>
          <p:cNvPr id="5" name="TextBox 4">
            <a:extLst>
              <a:ext uri="{FF2B5EF4-FFF2-40B4-BE49-F238E27FC236}">
                <a16:creationId xmlns:a16="http://schemas.microsoft.com/office/drawing/2014/main" id="{0210A3C7-C59F-83A3-2896-D73DE6F27C04}"/>
              </a:ext>
            </a:extLst>
          </p:cNvPr>
          <p:cNvSpPr txBox="1"/>
          <p:nvPr/>
        </p:nvSpPr>
        <p:spPr>
          <a:xfrm>
            <a:off x="241301" y="4760280"/>
            <a:ext cx="8902699" cy="1938992"/>
          </a:xfrm>
          <a:prstGeom prst="rect">
            <a:avLst/>
          </a:prstGeom>
          <a:noFill/>
        </p:spPr>
        <p:txBody>
          <a:bodyPr wrap="square" rtlCol="0">
            <a:spAutoFit/>
          </a:bodyPr>
          <a:lstStyle/>
          <a:p>
            <a:r>
              <a:rPr lang="en-US" sz="2400" dirty="0"/>
              <a:t>S = </a:t>
            </a:r>
            <a:r>
              <a:rPr lang="en-US" sz="2400" dirty="0" err="1"/>
              <a:t>susceptibles</a:t>
            </a:r>
            <a:r>
              <a:rPr lang="en-US" sz="2400" dirty="0"/>
              <a:t>,  E = exposed (infected but not able to transmit), I = infected (able to transmit), D = cumulative number of deaths at time t, R = recovered (immune), Q = quarantine  (confirmed cases from testing and isolated), C = cognition (risk perception), </a:t>
            </a:r>
          </a:p>
          <a:p>
            <a:r>
              <a:rPr lang="en-US" sz="2400" dirty="0"/>
              <a:t>B = behavior (NPI use).</a:t>
            </a:r>
          </a:p>
        </p:txBody>
      </p:sp>
    </p:spTree>
    <p:extLst>
      <p:ext uri="{BB962C8B-B14F-4D97-AF65-F5344CB8AC3E}">
        <p14:creationId xmlns:p14="http://schemas.microsoft.com/office/powerpoint/2010/main" val="310883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D44BAA91-7803-244C-AD45-3DDFF565608D}"/>
              </a:ext>
            </a:extLst>
          </p:cNvPr>
          <p:cNvPicPr>
            <a:picLocks noChangeAspect="1"/>
          </p:cNvPicPr>
          <p:nvPr/>
        </p:nvPicPr>
        <p:blipFill>
          <a:blip r:embed="rId2"/>
          <a:stretch>
            <a:fillRect/>
          </a:stretch>
        </p:blipFill>
        <p:spPr>
          <a:xfrm>
            <a:off x="-28574" y="28926"/>
            <a:ext cx="9144000" cy="6747138"/>
          </a:xfrm>
          <a:prstGeom prst="rect">
            <a:avLst/>
          </a:prstGeom>
        </p:spPr>
      </p:pic>
      <p:sp>
        <p:nvSpPr>
          <p:cNvPr id="6" name="TextBox 5">
            <a:extLst>
              <a:ext uri="{FF2B5EF4-FFF2-40B4-BE49-F238E27FC236}">
                <a16:creationId xmlns:a16="http://schemas.microsoft.com/office/drawing/2014/main" id="{623402C6-4ECA-0948-B790-20F243B1A523}"/>
              </a:ext>
            </a:extLst>
          </p:cNvPr>
          <p:cNvSpPr txBox="1"/>
          <p:nvPr/>
        </p:nvSpPr>
        <p:spPr>
          <a:xfrm>
            <a:off x="4543426" y="81936"/>
            <a:ext cx="4473574" cy="830997"/>
          </a:xfrm>
          <a:prstGeom prst="rect">
            <a:avLst/>
          </a:prstGeom>
          <a:noFill/>
        </p:spPr>
        <p:txBody>
          <a:bodyPr wrap="square" rtlCol="0">
            <a:spAutoFit/>
          </a:bodyPr>
          <a:lstStyle/>
          <a:p>
            <a:pPr algn="r"/>
            <a:r>
              <a:rPr lang="en-US" sz="2400" dirty="0"/>
              <a:t>SESYNC Theme: Putting People into Climate Models</a:t>
            </a:r>
          </a:p>
        </p:txBody>
      </p:sp>
      <p:sp>
        <p:nvSpPr>
          <p:cNvPr id="7" name="Subtitle 2">
            <a:extLst>
              <a:ext uri="{FF2B5EF4-FFF2-40B4-BE49-F238E27FC236}">
                <a16:creationId xmlns:a16="http://schemas.microsoft.com/office/drawing/2014/main" id="{C1884217-1BF1-9B4B-BCC0-450323DFC6B0}"/>
              </a:ext>
            </a:extLst>
          </p:cNvPr>
          <p:cNvSpPr txBox="1">
            <a:spLocks/>
          </p:cNvSpPr>
          <p:nvPr/>
        </p:nvSpPr>
        <p:spPr bwMode="auto">
          <a:xfrm>
            <a:off x="114058" y="4211726"/>
            <a:ext cx="4876800" cy="197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r>
              <a:rPr lang="en-US" sz="6400" dirty="0">
                <a:solidFill>
                  <a:schemeClr val="bg1"/>
                </a:solidFill>
              </a:rPr>
              <a:t>Sara Metcalf, University at Buffalo</a:t>
            </a:r>
          </a:p>
          <a:p>
            <a:r>
              <a:rPr lang="en-US" sz="6400" dirty="0">
                <a:solidFill>
                  <a:schemeClr val="bg1"/>
                </a:solidFill>
              </a:rPr>
              <a:t>Louis Gross, University of Tennessee</a:t>
            </a:r>
          </a:p>
          <a:p>
            <a:r>
              <a:rPr lang="en-US" sz="6400" dirty="0">
                <a:solidFill>
                  <a:schemeClr val="bg1"/>
                </a:solidFill>
              </a:rPr>
              <a:t>Wander Jager, University of Groningen</a:t>
            </a:r>
          </a:p>
          <a:p>
            <a:r>
              <a:rPr lang="en-US" sz="6400" dirty="0">
                <a:solidFill>
                  <a:schemeClr val="bg1"/>
                </a:solidFill>
              </a:rPr>
              <a:t>Katharine Mach, University of Miami</a:t>
            </a:r>
          </a:p>
          <a:p>
            <a:r>
              <a:rPr lang="en-US" sz="6400" dirty="0">
                <a:solidFill>
                  <a:schemeClr val="bg1"/>
                </a:solidFill>
              </a:rPr>
              <a:t>Fran Moore, University of California, Davis</a:t>
            </a:r>
          </a:p>
          <a:p>
            <a:r>
              <a:rPr lang="en-US" sz="6400" dirty="0">
                <a:solidFill>
                  <a:schemeClr val="bg1"/>
                </a:solidFill>
              </a:rPr>
              <a:t>Travis Franck, Climate Interactive</a:t>
            </a:r>
          </a:p>
          <a:p>
            <a:r>
              <a:rPr lang="en-US" sz="6400" dirty="0">
                <a:solidFill>
                  <a:schemeClr val="bg1"/>
                </a:solidFill>
              </a:rPr>
              <a:t>Karim </a:t>
            </a:r>
            <a:r>
              <a:rPr lang="en-US" sz="6400" dirty="0" err="1">
                <a:solidFill>
                  <a:schemeClr val="bg1"/>
                </a:solidFill>
              </a:rPr>
              <a:t>Chichakly</a:t>
            </a:r>
            <a:r>
              <a:rPr lang="en-US" sz="6400" dirty="0">
                <a:solidFill>
                  <a:schemeClr val="bg1"/>
                </a:solidFill>
              </a:rPr>
              <a:t>, </a:t>
            </a:r>
            <a:r>
              <a:rPr lang="en-US" sz="6400" dirty="0" err="1">
                <a:solidFill>
                  <a:schemeClr val="bg1"/>
                </a:solidFill>
              </a:rPr>
              <a:t>isee</a:t>
            </a:r>
            <a:r>
              <a:rPr lang="en-US" sz="6400" dirty="0">
                <a:solidFill>
                  <a:schemeClr val="bg1"/>
                </a:solidFill>
              </a:rPr>
              <a:t> systems </a:t>
            </a:r>
          </a:p>
          <a:p>
            <a:r>
              <a:rPr lang="en-US" sz="6400" dirty="0">
                <a:solidFill>
                  <a:schemeClr val="bg1"/>
                </a:solidFill>
              </a:rPr>
              <a:t>Dale Rothman, George Mason University</a:t>
            </a:r>
          </a:p>
          <a:p>
            <a:r>
              <a:rPr lang="en-US" sz="6400" dirty="0">
                <a:solidFill>
                  <a:schemeClr val="bg1"/>
                </a:solidFill>
              </a:rPr>
              <a:t>Ann </a:t>
            </a:r>
            <a:r>
              <a:rPr lang="en-US" sz="6400" dirty="0" err="1">
                <a:solidFill>
                  <a:schemeClr val="bg1"/>
                </a:solidFill>
              </a:rPr>
              <a:t>Kinzig</a:t>
            </a:r>
            <a:r>
              <a:rPr lang="en-US" sz="6400" dirty="0">
                <a:solidFill>
                  <a:schemeClr val="bg1"/>
                </a:solidFill>
              </a:rPr>
              <a:t>, Arizona State University</a:t>
            </a:r>
          </a:p>
          <a:p>
            <a:endParaRPr lang="en-US" kern="0" baseline="30000" dirty="0">
              <a:solidFill>
                <a:schemeClr val="bg1"/>
              </a:solidFill>
            </a:endParaRPr>
          </a:p>
        </p:txBody>
      </p:sp>
      <p:sp>
        <p:nvSpPr>
          <p:cNvPr id="8" name="Text Box 14">
            <a:extLst>
              <a:ext uri="{FF2B5EF4-FFF2-40B4-BE49-F238E27FC236}">
                <a16:creationId xmlns:a16="http://schemas.microsoft.com/office/drawing/2014/main" id="{5868F89A-FD1A-004D-B55D-5A562CFEB4C5}"/>
              </a:ext>
            </a:extLst>
          </p:cNvPr>
          <p:cNvSpPr txBox="1">
            <a:spLocks noChangeArrowheads="1"/>
          </p:cNvSpPr>
          <p:nvPr/>
        </p:nvSpPr>
        <p:spPr bwMode="auto">
          <a:xfrm>
            <a:off x="4096910" y="6473754"/>
            <a:ext cx="4168203" cy="3023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86027" tIns="43013" rIns="86027" bIns="43013">
            <a:spAutoFit/>
          </a:bodyPr>
          <a:lstStyle/>
          <a:p>
            <a:pPr algn="ctr">
              <a:spcBef>
                <a:spcPct val="50000"/>
              </a:spcBef>
              <a:defRPr/>
            </a:pPr>
            <a:r>
              <a:rPr lang="en-US" sz="1400" dirty="0">
                <a:latin typeface="Times New Roman" pitchFamily="-112" charset="0"/>
                <a:ea typeface="+mn-ea"/>
              </a:rPr>
              <a:t>Supported by NSF Award DBI-1052875 to SESYNC </a:t>
            </a:r>
            <a:endParaRPr lang="en-US" sz="1400" dirty="0">
              <a:latin typeface="Courier" charset="0"/>
              <a:ea typeface="+mn-ea"/>
            </a:endParaRPr>
          </a:p>
        </p:txBody>
      </p:sp>
      <p:pic>
        <p:nvPicPr>
          <p:cNvPr id="3" name="Picture 2" descr="A person leaning against a wall&#10;&#10;Description automatically generated">
            <a:extLst>
              <a:ext uri="{FF2B5EF4-FFF2-40B4-BE49-F238E27FC236}">
                <a16:creationId xmlns:a16="http://schemas.microsoft.com/office/drawing/2014/main" id="{B9674E60-9989-9AE4-44BD-F818044AD7D3}"/>
              </a:ext>
            </a:extLst>
          </p:cNvPr>
          <p:cNvPicPr>
            <a:picLocks noChangeAspect="1"/>
          </p:cNvPicPr>
          <p:nvPr/>
        </p:nvPicPr>
        <p:blipFill>
          <a:blip r:embed="rId3"/>
          <a:stretch>
            <a:fillRect/>
          </a:stretch>
        </p:blipFill>
        <p:spPr>
          <a:xfrm>
            <a:off x="7530352" y="937755"/>
            <a:ext cx="1282252" cy="1709670"/>
          </a:xfrm>
          <a:prstGeom prst="rect">
            <a:avLst/>
          </a:prstGeom>
        </p:spPr>
      </p:pic>
      <p:sp>
        <p:nvSpPr>
          <p:cNvPr id="4" name="Subtitle 2">
            <a:extLst>
              <a:ext uri="{FF2B5EF4-FFF2-40B4-BE49-F238E27FC236}">
                <a16:creationId xmlns:a16="http://schemas.microsoft.com/office/drawing/2014/main" id="{CE792E8E-4C95-8E4D-E6D0-756D14B819A9}"/>
              </a:ext>
            </a:extLst>
          </p:cNvPr>
          <p:cNvSpPr txBox="1">
            <a:spLocks/>
          </p:cNvSpPr>
          <p:nvPr/>
        </p:nvSpPr>
        <p:spPr bwMode="auto">
          <a:xfrm>
            <a:off x="7386227" y="2726008"/>
            <a:ext cx="1757773" cy="51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buNone/>
            </a:pPr>
            <a:r>
              <a:rPr lang="en-US" sz="1500" dirty="0">
                <a:solidFill>
                  <a:schemeClr val="bg1"/>
                </a:solidFill>
              </a:rPr>
              <a:t>Sara Constantino - Stanford</a:t>
            </a:r>
          </a:p>
          <a:p>
            <a:endParaRPr lang="en-US" kern="0" baseline="30000" dirty="0">
              <a:solidFill>
                <a:schemeClr val="bg1"/>
              </a:solidFill>
            </a:endParaRPr>
          </a:p>
        </p:txBody>
      </p:sp>
      <p:pic>
        <p:nvPicPr>
          <p:cNvPr id="10" name="Picture 9" descr="A person standing in a tree&#10;&#10;Description automatically generated">
            <a:extLst>
              <a:ext uri="{FF2B5EF4-FFF2-40B4-BE49-F238E27FC236}">
                <a16:creationId xmlns:a16="http://schemas.microsoft.com/office/drawing/2014/main" id="{44CCA5AE-2C3A-D5D4-6A6F-0C4B4EE481E2}"/>
              </a:ext>
            </a:extLst>
          </p:cNvPr>
          <p:cNvPicPr>
            <a:picLocks noChangeAspect="1"/>
          </p:cNvPicPr>
          <p:nvPr/>
        </p:nvPicPr>
        <p:blipFill>
          <a:blip r:embed="rId4"/>
          <a:stretch>
            <a:fillRect/>
          </a:stretch>
        </p:blipFill>
        <p:spPr>
          <a:xfrm>
            <a:off x="7418301" y="3765176"/>
            <a:ext cx="1432851" cy="1432851"/>
          </a:xfrm>
          <a:prstGeom prst="rect">
            <a:avLst/>
          </a:prstGeom>
        </p:spPr>
      </p:pic>
      <p:sp>
        <p:nvSpPr>
          <p:cNvPr id="11" name="Subtitle 2">
            <a:extLst>
              <a:ext uri="{FF2B5EF4-FFF2-40B4-BE49-F238E27FC236}">
                <a16:creationId xmlns:a16="http://schemas.microsoft.com/office/drawing/2014/main" id="{2AF608A2-1A63-5358-5181-3C58973F82D2}"/>
              </a:ext>
            </a:extLst>
          </p:cNvPr>
          <p:cNvSpPr txBox="1">
            <a:spLocks/>
          </p:cNvSpPr>
          <p:nvPr/>
        </p:nvSpPr>
        <p:spPr bwMode="auto">
          <a:xfrm>
            <a:off x="7386227" y="5276610"/>
            <a:ext cx="1757773" cy="51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buNone/>
            </a:pPr>
            <a:r>
              <a:rPr lang="en-US" sz="1500" dirty="0">
                <a:solidFill>
                  <a:schemeClr val="bg1"/>
                </a:solidFill>
              </a:rPr>
              <a:t> Dale Rothman – George Mason</a:t>
            </a:r>
          </a:p>
          <a:p>
            <a:endParaRPr lang="en-US" kern="0" baseline="30000" dirty="0">
              <a:solidFill>
                <a:schemeClr val="bg1"/>
              </a:solidFill>
            </a:endParaRPr>
          </a:p>
        </p:txBody>
      </p:sp>
    </p:spTree>
    <p:extLst>
      <p:ext uri="{BB962C8B-B14F-4D97-AF65-F5344CB8AC3E}">
        <p14:creationId xmlns:p14="http://schemas.microsoft.com/office/powerpoint/2010/main" val="2940911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B0B9D-8FAF-57D8-6EA5-0EE0BB7F1C17}"/>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02DE776C-0169-30F5-01A4-88FE4D878E21}"/>
              </a:ext>
            </a:extLst>
          </p:cNvPr>
          <p:cNvSpPr>
            <a:spLocks noGrp="1"/>
          </p:cNvSpPr>
          <p:nvPr>
            <p:ph type="title"/>
          </p:nvPr>
        </p:nvSpPr>
        <p:spPr>
          <a:xfrm>
            <a:off x="0" y="283293"/>
            <a:ext cx="8902700" cy="645855"/>
          </a:xfrm>
        </p:spPr>
        <p:txBody>
          <a:bodyPr>
            <a:normAutofit fontScale="90000"/>
          </a:bodyPr>
          <a:lstStyle/>
          <a:p>
            <a:r>
              <a:rPr lang="en-US" dirty="0">
                <a:solidFill>
                  <a:srgbClr val="0070C0"/>
                </a:solidFill>
              </a:rPr>
              <a:t>Risk Perception and Behavior</a:t>
            </a:r>
            <a:br>
              <a:rPr lang="en-US" dirty="0"/>
            </a:br>
            <a:endParaRPr lang="en-US" b="1" dirty="0">
              <a:solidFill>
                <a:srgbClr val="C00000"/>
              </a:solidFill>
            </a:endParaRPr>
          </a:p>
        </p:txBody>
      </p:sp>
      <p:sp>
        <p:nvSpPr>
          <p:cNvPr id="5" name="TextBox 4">
            <a:extLst>
              <a:ext uri="{FF2B5EF4-FFF2-40B4-BE49-F238E27FC236}">
                <a16:creationId xmlns:a16="http://schemas.microsoft.com/office/drawing/2014/main" id="{350DE058-AD28-52ED-12A5-5FF5BCEAF448}"/>
              </a:ext>
            </a:extLst>
          </p:cNvPr>
          <p:cNvSpPr txBox="1"/>
          <p:nvPr/>
        </p:nvSpPr>
        <p:spPr>
          <a:xfrm>
            <a:off x="492025" y="929147"/>
            <a:ext cx="8410676"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t>Cognitive aspects of the model focus on Disease Risk Perception (C), representing how concerned or worried people are about the disease on a scale from 0-1.</a:t>
            </a:r>
          </a:p>
          <a:p>
            <a:pPr marL="342900" indent="-342900">
              <a:buFont typeface="Arial" panose="020B0604020202020204" pitchFamily="34" charset="0"/>
              <a:buChar char="•"/>
            </a:pPr>
            <a:r>
              <a:rPr lang="en-US" sz="2400" dirty="0"/>
              <a:t>Higher risk perception (C) implies it is more likely to carry out Behavior (B) that reduces disease transmission.</a:t>
            </a:r>
          </a:p>
          <a:p>
            <a:pPr marL="342900" indent="-342900">
              <a:buFont typeface="Arial" panose="020B0604020202020204" pitchFamily="34" charset="0"/>
              <a:buChar char="•"/>
            </a:pPr>
            <a:r>
              <a:rPr lang="en-US" sz="2400" dirty="0"/>
              <a:t>Behavior (B) is defined as the level of use of non-pharmaceutical interventions (NPIs) that reduce disease transmission, including actions such as mask-wearing, social distancing,  or hand washing.  </a:t>
            </a:r>
          </a:p>
          <a:p>
            <a:pPr marL="342900" indent="-342900">
              <a:buFont typeface="Arial" panose="020B0604020202020204" pitchFamily="34" charset="0"/>
              <a:buChar char="•"/>
            </a:pPr>
            <a:r>
              <a:rPr lang="en-US" sz="2400" dirty="0"/>
              <a:t>Behavior does not represent medical actions (vaccine uptake before infection, taking medicine if infected).</a:t>
            </a:r>
          </a:p>
          <a:p>
            <a:pPr marL="342900" indent="-342900">
              <a:buFont typeface="Arial" panose="020B0604020202020204" pitchFamily="34" charset="0"/>
              <a:buChar char="•"/>
            </a:pPr>
            <a:r>
              <a:rPr lang="en-US" sz="2400" dirty="0"/>
              <a:t>B and C affect the rate of testing and movement to quarantine.</a:t>
            </a:r>
          </a:p>
        </p:txBody>
      </p:sp>
    </p:spTree>
    <p:extLst>
      <p:ext uri="{BB962C8B-B14F-4D97-AF65-F5344CB8AC3E}">
        <p14:creationId xmlns:p14="http://schemas.microsoft.com/office/powerpoint/2010/main" val="41298853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278FA-A43D-D128-6760-347947972A42}"/>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25DAC299-D0D9-704B-FC2C-CCD5A1F2359A}"/>
              </a:ext>
            </a:extLst>
          </p:cNvPr>
          <p:cNvSpPr>
            <a:spLocks noGrp="1"/>
          </p:cNvSpPr>
          <p:nvPr>
            <p:ph type="title"/>
          </p:nvPr>
        </p:nvSpPr>
        <p:spPr>
          <a:xfrm>
            <a:off x="-294969" y="283293"/>
            <a:ext cx="10014155" cy="645855"/>
          </a:xfrm>
        </p:spPr>
        <p:txBody>
          <a:bodyPr>
            <a:noAutofit/>
          </a:bodyPr>
          <a:lstStyle/>
          <a:p>
            <a:r>
              <a:rPr lang="en-US" sz="3200" b="1" dirty="0">
                <a:solidFill>
                  <a:srgbClr val="0070C0"/>
                </a:solidFill>
              </a:rPr>
              <a:t>Risk Perception and Behavior Impact</a:t>
            </a:r>
            <a:br>
              <a:rPr lang="en-US" sz="3200" b="1" dirty="0"/>
            </a:br>
            <a:endParaRPr lang="en-US" sz="3200" b="1" dirty="0">
              <a:solidFill>
                <a:srgbClr val="C00000"/>
              </a:solidFill>
            </a:endParaRPr>
          </a:p>
        </p:txBody>
      </p:sp>
      <p:pic>
        <p:nvPicPr>
          <p:cNvPr id="7" name="Picture 6" descr="A graph of infected blood&#10;&#10;AI-generated content may be incorrect.">
            <a:extLst>
              <a:ext uri="{FF2B5EF4-FFF2-40B4-BE49-F238E27FC236}">
                <a16:creationId xmlns:a16="http://schemas.microsoft.com/office/drawing/2014/main" id="{1FCCD523-BA37-50DB-CB3E-98E941E2507A}"/>
              </a:ext>
            </a:extLst>
          </p:cNvPr>
          <p:cNvPicPr>
            <a:picLocks noChangeAspect="1"/>
          </p:cNvPicPr>
          <p:nvPr/>
        </p:nvPicPr>
        <p:blipFill>
          <a:blip r:embed="rId2"/>
          <a:stretch>
            <a:fillRect/>
          </a:stretch>
        </p:blipFill>
        <p:spPr>
          <a:xfrm>
            <a:off x="1222769" y="929148"/>
            <a:ext cx="6457161" cy="2947834"/>
          </a:xfrm>
          <a:prstGeom prst="rect">
            <a:avLst/>
          </a:prstGeom>
        </p:spPr>
      </p:pic>
      <p:pic>
        <p:nvPicPr>
          <p:cNvPr id="9" name="Picture 8" descr="A graph with red and green lines&#10;&#10;AI-generated content may be incorrect.">
            <a:extLst>
              <a:ext uri="{FF2B5EF4-FFF2-40B4-BE49-F238E27FC236}">
                <a16:creationId xmlns:a16="http://schemas.microsoft.com/office/drawing/2014/main" id="{8E667EF5-607A-CA92-922D-AD083273D4D9}"/>
              </a:ext>
            </a:extLst>
          </p:cNvPr>
          <p:cNvPicPr>
            <a:picLocks noChangeAspect="1"/>
          </p:cNvPicPr>
          <p:nvPr/>
        </p:nvPicPr>
        <p:blipFill>
          <a:blip r:embed="rId3"/>
          <a:stretch>
            <a:fillRect/>
          </a:stretch>
        </p:blipFill>
        <p:spPr>
          <a:xfrm>
            <a:off x="1332067" y="4110907"/>
            <a:ext cx="5270500" cy="2463800"/>
          </a:xfrm>
          <a:prstGeom prst="rect">
            <a:avLst/>
          </a:prstGeom>
        </p:spPr>
      </p:pic>
    </p:spTree>
    <p:extLst>
      <p:ext uri="{BB962C8B-B14F-4D97-AF65-F5344CB8AC3E}">
        <p14:creationId xmlns:p14="http://schemas.microsoft.com/office/powerpoint/2010/main" val="3848196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DBA2F-EF1E-2122-1267-50C48FFF5D69}"/>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F46BFEF0-E380-0E14-1221-D697689A4962}"/>
              </a:ext>
            </a:extLst>
          </p:cNvPr>
          <p:cNvSpPr>
            <a:spLocks noGrp="1"/>
          </p:cNvSpPr>
          <p:nvPr>
            <p:ph type="title"/>
          </p:nvPr>
        </p:nvSpPr>
        <p:spPr>
          <a:xfrm>
            <a:off x="-294969" y="283293"/>
            <a:ext cx="10014155" cy="645855"/>
          </a:xfrm>
        </p:spPr>
        <p:txBody>
          <a:bodyPr>
            <a:noAutofit/>
          </a:bodyPr>
          <a:lstStyle/>
          <a:p>
            <a:r>
              <a:rPr lang="en-US" sz="3200" b="1" dirty="0">
                <a:solidFill>
                  <a:srgbClr val="0070C0"/>
                </a:solidFill>
              </a:rPr>
              <a:t>Impact of factors on infected and deaths</a:t>
            </a:r>
            <a:br>
              <a:rPr lang="en-US" sz="3200" b="1" dirty="0"/>
            </a:br>
            <a:endParaRPr lang="en-US" sz="3200" b="1" dirty="0">
              <a:solidFill>
                <a:srgbClr val="C00000"/>
              </a:solidFill>
            </a:endParaRPr>
          </a:p>
        </p:txBody>
      </p:sp>
      <p:pic>
        <p:nvPicPr>
          <p:cNvPr id="3" name="Picture 2" descr="A graph of infected blood&#10;&#10;AI-generated content may be incorrect.">
            <a:extLst>
              <a:ext uri="{FF2B5EF4-FFF2-40B4-BE49-F238E27FC236}">
                <a16:creationId xmlns:a16="http://schemas.microsoft.com/office/drawing/2014/main" id="{744FCAAD-F5C5-BFD6-14B4-7D1F52474461}"/>
              </a:ext>
            </a:extLst>
          </p:cNvPr>
          <p:cNvPicPr>
            <a:picLocks noChangeAspect="1"/>
          </p:cNvPicPr>
          <p:nvPr/>
        </p:nvPicPr>
        <p:blipFill>
          <a:blip r:embed="rId2"/>
          <a:stretch>
            <a:fillRect/>
          </a:stretch>
        </p:blipFill>
        <p:spPr>
          <a:xfrm>
            <a:off x="1472994" y="1010160"/>
            <a:ext cx="5694721" cy="2652151"/>
          </a:xfrm>
          <a:prstGeom prst="rect">
            <a:avLst/>
          </a:prstGeom>
        </p:spPr>
      </p:pic>
      <p:pic>
        <p:nvPicPr>
          <p:cNvPr id="5" name="Picture 4" descr="A graph with colored lines&#10;&#10;AI-generated content may be incorrect.">
            <a:extLst>
              <a:ext uri="{FF2B5EF4-FFF2-40B4-BE49-F238E27FC236}">
                <a16:creationId xmlns:a16="http://schemas.microsoft.com/office/drawing/2014/main" id="{F65BDBE2-6C0E-942D-1BAB-3BA99F6F2E2F}"/>
              </a:ext>
            </a:extLst>
          </p:cNvPr>
          <p:cNvPicPr>
            <a:picLocks noChangeAspect="1"/>
          </p:cNvPicPr>
          <p:nvPr/>
        </p:nvPicPr>
        <p:blipFill>
          <a:blip r:embed="rId3"/>
          <a:stretch>
            <a:fillRect/>
          </a:stretch>
        </p:blipFill>
        <p:spPr>
          <a:xfrm>
            <a:off x="1472995" y="4004643"/>
            <a:ext cx="5694720" cy="2570064"/>
          </a:xfrm>
          <a:prstGeom prst="rect">
            <a:avLst/>
          </a:prstGeom>
        </p:spPr>
      </p:pic>
    </p:spTree>
    <p:extLst>
      <p:ext uri="{BB962C8B-B14F-4D97-AF65-F5344CB8AC3E}">
        <p14:creationId xmlns:p14="http://schemas.microsoft.com/office/powerpoint/2010/main" val="1718738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3C620-06FC-E086-CF32-F098502CDED3}"/>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B9630C75-FFBA-3559-A266-B3FA55D73D1C}"/>
              </a:ext>
            </a:extLst>
          </p:cNvPr>
          <p:cNvSpPr>
            <a:spLocks noGrp="1"/>
          </p:cNvSpPr>
          <p:nvPr>
            <p:ph type="title"/>
          </p:nvPr>
        </p:nvSpPr>
        <p:spPr>
          <a:xfrm>
            <a:off x="-294969" y="283293"/>
            <a:ext cx="10014155" cy="645855"/>
          </a:xfrm>
        </p:spPr>
        <p:txBody>
          <a:bodyPr>
            <a:noAutofit/>
          </a:bodyPr>
          <a:lstStyle/>
          <a:p>
            <a:r>
              <a:rPr lang="en-US" sz="3200" b="1" dirty="0">
                <a:solidFill>
                  <a:srgbClr val="0070C0"/>
                </a:solidFill>
              </a:rPr>
              <a:t>Summary of Initial Results</a:t>
            </a:r>
            <a:br>
              <a:rPr lang="en-US" sz="3200" b="1" dirty="0"/>
            </a:br>
            <a:endParaRPr lang="en-US" sz="3200" b="1" dirty="0">
              <a:solidFill>
                <a:srgbClr val="C00000"/>
              </a:solidFill>
            </a:endParaRPr>
          </a:p>
        </p:txBody>
      </p:sp>
      <p:sp>
        <p:nvSpPr>
          <p:cNvPr id="2" name="TextBox 1">
            <a:extLst>
              <a:ext uri="{FF2B5EF4-FFF2-40B4-BE49-F238E27FC236}">
                <a16:creationId xmlns:a16="http://schemas.microsoft.com/office/drawing/2014/main" id="{2AF43E18-9679-7978-3BA5-EC22003B6576}"/>
              </a:ext>
            </a:extLst>
          </p:cNvPr>
          <p:cNvSpPr txBox="1"/>
          <p:nvPr/>
        </p:nvSpPr>
        <p:spPr>
          <a:xfrm>
            <a:off x="339213" y="722671"/>
            <a:ext cx="8436077" cy="6093976"/>
          </a:xfrm>
          <a:prstGeom prst="rect">
            <a:avLst/>
          </a:prstGeom>
          <a:noFill/>
        </p:spPr>
        <p:txBody>
          <a:bodyPr wrap="square" rtlCol="0">
            <a:spAutoFit/>
          </a:bodyPr>
          <a:lstStyle/>
          <a:p>
            <a:r>
              <a:rPr lang="en-US" sz="2600" dirty="0"/>
              <a:t>1. Establishing a general framework for considering interactions between policy, risk perception, behavior,  and disease dynamics requires multiple assumptions about the feedbacks between social and cognitive processes, for which there are not extensive data or agreement among social scientists.</a:t>
            </a:r>
          </a:p>
          <a:p>
            <a:endParaRPr lang="en-US" sz="2600" dirty="0"/>
          </a:p>
          <a:p>
            <a:r>
              <a:rPr lang="en-US" sz="2600" dirty="0"/>
              <a:t>2. The initial model assumes behaviors (e.g. NPI use) are driven by risk perception, thus delaying the impacts of behavior on disease progression. </a:t>
            </a:r>
          </a:p>
          <a:p>
            <a:endParaRPr lang="en-US" sz="2600" dirty="0"/>
          </a:p>
          <a:p>
            <a:r>
              <a:rPr lang="en-US" sz="2600" dirty="0"/>
              <a:t>3. There is a hierarchy of parameters which affect disease size, e.g. the parameter for the impact of quarantines on risk perception has less effect than the parameter for the impact of total deaths on risk perception.</a:t>
            </a:r>
          </a:p>
        </p:txBody>
      </p:sp>
    </p:spTree>
    <p:extLst>
      <p:ext uri="{BB962C8B-B14F-4D97-AF65-F5344CB8AC3E}">
        <p14:creationId xmlns:p14="http://schemas.microsoft.com/office/powerpoint/2010/main" val="1410956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BBE75-45F4-DE83-4940-3CB4635B6EDA}"/>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A90578C0-ACC4-A80C-9F44-BE04A0B46501}"/>
              </a:ext>
            </a:extLst>
          </p:cNvPr>
          <p:cNvSpPr>
            <a:spLocks noGrp="1"/>
          </p:cNvSpPr>
          <p:nvPr>
            <p:ph type="title"/>
          </p:nvPr>
        </p:nvSpPr>
        <p:spPr>
          <a:xfrm>
            <a:off x="-294969" y="283293"/>
            <a:ext cx="10014155" cy="645855"/>
          </a:xfrm>
        </p:spPr>
        <p:txBody>
          <a:bodyPr>
            <a:noAutofit/>
          </a:bodyPr>
          <a:lstStyle/>
          <a:p>
            <a:r>
              <a:rPr lang="en-US" sz="3200" b="1" dirty="0">
                <a:solidFill>
                  <a:srgbClr val="0070C0"/>
                </a:solidFill>
              </a:rPr>
              <a:t>Ongoing Extensions</a:t>
            </a:r>
            <a:br>
              <a:rPr lang="en-US" sz="3200" b="1" dirty="0"/>
            </a:br>
            <a:endParaRPr lang="en-US" sz="3200" b="1" dirty="0">
              <a:solidFill>
                <a:srgbClr val="C00000"/>
              </a:solidFill>
            </a:endParaRPr>
          </a:p>
        </p:txBody>
      </p:sp>
      <p:sp>
        <p:nvSpPr>
          <p:cNvPr id="2" name="TextBox 1">
            <a:extLst>
              <a:ext uri="{FF2B5EF4-FFF2-40B4-BE49-F238E27FC236}">
                <a16:creationId xmlns:a16="http://schemas.microsoft.com/office/drawing/2014/main" id="{41B52D8B-1473-F6A5-643E-CB31ABACD1F0}"/>
              </a:ext>
            </a:extLst>
          </p:cNvPr>
          <p:cNvSpPr txBox="1"/>
          <p:nvPr/>
        </p:nvSpPr>
        <p:spPr>
          <a:xfrm>
            <a:off x="353961" y="1061884"/>
            <a:ext cx="8436077" cy="4401205"/>
          </a:xfrm>
          <a:prstGeom prst="rect">
            <a:avLst/>
          </a:prstGeom>
          <a:noFill/>
        </p:spPr>
        <p:txBody>
          <a:bodyPr wrap="square" rtlCol="0">
            <a:spAutoFit/>
          </a:bodyPr>
          <a:lstStyle/>
          <a:p>
            <a:r>
              <a:rPr lang="en-US" dirty="0"/>
              <a:t>1. Incorporating memory effects on risk perception, with the rate of change of risk perception depending only on recent deaths and recent levels of quarantine. </a:t>
            </a:r>
          </a:p>
          <a:p>
            <a:endParaRPr lang="en-US" dirty="0"/>
          </a:p>
          <a:p>
            <a:r>
              <a:rPr lang="en-US" dirty="0"/>
              <a:t>2. Considering impacts on disease dynamics of alternative timing of policies acting at different levels of the social/behavioral processes.</a:t>
            </a:r>
          </a:p>
          <a:p>
            <a:endParaRPr lang="en-US" dirty="0"/>
          </a:p>
          <a:p>
            <a:r>
              <a:rPr lang="en-US" dirty="0"/>
              <a:t>3. Considering longer-term impacts of risk perception and behavior for diseases with multiple outbreaks.</a:t>
            </a:r>
          </a:p>
        </p:txBody>
      </p:sp>
    </p:spTree>
    <p:extLst>
      <p:ext uri="{BB962C8B-B14F-4D97-AF65-F5344CB8AC3E}">
        <p14:creationId xmlns:p14="http://schemas.microsoft.com/office/powerpoint/2010/main" val="3019277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65D51-C07B-E9DF-CDF0-4613F8FDCD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3441AA3-C0F1-CBCE-598E-6DFBB4F3F6A8}"/>
              </a:ext>
            </a:extLst>
          </p:cNvPr>
          <p:cNvSpPr txBox="1"/>
          <p:nvPr/>
        </p:nvSpPr>
        <p:spPr>
          <a:xfrm>
            <a:off x="616945" y="252355"/>
            <a:ext cx="7628837" cy="523220"/>
          </a:xfrm>
          <a:prstGeom prst="rect">
            <a:avLst/>
          </a:prstGeom>
          <a:noFill/>
        </p:spPr>
        <p:txBody>
          <a:bodyPr wrap="square" rtlCol="0">
            <a:spAutoFit/>
          </a:bodyPr>
          <a:lstStyle/>
          <a:p>
            <a:r>
              <a:rPr lang="en-US" b="1" dirty="0"/>
              <a:t>Background on Climate Social Systems Models</a:t>
            </a:r>
          </a:p>
        </p:txBody>
      </p:sp>
      <p:sp>
        <p:nvSpPr>
          <p:cNvPr id="3" name="TextBox 2">
            <a:extLst>
              <a:ext uri="{FF2B5EF4-FFF2-40B4-BE49-F238E27FC236}">
                <a16:creationId xmlns:a16="http://schemas.microsoft.com/office/drawing/2014/main" id="{C6C34814-B716-0BFF-BB28-B1C9ECCCFA3A}"/>
              </a:ext>
            </a:extLst>
          </p:cNvPr>
          <p:cNvSpPr txBox="1"/>
          <p:nvPr/>
        </p:nvSpPr>
        <p:spPr>
          <a:xfrm>
            <a:off x="282221" y="1063127"/>
            <a:ext cx="8579558" cy="5657511"/>
          </a:xfrm>
          <a:prstGeom prst="rect">
            <a:avLst/>
          </a:prstGeom>
          <a:noFill/>
        </p:spPr>
        <p:txBody>
          <a:bodyPr wrap="square" rtlCol="0">
            <a:spAutoFit/>
          </a:bodyPr>
          <a:lstStyle/>
          <a:p>
            <a:pPr marL="0" marR="0">
              <a:lnSpc>
                <a:spcPct val="115000"/>
              </a:lnSpc>
              <a:spcBef>
                <a:spcPts val="0"/>
              </a:spcBef>
              <a:spcAft>
                <a:spcPts val="0"/>
              </a:spcAft>
            </a:pPr>
            <a:r>
              <a:rPr lang="en-US" sz="2000" dirty="0">
                <a:solidFill>
                  <a:srgbClr val="4A52E7"/>
                </a:solidFill>
                <a:latin typeface="Arial" panose="020B0604020202020204" pitchFamily="34" charset="0"/>
                <a:ea typeface="Arial" panose="020B0604020202020204" pitchFamily="34" charset="0"/>
              </a:rPr>
              <a:t>M</a:t>
            </a:r>
            <a:r>
              <a:rPr lang="en-US" sz="2000" dirty="0">
                <a:solidFill>
                  <a:srgbClr val="4A52E7"/>
                </a:solidFill>
                <a:effectLst/>
                <a:latin typeface="Arial" panose="020B0604020202020204" pitchFamily="34" charset="0"/>
                <a:ea typeface="Arial" panose="020B0604020202020204" pitchFamily="34" charset="0"/>
              </a:rPr>
              <a:t>odels of climate change have largely focused on physical processes </a:t>
            </a:r>
          </a:p>
          <a:p>
            <a:pPr marL="0" marR="0">
              <a:lnSpc>
                <a:spcPct val="115000"/>
              </a:lnSpc>
              <a:spcBef>
                <a:spcPts val="0"/>
              </a:spcBef>
              <a:spcAft>
                <a:spcPts val="0"/>
              </a:spcAft>
            </a:pPr>
            <a:r>
              <a:rPr lang="en-US" sz="2000" dirty="0">
                <a:solidFill>
                  <a:srgbClr val="C00000"/>
                </a:solidFill>
                <a:latin typeface="Arial" panose="020B0604020202020204" pitchFamily="34" charset="0"/>
                <a:ea typeface="Arial" panose="020B0604020202020204" pitchFamily="34" charset="0"/>
              </a:rPr>
              <a:t>S</a:t>
            </a:r>
            <a:r>
              <a:rPr lang="en-US" sz="2000" dirty="0">
                <a:solidFill>
                  <a:srgbClr val="C00000"/>
                </a:solidFill>
                <a:effectLst/>
                <a:latin typeface="Arial" panose="020B0604020202020204" pitchFamily="34" charset="0"/>
                <a:ea typeface="Arial" panose="020B0604020202020204" pitchFamily="34" charset="0"/>
              </a:rPr>
              <a:t>ocial components have generally been external - scenarios that drive the biophysical models. This limits the ability to observe dynamic interactions between humans and the climate system. </a:t>
            </a:r>
          </a:p>
          <a:p>
            <a:pPr marL="0" marR="0">
              <a:lnSpc>
                <a:spcPct val="115000"/>
              </a:lnSpc>
              <a:spcBef>
                <a:spcPts val="0"/>
              </a:spcBef>
              <a:spcAft>
                <a:spcPts val="0"/>
              </a:spcAft>
            </a:pPr>
            <a:r>
              <a:rPr lang="en-US" sz="2000" dirty="0">
                <a:solidFill>
                  <a:srgbClr val="4A52E7"/>
                </a:solidFill>
                <a:effectLst/>
                <a:latin typeface="Arial" panose="020B0604020202020204" pitchFamily="34" charset="0"/>
                <a:ea typeface="Arial" panose="020B0604020202020204" pitchFamily="34" charset="0"/>
              </a:rPr>
              <a:t>Standard economic growth model (DICE) uses an intertemporal optimization assuming perfect information about future climate change and economic impacts to estimate risk and make decisions.</a:t>
            </a:r>
          </a:p>
          <a:p>
            <a:pPr marL="0" marR="0">
              <a:lnSpc>
                <a:spcPct val="115000"/>
              </a:lnSpc>
              <a:spcBef>
                <a:spcPts val="0"/>
              </a:spcBef>
              <a:spcAft>
                <a:spcPts val="0"/>
              </a:spcAft>
            </a:pPr>
            <a:r>
              <a:rPr lang="en-US" sz="2000" dirty="0">
                <a:solidFill>
                  <a:srgbClr val="C00000"/>
                </a:solidFill>
                <a:effectLst/>
                <a:latin typeface="Arial" panose="020B0604020202020204" pitchFamily="34" charset="0"/>
                <a:ea typeface="Arial" panose="020B0604020202020204" pitchFamily="34" charset="0"/>
              </a:rPr>
              <a:t>Impacts of climate change are likely to alter human perceptions of climate change risks and associated greenhouse gas (GHG) emission behaviors that feedback to influence climate change</a:t>
            </a:r>
            <a:endParaRPr lang="en-US" sz="2000" dirty="0">
              <a:solidFill>
                <a:srgbClr val="C00000"/>
              </a:solidFill>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000" dirty="0">
                <a:solidFill>
                  <a:srgbClr val="4A52E7"/>
                </a:solidFill>
                <a:effectLst/>
                <a:latin typeface="Arial" panose="020B0604020202020204" pitchFamily="34" charset="0"/>
                <a:ea typeface="Arial" panose="020B0604020202020204" pitchFamily="34" charset="0"/>
              </a:rPr>
              <a:t>Key driver of interactions between human and climate systems are risk perceptions emerging from experiencing changes to weather patterns, extreme events, and changes that lead to economic damage, mortality and migration.</a:t>
            </a:r>
          </a:p>
          <a:p>
            <a:pPr marL="0" marR="0">
              <a:lnSpc>
                <a:spcPct val="115000"/>
              </a:lnSpc>
              <a:spcBef>
                <a:spcPts val="0"/>
              </a:spcBef>
              <a:spcAft>
                <a:spcPts val="0"/>
              </a:spcAft>
            </a:pPr>
            <a:endParaRPr lang="en-US" sz="1800" dirty="0">
              <a:solidFill>
                <a:srgbClr val="4A52E7"/>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endParaRPr lang="en-US" sz="18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04031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21A2E-D8B8-A87A-C699-37BB291C88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CDF9F0-37B7-1633-C0E1-FCE11C010624}"/>
              </a:ext>
            </a:extLst>
          </p:cNvPr>
          <p:cNvSpPr txBox="1"/>
          <p:nvPr/>
        </p:nvSpPr>
        <p:spPr>
          <a:xfrm>
            <a:off x="1243013" y="428625"/>
            <a:ext cx="6672262" cy="646331"/>
          </a:xfrm>
          <a:prstGeom prst="rect">
            <a:avLst/>
          </a:prstGeom>
          <a:noFill/>
        </p:spPr>
        <p:txBody>
          <a:bodyPr wrap="square" rtlCol="0">
            <a:spAutoFit/>
          </a:bodyPr>
          <a:lstStyle/>
          <a:p>
            <a:r>
              <a:rPr lang="en-US" sz="3600" b="1" dirty="0"/>
              <a:t>Major Questions We Address</a:t>
            </a:r>
          </a:p>
        </p:txBody>
      </p:sp>
      <p:sp>
        <p:nvSpPr>
          <p:cNvPr id="3" name="TextBox 2">
            <a:extLst>
              <a:ext uri="{FF2B5EF4-FFF2-40B4-BE49-F238E27FC236}">
                <a16:creationId xmlns:a16="http://schemas.microsoft.com/office/drawing/2014/main" id="{99DFB559-3F34-8783-185F-48313F3E7BC6}"/>
              </a:ext>
            </a:extLst>
          </p:cNvPr>
          <p:cNvSpPr txBox="1"/>
          <p:nvPr/>
        </p:nvSpPr>
        <p:spPr>
          <a:xfrm>
            <a:off x="264405" y="1371600"/>
            <a:ext cx="8579558" cy="4401205"/>
          </a:xfrm>
          <a:prstGeom prst="rect">
            <a:avLst/>
          </a:prstGeom>
          <a:noFill/>
        </p:spPr>
        <p:txBody>
          <a:bodyPr wrap="square" rtlCol="0">
            <a:spAutoFit/>
          </a:bodyPr>
          <a:lstStyle/>
          <a:p>
            <a:r>
              <a:rPr lang="en-US" dirty="0">
                <a:solidFill>
                  <a:srgbClr val="4A52E7"/>
                </a:solidFill>
              </a:rPr>
              <a:t>What models might be used to analyze how human risk perception impacts climate projections? </a:t>
            </a:r>
          </a:p>
          <a:p>
            <a:r>
              <a:rPr lang="en-US" dirty="0">
                <a:solidFill>
                  <a:srgbClr val="C00000"/>
                </a:solidFill>
              </a:rPr>
              <a:t>How might we analyze feedbacks between the dynamics of human response and climate dynamics? </a:t>
            </a:r>
          </a:p>
          <a:p>
            <a:r>
              <a:rPr lang="en-US" dirty="0">
                <a:solidFill>
                  <a:srgbClr val="4A52E7"/>
                </a:solidFill>
              </a:rPr>
              <a:t>Are there major impacts on climate projections when human behavior feedbacks are included? </a:t>
            </a:r>
          </a:p>
          <a:p>
            <a:r>
              <a:rPr lang="en-US" dirty="0">
                <a:solidFill>
                  <a:srgbClr val="C00000"/>
                </a:solidFill>
              </a:rPr>
              <a:t>How might the various psychological and social theories of human behavior be modeled to link to climate?</a:t>
            </a:r>
          </a:p>
          <a:p>
            <a:r>
              <a:rPr lang="en-US" dirty="0">
                <a:solidFill>
                  <a:srgbClr val="4A52E7"/>
                </a:solidFill>
              </a:rPr>
              <a:t>How consistent are the resulting impacts of incorporating human behavior across different psycho-social models?</a:t>
            </a:r>
          </a:p>
        </p:txBody>
      </p:sp>
    </p:spTree>
    <p:extLst>
      <p:ext uri="{BB962C8B-B14F-4D97-AF65-F5344CB8AC3E}">
        <p14:creationId xmlns:p14="http://schemas.microsoft.com/office/powerpoint/2010/main" val="2726764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39275-E8C8-9020-A0B3-EFD6920667A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098520F-65DF-6409-720E-FDECBFFE0986}"/>
              </a:ext>
            </a:extLst>
          </p:cNvPr>
          <p:cNvSpPr txBox="1"/>
          <p:nvPr/>
        </p:nvSpPr>
        <p:spPr>
          <a:xfrm>
            <a:off x="935011" y="5463756"/>
            <a:ext cx="8094688" cy="1077218"/>
          </a:xfrm>
          <a:prstGeom prst="rect">
            <a:avLst/>
          </a:prstGeom>
          <a:noFill/>
        </p:spPr>
        <p:txBody>
          <a:bodyPr wrap="square" rtlCol="0">
            <a:spAutoFit/>
          </a:bodyPr>
          <a:lstStyle/>
          <a:p>
            <a:r>
              <a:rPr lang="en-US" sz="1600" dirty="0"/>
              <a:t>Climate change and opinion dynamics models: Linking individual, social, and institutional level changes. 2025. Yoon Ah Shin, Sara M. Constantino, Brian Beckage and Katherine Lacasse</a:t>
            </a:r>
          </a:p>
          <a:p>
            <a:r>
              <a:rPr lang="en-US" sz="1600" b="1" i="1" dirty="0"/>
              <a:t>Current Opinion in Behavioral Sciences </a:t>
            </a:r>
            <a:r>
              <a:rPr lang="en-US" sz="1600" dirty="0"/>
              <a:t>2025, 64:101528</a:t>
            </a:r>
          </a:p>
          <a:p>
            <a:r>
              <a:rPr lang="en-US" sz="1600" dirty="0"/>
              <a:t>https://</a:t>
            </a:r>
            <a:r>
              <a:rPr lang="en-US" sz="1600" dirty="0" err="1"/>
              <a:t>doi.org</a:t>
            </a:r>
            <a:r>
              <a:rPr lang="en-US" sz="1600" dirty="0"/>
              <a:t>/10.1016/j.cobeha.2025.101528</a:t>
            </a:r>
          </a:p>
        </p:txBody>
      </p:sp>
      <p:pic>
        <p:nvPicPr>
          <p:cNvPr id="7" name="Picture 6">
            <a:extLst>
              <a:ext uri="{FF2B5EF4-FFF2-40B4-BE49-F238E27FC236}">
                <a16:creationId xmlns:a16="http://schemas.microsoft.com/office/drawing/2014/main" id="{7BE8325B-94BD-F8A3-AAC1-FB6594C7661F}"/>
              </a:ext>
            </a:extLst>
          </p:cNvPr>
          <p:cNvPicPr>
            <a:picLocks noChangeAspect="1"/>
          </p:cNvPicPr>
          <p:nvPr/>
        </p:nvPicPr>
        <p:blipFill>
          <a:blip r:embed="rId2"/>
          <a:stretch>
            <a:fillRect/>
          </a:stretch>
        </p:blipFill>
        <p:spPr>
          <a:xfrm>
            <a:off x="677810" y="518890"/>
            <a:ext cx="8094688" cy="4654446"/>
          </a:xfrm>
          <a:prstGeom prst="rect">
            <a:avLst/>
          </a:prstGeom>
        </p:spPr>
      </p:pic>
    </p:spTree>
    <p:extLst>
      <p:ext uri="{BB962C8B-B14F-4D97-AF65-F5344CB8AC3E}">
        <p14:creationId xmlns:p14="http://schemas.microsoft.com/office/powerpoint/2010/main" val="1103635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5FA26-A909-5741-4E9A-47132347AA2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7D35F61-877A-9CF4-0397-58379C06E0CD}"/>
              </a:ext>
            </a:extLst>
          </p:cNvPr>
          <p:cNvSpPr txBox="1"/>
          <p:nvPr/>
        </p:nvSpPr>
        <p:spPr>
          <a:xfrm>
            <a:off x="935011" y="5463756"/>
            <a:ext cx="8094688" cy="1077218"/>
          </a:xfrm>
          <a:prstGeom prst="rect">
            <a:avLst/>
          </a:prstGeom>
          <a:noFill/>
        </p:spPr>
        <p:txBody>
          <a:bodyPr wrap="square" rtlCol="0">
            <a:spAutoFit/>
          </a:bodyPr>
          <a:lstStyle/>
          <a:p>
            <a:r>
              <a:rPr lang="en-US" sz="1600" dirty="0"/>
              <a:t>Climate change and opinion dynamics models: Linking individual, social, and institutional level changes. 2025. Yoon Ah Shin, Sara M. Constantino, Brian Beckage and Katherine Lacasse</a:t>
            </a:r>
          </a:p>
          <a:p>
            <a:r>
              <a:rPr lang="en-US" sz="1600" b="1" i="1" dirty="0"/>
              <a:t>Current Opinion in Behavioral Sciences </a:t>
            </a:r>
            <a:r>
              <a:rPr lang="en-US" sz="1600" dirty="0"/>
              <a:t>2025, 64:101528</a:t>
            </a:r>
          </a:p>
          <a:p>
            <a:r>
              <a:rPr lang="en-US" sz="1600" dirty="0"/>
              <a:t>https://</a:t>
            </a:r>
            <a:r>
              <a:rPr lang="en-US" sz="1600" dirty="0" err="1"/>
              <a:t>doi.org</a:t>
            </a:r>
            <a:r>
              <a:rPr lang="en-US" sz="1600" dirty="0"/>
              <a:t>/10.1016/j.cobeha.2025.101528</a:t>
            </a:r>
          </a:p>
        </p:txBody>
      </p:sp>
      <p:pic>
        <p:nvPicPr>
          <p:cNvPr id="7" name="Picture 6">
            <a:extLst>
              <a:ext uri="{FF2B5EF4-FFF2-40B4-BE49-F238E27FC236}">
                <a16:creationId xmlns:a16="http://schemas.microsoft.com/office/drawing/2014/main" id="{6B3813CC-A42A-DEF3-F3D9-B91C29736F44}"/>
              </a:ext>
            </a:extLst>
          </p:cNvPr>
          <p:cNvPicPr>
            <a:picLocks noChangeAspect="1"/>
          </p:cNvPicPr>
          <p:nvPr/>
        </p:nvPicPr>
        <p:blipFill>
          <a:blip r:embed="rId2"/>
          <a:stretch>
            <a:fillRect/>
          </a:stretch>
        </p:blipFill>
        <p:spPr>
          <a:xfrm>
            <a:off x="677810" y="518890"/>
            <a:ext cx="8094688" cy="4654446"/>
          </a:xfrm>
          <a:prstGeom prst="rect">
            <a:avLst/>
          </a:prstGeom>
        </p:spPr>
      </p:pic>
      <p:sp>
        <p:nvSpPr>
          <p:cNvPr id="2" name="Rounded Rectangle 1">
            <a:extLst>
              <a:ext uri="{FF2B5EF4-FFF2-40B4-BE49-F238E27FC236}">
                <a16:creationId xmlns:a16="http://schemas.microsoft.com/office/drawing/2014/main" id="{A5D40CCA-D6E0-A36D-76E7-67AAFFD735D6}"/>
              </a:ext>
            </a:extLst>
          </p:cNvPr>
          <p:cNvSpPr/>
          <p:nvPr/>
        </p:nvSpPr>
        <p:spPr bwMode="auto">
          <a:xfrm>
            <a:off x="304800" y="2146300"/>
            <a:ext cx="3683000" cy="1765300"/>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accent2"/>
              </a:solidFill>
              <a:effectLst/>
              <a:latin typeface="Times New Roman" pitchFamily="-112" charset="0"/>
            </a:endParaRPr>
          </a:p>
        </p:txBody>
      </p:sp>
      <p:sp>
        <p:nvSpPr>
          <p:cNvPr id="3" name="TextBox 2">
            <a:extLst>
              <a:ext uri="{FF2B5EF4-FFF2-40B4-BE49-F238E27FC236}">
                <a16:creationId xmlns:a16="http://schemas.microsoft.com/office/drawing/2014/main" id="{ADFE0CCD-6207-BB3F-049C-DEAE1168561A}"/>
              </a:ext>
            </a:extLst>
          </p:cNvPr>
          <p:cNvSpPr txBox="1"/>
          <p:nvPr/>
        </p:nvSpPr>
        <p:spPr>
          <a:xfrm>
            <a:off x="482600" y="2273300"/>
            <a:ext cx="3378200" cy="1477328"/>
          </a:xfrm>
          <a:prstGeom prst="rect">
            <a:avLst/>
          </a:prstGeom>
          <a:solidFill>
            <a:srgbClr val="FFC000"/>
          </a:solidFill>
        </p:spPr>
        <p:txBody>
          <a:bodyPr wrap="square" rtlCol="0">
            <a:spAutoFit/>
          </a:bodyPr>
          <a:lstStyle/>
          <a:p>
            <a:r>
              <a:rPr lang="en-US" sz="1800" dirty="0"/>
              <a:t>Beckage et al. 2018. Linking models of human behavior and climate alters projected climate change. </a:t>
            </a:r>
            <a:r>
              <a:rPr lang="en-US" sz="1800" i="1" dirty="0"/>
              <a:t>Nature Climate Change </a:t>
            </a:r>
            <a:r>
              <a:rPr lang="en-US" sz="1800" dirty="0"/>
              <a:t>8: 79–84.</a:t>
            </a:r>
          </a:p>
        </p:txBody>
      </p:sp>
    </p:spTree>
    <p:extLst>
      <p:ext uri="{BB962C8B-B14F-4D97-AF65-F5344CB8AC3E}">
        <p14:creationId xmlns:p14="http://schemas.microsoft.com/office/powerpoint/2010/main" val="1345516850"/>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fontScheme name="Beam">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10983</TotalTime>
  <Words>4339</Words>
  <Application>Microsoft Macintosh PowerPoint</Application>
  <PresentationFormat>On-screen Show (4:3)</PresentationFormat>
  <Paragraphs>266</Paragraphs>
  <Slides>54</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54</vt:i4>
      </vt:variant>
    </vt:vector>
  </HeadingPairs>
  <TitlesOfParts>
    <vt:vector size="64" baseType="lpstr">
      <vt:lpstr>ＭＳ Ｐゴシック</vt:lpstr>
      <vt:lpstr>Arial</vt:lpstr>
      <vt:lpstr>Cambria Math</vt:lpstr>
      <vt:lpstr>Courier</vt:lpstr>
      <vt:lpstr>Times</vt:lpstr>
      <vt:lpstr>Times New Roman</vt:lpstr>
      <vt:lpstr>Trebuchet MS</vt:lpstr>
      <vt:lpstr>Wingdings</vt:lpstr>
      <vt:lpstr>Default Design</vt:lpstr>
      <vt:lpstr>Beam</vt:lpstr>
      <vt:lpstr> Behavior Models for Climate Change and Disease Dynamics</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Social Model</vt:lpstr>
      <vt:lpstr>PowerPoint Presentation</vt:lpstr>
      <vt:lpstr>PowerPoint Presentation</vt:lpstr>
      <vt:lpstr>PowerPoint Presentation</vt:lpstr>
      <vt:lpstr>PowerPoint Presentation</vt:lpstr>
      <vt:lpstr>PowerPoint Presentation</vt:lpstr>
      <vt:lpstr>Take home lessons on cognitive and risk modeling</vt:lpstr>
      <vt:lpstr>Opinion Dynamics Modeling Approaches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Behavior </vt:lpstr>
      <vt:lpstr>Model Analysis </vt:lpstr>
      <vt:lpstr>PowerPoint Presentation</vt:lpstr>
      <vt:lpstr>Results Summary </vt:lpstr>
      <vt:lpstr>Next Steps </vt:lpstr>
      <vt:lpstr>Applying Risk and Behavior Concepts to Infectious Disease Modeling </vt:lpstr>
      <vt:lpstr>PowerPoint Presentation</vt:lpstr>
      <vt:lpstr>PowerPoint Presentation</vt:lpstr>
      <vt:lpstr>Overall Objective </vt:lpstr>
      <vt:lpstr>SEIR Model with Quarantine (Isolated) </vt:lpstr>
      <vt:lpstr>Model with Links to Risk Perception ( C) and Behavior (B)  </vt:lpstr>
      <vt:lpstr>Key Model Assumptions </vt:lpstr>
      <vt:lpstr>Model Equations </vt:lpstr>
      <vt:lpstr>Risk Perception and Behavior </vt:lpstr>
      <vt:lpstr>Risk Perception and Behavior Impact </vt:lpstr>
      <vt:lpstr>Impact of factors on infected and deaths </vt:lpstr>
      <vt:lpstr>Summary of Initial Results </vt:lpstr>
      <vt:lpstr>Ongoing Extensions </vt:lpstr>
    </vt:vector>
  </TitlesOfParts>
  <Company>Brian Beckage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Gross, Louis J</cp:lastModifiedBy>
  <cp:revision>780</cp:revision>
  <dcterms:created xsi:type="dcterms:W3CDTF">2009-02-10T16:25:00Z</dcterms:created>
  <dcterms:modified xsi:type="dcterms:W3CDTF">2026-01-26T19:45:54Z</dcterms:modified>
</cp:coreProperties>
</file>