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tif" ContentType="image/tif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474" r:id="rId2"/>
    <p:sldId id="889" r:id="rId3"/>
    <p:sldId id="907" r:id="rId4"/>
    <p:sldId id="908" r:id="rId5"/>
    <p:sldId id="909" r:id="rId6"/>
    <p:sldId id="910" r:id="rId7"/>
    <p:sldId id="911" r:id="rId8"/>
    <p:sldId id="912" r:id="rId9"/>
    <p:sldId id="913" r:id="rId10"/>
    <p:sldId id="900" r:id="rId11"/>
    <p:sldId id="914" r:id="rId12"/>
    <p:sldId id="915" r:id="rId13"/>
    <p:sldId id="916" r:id="rId14"/>
    <p:sldId id="917" r:id="rId15"/>
    <p:sldId id="918" r:id="rId16"/>
    <p:sldId id="919" r:id="rId17"/>
    <p:sldId id="905" r:id="rId18"/>
    <p:sldId id="906" r:id="rId19"/>
    <p:sldId id="920" r:id="rId20"/>
    <p:sldId id="921" r:id="rId21"/>
  </p:sldIdLst>
  <p:sldSz cx="9445625" cy="7562850"/>
  <p:notesSz cx="7102475" cy="8991600"/>
  <p:defaultTextStyle>
    <a:defPPr>
      <a:defRPr lang="en-US"/>
    </a:defPPr>
    <a:lvl1pPr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1pPr>
    <a:lvl2pPr marL="4556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2pPr>
    <a:lvl3pPr marL="9128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3pPr>
    <a:lvl4pPr marL="13700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4pPr>
    <a:lvl5pPr marL="18272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5pPr>
    <a:lvl6pPr marL="2286000" algn="l" defTabSz="914400" rtl="0" eaLnBrk="1" latinLnBrk="0" hangingPunct="1">
      <a:defRPr sz="4000" b="1" kern="1200">
        <a:solidFill>
          <a:schemeClr val="tx1"/>
        </a:solidFill>
        <a:latin typeface="Times New Roman" charset="0"/>
        <a:ea typeface="ＭＳ Ｐゴシック" charset="-128"/>
        <a:cs typeface="+mn-cs"/>
      </a:defRPr>
    </a:lvl6pPr>
    <a:lvl7pPr marL="2743200" algn="l" defTabSz="914400" rtl="0" eaLnBrk="1" latinLnBrk="0" hangingPunct="1">
      <a:defRPr sz="4000" b="1" kern="1200">
        <a:solidFill>
          <a:schemeClr val="tx1"/>
        </a:solidFill>
        <a:latin typeface="Times New Roman" charset="0"/>
        <a:ea typeface="ＭＳ Ｐゴシック" charset="-128"/>
        <a:cs typeface="+mn-cs"/>
      </a:defRPr>
    </a:lvl7pPr>
    <a:lvl8pPr marL="3200400" algn="l" defTabSz="914400" rtl="0" eaLnBrk="1" latinLnBrk="0" hangingPunct="1">
      <a:defRPr sz="4000" b="1" kern="1200">
        <a:solidFill>
          <a:schemeClr val="tx1"/>
        </a:solidFill>
        <a:latin typeface="Times New Roman" charset="0"/>
        <a:ea typeface="ＭＳ Ｐゴシック" charset="-128"/>
        <a:cs typeface="+mn-cs"/>
      </a:defRPr>
    </a:lvl8pPr>
    <a:lvl9pPr marL="3657600" algn="l" defTabSz="914400" rtl="0" eaLnBrk="1" latinLnBrk="0" hangingPunct="1">
      <a:defRPr sz="4000" b="1"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400">
          <p15:clr>
            <a:srgbClr val="A4A3A4"/>
          </p15:clr>
        </p15:guide>
        <p15:guide id="2" pos="2975">
          <p15:clr>
            <a:srgbClr val="A4A3A4"/>
          </p15:clr>
        </p15:guide>
      </p15:sldGuideLst>
    </p:ext>
    <p:ext uri="{2D200454-40CA-4A62-9FC3-DE9A4176ACB9}">
      <p15:notesGuideLst xmlns:p15="http://schemas.microsoft.com/office/powerpoint/2012/main">
        <p15:guide id="1" orient="horz" pos="2832">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FFF66"/>
    <a:srgbClr val="CC3399"/>
    <a:srgbClr val="660033"/>
    <a:srgbClr val="FFCC00"/>
    <a:srgbClr val="FF66CC"/>
    <a:srgbClr val="33CC33"/>
    <a:srgbClr val="0000F3"/>
    <a:srgbClr val="0000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73"/>
    <p:restoredTop sz="86482"/>
  </p:normalViewPr>
  <p:slideViewPr>
    <p:cSldViewPr>
      <p:cViewPr>
        <p:scale>
          <a:sx n="83" d="100"/>
          <a:sy n="83" d="100"/>
        </p:scale>
        <p:origin x="144" y="-56"/>
      </p:cViewPr>
      <p:guideLst>
        <p:guide orient="horz" pos="2400"/>
        <p:guide pos="2975"/>
      </p:guideLst>
    </p:cSldViewPr>
  </p:slideViewPr>
  <p:outlineViewPr>
    <p:cViewPr>
      <p:scale>
        <a:sx n="50" d="100"/>
        <a:sy n="50" d="100"/>
      </p:scale>
      <p:origin x="0" y="-19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52" y="-84"/>
      </p:cViewPr>
      <p:guideLst>
        <p:guide orient="horz" pos="2832"/>
        <p:guide pos="2237"/>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78163" cy="449263"/>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47107" name="Rectangle 3"/>
          <p:cNvSpPr>
            <a:spLocks noGrp="1" noChangeArrowheads="1"/>
          </p:cNvSpPr>
          <p:nvPr>
            <p:ph type="dt" sz="quarter" idx="1"/>
          </p:nvPr>
        </p:nvSpPr>
        <p:spPr bwMode="auto">
          <a:xfrm>
            <a:off x="4024313" y="0"/>
            <a:ext cx="3078162" cy="449263"/>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b="0">
                <a:ea typeface="ＭＳ Ｐゴシック" charset="0"/>
                <a:cs typeface="+mn-cs"/>
              </a:defRPr>
            </a:lvl1pPr>
          </a:lstStyle>
          <a:p>
            <a:pPr>
              <a:defRPr/>
            </a:pPr>
            <a:endParaRPr lang="en-US"/>
          </a:p>
        </p:txBody>
      </p:sp>
      <p:sp>
        <p:nvSpPr>
          <p:cNvPr id="47108" name="Rectangle 4"/>
          <p:cNvSpPr>
            <a:spLocks noGrp="1" noChangeArrowheads="1"/>
          </p:cNvSpPr>
          <p:nvPr>
            <p:ph type="ftr" sz="quarter" idx="2"/>
          </p:nvPr>
        </p:nvSpPr>
        <p:spPr bwMode="auto">
          <a:xfrm>
            <a:off x="0" y="8542338"/>
            <a:ext cx="3078163" cy="4492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47109" name="Rectangle 5"/>
          <p:cNvSpPr>
            <a:spLocks noGrp="1" noChangeArrowheads="1"/>
          </p:cNvSpPr>
          <p:nvPr>
            <p:ph type="sldNum" sz="quarter" idx="3"/>
          </p:nvPr>
        </p:nvSpPr>
        <p:spPr bwMode="auto">
          <a:xfrm>
            <a:off x="4024313" y="8542338"/>
            <a:ext cx="3078162" cy="4492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A410E10E-332D-D948-985F-FF6327D4F532}"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49263"/>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28675" name="Rectangle 3"/>
          <p:cNvSpPr>
            <a:spLocks noGrp="1" noChangeArrowheads="1"/>
          </p:cNvSpPr>
          <p:nvPr>
            <p:ph type="dt" idx="1"/>
          </p:nvPr>
        </p:nvSpPr>
        <p:spPr bwMode="auto">
          <a:xfrm>
            <a:off x="4024313" y="0"/>
            <a:ext cx="3078162" cy="449263"/>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b="0">
                <a:ea typeface="ＭＳ Ｐゴシック" charset="0"/>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446213" y="674688"/>
            <a:ext cx="4211637" cy="33718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8677" name="Rectangle 5"/>
          <p:cNvSpPr>
            <a:spLocks noGrp="1" noChangeArrowheads="1"/>
          </p:cNvSpPr>
          <p:nvPr>
            <p:ph type="body" sz="quarter" idx="3"/>
          </p:nvPr>
        </p:nvSpPr>
        <p:spPr bwMode="auto">
          <a:xfrm>
            <a:off x="947738" y="4270375"/>
            <a:ext cx="5207000" cy="4046538"/>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542338"/>
            <a:ext cx="3078163" cy="4492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28679" name="Rectangle 7"/>
          <p:cNvSpPr>
            <a:spLocks noGrp="1" noChangeArrowheads="1"/>
          </p:cNvSpPr>
          <p:nvPr>
            <p:ph type="sldNum" sz="quarter" idx="5"/>
          </p:nvPr>
        </p:nvSpPr>
        <p:spPr bwMode="auto">
          <a:xfrm>
            <a:off x="4024313" y="8542338"/>
            <a:ext cx="3078162" cy="4492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0400B296-C6C6-1849-B533-ECAFD547256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5731" algn="l" defTabSz="457146" rtl="0" eaLnBrk="1" latinLnBrk="0" hangingPunct="1">
      <a:defRPr sz="1200" kern="1200">
        <a:solidFill>
          <a:schemeClr val="tx1"/>
        </a:solidFill>
        <a:latin typeface="+mn-lt"/>
        <a:ea typeface="+mn-ea"/>
        <a:cs typeface="+mn-cs"/>
      </a:defRPr>
    </a:lvl6pPr>
    <a:lvl7pPr marL="2742877" algn="l" defTabSz="457146" rtl="0" eaLnBrk="1" latinLnBrk="0" hangingPunct="1">
      <a:defRPr sz="1200" kern="1200">
        <a:solidFill>
          <a:schemeClr val="tx1"/>
        </a:solidFill>
        <a:latin typeface="+mn-lt"/>
        <a:ea typeface="+mn-ea"/>
        <a:cs typeface="+mn-cs"/>
      </a:defRPr>
    </a:lvl7pPr>
    <a:lvl8pPr marL="3200023" algn="l" defTabSz="457146" rtl="0" eaLnBrk="1" latinLnBrk="0" hangingPunct="1">
      <a:defRPr sz="1200" kern="1200">
        <a:solidFill>
          <a:schemeClr val="tx1"/>
        </a:solidFill>
        <a:latin typeface="+mn-lt"/>
        <a:ea typeface="+mn-ea"/>
        <a:cs typeface="+mn-cs"/>
      </a:defRPr>
    </a:lvl8pPr>
    <a:lvl9pPr marL="3657169" algn="l" defTabSz="4571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DC3EDB5F-7F27-934B-955F-D26AB6879ED6}" type="slidenum">
              <a:rPr lang="en-US" altLang="en-US" sz="1200" b="0"/>
              <a:pPr/>
              <a:t>1</a:t>
            </a:fld>
            <a:endParaRPr lang="en-US" altLang="en-US" sz="1200" b="0"/>
          </a:p>
        </p:txBody>
      </p:sp>
      <p:sp>
        <p:nvSpPr>
          <p:cNvPr id="322562" name="Rectangle 2"/>
          <p:cNvSpPr>
            <a:spLocks noGrp="1" noRot="1" noChangeAspect="1" noChangeArrowheads="1" noTextEdit="1"/>
          </p:cNvSpPr>
          <p:nvPr>
            <p:ph type="sldImg"/>
          </p:nvPr>
        </p:nvSpPr>
        <p:spPr>
          <a:xfrm>
            <a:off x="1447800" y="674688"/>
            <a:ext cx="4210050" cy="3371850"/>
          </a:xfrm>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00B296-C6C6-1849-B533-ECAFD547256C}" type="slidenum">
              <a:rPr lang="en-US" altLang="en-US" smtClean="0"/>
              <a:pPr/>
              <a:t>2</a:t>
            </a:fld>
            <a:endParaRPr lang="en-US" altLang="en-US"/>
          </a:p>
        </p:txBody>
      </p:sp>
    </p:spTree>
    <p:extLst>
      <p:ext uri="{BB962C8B-B14F-4D97-AF65-F5344CB8AC3E}">
        <p14:creationId xmlns:p14="http://schemas.microsoft.com/office/powerpoint/2010/main" val="2042764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5CD7A6B9-D75B-C046-B480-51965648CD1D}" type="slidenum">
              <a:rPr lang="en-US" altLang="en-US" sz="1200" b="0"/>
              <a:pPr/>
              <a:t>10</a:t>
            </a:fld>
            <a:endParaRPr lang="en-US" altLang="en-US" sz="1200" b="0"/>
          </a:p>
        </p:txBody>
      </p:sp>
      <p:sp>
        <p:nvSpPr>
          <p:cNvPr id="915458" name="Rectangle 2"/>
          <p:cNvSpPr>
            <a:spLocks noGrp="1" noRot="1" noChangeAspect="1" noChangeArrowheads="1"/>
          </p:cNvSpPr>
          <p:nvPr>
            <p:ph type="sldImg"/>
          </p:nvPr>
        </p:nvSpPr>
        <p:spPr>
          <a:xfrm>
            <a:off x="1447800" y="674688"/>
            <a:ext cx="4210050" cy="3371850"/>
          </a:xfrm>
          <a:solidFill>
            <a:srgbClr val="FFFFFF"/>
          </a:solidFill>
          <a:ln/>
          <a:extLst>
            <a:ext uri="{FAA26D3D-D897-4be2-8F04-BA451C77F1D7}">
              <ma14:placeholderFlag xmlns:ma14="http://schemas.microsoft.com/office/mac/drawingml/2011/main" val="1"/>
            </a:ext>
          </a:extLst>
        </p:spPr>
      </p:sp>
      <p:sp>
        <p:nvSpPr>
          <p:cNvPr id="9154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8025" y="2349500"/>
            <a:ext cx="8029575" cy="1620839"/>
          </a:xfrm>
        </p:spPr>
        <p:txBody>
          <a:bodyPr/>
          <a:lstStyle/>
          <a:p>
            <a:r>
              <a:rPr lang="en-US" smtClean="0"/>
              <a:t>Click to edit Master title style</a:t>
            </a:r>
            <a:endParaRPr lang="en-US"/>
          </a:p>
        </p:txBody>
      </p:sp>
      <p:sp>
        <p:nvSpPr>
          <p:cNvPr id="3" name="Subtitle 2"/>
          <p:cNvSpPr>
            <a:spLocks noGrp="1"/>
          </p:cNvSpPr>
          <p:nvPr>
            <p:ph type="subTitle" idx="1"/>
          </p:nvPr>
        </p:nvSpPr>
        <p:spPr>
          <a:xfrm>
            <a:off x="1417638" y="4286251"/>
            <a:ext cx="6611938" cy="1931988"/>
          </a:xfrm>
        </p:spPr>
        <p:txBody>
          <a:bodyPr/>
          <a:lstStyle>
            <a:lvl1pPr marL="0" indent="0" algn="ctr">
              <a:buNone/>
              <a:defRPr/>
            </a:lvl1pPr>
            <a:lvl2pPr marL="457146" indent="0" algn="ctr">
              <a:buNone/>
              <a:defRPr/>
            </a:lvl2pPr>
            <a:lvl3pPr marL="914293" indent="0" algn="ctr">
              <a:buNone/>
              <a:defRPr/>
            </a:lvl3pPr>
            <a:lvl4pPr marL="1371438" indent="0" algn="ctr">
              <a:buNone/>
              <a:defRPr/>
            </a:lvl4pPr>
            <a:lvl5pPr marL="1828585" indent="0" algn="ctr">
              <a:buNone/>
              <a:defRPr/>
            </a:lvl5pPr>
            <a:lvl6pPr marL="2285731" indent="0" algn="ctr">
              <a:buNone/>
              <a:defRPr/>
            </a:lvl6pPr>
            <a:lvl7pPr marL="2742877" indent="0" algn="ctr">
              <a:buNone/>
              <a:defRPr/>
            </a:lvl7pPr>
            <a:lvl8pPr marL="3200023" indent="0" algn="ctr">
              <a:buNone/>
              <a:defRPr/>
            </a:lvl8pPr>
            <a:lvl9pPr marL="365716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9433408-10CB-C94C-884C-F471D3FE2B4E}" type="slidenum">
              <a:rPr lang="en-US" altLang="en-US"/>
              <a:pPr/>
              <a:t>‹#›</a:t>
            </a:fld>
            <a:endParaRPr lang="en-US" altLang="en-US"/>
          </a:p>
        </p:txBody>
      </p:sp>
    </p:spTree>
    <p:extLst>
      <p:ext uri="{BB962C8B-B14F-4D97-AF65-F5344CB8AC3E}">
        <p14:creationId xmlns:p14="http://schemas.microsoft.com/office/powerpoint/2010/main" val="926778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7EC5E8-9796-7449-BAB8-45EDD0555229}" type="slidenum">
              <a:rPr lang="en-US" altLang="en-US"/>
              <a:pPr/>
              <a:t>‹#›</a:t>
            </a:fld>
            <a:endParaRPr lang="en-US" altLang="en-US"/>
          </a:p>
        </p:txBody>
      </p:sp>
    </p:spTree>
    <p:extLst>
      <p:ext uri="{BB962C8B-B14F-4D97-AF65-F5344CB8AC3E}">
        <p14:creationId xmlns:p14="http://schemas.microsoft.com/office/powerpoint/2010/main" val="1220142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671512"/>
            <a:ext cx="2006600"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08026" y="671512"/>
            <a:ext cx="5870575"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D6A3A24-3D0E-2848-A671-E29FFB037DD1}" type="slidenum">
              <a:rPr lang="en-US" altLang="en-US"/>
              <a:pPr/>
              <a:t>‹#›</a:t>
            </a:fld>
            <a:endParaRPr lang="en-US" altLang="en-US"/>
          </a:p>
        </p:txBody>
      </p:sp>
    </p:spTree>
    <p:extLst>
      <p:ext uri="{BB962C8B-B14F-4D97-AF65-F5344CB8AC3E}">
        <p14:creationId xmlns:p14="http://schemas.microsoft.com/office/powerpoint/2010/main" val="61156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6B8199B-4C84-B04C-A6DC-96103622A35A}" type="slidenum">
              <a:rPr lang="en-US" altLang="en-US"/>
              <a:pPr/>
              <a:t>‹#›</a:t>
            </a:fld>
            <a:endParaRPr lang="en-US" altLang="en-US"/>
          </a:p>
        </p:txBody>
      </p:sp>
    </p:spTree>
    <p:extLst>
      <p:ext uri="{BB962C8B-B14F-4D97-AF65-F5344CB8AC3E}">
        <p14:creationId xmlns:p14="http://schemas.microsoft.com/office/powerpoint/2010/main" val="67424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6126" y="4859339"/>
            <a:ext cx="8029575"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46126" y="3205163"/>
            <a:ext cx="8029575" cy="1654175"/>
          </a:xfrm>
        </p:spPr>
        <p:txBody>
          <a:bodyPr anchor="b"/>
          <a:lstStyle>
            <a:lvl1pPr marL="0" indent="0">
              <a:buNone/>
              <a:defRPr sz="2000"/>
            </a:lvl1pPr>
            <a:lvl2pPr marL="457146" indent="0">
              <a:buNone/>
              <a:defRPr sz="1800"/>
            </a:lvl2pPr>
            <a:lvl3pPr marL="914293" indent="0">
              <a:buNone/>
              <a:defRPr sz="1600"/>
            </a:lvl3pPr>
            <a:lvl4pPr marL="1371438" indent="0">
              <a:buNone/>
              <a:defRPr sz="1400"/>
            </a:lvl4pPr>
            <a:lvl5pPr marL="1828585" indent="0">
              <a:buNone/>
              <a:defRPr sz="1400"/>
            </a:lvl5pPr>
            <a:lvl6pPr marL="2285731" indent="0">
              <a:buNone/>
              <a:defRPr sz="1400"/>
            </a:lvl6pPr>
            <a:lvl7pPr marL="2742877" indent="0">
              <a:buNone/>
              <a:defRPr sz="1400"/>
            </a:lvl7pPr>
            <a:lvl8pPr marL="3200023" indent="0">
              <a:buNone/>
              <a:defRPr sz="1400"/>
            </a:lvl8pPr>
            <a:lvl9pPr marL="365716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DA5D995-6635-D74A-A122-320B819A43C6}" type="slidenum">
              <a:rPr lang="en-US" altLang="en-US"/>
              <a:pPr/>
              <a:t>‹#›</a:t>
            </a:fld>
            <a:endParaRPr lang="en-US" altLang="en-US"/>
          </a:p>
        </p:txBody>
      </p:sp>
    </p:spTree>
    <p:extLst>
      <p:ext uri="{BB962C8B-B14F-4D97-AF65-F5344CB8AC3E}">
        <p14:creationId xmlns:p14="http://schemas.microsoft.com/office/powerpoint/2010/main" val="1973826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8025" y="2184401"/>
            <a:ext cx="3938588"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9014" y="2184401"/>
            <a:ext cx="3938587"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EF164D2-90D7-164B-BA73-86A342825708}" type="slidenum">
              <a:rPr lang="en-US" altLang="en-US"/>
              <a:pPr/>
              <a:t>‹#›</a:t>
            </a:fld>
            <a:endParaRPr lang="en-US" altLang="en-US"/>
          </a:p>
        </p:txBody>
      </p:sp>
    </p:spTree>
    <p:extLst>
      <p:ext uri="{BB962C8B-B14F-4D97-AF65-F5344CB8AC3E}">
        <p14:creationId xmlns:p14="http://schemas.microsoft.com/office/powerpoint/2010/main" val="192009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303213"/>
            <a:ext cx="8501063"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3075" y="1692276"/>
            <a:ext cx="4171950" cy="706438"/>
          </a:xfrm>
        </p:spPr>
        <p:txBody>
          <a:bodyPr anchor="b"/>
          <a:lstStyle>
            <a:lvl1pPr marL="0" indent="0">
              <a:buNone/>
              <a:defRPr sz="2400" b="1"/>
            </a:lvl1pPr>
            <a:lvl2pPr marL="457146" indent="0">
              <a:buNone/>
              <a:defRPr sz="2000" b="1"/>
            </a:lvl2pPr>
            <a:lvl3pPr marL="914293" indent="0">
              <a:buNone/>
              <a:defRPr sz="1800" b="1"/>
            </a:lvl3pPr>
            <a:lvl4pPr marL="1371438" indent="0">
              <a:buNone/>
              <a:defRPr sz="1600" b="1"/>
            </a:lvl4pPr>
            <a:lvl5pPr marL="1828585" indent="0">
              <a:buNone/>
              <a:defRPr sz="1600" b="1"/>
            </a:lvl5pPr>
            <a:lvl6pPr marL="2285731" indent="0">
              <a:buNone/>
              <a:defRPr sz="1600" b="1"/>
            </a:lvl6pPr>
            <a:lvl7pPr marL="2742877" indent="0">
              <a:buNone/>
              <a:defRPr sz="1600" b="1"/>
            </a:lvl7pPr>
            <a:lvl8pPr marL="3200023" indent="0">
              <a:buNone/>
              <a:defRPr sz="1600" b="1"/>
            </a:lvl8pPr>
            <a:lvl9pPr marL="365716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3075" y="2398714"/>
            <a:ext cx="417195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99014" y="1692276"/>
            <a:ext cx="4175125" cy="706438"/>
          </a:xfrm>
        </p:spPr>
        <p:txBody>
          <a:bodyPr anchor="b"/>
          <a:lstStyle>
            <a:lvl1pPr marL="0" indent="0">
              <a:buNone/>
              <a:defRPr sz="2400" b="1"/>
            </a:lvl1pPr>
            <a:lvl2pPr marL="457146" indent="0">
              <a:buNone/>
              <a:defRPr sz="2000" b="1"/>
            </a:lvl2pPr>
            <a:lvl3pPr marL="914293" indent="0">
              <a:buNone/>
              <a:defRPr sz="1800" b="1"/>
            </a:lvl3pPr>
            <a:lvl4pPr marL="1371438" indent="0">
              <a:buNone/>
              <a:defRPr sz="1600" b="1"/>
            </a:lvl4pPr>
            <a:lvl5pPr marL="1828585" indent="0">
              <a:buNone/>
              <a:defRPr sz="1600" b="1"/>
            </a:lvl5pPr>
            <a:lvl6pPr marL="2285731" indent="0">
              <a:buNone/>
              <a:defRPr sz="1600" b="1"/>
            </a:lvl6pPr>
            <a:lvl7pPr marL="2742877" indent="0">
              <a:buNone/>
              <a:defRPr sz="1600" b="1"/>
            </a:lvl7pPr>
            <a:lvl8pPr marL="3200023" indent="0">
              <a:buNone/>
              <a:defRPr sz="1600" b="1"/>
            </a:lvl8pPr>
            <a:lvl9pPr marL="365716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9014" y="2398714"/>
            <a:ext cx="4175125"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8958EF3-6BCE-3041-A1F1-9BDDB8F7A0AE}" type="slidenum">
              <a:rPr lang="en-US" altLang="en-US"/>
              <a:pPr/>
              <a:t>‹#›</a:t>
            </a:fld>
            <a:endParaRPr lang="en-US" altLang="en-US"/>
          </a:p>
        </p:txBody>
      </p:sp>
    </p:spTree>
    <p:extLst>
      <p:ext uri="{BB962C8B-B14F-4D97-AF65-F5344CB8AC3E}">
        <p14:creationId xmlns:p14="http://schemas.microsoft.com/office/powerpoint/2010/main" val="72020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C6B9FFB-DAD7-374E-93E6-DF7283F4D582}" type="slidenum">
              <a:rPr lang="en-US" altLang="en-US"/>
              <a:pPr/>
              <a:t>‹#›</a:t>
            </a:fld>
            <a:endParaRPr lang="en-US" altLang="en-US"/>
          </a:p>
        </p:txBody>
      </p:sp>
    </p:spTree>
    <p:extLst>
      <p:ext uri="{BB962C8B-B14F-4D97-AF65-F5344CB8AC3E}">
        <p14:creationId xmlns:p14="http://schemas.microsoft.com/office/powerpoint/2010/main" val="122956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F6AC72F-45F3-3546-A567-F489DD5AD6DB}" type="slidenum">
              <a:rPr lang="en-US" altLang="en-US"/>
              <a:pPr/>
              <a:t>‹#›</a:t>
            </a:fld>
            <a:endParaRPr lang="en-US" altLang="en-US"/>
          </a:p>
        </p:txBody>
      </p:sp>
    </p:spTree>
    <p:extLst>
      <p:ext uri="{BB962C8B-B14F-4D97-AF65-F5344CB8AC3E}">
        <p14:creationId xmlns:p14="http://schemas.microsoft.com/office/powerpoint/2010/main" val="8511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6" y="301626"/>
            <a:ext cx="3106738" cy="12811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692525" y="301627"/>
            <a:ext cx="5281613" cy="64547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3076" y="1582738"/>
            <a:ext cx="3106738" cy="5173662"/>
          </a:xfrm>
        </p:spPr>
        <p:txBody>
          <a:bodyPr/>
          <a:lstStyle>
            <a:lvl1pPr marL="0" indent="0">
              <a:buNone/>
              <a:defRPr sz="1400"/>
            </a:lvl1pPr>
            <a:lvl2pPr marL="457146" indent="0">
              <a:buNone/>
              <a:defRPr sz="1200"/>
            </a:lvl2pPr>
            <a:lvl3pPr marL="914293" indent="0">
              <a:buNone/>
              <a:defRPr sz="1000"/>
            </a:lvl3pPr>
            <a:lvl4pPr marL="1371438" indent="0">
              <a:buNone/>
              <a:defRPr sz="900"/>
            </a:lvl4pPr>
            <a:lvl5pPr marL="1828585" indent="0">
              <a:buNone/>
              <a:defRPr sz="900"/>
            </a:lvl5pPr>
            <a:lvl6pPr marL="2285731" indent="0">
              <a:buNone/>
              <a:defRPr sz="900"/>
            </a:lvl6pPr>
            <a:lvl7pPr marL="2742877" indent="0">
              <a:buNone/>
              <a:defRPr sz="900"/>
            </a:lvl7pPr>
            <a:lvl8pPr marL="3200023" indent="0">
              <a:buNone/>
              <a:defRPr sz="900"/>
            </a:lvl8pPr>
            <a:lvl9pPr marL="365716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2ECFC81-3DAC-0A46-93B5-3AB2BAC56866}" type="slidenum">
              <a:rPr lang="en-US" altLang="en-US"/>
              <a:pPr/>
              <a:t>‹#›</a:t>
            </a:fld>
            <a:endParaRPr lang="en-US" altLang="en-US"/>
          </a:p>
        </p:txBody>
      </p:sp>
    </p:spTree>
    <p:extLst>
      <p:ext uri="{BB962C8B-B14F-4D97-AF65-F5344CB8AC3E}">
        <p14:creationId xmlns:p14="http://schemas.microsoft.com/office/powerpoint/2010/main" val="293410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025" y="5294314"/>
            <a:ext cx="5667375" cy="62388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51025" y="676275"/>
            <a:ext cx="5667375" cy="4537075"/>
          </a:xfrm>
        </p:spPr>
        <p:txBody>
          <a:bodyPr/>
          <a:lstStyle>
            <a:lvl1pPr marL="0" indent="0">
              <a:buNone/>
              <a:defRPr sz="3200"/>
            </a:lvl1pPr>
            <a:lvl2pPr marL="457146" indent="0">
              <a:buNone/>
              <a:defRPr sz="2800"/>
            </a:lvl2pPr>
            <a:lvl3pPr marL="914293" indent="0">
              <a:buNone/>
              <a:defRPr sz="2400"/>
            </a:lvl3pPr>
            <a:lvl4pPr marL="1371438" indent="0">
              <a:buNone/>
              <a:defRPr sz="2000"/>
            </a:lvl4pPr>
            <a:lvl5pPr marL="1828585" indent="0">
              <a:buNone/>
              <a:defRPr sz="2000"/>
            </a:lvl5pPr>
            <a:lvl6pPr marL="2285731" indent="0">
              <a:buNone/>
              <a:defRPr sz="2000"/>
            </a:lvl6pPr>
            <a:lvl7pPr marL="2742877" indent="0">
              <a:buNone/>
              <a:defRPr sz="2000"/>
            </a:lvl7pPr>
            <a:lvl8pPr marL="3200023" indent="0">
              <a:buNone/>
              <a:defRPr sz="2000"/>
            </a:lvl8pPr>
            <a:lvl9pPr marL="3657169" indent="0">
              <a:buNone/>
              <a:defRPr sz="2000"/>
            </a:lvl9pPr>
          </a:lstStyle>
          <a:p>
            <a:pPr lvl="0"/>
            <a:endParaRPr lang="en-US" noProof="0" smtClean="0"/>
          </a:p>
        </p:txBody>
      </p:sp>
      <p:sp>
        <p:nvSpPr>
          <p:cNvPr id="4" name="Text Placeholder 3"/>
          <p:cNvSpPr>
            <a:spLocks noGrp="1"/>
          </p:cNvSpPr>
          <p:nvPr>
            <p:ph type="body" sz="half" idx="2"/>
          </p:nvPr>
        </p:nvSpPr>
        <p:spPr>
          <a:xfrm>
            <a:off x="1851025" y="5918200"/>
            <a:ext cx="5667375" cy="889000"/>
          </a:xfrm>
        </p:spPr>
        <p:txBody>
          <a:bodyPr/>
          <a:lstStyle>
            <a:lvl1pPr marL="0" indent="0">
              <a:buNone/>
              <a:defRPr sz="1400"/>
            </a:lvl1pPr>
            <a:lvl2pPr marL="457146" indent="0">
              <a:buNone/>
              <a:defRPr sz="1200"/>
            </a:lvl2pPr>
            <a:lvl3pPr marL="914293" indent="0">
              <a:buNone/>
              <a:defRPr sz="1000"/>
            </a:lvl3pPr>
            <a:lvl4pPr marL="1371438" indent="0">
              <a:buNone/>
              <a:defRPr sz="900"/>
            </a:lvl4pPr>
            <a:lvl5pPr marL="1828585" indent="0">
              <a:buNone/>
              <a:defRPr sz="900"/>
            </a:lvl5pPr>
            <a:lvl6pPr marL="2285731" indent="0">
              <a:buNone/>
              <a:defRPr sz="900"/>
            </a:lvl6pPr>
            <a:lvl7pPr marL="2742877" indent="0">
              <a:buNone/>
              <a:defRPr sz="900"/>
            </a:lvl7pPr>
            <a:lvl8pPr marL="3200023" indent="0">
              <a:buNone/>
              <a:defRPr sz="900"/>
            </a:lvl8pPr>
            <a:lvl9pPr marL="365716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ED10022-8D1B-3D4A-9525-F735B8319982}" type="slidenum">
              <a:rPr lang="en-US" altLang="en-US"/>
              <a:pPr/>
              <a:t>‹#›</a:t>
            </a:fld>
            <a:endParaRPr lang="en-US" altLang="en-US"/>
          </a:p>
        </p:txBody>
      </p:sp>
    </p:spTree>
    <p:extLst>
      <p:ext uri="{BB962C8B-B14F-4D97-AF65-F5344CB8AC3E}">
        <p14:creationId xmlns:p14="http://schemas.microsoft.com/office/powerpoint/2010/main" val="7230131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8025" y="671513"/>
            <a:ext cx="8029575" cy="1260475"/>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08025" y="2184400"/>
            <a:ext cx="8029575" cy="4538663"/>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08025" y="6891338"/>
            <a:ext cx="1968500" cy="503237"/>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defTabSz="971435">
              <a:defRPr sz="1500" b="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227388" y="6891338"/>
            <a:ext cx="2990850" cy="503237"/>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algn="ctr" defTabSz="971435">
              <a:defRPr sz="1500" b="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769100" y="6891338"/>
            <a:ext cx="1968500" cy="503237"/>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algn="r" defTabSz="969963">
              <a:defRPr sz="1500" b="0"/>
            </a:lvl1pPr>
          </a:lstStyle>
          <a:p>
            <a:fld id="{771F3D26-4C20-7D4B-AEAA-E47130A933D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xStyles>
    <p:titleStyle>
      <a:lvl1pPr algn="ctr" defTabSz="969963" rtl="0" eaLnBrk="0" fontAlgn="base" hangingPunct="0">
        <a:spcBef>
          <a:spcPct val="0"/>
        </a:spcBef>
        <a:spcAft>
          <a:spcPct val="0"/>
        </a:spcAft>
        <a:defRPr sz="4700">
          <a:solidFill>
            <a:schemeClr val="tx2"/>
          </a:solidFill>
          <a:latin typeface="+mj-lt"/>
          <a:ea typeface="+mj-ea"/>
          <a:cs typeface="ＭＳ Ｐゴシック" charset="0"/>
        </a:defRPr>
      </a:lvl1pPr>
      <a:lvl2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2pPr>
      <a:lvl3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3pPr>
      <a:lvl4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4pPr>
      <a:lvl5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5pPr>
      <a:lvl6pPr marL="457146" algn="ctr" defTabSz="971435" rtl="0" eaLnBrk="0" fontAlgn="base" hangingPunct="0">
        <a:spcBef>
          <a:spcPct val="0"/>
        </a:spcBef>
        <a:spcAft>
          <a:spcPct val="0"/>
        </a:spcAft>
        <a:defRPr sz="4700">
          <a:solidFill>
            <a:schemeClr val="tx2"/>
          </a:solidFill>
          <a:latin typeface="Times New Roman" charset="0"/>
          <a:ea typeface="ＭＳ Ｐゴシック" charset="0"/>
        </a:defRPr>
      </a:lvl6pPr>
      <a:lvl7pPr marL="914293" algn="ctr" defTabSz="971435" rtl="0" eaLnBrk="0" fontAlgn="base" hangingPunct="0">
        <a:spcBef>
          <a:spcPct val="0"/>
        </a:spcBef>
        <a:spcAft>
          <a:spcPct val="0"/>
        </a:spcAft>
        <a:defRPr sz="4700">
          <a:solidFill>
            <a:schemeClr val="tx2"/>
          </a:solidFill>
          <a:latin typeface="Times New Roman" charset="0"/>
          <a:ea typeface="ＭＳ Ｐゴシック" charset="0"/>
        </a:defRPr>
      </a:lvl7pPr>
      <a:lvl8pPr marL="1371438" algn="ctr" defTabSz="971435" rtl="0" eaLnBrk="0" fontAlgn="base" hangingPunct="0">
        <a:spcBef>
          <a:spcPct val="0"/>
        </a:spcBef>
        <a:spcAft>
          <a:spcPct val="0"/>
        </a:spcAft>
        <a:defRPr sz="4700">
          <a:solidFill>
            <a:schemeClr val="tx2"/>
          </a:solidFill>
          <a:latin typeface="Times New Roman" charset="0"/>
          <a:ea typeface="ＭＳ Ｐゴシック" charset="0"/>
        </a:defRPr>
      </a:lvl8pPr>
      <a:lvl9pPr marL="1828585" algn="ctr" defTabSz="971435" rtl="0" eaLnBrk="0" fontAlgn="base" hangingPunct="0">
        <a:spcBef>
          <a:spcPct val="0"/>
        </a:spcBef>
        <a:spcAft>
          <a:spcPct val="0"/>
        </a:spcAft>
        <a:defRPr sz="4700">
          <a:solidFill>
            <a:schemeClr val="tx2"/>
          </a:solidFill>
          <a:latin typeface="Times New Roman" charset="0"/>
          <a:ea typeface="ＭＳ Ｐゴシック" charset="0"/>
        </a:defRPr>
      </a:lvl9pPr>
    </p:titleStyle>
    <p:bodyStyle>
      <a:lvl1pPr marL="363538" indent="-363538" algn="l" defTabSz="969963" rtl="0" eaLnBrk="0" fontAlgn="base" hangingPunct="0">
        <a:spcBef>
          <a:spcPct val="20000"/>
        </a:spcBef>
        <a:spcAft>
          <a:spcPct val="0"/>
        </a:spcAft>
        <a:buChar char="•"/>
        <a:defRPr sz="3400">
          <a:solidFill>
            <a:schemeClr val="tx1"/>
          </a:solidFill>
          <a:latin typeface="+mn-lt"/>
          <a:ea typeface="+mn-ea"/>
          <a:cs typeface="ＭＳ Ｐゴシック" charset="0"/>
        </a:defRPr>
      </a:lvl1pPr>
      <a:lvl2pPr marL="787400" indent="-301625" algn="l" defTabSz="969963" rtl="0" eaLnBrk="0" fontAlgn="base" hangingPunct="0">
        <a:spcBef>
          <a:spcPct val="20000"/>
        </a:spcBef>
        <a:spcAft>
          <a:spcPct val="0"/>
        </a:spcAft>
        <a:buChar char="–"/>
        <a:defRPr sz="3000">
          <a:solidFill>
            <a:schemeClr val="tx1"/>
          </a:solidFill>
          <a:latin typeface="+mn-lt"/>
          <a:ea typeface="+mn-ea"/>
        </a:defRPr>
      </a:lvl2pPr>
      <a:lvl3pPr marL="1212850" indent="-241300" algn="l" defTabSz="969963" rtl="0" eaLnBrk="0" fontAlgn="base" hangingPunct="0">
        <a:spcBef>
          <a:spcPct val="20000"/>
        </a:spcBef>
        <a:spcAft>
          <a:spcPct val="0"/>
        </a:spcAft>
        <a:buChar char="•"/>
        <a:defRPr sz="2600">
          <a:solidFill>
            <a:schemeClr val="tx1"/>
          </a:solidFill>
          <a:latin typeface="+mn-lt"/>
          <a:ea typeface="+mn-ea"/>
        </a:defRPr>
      </a:lvl3pPr>
      <a:lvl4pPr marL="1698625" indent="-241300" algn="l" defTabSz="969963" rtl="0" eaLnBrk="0" fontAlgn="base" hangingPunct="0">
        <a:spcBef>
          <a:spcPct val="20000"/>
        </a:spcBef>
        <a:spcAft>
          <a:spcPct val="0"/>
        </a:spcAft>
        <a:buChar char="–"/>
        <a:defRPr sz="2100">
          <a:solidFill>
            <a:schemeClr val="tx1"/>
          </a:solidFill>
          <a:latin typeface="+mn-lt"/>
          <a:ea typeface="+mn-ea"/>
        </a:defRPr>
      </a:lvl4pPr>
      <a:lvl5pPr marL="2184400" indent="-241300" algn="l" defTabSz="969963" rtl="0" eaLnBrk="0" fontAlgn="base" hangingPunct="0">
        <a:spcBef>
          <a:spcPct val="20000"/>
        </a:spcBef>
        <a:spcAft>
          <a:spcPct val="0"/>
        </a:spcAft>
        <a:buChar char="»"/>
        <a:defRPr sz="2100">
          <a:solidFill>
            <a:schemeClr val="tx1"/>
          </a:solidFill>
          <a:latin typeface="+mn-lt"/>
          <a:ea typeface="+mn-ea"/>
        </a:defRPr>
      </a:lvl5pPr>
      <a:lvl6pPr marL="2642876" indent="-242859" algn="l" defTabSz="971435" rtl="0" eaLnBrk="0" fontAlgn="base" hangingPunct="0">
        <a:spcBef>
          <a:spcPct val="20000"/>
        </a:spcBef>
        <a:spcAft>
          <a:spcPct val="0"/>
        </a:spcAft>
        <a:buChar char="»"/>
        <a:defRPr sz="2100">
          <a:solidFill>
            <a:schemeClr val="tx1"/>
          </a:solidFill>
          <a:latin typeface="+mn-lt"/>
          <a:ea typeface="+mn-ea"/>
        </a:defRPr>
      </a:lvl6pPr>
      <a:lvl7pPr marL="3100023" indent="-242859" algn="l" defTabSz="971435" rtl="0" eaLnBrk="0" fontAlgn="base" hangingPunct="0">
        <a:spcBef>
          <a:spcPct val="20000"/>
        </a:spcBef>
        <a:spcAft>
          <a:spcPct val="0"/>
        </a:spcAft>
        <a:buChar char="»"/>
        <a:defRPr sz="2100">
          <a:solidFill>
            <a:schemeClr val="tx1"/>
          </a:solidFill>
          <a:latin typeface="+mn-lt"/>
          <a:ea typeface="+mn-ea"/>
        </a:defRPr>
      </a:lvl7pPr>
      <a:lvl8pPr marL="3557169" indent="-242859" algn="l" defTabSz="971435" rtl="0" eaLnBrk="0" fontAlgn="base" hangingPunct="0">
        <a:spcBef>
          <a:spcPct val="20000"/>
        </a:spcBef>
        <a:spcAft>
          <a:spcPct val="0"/>
        </a:spcAft>
        <a:buChar char="»"/>
        <a:defRPr sz="2100">
          <a:solidFill>
            <a:schemeClr val="tx1"/>
          </a:solidFill>
          <a:latin typeface="+mn-lt"/>
          <a:ea typeface="+mn-ea"/>
        </a:defRPr>
      </a:lvl8pPr>
      <a:lvl9pPr marL="4014316" indent="-242859" algn="l" defTabSz="971435" rtl="0" eaLnBrk="0" fontAlgn="base" hangingPunct="0">
        <a:spcBef>
          <a:spcPct val="20000"/>
        </a:spcBef>
        <a:spcAft>
          <a:spcPct val="0"/>
        </a:spcAft>
        <a:buChar char="»"/>
        <a:defRPr sz="2100">
          <a:solidFill>
            <a:schemeClr val="tx1"/>
          </a:solidFill>
          <a:latin typeface="+mn-lt"/>
          <a:ea typeface="+mn-ea"/>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38" algn="l" defTabSz="457146" rtl="0" eaLnBrk="1" latinLnBrk="0" hangingPunct="1">
        <a:defRPr sz="1800" kern="1200">
          <a:solidFill>
            <a:schemeClr val="tx1"/>
          </a:solidFill>
          <a:latin typeface="+mn-lt"/>
          <a:ea typeface="+mn-ea"/>
          <a:cs typeface="+mn-cs"/>
        </a:defRPr>
      </a:lvl4pPr>
      <a:lvl5pPr marL="1828585" algn="l" defTabSz="457146" rtl="0" eaLnBrk="1" latinLnBrk="0" hangingPunct="1">
        <a:defRPr sz="1800" kern="1200">
          <a:solidFill>
            <a:schemeClr val="tx1"/>
          </a:solidFill>
          <a:latin typeface="+mn-lt"/>
          <a:ea typeface="+mn-ea"/>
          <a:cs typeface="+mn-cs"/>
        </a:defRPr>
      </a:lvl5pPr>
      <a:lvl6pPr marL="2285731" algn="l" defTabSz="457146" rtl="0" eaLnBrk="1" latinLnBrk="0" hangingPunct="1">
        <a:defRPr sz="1800" kern="1200">
          <a:solidFill>
            <a:schemeClr val="tx1"/>
          </a:solidFill>
          <a:latin typeface="+mn-lt"/>
          <a:ea typeface="+mn-ea"/>
          <a:cs typeface="+mn-cs"/>
        </a:defRPr>
      </a:lvl6pPr>
      <a:lvl7pPr marL="2742877" algn="l" defTabSz="457146" rtl="0" eaLnBrk="1" latinLnBrk="0" hangingPunct="1">
        <a:defRPr sz="1800" kern="1200">
          <a:solidFill>
            <a:schemeClr val="tx1"/>
          </a:solidFill>
          <a:latin typeface="+mn-lt"/>
          <a:ea typeface="+mn-ea"/>
          <a:cs typeface="+mn-cs"/>
        </a:defRPr>
      </a:lvl7pPr>
      <a:lvl8pPr marL="3200023" algn="l" defTabSz="457146" rtl="0" eaLnBrk="1" latinLnBrk="0" hangingPunct="1">
        <a:defRPr sz="1800" kern="1200">
          <a:solidFill>
            <a:schemeClr val="tx1"/>
          </a:solidFill>
          <a:latin typeface="+mn-lt"/>
          <a:ea typeface="+mn-ea"/>
          <a:cs typeface="+mn-cs"/>
        </a:defRPr>
      </a:lvl8pPr>
      <a:lvl9pPr marL="3657169"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pn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8.t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1" Type="http://schemas.openxmlformats.org/officeDocument/2006/relationships/image" Target="../media/image19.jpg"/><Relationship Id="rId12" Type="http://schemas.openxmlformats.org/officeDocument/2006/relationships/image" Target="../media/image20.jpg"/><Relationship Id="rId13" Type="http://schemas.openxmlformats.org/officeDocument/2006/relationships/image" Target="../media/image21.jpg"/><Relationship Id="rId14" Type="http://schemas.openxmlformats.org/officeDocument/2006/relationships/image" Target="../media/image22.jpg"/><Relationship Id="rId15" Type="http://schemas.openxmlformats.org/officeDocument/2006/relationships/image" Target="../media/image23.jpg"/><Relationship Id="rId16"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15.jpg"/><Relationship Id="rId8" Type="http://schemas.openxmlformats.org/officeDocument/2006/relationships/image" Target="../media/image16.jpg"/><Relationship Id="rId9" Type="http://schemas.openxmlformats.org/officeDocument/2006/relationships/image" Target="../media/image17.jpg"/><Relationship Id="rId10" Type="http://schemas.openxmlformats.org/officeDocument/2006/relationships/image" Target="../media/image18.jpg"/></Relationships>
</file>

<file path=ppt/slides/_rels/slide18.xml.rels><?xml version="1.0" encoding="UTF-8" standalone="yes"?>
<Relationships xmlns="http://schemas.openxmlformats.org/package/2006/relationships"><Relationship Id="rId11" Type="http://schemas.openxmlformats.org/officeDocument/2006/relationships/image" Target="../media/image34.jpg"/><Relationship Id="rId12" Type="http://schemas.openxmlformats.org/officeDocument/2006/relationships/image" Target="../media/image35.jpg"/><Relationship Id="rId13" Type="http://schemas.openxmlformats.org/officeDocument/2006/relationships/image" Target="../media/image36.jpg"/><Relationship Id="rId14" Type="http://schemas.openxmlformats.org/officeDocument/2006/relationships/image" Target="../media/image37.jpg"/><Relationship Id="rId15" Type="http://schemas.openxmlformats.org/officeDocument/2006/relationships/image" Target="../media/image38.jpg"/><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28.jpg"/><Relationship Id="rId6" Type="http://schemas.openxmlformats.org/officeDocument/2006/relationships/image" Target="../media/image29.png"/><Relationship Id="rId7" Type="http://schemas.openxmlformats.org/officeDocument/2006/relationships/image" Target="../media/image30.jpg"/><Relationship Id="rId8" Type="http://schemas.openxmlformats.org/officeDocument/2006/relationships/image" Target="../media/image31.jpg"/><Relationship Id="rId9" Type="http://schemas.openxmlformats.org/officeDocument/2006/relationships/image" Target="../media/image32.png"/><Relationship Id="rId10" Type="http://schemas.openxmlformats.org/officeDocument/2006/relationships/image" Target="../media/image3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779963" y="966662"/>
            <a:ext cx="8029575" cy="1763713"/>
          </a:xfrm>
          <a:extLst>
            <a:ext uri="{909E8E84-426E-40dd-AFC4-6F175D3DCCD1}">
              <a14:hiddenFill xmlns="" xmlns:a14="http://schemas.microsoft.com/office/drawing/2010/main">
                <a:solidFill>
                  <a:srgbClr val="FFFF66"/>
                </a:solidFill>
              </a14:hiddenFill>
            </a:ext>
          </a:extLst>
        </p:spPr>
        <p:txBody>
          <a:bodyPr/>
          <a:lstStyle/>
          <a:p>
            <a:r>
              <a:rPr lang="en-US" altLang="en-US" sz="4000" b="1" dirty="0" smtClean="0">
                <a:solidFill>
                  <a:srgbClr val="0000F3"/>
                </a:solidFill>
              </a:rPr>
              <a:t>Gender, Faculty Salaries and Inequity at UTK</a:t>
            </a:r>
            <a:endParaRPr lang="en-US" altLang="en-US" dirty="0">
              <a:latin typeface="Verdana" charset="0"/>
            </a:endParaRPr>
          </a:p>
        </p:txBody>
      </p:sp>
      <p:sp>
        <p:nvSpPr>
          <p:cNvPr id="321539" name="Rectangle 3"/>
          <p:cNvSpPr>
            <a:spLocks noGrp="1" noChangeArrowheads="1"/>
          </p:cNvSpPr>
          <p:nvPr>
            <p:ph type="subTitle" idx="1"/>
          </p:nvPr>
        </p:nvSpPr>
        <p:spPr>
          <a:xfrm>
            <a:off x="884738" y="3019425"/>
            <a:ext cx="7924800" cy="1931988"/>
          </a:xfrm>
        </p:spPr>
        <p:txBody>
          <a:bodyPr/>
          <a:lstStyle/>
          <a:p>
            <a:pPr defTabSz="971435">
              <a:defRPr/>
            </a:pPr>
            <a:r>
              <a:rPr lang="en-US" sz="3000" dirty="0">
                <a:solidFill>
                  <a:srgbClr val="CCFF33"/>
                </a:solidFill>
                <a:cs typeface="+mn-cs"/>
              </a:rPr>
              <a:t> </a:t>
            </a:r>
            <a:r>
              <a:rPr lang="en-US" sz="3000" dirty="0">
                <a:cs typeface="+mn-cs"/>
              </a:rPr>
              <a:t>Louis J. </a:t>
            </a:r>
            <a:r>
              <a:rPr lang="en-US" sz="3000" dirty="0" smtClean="0">
                <a:cs typeface="+mn-cs"/>
              </a:rPr>
              <a:t>Gross</a:t>
            </a:r>
          </a:p>
          <a:p>
            <a:pPr defTabSz="971435">
              <a:defRPr/>
            </a:pPr>
            <a:r>
              <a:rPr lang="en-US" altLang="x-none" sz="3200" dirty="0"/>
              <a:t>Distinguished Professor of Ecology and Evolutionary Biology and </a:t>
            </a:r>
            <a:r>
              <a:rPr lang="en-US" altLang="x-none" sz="3200" dirty="0" smtClean="0"/>
              <a:t>Mathematics</a:t>
            </a:r>
          </a:p>
          <a:p>
            <a:pPr defTabSz="971435">
              <a:defRPr/>
            </a:pPr>
            <a:r>
              <a:rPr lang="en-US" sz="3200" dirty="0" smtClean="0">
                <a:cs typeface="+mn-cs"/>
              </a:rPr>
              <a:t>Director, The Institute for Environmental Modeling</a:t>
            </a:r>
            <a:endParaRPr lang="en-US" sz="3000" dirty="0">
              <a:cs typeface="+mn-cs"/>
            </a:endParaRPr>
          </a:p>
          <a:p>
            <a:pPr defTabSz="971435">
              <a:defRPr/>
            </a:pPr>
            <a:r>
              <a:rPr lang="en-US" sz="3000" dirty="0" smtClean="0">
                <a:cs typeface="+mn-cs"/>
              </a:rPr>
              <a:t>Founding Director, National </a:t>
            </a:r>
            <a:r>
              <a:rPr lang="en-US" sz="3000" dirty="0">
                <a:cs typeface="+mn-cs"/>
              </a:rPr>
              <a:t>Institute for Mathematical and Biological </a:t>
            </a:r>
            <a:r>
              <a:rPr lang="en-US" sz="3000" dirty="0" smtClean="0">
                <a:cs typeface="+mn-cs"/>
              </a:rPr>
              <a:t>Synthesis (</a:t>
            </a:r>
            <a:r>
              <a:rPr lang="en-US" sz="3000" dirty="0" err="1" smtClean="0">
                <a:cs typeface="+mn-cs"/>
              </a:rPr>
              <a:t>NIMBioS</a:t>
            </a:r>
            <a:r>
              <a:rPr lang="en-US" sz="3000" dirty="0" smtClean="0">
                <a:cs typeface="+mn-cs"/>
              </a:rPr>
              <a:t>)</a:t>
            </a:r>
            <a:endParaRPr lang="en-US" sz="3000" dirty="0">
              <a:cs typeface="+mn-cs"/>
            </a:endParaRPr>
          </a:p>
          <a:p>
            <a:pPr defTabSz="971435">
              <a:defRPr/>
            </a:pPr>
            <a:endParaRPr lang="en-US" sz="3000" dirty="0">
              <a:solidFill>
                <a:srgbClr val="FFFF66"/>
              </a:solidFill>
              <a:cs typeface="+mn-cs"/>
            </a:endParaRPr>
          </a:p>
          <a:p>
            <a:pPr defTabSz="971435">
              <a:defRPr/>
            </a:pPr>
            <a:endParaRPr lang="en-US" sz="3000" dirty="0">
              <a:solidFill>
                <a:srgbClr val="CCFF33"/>
              </a:solidFill>
              <a:cs typeface="+mn-cs"/>
            </a:endParaRPr>
          </a:p>
        </p:txBody>
      </p:sp>
      <p:pic>
        <p:nvPicPr>
          <p:cNvPr id="8" name="Picture 10" descr="ut-word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812" y="154777"/>
            <a:ext cx="19224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4" descr="gendergapheading.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04" y="657225"/>
            <a:ext cx="944562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1412" y="4010025"/>
            <a:ext cx="7391400" cy="2677656"/>
          </a:xfrm>
          <a:prstGeom prst="rect">
            <a:avLst/>
          </a:prstGeom>
          <a:noFill/>
        </p:spPr>
        <p:txBody>
          <a:bodyPr wrap="square" rtlCol="0">
            <a:spAutoFit/>
          </a:bodyPr>
          <a:lstStyle/>
          <a:p>
            <a:r>
              <a:rPr lang="en-US" sz="2400" dirty="0" smtClean="0"/>
              <a:t>This peer-reviewed paper summarized the resampling analysis as well as more traditional regression methods using the 2007 salary data.  </a:t>
            </a:r>
          </a:p>
          <a:p>
            <a:endParaRPr lang="en-US" sz="2400" dirty="0"/>
          </a:p>
          <a:p>
            <a:r>
              <a:rPr lang="en-US" sz="2400" dirty="0" smtClean="0"/>
              <a:t>For the full history of reports including the latest ones, see the UTK Faculty Senate Budget and Planning Committee Website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dirty="0" smtClean="0"/>
              <a:t>Analysis Results for 2007-8 </a:t>
            </a:r>
            <a:endParaRPr lang="en-US" dirty="0"/>
          </a:p>
        </p:txBody>
      </p:sp>
      <p:pic>
        <p:nvPicPr>
          <p:cNvPr id="6"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0" y="226361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46400" y="227885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8800" y="229409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flipV="1">
            <a:off x="153255" y="1731162"/>
            <a:ext cx="15777307" cy="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1141412" y="1251273"/>
            <a:ext cx="7419975" cy="6678751"/>
          </a:xfrm>
          <a:prstGeom prst="rect">
            <a:avLst/>
          </a:prstGeom>
          <a:noFill/>
        </p:spPr>
        <p:txBody>
          <a:bodyPr wrap="square" rtlCol="0">
            <a:spAutoFit/>
          </a:bodyPr>
          <a:lstStyle/>
          <a:p>
            <a:r>
              <a:rPr lang="en-US" sz="2800" b="0" dirty="0" smtClean="0"/>
              <a:t>Across-the-board and equity raises were given in Spring 2007 and the analysis was repeated after these raises </a:t>
            </a:r>
            <a:r>
              <a:rPr lang="en-US" sz="2800" dirty="0" smtClean="0"/>
              <a:t>– there was no impact on the salary differences. </a:t>
            </a:r>
          </a:p>
          <a:p>
            <a:endParaRPr lang="en-US" sz="2800" dirty="0"/>
          </a:p>
          <a:p>
            <a:r>
              <a:rPr lang="en-US" sz="2800" b="0" dirty="0" smtClean="0"/>
              <a:t>In Fall 2007, an </a:t>
            </a:r>
            <a:r>
              <a:rPr lang="en-US" sz="2800" b="0" dirty="0"/>
              <a:t>across-the-board raise pool was 3% and a</a:t>
            </a:r>
            <a:r>
              <a:rPr lang="en-US" sz="2800" b="0" dirty="0" smtClean="0"/>
              <a:t> </a:t>
            </a:r>
            <a:r>
              <a:rPr lang="en-US" sz="2800" b="0" dirty="0"/>
              <a:t>merit pool was 2%. The merit pool was split so that 25% of it was focused on females only, with the remaining 75% going to both males and females. </a:t>
            </a:r>
            <a:r>
              <a:rPr lang="en-US" sz="2800" dirty="0"/>
              <a:t>T</a:t>
            </a:r>
            <a:r>
              <a:rPr lang="en-US" sz="2800" dirty="0" smtClean="0"/>
              <a:t>here </a:t>
            </a:r>
            <a:r>
              <a:rPr lang="en-US" sz="2800" dirty="0"/>
              <a:t>was </a:t>
            </a:r>
            <a:r>
              <a:rPr lang="en-US" sz="2800" dirty="0" smtClean="0"/>
              <a:t>no </a:t>
            </a:r>
            <a:r>
              <a:rPr lang="en-US" sz="2800" dirty="0"/>
              <a:t>change in the gender-based differences in salary despite the decision to focus part of the merit </a:t>
            </a:r>
            <a:r>
              <a:rPr lang="en-US" sz="2800" dirty="0" smtClean="0"/>
              <a:t>pool </a:t>
            </a:r>
            <a:r>
              <a:rPr lang="en-US" sz="2800" dirty="0"/>
              <a:t>on redressing gender </a:t>
            </a:r>
            <a:r>
              <a:rPr lang="en-US" sz="2800" dirty="0" smtClean="0"/>
              <a:t>differences. </a:t>
            </a:r>
            <a:r>
              <a:rPr lang="en-US" sz="2800" dirty="0"/>
              <a:t> </a:t>
            </a:r>
          </a:p>
          <a:p>
            <a:endParaRPr lang="en-US" altLang="x-none" sz="2400" dirty="0"/>
          </a:p>
          <a:p>
            <a:endParaRPr lang="en-US" dirty="0"/>
          </a:p>
        </p:txBody>
      </p:sp>
    </p:spTree>
    <p:extLst>
      <p:ext uri="{BB962C8B-B14F-4D97-AF65-F5344CB8AC3E}">
        <p14:creationId xmlns:p14="http://schemas.microsoft.com/office/powerpoint/2010/main" val="1923124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dirty="0" smtClean="0"/>
              <a:t>Analysis Results for 2007-8 </a:t>
            </a:r>
            <a:endParaRPr lang="en-US" dirty="0"/>
          </a:p>
        </p:txBody>
      </p:sp>
      <p:pic>
        <p:nvPicPr>
          <p:cNvPr id="6"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0" y="226361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46400" y="227885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8800" y="229409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flipV="1">
            <a:off x="153255" y="1731162"/>
            <a:ext cx="15777307" cy="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813564586"/>
              </p:ext>
            </p:extLst>
          </p:nvPr>
        </p:nvGraphicFramePr>
        <p:xfrm>
          <a:off x="736599" y="1315932"/>
          <a:ext cx="7619997" cy="3352800"/>
        </p:xfrm>
        <a:graphic>
          <a:graphicData uri="http://schemas.openxmlformats.org/drawingml/2006/table">
            <a:tbl>
              <a:tblPr firstRow="1" firstCol="1" bandRow="1" bandCol="1">
                <a:tableStyleId>{5C22544A-7EE6-4342-B048-85BDC9FD1C3A}</a:tableStyleId>
              </a:tblPr>
              <a:tblGrid>
                <a:gridCol w="1088448"/>
                <a:gridCol w="1088448"/>
                <a:gridCol w="1088448"/>
                <a:gridCol w="1088448"/>
                <a:gridCol w="1088448"/>
                <a:gridCol w="1088448"/>
                <a:gridCol w="1089309"/>
              </a:tblGrid>
              <a:tr h="1676400">
                <a:tc>
                  <a:txBody>
                    <a:bodyPr/>
                    <a:lstStyle/>
                    <a:p>
                      <a:pPr marL="0" marR="0">
                        <a:spcBef>
                          <a:spcPts val="0"/>
                        </a:spcBef>
                        <a:spcAft>
                          <a:spcPts val="0"/>
                        </a:spcAft>
                      </a:pPr>
                      <a:r>
                        <a:rPr lang="en-US">
                          <a:solidFill>
                            <a:schemeClr val="tx1"/>
                          </a:solidFill>
                        </a:rPr>
                        <a:t> </a:t>
                      </a:r>
                    </a:p>
                  </a:txBody>
                  <a:tcPr marL="68580" marR="68580" marT="0" marB="0"/>
                </a:tc>
                <a:tc>
                  <a:txBody>
                    <a:bodyPr/>
                    <a:lstStyle/>
                    <a:p>
                      <a:pPr marL="0" marR="0">
                        <a:spcBef>
                          <a:spcPts val="0"/>
                        </a:spcBef>
                        <a:spcAft>
                          <a:spcPts val="0"/>
                        </a:spcAft>
                      </a:pPr>
                      <a:r>
                        <a:rPr lang="en-US">
                          <a:solidFill>
                            <a:schemeClr val="tx1"/>
                          </a:solidFill>
                        </a:rPr>
                        <a:t>Spring 2007 Mean Salary Males</a:t>
                      </a:r>
                    </a:p>
                  </a:txBody>
                  <a:tcPr marL="68580" marR="68580" marT="0" marB="0"/>
                </a:tc>
                <a:tc>
                  <a:txBody>
                    <a:bodyPr/>
                    <a:lstStyle/>
                    <a:p>
                      <a:pPr marL="0" marR="0">
                        <a:spcBef>
                          <a:spcPts val="0"/>
                        </a:spcBef>
                        <a:spcAft>
                          <a:spcPts val="0"/>
                        </a:spcAft>
                      </a:pPr>
                      <a:r>
                        <a:rPr lang="en-US">
                          <a:solidFill>
                            <a:schemeClr val="tx1"/>
                          </a:solidFill>
                        </a:rPr>
                        <a:t>Fall 2007 Mean Salary Males Predicted</a:t>
                      </a:r>
                    </a:p>
                  </a:txBody>
                  <a:tcPr marL="68580" marR="68580" marT="0" marB="0"/>
                </a:tc>
                <a:tc>
                  <a:txBody>
                    <a:bodyPr/>
                    <a:lstStyle/>
                    <a:p>
                      <a:pPr marL="0" marR="0">
                        <a:spcBef>
                          <a:spcPts val="0"/>
                        </a:spcBef>
                        <a:spcAft>
                          <a:spcPts val="0"/>
                        </a:spcAft>
                      </a:pPr>
                      <a:r>
                        <a:rPr lang="en-US">
                          <a:solidFill>
                            <a:schemeClr val="tx1"/>
                          </a:solidFill>
                        </a:rPr>
                        <a:t>Fall 2007 Mean Salary Males Actual</a:t>
                      </a:r>
                    </a:p>
                  </a:txBody>
                  <a:tcPr marL="68580" marR="68580" marT="0" marB="0"/>
                </a:tc>
                <a:tc>
                  <a:txBody>
                    <a:bodyPr/>
                    <a:lstStyle/>
                    <a:p>
                      <a:pPr marL="0" marR="0">
                        <a:spcBef>
                          <a:spcPts val="0"/>
                        </a:spcBef>
                        <a:spcAft>
                          <a:spcPts val="0"/>
                        </a:spcAft>
                      </a:pPr>
                      <a:r>
                        <a:rPr lang="en-US">
                          <a:solidFill>
                            <a:schemeClr val="tx1"/>
                          </a:solidFill>
                        </a:rPr>
                        <a:t>Spring 2007 Mean Salary Females</a:t>
                      </a:r>
                    </a:p>
                  </a:txBody>
                  <a:tcPr marL="68580" marR="68580" marT="0" marB="0"/>
                </a:tc>
                <a:tc>
                  <a:txBody>
                    <a:bodyPr/>
                    <a:lstStyle/>
                    <a:p>
                      <a:pPr marL="0" marR="0">
                        <a:spcBef>
                          <a:spcPts val="0"/>
                        </a:spcBef>
                        <a:spcAft>
                          <a:spcPts val="0"/>
                        </a:spcAft>
                      </a:pPr>
                      <a:r>
                        <a:rPr lang="en-US">
                          <a:solidFill>
                            <a:schemeClr val="tx1"/>
                          </a:solidFill>
                        </a:rPr>
                        <a:t>Fall 2007 Mean Salary Females Predicted</a:t>
                      </a:r>
                    </a:p>
                  </a:txBody>
                  <a:tcPr marL="68580" marR="68580" marT="0" marB="0"/>
                </a:tc>
                <a:tc>
                  <a:txBody>
                    <a:bodyPr/>
                    <a:lstStyle/>
                    <a:p>
                      <a:pPr marL="0" marR="0">
                        <a:spcBef>
                          <a:spcPts val="0"/>
                        </a:spcBef>
                        <a:spcAft>
                          <a:spcPts val="0"/>
                        </a:spcAft>
                      </a:pPr>
                      <a:r>
                        <a:rPr lang="en-US">
                          <a:solidFill>
                            <a:schemeClr val="tx1"/>
                          </a:solidFill>
                        </a:rPr>
                        <a:t>Fall 2007 Mean Salary Females Actual</a:t>
                      </a:r>
                    </a:p>
                  </a:txBody>
                  <a:tcPr marL="68580" marR="68580" marT="0" marB="0"/>
                </a:tc>
              </a:tr>
              <a:tr h="670560">
                <a:tc>
                  <a:txBody>
                    <a:bodyPr/>
                    <a:lstStyle/>
                    <a:p>
                      <a:pPr marL="0" marR="0">
                        <a:spcBef>
                          <a:spcPts val="0"/>
                        </a:spcBef>
                        <a:spcAft>
                          <a:spcPts val="0"/>
                        </a:spcAft>
                      </a:pPr>
                      <a:r>
                        <a:rPr lang="en-US">
                          <a:solidFill>
                            <a:schemeClr val="tx1"/>
                          </a:solidFill>
                        </a:rPr>
                        <a:t>Assistant Professor</a:t>
                      </a:r>
                    </a:p>
                  </a:txBody>
                  <a:tcPr marL="68580" marR="68580" marT="0" marB="0"/>
                </a:tc>
                <a:tc>
                  <a:txBody>
                    <a:bodyPr/>
                    <a:lstStyle/>
                    <a:p>
                      <a:pPr marL="0" marR="0">
                        <a:spcBef>
                          <a:spcPts val="0"/>
                        </a:spcBef>
                        <a:spcAft>
                          <a:spcPts val="0"/>
                        </a:spcAft>
                      </a:pPr>
                      <a:r>
                        <a:rPr lang="en-US">
                          <a:solidFill>
                            <a:schemeClr val="tx1"/>
                          </a:solidFill>
                        </a:rPr>
                        <a:t>61,976</a:t>
                      </a:r>
                    </a:p>
                  </a:txBody>
                  <a:tcPr marL="68580" marR="68580" marT="0" marB="0"/>
                </a:tc>
                <a:tc>
                  <a:txBody>
                    <a:bodyPr/>
                    <a:lstStyle/>
                    <a:p>
                      <a:pPr marL="0" marR="0">
                        <a:spcBef>
                          <a:spcPts val="0"/>
                        </a:spcBef>
                        <a:spcAft>
                          <a:spcPts val="0"/>
                        </a:spcAft>
                      </a:pPr>
                      <a:r>
                        <a:rPr lang="en-US">
                          <a:solidFill>
                            <a:schemeClr val="tx1"/>
                          </a:solidFill>
                        </a:rPr>
                        <a:t>64,765</a:t>
                      </a:r>
                    </a:p>
                  </a:txBody>
                  <a:tcPr marL="68580" marR="68580" marT="0" marB="0"/>
                </a:tc>
                <a:tc>
                  <a:txBody>
                    <a:bodyPr/>
                    <a:lstStyle/>
                    <a:p>
                      <a:pPr marL="0" marR="0">
                        <a:spcBef>
                          <a:spcPts val="0"/>
                        </a:spcBef>
                        <a:spcAft>
                          <a:spcPts val="0"/>
                        </a:spcAft>
                      </a:pPr>
                      <a:r>
                        <a:rPr lang="en-US">
                          <a:solidFill>
                            <a:schemeClr val="tx1"/>
                          </a:solidFill>
                        </a:rPr>
                        <a:t>65,823</a:t>
                      </a:r>
                    </a:p>
                  </a:txBody>
                  <a:tcPr marL="68580" marR="68580" marT="0" marB="0"/>
                </a:tc>
                <a:tc>
                  <a:txBody>
                    <a:bodyPr/>
                    <a:lstStyle/>
                    <a:p>
                      <a:pPr marL="0" marR="0">
                        <a:spcBef>
                          <a:spcPts val="0"/>
                        </a:spcBef>
                        <a:spcAft>
                          <a:spcPts val="0"/>
                        </a:spcAft>
                      </a:pPr>
                      <a:r>
                        <a:rPr lang="en-US" dirty="0">
                          <a:solidFill>
                            <a:schemeClr val="tx1"/>
                          </a:solidFill>
                        </a:rPr>
                        <a:t>55,797</a:t>
                      </a:r>
                    </a:p>
                  </a:txBody>
                  <a:tcPr marL="68580" marR="68580" marT="0" marB="0"/>
                </a:tc>
                <a:tc>
                  <a:txBody>
                    <a:bodyPr/>
                    <a:lstStyle/>
                    <a:p>
                      <a:pPr marL="0" marR="0">
                        <a:spcBef>
                          <a:spcPts val="0"/>
                        </a:spcBef>
                        <a:spcAft>
                          <a:spcPts val="0"/>
                        </a:spcAft>
                      </a:pPr>
                      <a:r>
                        <a:rPr lang="en-US">
                          <a:solidFill>
                            <a:schemeClr val="tx1"/>
                          </a:solidFill>
                        </a:rPr>
                        <a:t>58,928</a:t>
                      </a:r>
                    </a:p>
                  </a:txBody>
                  <a:tcPr marL="68580" marR="68580" marT="0" marB="0"/>
                </a:tc>
                <a:tc>
                  <a:txBody>
                    <a:bodyPr/>
                    <a:lstStyle/>
                    <a:p>
                      <a:pPr marL="0" marR="0">
                        <a:spcBef>
                          <a:spcPts val="0"/>
                        </a:spcBef>
                        <a:spcAft>
                          <a:spcPts val="0"/>
                        </a:spcAft>
                      </a:pPr>
                      <a:r>
                        <a:rPr lang="en-US">
                          <a:solidFill>
                            <a:schemeClr val="tx1"/>
                          </a:solidFill>
                        </a:rPr>
                        <a:t>58,963</a:t>
                      </a:r>
                    </a:p>
                  </a:txBody>
                  <a:tcPr marL="68580" marR="68580" marT="0" marB="0"/>
                </a:tc>
              </a:tr>
              <a:tr h="670560">
                <a:tc>
                  <a:txBody>
                    <a:bodyPr/>
                    <a:lstStyle/>
                    <a:p>
                      <a:pPr marL="0" marR="0">
                        <a:spcBef>
                          <a:spcPts val="0"/>
                        </a:spcBef>
                        <a:spcAft>
                          <a:spcPts val="0"/>
                        </a:spcAft>
                      </a:pPr>
                      <a:r>
                        <a:rPr lang="en-US">
                          <a:solidFill>
                            <a:schemeClr val="tx1"/>
                          </a:solidFill>
                        </a:rPr>
                        <a:t>Associate Professor</a:t>
                      </a:r>
                    </a:p>
                  </a:txBody>
                  <a:tcPr marL="68580" marR="68580" marT="0" marB="0"/>
                </a:tc>
                <a:tc>
                  <a:txBody>
                    <a:bodyPr/>
                    <a:lstStyle/>
                    <a:p>
                      <a:pPr marL="0" marR="0">
                        <a:spcBef>
                          <a:spcPts val="0"/>
                        </a:spcBef>
                        <a:spcAft>
                          <a:spcPts val="0"/>
                        </a:spcAft>
                      </a:pPr>
                      <a:r>
                        <a:rPr lang="en-US">
                          <a:solidFill>
                            <a:schemeClr val="tx1"/>
                          </a:solidFill>
                        </a:rPr>
                        <a:t>74,630</a:t>
                      </a:r>
                    </a:p>
                  </a:txBody>
                  <a:tcPr marL="68580" marR="68580" marT="0" marB="0"/>
                </a:tc>
                <a:tc>
                  <a:txBody>
                    <a:bodyPr/>
                    <a:lstStyle/>
                    <a:p>
                      <a:pPr marL="0" marR="0">
                        <a:spcBef>
                          <a:spcPts val="0"/>
                        </a:spcBef>
                        <a:spcAft>
                          <a:spcPts val="0"/>
                        </a:spcAft>
                      </a:pPr>
                      <a:r>
                        <a:rPr lang="en-US">
                          <a:solidFill>
                            <a:schemeClr val="tx1"/>
                          </a:solidFill>
                        </a:rPr>
                        <a:t>77,988</a:t>
                      </a:r>
                    </a:p>
                  </a:txBody>
                  <a:tcPr marL="68580" marR="68580" marT="0" marB="0"/>
                </a:tc>
                <a:tc>
                  <a:txBody>
                    <a:bodyPr/>
                    <a:lstStyle/>
                    <a:p>
                      <a:pPr marL="0" marR="0">
                        <a:spcBef>
                          <a:spcPts val="0"/>
                        </a:spcBef>
                        <a:spcAft>
                          <a:spcPts val="0"/>
                        </a:spcAft>
                      </a:pPr>
                      <a:r>
                        <a:rPr lang="en-US">
                          <a:solidFill>
                            <a:schemeClr val="tx1"/>
                          </a:solidFill>
                        </a:rPr>
                        <a:t>77,571</a:t>
                      </a:r>
                    </a:p>
                  </a:txBody>
                  <a:tcPr marL="68580" marR="68580" marT="0" marB="0"/>
                </a:tc>
                <a:tc>
                  <a:txBody>
                    <a:bodyPr/>
                    <a:lstStyle/>
                    <a:p>
                      <a:pPr marL="0" marR="0">
                        <a:spcBef>
                          <a:spcPts val="0"/>
                        </a:spcBef>
                        <a:spcAft>
                          <a:spcPts val="0"/>
                        </a:spcAft>
                      </a:pPr>
                      <a:r>
                        <a:rPr lang="en-US">
                          <a:solidFill>
                            <a:schemeClr val="tx1"/>
                          </a:solidFill>
                        </a:rPr>
                        <a:t>67,698</a:t>
                      </a:r>
                    </a:p>
                  </a:txBody>
                  <a:tcPr marL="68580" marR="68580" marT="0" marB="0"/>
                </a:tc>
                <a:tc>
                  <a:txBody>
                    <a:bodyPr/>
                    <a:lstStyle/>
                    <a:p>
                      <a:pPr marL="0" marR="0">
                        <a:spcBef>
                          <a:spcPts val="0"/>
                        </a:spcBef>
                        <a:spcAft>
                          <a:spcPts val="0"/>
                        </a:spcAft>
                      </a:pPr>
                      <a:r>
                        <a:rPr lang="en-US">
                          <a:solidFill>
                            <a:schemeClr val="tx1"/>
                          </a:solidFill>
                        </a:rPr>
                        <a:t>71,609</a:t>
                      </a:r>
                    </a:p>
                  </a:txBody>
                  <a:tcPr marL="68580" marR="68580" marT="0" marB="0"/>
                </a:tc>
                <a:tc>
                  <a:txBody>
                    <a:bodyPr/>
                    <a:lstStyle/>
                    <a:p>
                      <a:pPr marL="0" marR="0">
                        <a:spcBef>
                          <a:spcPts val="0"/>
                        </a:spcBef>
                        <a:spcAft>
                          <a:spcPts val="0"/>
                        </a:spcAft>
                      </a:pPr>
                      <a:r>
                        <a:rPr lang="en-US">
                          <a:solidFill>
                            <a:schemeClr val="tx1"/>
                          </a:solidFill>
                        </a:rPr>
                        <a:t>71,545</a:t>
                      </a:r>
                    </a:p>
                  </a:txBody>
                  <a:tcPr marL="68580" marR="68580" marT="0" marB="0"/>
                </a:tc>
              </a:tr>
              <a:tr h="335280">
                <a:tc>
                  <a:txBody>
                    <a:bodyPr/>
                    <a:lstStyle/>
                    <a:p>
                      <a:pPr marL="0" marR="0">
                        <a:spcBef>
                          <a:spcPts val="0"/>
                        </a:spcBef>
                        <a:spcAft>
                          <a:spcPts val="0"/>
                        </a:spcAft>
                      </a:pPr>
                      <a:r>
                        <a:rPr lang="en-US">
                          <a:solidFill>
                            <a:schemeClr val="tx1"/>
                          </a:solidFill>
                        </a:rPr>
                        <a:t>Professor</a:t>
                      </a:r>
                    </a:p>
                  </a:txBody>
                  <a:tcPr marL="68580" marR="68580" marT="0" marB="0"/>
                </a:tc>
                <a:tc>
                  <a:txBody>
                    <a:bodyPr/>
                    <a:lstStyle/>
                    <a:p>
                      <a:pPr marL="0" marR="0">
                        <a:spcBef>
                          <a:spcPts val="0"/>
                        </a:spcBef>
                        <a:spcAft>
                          <a:spcPts val="0"/>
                        </a:spcAft>
                      </a:pPr>
                      <a:r>
                        <a:rPr lang="en-US">
                          <a:solidFill>
                            <a:schemeClr val="tx1"/>
                          </a:solidFill>
                        </a:rPr>
                        <a:t>98,219</a:t>
                      </a:r>
                    </a:p>
                  </a:txBody>
                  <a:tcPr marL="68580" marR="68580" marT="0" marB="0"/>
                </a:tc>
                <a:tc>
                  <a:txBody>
                    <a:bodyPr/>
                    <a:lstStyle/>
                    <a:p>
                      <a:pPr marL="0" marR="0">
                        <a:spcBef>
                          <a:spcPts val="0"/>
                        </a:spcBef>
                        <a:spcAft>
                          <a:spcPts val="0"/>
                        </a:spcAft>
                      </a:pPr>
                      <a:r>
                        <a:rPr lang="en-US">
                          <a:solidFill>
                            <a:schemeClr val="tx1"/>
                          </a:solidFill>
                        </a:rPr>
                        <a:t>102,640</a:t>
                      </a:r>
                    </a:p>
                  </a:txBody>
                  <a:tcPr marL="68580" marR="68580" marT="0" marB="0"/>
                </a:tc>
                <a:tc>
                  <a:txBody>
                    <a:bodyPr/>
                    <a:lstStyle/>
                    <a:p>
                      <a:pPr marL="0" marR="0">
                        <a:spcBef>
                          <a:spcPts val="0"/>
                        </a:spcBef>
                        <a:spcAft>
                          <a:spcPts val="0"/>
                        </a:spcAft>
                      </a:pPr>
                      <a:r>
                        <a:rPr lang="en-US">
                          <a:solidFill>
                            <a:schemeClr val="tx1"/>
                          </a:solidFill>
                        </a:rPr>
                        <a:t>104,522</a:t>
                      </a:r>
                    </a:p>
                  </a:txBody>
                  <a:tcPr marL="68580" marR="68580" marT="0" marB="0"/>
                </a:tc>
                <a:tc>
                  <a:txBody>
                    <a:bodyPr/>
                    <a:lstStyle/>
                    <a:p>
                      <a:pPr marL="0" marR="0">
                        <a:spcBef>
                          <a:spcPts val="0"/>
                        </a:spcBef>
                        <a:spcAft>
                          <a:spcPts val="0"/>
                        </a:spcAft>
                      </a:pPr>
                      <a:r>
                        <a:rPr lang="en-US">
                          <a:solidFill>
                            <a:schemeClr val="tx1"/>
                          </a:solidFill>
                        </a:rPr>
                        <a:t>85,873</a:t>
                      </a:r>
                    </a:p>
                  </a:txBody>
                  <a:tcPr marL="68580" marR="68580" marT="0" marB="0"/>
                </a:tc>
                <a:tc>
                  <a:txBody>
                    <a:bodyPr/>
                    <a:lstStyle/>
                    <a:p>
                      <a:pPr marL="0" marR="0">
                        <a:spcBef>
                          <a:spcPts val="0"/>
                        </a:spcBef>
                        <a:spcAft>
                          <a:spcPts val="0"/>
                        </a:spcAft>
                      </a:pPr>
                      <a:r>
                        <a:rPr lang="en-US">
                          <a:solidFill>
                            <a:schemeClr val="tx1"/>
                          </a:solidFill>
                        </a:rPr>
                        <a:t>92,167</a:t>
                      </a:r>
                    </a:p>
                  </a:txBody>
                  <a:tcPr marL="68580" marR="68580" marT="0" marB="0"/>
                </a:tc>
                <a:tc>
                  <a:txBody>
                    <a:bodyPr/>
                    <a:lstStyle/>
                    <a:p>
                      <a:pPr marL="0" marR="0">
                        <a:spcBef>
                          <a:spcPts val="0"/>
                        </a:spcBef>
                        <a:spcAft>
                          <a:spcPts val="0"/>
                        </a:spcAft>
                      </a:pPr>
                      <a:r>
                        <a:rPr lang="en-US" dirty="0">
                          <a:solidFill>
                            <a:schemeClr val="tx1"/>
                          </a:solidFill>
                        </a:rPr>
                        <a:t>90,388</a:t>
                      </a:r>
                    </a:p>
                  </a:txBody>
                  <a:tcPr marL="68580" marR="68580" marT="0" marB="0"/>
                </a:tc>
              </a:tr>
            </a:tbl>
          </a:graphicData>
        </a:graphic>
      </p:graphicFrame>
      <p:sp>
        <p:nvSpPr>
          <p:cNvPr id="4" name="TextBox 3"/>
          <p:cNvSpPr txBox="1"/>
          <p:nvPr/>
        </p:nvSpPr>
        <p:spPr>
          <a:xfrm>
            <a:off x="712787" y="5008305"/>
            <a:ext cx="7848600" cy="2554545"/>
          </a:xfrm>
          <a:prstGeom prst="rect">
            <a:avLst/>
          </a:prstGeom>
          <a:noFill/>
        </p:spPr>
        <p:txBody>
          <a:bodyPr wrap="square" rtlCol="0">
            <a:spAutoFit/>
          </a:bodyPr>
          <a:lstStyle/>
          <a:p>
            <a:r>
              <a:rPr lang="en-US" sz="2400" dirty="0"/>
              <a:t>The expected </a:t>
            </a:r>
            <a:r>
              <a:rPr lang="en-US" sz="2400" dirty="0" smtClean="0"/>
              <a:t>and actual changes </a:t>
            </a:r>
            <a:r>
              <a:rPr lang="en-US" sz="2400" dirty="0"/>
              <a:t>in mean salary for male and female faculty based upon </a:t>
            </a:r>
            <a:r>
              <a:rPr lang="en-US" sz="2400" dirty="0" smtClean="0"/>
              <a:t>an across-the-board </a:t>
            </a:r>
            <a:r>
              <a:rPr lang="en-US" sz="2400" dirty="0"/>
              <a:t>raise </a:t>
            </a:r>
            <a:r>
              <a:rPr lang="en-US" sz="2400" dirty="0" smtClean="0"/>
              <a:t>pool of 3</a:t>
            </a:r>
            <a:r>
              <a:rPr lang="en-US" sz="2400" dirty="0"/>
              <a:t>% </a:t>
            </a:r>
            <a:r>
              <a:rPr lang="en-US" sz="2400" dirty="0" smtClean="0"/>
              <a:t>and a merit pool of .5% for females and 1.5% allocated independent of gender from </a:t>
            </a:r>
            <a:r>
              <a:rPr lang="en-US" sz="2400" dirty="0"/>
              <a:t>Spring 2007 to Fall 2007 (values in $).</a:t>
            </a:r>
          </a:p>
          <a:p>
            <a:endParaRPr lang="en-US" dirty="0"/>
          </a:p>
        </p:txBody>
      </p:sp>
    </p:spTree>
    <p:extLst>
      <p:ext uri="{BB962C8B-B14F-4D97-AF65-F5344CB8AC3E}">
        <p14:creationId xmlns:p14="http://schemas.microsoft.com/office/powerpoint/2010/main" val="1229180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dirty="0" smtClean="0"/>
              <a:t>Analysis Results for 2015 </a:t>
            </a:r>
            <a:endParaRPr lang="en-US" dirty="0"/>
          </a:p>
        </p:txBody>
      </p:sp>
      <p:pic>
        <p:nvPicPr>
          <p:cNvPr id="6"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0" y="226361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46400" y="227885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8800" y="229409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flipV="1">
            <a:off x="153255" y="1731162"/>
            <a:ext cx="15777307" cy="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1141412" y="1038225"/>
            <a:ext cx="7419975" cy="7048083"/>
          </a:xfrm>
          <a:prstGeom prst="rect">
            <a:avLst/>
          </a:prstGeom>
          <a:noFill/>
        </p:spPr>
        <p:txBody>
          <a:bodyPr wrap="square" rtlCol="0">
            <a:spAutoFit/>
          </a:bodyPr>
          <a:lstStyle/>
          <a:p>
            <a:r>
              <a:rPr lang="en-US" sz="2400" dirty="0" smtClean="0"/>
              <a:t>No similar analysis was performed until the data for Fall 2015 salaries were supplied to the Committee in April 2016 and these included Instructors and Lecturers. </a:t>
            </a:r>
          </a:p>
          <a:p>
            <a:endParaRPr lang="en-US" sz="2800" dirty="0"/>
          </a:p>
          <a:p>
            <a:r>
              <a:rPr lang="en-US" sz="2400" b="0" dirty="0"/>
              <a:t>T</a:t>
            </a:r>
            <a:r>
              <a:rPr lang="en-US" sz="2400" b="0" dirty="0" smtClean="0"/>
              <a:t>here </a:t>
            </a:r>
            <a:r>
              <a:rPr lang="en-US" sz="2400" b="0" dirty="0"/>
              <a:t>are considerable differences by gender in mean and median salaries at all Professorial ranks, with males having consistently higher mean and median salaries</a:t>
            </a:r>
            <a:r>
              <a:rPr lang="en-US" sz="2400" dirty="0"/>
              <a:t>. On average, female Professorial faculty receive 80% of the salary of male Professorial faculty. </a:t>
            </a:r>
            <a:r>
              <a:rPr lang="en-US" sz="2400" b="0" dirty="0"/>
              <a:t>These differences are not present at Instructor and Lecturer ranks. </a:t>
            </a:r>
            <a:r>
              <a:rPr lang="en-US" sz="2400" b="0" dirty="0" smtClean="0"/>
              <a:t> </a:t>
            </a:r>
            <a:r>
              <a:rPr lang="en-US" sz="2400" dirty="0" smtClean="0"/>
              <a:t>The resampling statistic shows that there has been considerable improvement though there is still an approximate $2500 difference between male and female salaries that is not explained by differential representation by gender in units with different market salaries.</a:t>
            </a:r>
            <a:endParaRPr lang="en-US" altLang="x-none" sz="2400" dirty="0"/>
          </a:p>
          <a:p>
            <a:endParaRPr lang="en-US" dirty="0"/>
          </a:p>
        </p:txBody>
      </p:sp>
    </p:spTree>
    <p:extLst>
      <p:ext uri="{BB962C8B-B14F-4D97-AF65-F5344CB8AC3E}">
        <p14:creationId xmlns:p14="http://schemas.microsoft.com/office/powerpoint/2010/main" val="875451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dirty="0" smtClean="0"/>
              <a:t>Analysis Results for 2015 </a:t>
            </a:r>
            <a:endParaRPr lang="en-US" dirty="0"/>
          </a:p>
        </p:txBody>
      </p:sp>
      <p:pic>
        <p:nvPicPr>
          <p:cNvPr id="6"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0" y="226361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46400" y="227885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8800" y="229409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flipV="1">
            <a:off x="153255" y="1731162"/>
            <a:ext cx="15777307" cy="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1141412" y="5642395"/>
            <a:ext cx="7419975" cy="1200329"/>
          </a:xfrm>
          <a:prstGeom prst="rect">
            <a:avLst/>
          </a:prstGeom>
          <a:noFill/>
        </p:spPr>
        <p:txBody>
          <a:bodyPr wrap="square" rtlCol="0">
            <a:spAutoFit/>
          </a:bodyPr>
          <a:lstStyle/>
          <a:p>
            <a:r>
              <a:rPr lang="en-US" sz="2400" dirty="0" smtClean="0"/>
              <a:t>As in earlier analyses, a limited number of units contribute the greatest amount to the observed differences between male and female salaries. </a:t>
            </a:r>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1903412" y="1190351"/>
            <a:ext cx="5056505" cy="4356412"/>
          </a:xfrm>
          <a:prstGeom prst="rect">
            <a:avLst/>
          </a:prstGeom>
        </p:spPr>
      </p:pic>
    </p:spTree>
    <p:extLst>
      <p:ext uri="{BB962C8B-B14F-4D97-AF65-F5344CB8AC3E}">
        <p14:creationId xmlns:p14="http://schemas.microsoft.com/office/powerpoint/2010/main" val="1948959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dirty="0" smtClean="0"/>
              <a:t>Analysis Results for 2015 </a:t>
            </a:r>
            <a:endParaRPr lang="en-US" dirty="0"/>
          </a:p>
        </p:txBody>
      </p:sp>
      <p:pic>
        <p:nvPicPr>
          <p:cNvPr id="6"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0" y="226361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46400" y="227885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8800" y="229409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flipV="1">
            <a:off x="153255" y="1731162"/>
            <a:ext cx="15777307" cy="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1141412" y="5380379"/>
            <a:ext cx="7419975" cy="1569660"/>
          </a:xfrm>
          <a:prstGeom prst="rect">
            <a:avLst/>
          </a:prstGeom>
          <a:noFill/>
        </p:spPr>
        <p:txBody>
          <a:bodyPr wrap="square" rtlCol="0">
            <a:spAutoFit/>
          </a:bodyPr>
          <a:lstStyle/>
          <a:p>
            <a:r>
              <a:rPr lang="en-US" sz="2400"/>
              <a:t>Histogram of all Fall 2015 Faculty Salaries with the horizontal axis giving salaries in $ and the vertical axis giving the numbers of males (upper bars – in blue) and females (lower bars –in yellow) at each salary level </a:t>
            </a:r>
            <a:r>
              <a:rPr lang="en-US" sz="2400" smtClean="0"/>
              <a:t>. </a:t>
            </a: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1598612" y="996022"/>
            <a:ext cx="5668010" cy="4384357"/>
          </a:xfrm>
          <a:prstGeom prst="rect">
            <a:avLst/>
          </a:prstGeom>
        </p:spPr>
      </p:pic>
    </p:spTree>
    <p:extLst>
      <p:ext uri="{BB962C8B-B14F-4D97-AF65-F5344CB8AC3E}">
        <p14:creationId xmlns:p14="http://schemas.microsoft.com/office/powerpoint/2010/main" val="1103079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dirty="0" smtClean="0"/>
              <a:t>Analysis Results for 2015 </a:t>
            </a:r>
            <a:endParaRPr lang="en-US" dirty="0"/>
          </a:p>
        </p:txBody>
      </p:sp>
      <p:pic>
        <p:nvPicPr>
          <p:cNvPr id="6"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0" y="226361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46400" y="227885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8800" y="229409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flipV="1">
            <a:off x="153255" y="1731162"/>
            <a:ext cx="15777307" cy="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1141412" y="1251273"/>
            <a:ext cx="7419975" cy="5693866"/>
          </a:xfrm>
          <a:prstGeom prst="rect">
            <a:avLst/>
          </a:prstGeom>
          <a:noFill/>
        </p:spPr>
        <p:txBody>
          <a:bodyPr wrap="square" rtlCol="0">
            <a:spAutoFit/>
          </a:bodyPr>
          <a:lstStyle/>
          <a:p>
            <a:r>
              <a:rPr lang="en-US" sz="2800" b="0" dirty="0" smtClean="0"/>
              <a:t>For </a:t>
            </a:r>
            <a:r>
              <a:rPr lang="en-US" sz="2800" b="0" dirty="0"/>
              <a:t>the top 5% of Professorial salaries (not including Instructors and Lecturers) out of 1204 total individuals this is 60 individuals of which 7 are females. </a:t>
            </a:r>
            <a:r>
              <a:rPr lang="en-US" sz="2800" dirty="0"/>
              <a:t>So 11.7% of the individuals in the highest 5% of faculty salaries are females and 88.3% are males. For the top 10% of salaries, this is 120 individuals, of which 20 are female so 16.7% of the individuals in the highest 10% of salaries are female faculty and 83.3% are male faculty. </a:t>
            </a:r>
            <a:endParaRPr lang="en-US" sz="2800" dirty="0" smtClean="0"/>
          </a:p>
          <a:p>
            <a:endParaRPr lang="en-US" sz="2800" dirty="0"/>
          </a:p>
          <a:p>
            <a:r>
              <a:rPr lang="en-US" sz="2800" dirty="0" smtClean="0"/>
              <a:t>Overall, 34.7% of the Professorial </a:t>
            </a:r>
            <a:r>
              <a:rPr lang="en-US" sz="2800" dirty="0"/>
              <a:t>faculty </a:t>
            </a:r>
            <a:r>
              <a:rPr lang="en-US" sz="2800" dirty="0" smtClean="0"/>
              <a:t>are female. </a:t>
            </a:r>
            <a:endParaRPr lang="en-US" sz="2800" dirty="0"/>
          </a:p>
        </p:txBody>
      </p:sp>
    </p:spTree>
    <p:extLst>
      <p:ext uri="{BB962C8B-B14F-4D97-AF65-F5344CB8AC3E}">
        <p14:creationId xmlns:p14="http://schemas.microsoft.com/office/powerpoint/2010/main" val="2026617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0412" y="504825"/>
            <a:ext cx="4495800" cy="707886"/>
          </a:xfrm>
          <a:prstGeom prst="rect">
            <a:avLst/>
          </a:prstGeom>
          <a:noFill/>
        </p:spPr>
        <p:txBody>
          <a:bodyPr wrap="square" rtlCol="0">
            <a:spAutoFit/>
          </a:bodyPr>
          <a:lstStyle/>
          <a:p>
            <a:r>
              <a:rPr lang="en-US" smtClean="0"/>
              <a:t>Governor’s Chairs: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2" y="1343025"/>
            <a:ext cx="4391025" cy="43910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212" y="1038225"/>
            <a:ext cx="3444875" cy="34448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9012" y="3859212"/>
            <a:ext cx="3703638" cy="37036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836" y="2760661"/>
            <a:ext cx="4068763" cy="406876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9510" y="1746111"/>
            <a:ext cx="4276864" cy="427686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2439" y="1789000"/>
            <a:ext cx="3819749" cy="3819749"/>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99" y="3525836"/>
            <a:ext cx="4037013" cy="4037013"/>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92625" y="3723673"/>
            <a:ext cx="3827768" cy="3827768"/>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44" y="1212711"/>
            <a:ext cx="3886824" cy="3886824"/>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06434" y="217645"/>
            <a:ext cx="2980132" cy="4257331"/>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42352" y="3830207"/>
            <a:ext cx="3588749" cy="3588749"/>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093" y="1265668"/>
            <a:ext cx="3671549" cy="3671549"/>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65441" y="3414607"/>
            <a:ext cx="3703638" cy="3703638"/>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826" y="1319245"/>
            <a:ext cx="3732643" cy="3732643"/>
          </a:xfrm>
          <a:prstGeom prst="rect">
            <a:avLst/>
          </a:prstGeom>
        </p:spPr>
      </p:pic>
      <p:sp>
        <p:nvSpPr>
          <p:cNvPr id="18" name="TextBox 17"/>
          <p:cNvSpPr txBox="1"/>
          <p:nvPr/>
        </p:nvSpPr>
        <p:spPr>
          <a:xfrm>
            <a:off x="2741612" y="6448425"/>
            <a:ext cx="4267200" cy="707886"/>
          </a:xfrm>
          <a:prstGeom prst="rect">
            <a:avLst/>
          </a:prstGeom>
          <a:solidFill>
            <a:schemeClr val="bg1"/>
          </a:solidFill>
        </p:spPr>
        <p:txBody>
          <a:bodyPr wrap="square" rtlCol="0">
            <a:spAutoFit/>
          </a:bodyPr>
          <a:lstStyle/>
          <a:p>
            <a:r>
              <a:rPr lang="en-US" dirty="0" smtClean="0"/>
              <a:t>15 </a:t>
            </a:r>
            <a:r>
              <a:rPr lang="en-US" dirty="0" smtClean="0"/>
              <a:t>total, 1 female</a:t>
            </a:r>
            <a:endParaRPr lang="en-US" dirty="0"/>
          </a:p>
        </p:txBody>
      </p:sp>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11290" y="3705317"/>
            <a:ext cx="2694367" cy="2694367"/>
          </a:xfrm>
          <a:prstGeom prst="rect">
            <a:avLst/>
          </a:prstGeom>
        </p:spPr>
      </p:pic>
    </p:spTree>
    <p:extLst>
      <p:ext uri="{BB962C8B-B14F-4D97-AF65-F5344CB8AC3E}">
        <p14:creationId xmlns:p14="http://schemas.microsoft.com/office/powerpoint/2010/main" val="202537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412" y="276225"/>
            <a:ext cx="4800600" cy="707886"/>
          </a:xfrm>
          <a:prstGeom prst="rect">
            <a:avLst/>
          </a:prstGeom>
          <a:noFill/>
        </p:spPr>
        <p:txBody>
          <a:bodyPr wrap="square" rtlCol="0">
            <a:spAutoFit/>
          </a:bodyPr>
          <a:lstStyle/>
          <a:p>
            <a:r>
              <a:rPr lang="en-US" smtClean="0"/>
              <a:t>Chairs of Excellence:</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9212" y="276225"/>
            <a:ext cx="2643188" cy="34564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55" y="1018821"/>
            <a:ext cx="3265488" cy="372469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4504" y="3552825"/>
            <a:ext cx="2986088" cy="380195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7212" y="2881169"/>
            <a:ext cx="3260456" cy="43719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5012" y="1624430"/>
            <a:ext cx="2643188" cy="395087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848" y="2881169"/>
            <a:ext cx="3060700" cy="436021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1923" y="4255462"/>
            <a:ext cx="3863742" cy="3005133"/>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75881" y="311556"/>
            <a:ext cx="2684503" cy="4026755"/>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79784" y="1053531"/>
            <a:ext cx="2705100" cy="384872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53966" y="987012"/>
            <a:ext cx="3055698" cy="4074264"/>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60118" y="901274"/>
            <a:ext cx="3453472" cy="4245739"/>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42230" y="3124062"/>
            <a:ext cx="3034185" cy="4249187"/>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46857" y="1638836"/>
            <a:ext cx="2863750" cy="4305638"/>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8562" y="1615759"/>
            <a:ext cx="6779270" cy="4508215"/>
          </a:xfrm>
          <a:prstGeom prst="rect">
            <a:avLst/>
          </a:prstGeom>
        </p:spPr>
      </p:pic>
      <p:sp>
        <p:nvSpPr>
          <p:cNvPr id="18" name="TextBox 17"/>
          <p:cNvSpPr txBox="1"/>
          <p:nvPr/>
        </p:nvSpPr>
        <p:spPr>
          <a:xfrm>
            <a:off x="2741612" y="6448425"/>
            <a:ext cx="4267200" cy="707886"/>
          </a:xfrm>
          <a:prstGeom prst="rect">
            <a:avLst/>
          </a:prstGeom>
          <a:solidFill>
            <a:schemeClr val="bg1"/>
          </a:solidFill>
        </p:spPr>
        <p:txBody>
          <a:bodyPr wrap="square" rtlCol="0">
            <a:spAutoFit/>
          </a:bodyPr>
          <a:lstStyle/>
          <a:p>
            <a:r>
              <a:rPr lang="en-US" dirty="0" smtClean="0"/>
              <a:t>14 total, 1 female</a:t>
            </a:r>
            <a:endParaRPr lang="en-US" dirty="0"/>
          </a:p>
        </p:txBody>
      </p:sp>
    </p:spTree>
    <p:extLst>
      <p:ext uri="{BB962C8B-B14F-4D97-AF65-F5344CB8AC3E}">
        <p14:creationId xmlns:p14="http://schemas.microsoft.com/office/powerpoint/2010/main" val="144135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dirty="0" smtClean="0"/>
              <a:t>Other Results for 2015 </a:t>
            </a:r>
            <a:endParaRPr lang="en-US" dirty="0"/>
          </a:p>
        </p:txBody>
      </p:sp>
      <p:pic>
        <p:nvPicPr>
          <p:cNvPr id="6"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0" y="226361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46400" y="227885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8800" y="229409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flipV="1">
            <a:off x="153255" y="1731162"/>
            <a:ext cx="15777307" cy="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1141412" y="1251273"/>
            <a:ext cx="7419975" cy="5632311"/>
          </a:xfrm>
          <a:prstGeom prst="rect">
            <a:avLst/>
          </a:prstGeom>
          <a:noFill/>
        </p:spPr>
        <p:txBody>
          <a:bodyPr wrap="square" rtlCol="0">
            <a:spAutoFit/>
          </a:bodyPr>
          <a:lstStyle/>
          <a:p>
            <a:pPr lvl="0"/>
            <a:r>
              <a:rPr lang="en-US" sz="2400" dirty="0" smtClean="0"/>
              <a:t>1. Since </a:t>
            </a:r>
            <a:r>
              <a:rPr lang="en-US" sz="2400" dirty="0"/>
              <a:t>2007, the Professorial faculty numbers have increased slightly (from 1184 to 1204) while the number of Instructors and Lecturers increased from 250 to 323</a:t>
            </a:r>
            <a:r>
              <a:rPr lang="en-US" sz="2400" dirty="0" smtClean="0"/>
              <a:t>.</a:t>
            </a:r>
          </a:p>
          <a:p>
            <a:pPr marL="457200" lvl="0" indent="-457200">
              <a:buAutoNum type="arabicPeriod"/>
            </a:pPr>
            <a:endParaRPr lang="en-US" sz="2400" dirty="0"/>
          </a:p>
          <a:p>
            <a:pPr lvl="0"/>
            <a:r>
              <a:rPr lang="en-US" sz="2400" dirty="0" smtClean="0"/>
              <a:t>2. Since </a:t>
            </a:r>
            <a:r>
              <a:rPr lang="en-US" sz="2400" dirty="0"/>
              <a:t>2007, the gender balance of the Professorial faculty has remained constant with 35% of the faculty being female, while the fraction of the total faculty who are female increased from 38% to 42% due to an increase in female Instructors and </a:t>
            </a:r>
            <a:r>
              <a:rPr lang="en-US" sz="2400" dirty="0" smtClean="0"/>
              <a:t>Lecturers.</a:t>
            </a:r>
          </a:p>
          <a:p>
            <a:pPr lvl="0"/>
            <a:endParaRPr lang="en-US" sz="2400" dirty="0"/>
          </a:p>
          <a:p>
            <a:pPr lvl="0"/>
            <a:r>
              <a:rPr lang="en-US" sz="2400" dirty="0" smtClean="0"/>
              <a:t>3. The </a:t>
            </a:r>
            <a:r>
              <a:rPr lang="en-US" sz="2400" dirty="0"/>
              <a:t>ratio of female-to-male salary was .763 in 2015 including Instructors and Lecturers and the ratio for Professorial Faculty (all ranks) was .802 and these ratios are essentially the same as they were in 2007. </a:t>
            </a:r>
          </a:p>
          <a:p>
            <a:endParaRPr lang="en-US" sz="2400" dirty="0"/>
          </a:p>
        </p:txBody>
      </p:sp>
    </p:spTree>
    <p:extLst>
      <p:ext uri="{BB962C8B-B14F-4D97-AF65-F5344CB8AC3E}">
        <p14:creationId xmlns:p14="http://schemas.microsoft.com/office/powerpoint/2010/main" val="494560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0412" y="504825"/>
            <a:ext cx="4191000" cy="707886"/>
          </a:xfrm>
          <a:prstGeom prst="rect">
            <a:avLst/>
          </a:prstGeom>
          <a:noFill/>
        </p:spPr>
        <p:txBody>
          <a:bodyPr wrap="square" rtlCol="0">
            <a:spAutoFit/>
          </a:bodyPr>
          <a:lstStyle/>
          <a:p>
            <a:r>
              <a:rPr lang="en-US" smtClean="0"/>
              <a:t>Background:</a:t>
            </a:r>
            <a:endParaRPr lang="en-US"/>
          </a:p>
        </p:txBody>
      </p:sp>
      <p:sp>
        <p:nvSpPr>
          <p:cNvPr id="3" name="TextBox 2"/>
          <p:cNvSpPr txBox="1"/>
          <p:nvPr/>
        </p:nvSpPr>
        <p:spPr>
          <a:xfrm>
            <a:off x="760412" y="1495425"/>
            <a:ext cx="8153400" cy="4708981"/>
          </a:xfrm>
          <a:prstGeom prst="rect">
            <a:avLst/>
          </a:prstGeom>
          <a:noFill/>
        </p:spPr>
        <p:txBody>
          <a:bodyPr wrap="square" rtlCol="0">
            <a:spAutoFit/>
          </a:bodyPr>
          <a:lstStyle/>
          <a:p>
            <a:r>
              <a:rPr lang="en-US" sz="2800" dirty="0" smtClean="0"/>
              <a:t>For many years in the 1990’s and early 2000’s, </a:t>
            </a:r>
            <a:r>
              <a:rPr lang="en-US" sz="2800" dirty="0"/>
              <a:t>I</a:t>
            </a:r>
            <a:r>
              <a:rPr lang="en-US" sz="2800" dirty="0" smtClean="0"/>
              <a:t>nstitutional Research produced a report on faculty salaries that considered data on gender. These were calculated at College level and indicated large differences between male and female salaries across campus that the administration attributed to differential representation by gender in units with very different market-driven salaries. Given the limited way the data were presented, it was not possible to test this assertion.</a:t>
            </a:r>
          </a:p>
          <a:p>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dirty="0" smtClean="0"/>
              <a:t>Other Results for 2015 </a:t>
            </a:r>
            <a:endParaRPr lang="en-US" dirty="0"/>
          </a:p>
        </p:txBody>
      </p:sp>
      <p:pic>
        <p:nvPicPr>
          <p:cNvPr id="6"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0" y="226361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46400" y="227885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8800" y="229409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flipV="1">
            <a:off x="153255" y="1731162"/>
            <a:ext cx="15777307" cy="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1141412" y="1251273"/>
            <a:ext cx="7419975" cy="6370975"/>
          </a:xfrm>
          <a:prstGeom prst="rect">
            <a:avLst/>
          </a:prstGeom>
          <a:noFill/>
        </p:spPr>
        <p:txBody>
          <a:bodyPr wrap="square" rtlCol="0">
            <a:spAutoFit/>
          </a:bodyPr>
          <a:lstStyle/>
          <a:p>
            <a:r>
              <a:rPr lang="en-US" sz="2400" dirty="0" smtClean="0"/>
              <a:t>4. </a:t>
            </a:r>
            <a:r>
              <a:rPr lang="en-US" sz="2400" dirty="0"/>
              <a:t>Since 2007, at all ranks and for all genders there have been significant increases in mean and median salaries. There has been no consistent difference in percent salary increases by gender over this time period. </a:t>
            </a:r>
          </a:p>
          <a:p>
            <a:r>
              <a:rPr lang="en-US" sz="2400" dirty="0" smtClean="0"/>
              <a:t> </a:t>
            </a:r>
            <a:endParaRPr lang="en-US" sz="2400" dirty="0"/>
          </a:p>
          <a:p>
            <a:pPr lvl="0"/>
            <a:r>
              <a:rPr lang="en-US" sz="2400" dirty="0"/>
              <a:t>5</a:t>
            </a:r>
            <a:r>
              <a:rPr lang="en-US" sz="2400" dirty="0" smtClean="0"/>
              <a:t>. </a:t>
            </a:r>
            <a:r>
              <a:rPr lang="en-US" sz="2400" dirty="0"/>
              <a:t>There is some evidence that there are gender differences in salary not accounted for differential representation of faculty by gender in units with different faculty market values, but the evidence is much weaker than that from 8-years ago and cannot be said to be statistically significant. </a:t>
            </a:r>
            <a:endParaRPr lang="en-US" sz="2400" dirty="0" smtClean="0"/>
          </a:p>
          <a:p>
            <a:pPr lvl="0"/>
            <a:endParaRPr lang="en-US" sz="2400" dirty="0"/>
          </a:p>
          <a:p>
            <a:r>
              <a:rPr lang="en-US" sz="2400" dirty="0"/>
              <a:t>6</a:t>
            </a:r>
            <a:r>
              <a:rPr lang="en-US" sz="2400" dirty="0" smtClean="0"/>
              <a:t>. </a:t>
            </a:r>
            <a:r>
              <a:rPr lang="en-US" sz="2400" dirty="0"/>
              <a:t>A small set of units contribute the greatest to the gender salary differences across campus.</a:t>
            </a:r>
          </a:p>
          <a:p>
            <a:pPr lvl="0"/>
            <a:endParaRPr lang="en-US" sz="2400" dirty="0"/>
          </a:p>
          <a:p>
            <a:endParaRPr lang="en-US" sz="2400" dirty="0"/>
          </a:p>
        </p:txBody>
      </p:sp>
    </p:spTree>
    <p:extLst>
      <p:ext uri="{BB962C8B-B14F-4D97-AF65-F5344CB8AC3E}">
        <p14:creationId xmlns:p14="http://schemas.microsoft.com/office/powerpoint/2010/main" val="89892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0412" y="504825"/>
            <a:ext cx="4191000" cy="707886"/>
          </a:xfrm>
          <a:prstGeom prst="rect">
            <a:avLst/>
          </a:prstGeom>
          <a:noFill/>
        </p:spPr>
        <p:txBody>
          <a:bodyPr wrap="square" rtlCol="0">
            <a:spAutoFit/>
          </a:bodyPr>
          <a:lstStyle/>
          <a:p>
            <a:r>
              <a:rPr lang="en-US" smtClean="0"/>
              <a:t>Background:</a:t>
            </a:r>
            <a:endParaRPr lang="en-US"/>
          </a:p>
        </p:txBody>
      </p:sp>
      <p:sp>
        <p:nvSpPr>
          <p:cNvPr id="3" name="TextBox 2"/>
          <p:cNvSpPr txBox="1"/>
          <p:nvPr/>
        </p:nvSpPr>
        <p:spPr>
          <a:xfrm>
            <a:off x="760412" y="1176387"/>
            <a:ext cx="8153400" cy="5570756"/>
          </a:xfrm>
          <a:prstGeom prst="rect">
            <a:avLst/>
          </a:prstGeom>
          <a:noFill/>
        </p:spPr>
        <p:txBody>
          <a:bodyPr wrap="square" rtlCol="0">
            <a:spAutoFit/>
          </a:bodyPr>
          <a:lstStyle/>
          <a:p>
            <a:endParaRPr lang="en-US" sz="2000" dirty="0"/>
          </a:p>
          <a:p>
            <a:r>
              <a:rPr lang="en-US" sz="2800" dirty="0" smtClean="0"/>
              <a:t>Over the same period, the Faculty Senate Budget and Planning Committee (of which I was a member and Chair for several years) produced reports on faculty salaries by departments, broken down by rank, to allow comparisons to peer institutions. These reports did not include data on gender, as these data were not provided to the Committee.</a:t>
            </a:r>
          </a:p>
          <a:p>
            <a:endParaRPr lang="en-US" sz="2800" dirty="0"/>
          </a:p>
          <a:p>
            <a:r>
              <a:rPr lang="en-US" sz="2800" dirty="0" smtClean="0"/>
              <a:t>There were consistent requests to the administration from the Commission for Women and the Women’s Studies Program for a more complete analysis of gender and faculty salary. </a:t>
            </a:r>
            <a:endParaRPr lang="en-US" sz="2800" dirty="0"/>
          </a:p>
        </p:txBody>
      </p:sp>
    </p:spTree>
    <p:extLst>
      <p:ext uri="{BB962C8B-B14F-4D97-AF65-F5344CB8AC3E}">
        <p14:creationId xmlns:p14="http://schemas.microsoft.com/office/powerpoint/2010/main" val="2142417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743" y="4543425"/>
            <a:ext cx="8153400" cy="2677656"/>
          </a:xfrm>
          <a:prstGeom prst="rect">
            <a:avLst/>
          </a:prstGeom>
          <a:noFill/>
        </p:spPr>
        <p:txBody>
          <a:bodyPr wrap="square" rtlCol="0">
            <a:spAutoFit/>
          </a:bodyPr>
          <a:lstStyle/>
          <a:p>
            <a:r>
              <a:rPr lang="en-US" sz="2800" dirty="0" smtClean="0"/>
              <a:t>After many conversations with Cheryl over the years, when I became President of the Faculty Senate in 2006 I formally requested the data on gender and salary from then Chancellor Crabtree and Provost </a:t>
            </a:r>
            <a:r>
              <a:rPr lang="en-US" sz="2800" dirty="0" err="1" smtClean="0"/>
              <a:t>Holub</a:t>
            </a:r>
            <a:r>
              <a:rPr lang="en-US" sz="2800" dirty="0" smtClean="0"/>
              <a:t> and hired a Grad Assistant for the Senate to assist with the study.</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2" y="428625"/>
            <a:ext cx="2247900" cy="3175000"/>
          </a:xfrm>
          <a:prstGeom prst="rect">
            <a:avLst/>
          </a:prstGeom>
        </p:spPr>
      </p:pic>
      <p:sp>
        <p:nvSpPr>
          <p:cNvPr id="5" name="TextBox 4"/>
          <p:cNvSpPr txBox="1"/>
          <p:nvPr/>
        </p:nvSpPr>
        <p:spPr>
          <a:xfrm>
            <a:off x="3122612" y="496317"/>
            <a:ext cx="5189626" cy="1292662"/>
          </a:xfrm>
          <a:prstGeom prst="rect">
            <a:avLst/>
          </a:prstGeom>
          <a:noFill/>
        </p:spPr>
        <p:txBody>
          <a:bodyPr wrap="none" rtlCol="0">
            <a:spAutoFit/>
          </a:bodyPr>
          <a:lstStyle/>
          <a:p>
            <a:r>
              <a:rPr lang="en-US" sz="2600" dirty="0" smtClean="0"/>
              <a:t>Professor Emeritus Cheryl Travis, </a:t>
            </a:r>
          </a:p>
          <a:p>
            <a:r>
              <a:rPr lang="en-US" sz="2600" dirty="0" smtClean="0"/>
              <a:t>Psychology and long-time Chair of </a:t>
            </a:r>
          </a:p>
          <a:p>
            <a:r>
              <a:rPr lang="en-US" sz="2600" dirty="0" smtClean="0"/>
              <a:t>Women’s Studies</a:t>
            </a:r>
            <a:endParaRPr lang="en-US" sz="2600" dirty="0"/>
          </a:p>
        </p:txBody>
      </p:sp>
      <p:grpSp>
        <p:nvGrpSpPr>
          <p:cNvPr id="8" name="Group 7"/>
          <p:cNvGrpSpPr/>
          <p:nvPr/>
        </p:nvGrpSpPr>
        <p:grpSpPr>
          <a:xfrm>
            <a:off x="3351212" y="1749613"/>
            <a:ext cx="5896194" cy="2593975"/>
            <a:chOff x="3351212" y="1749613"/>
            <a:chExt cx="5896194" cy="259397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1212" y="1749613"/>
              <a:ext cx="2593975" cy="2593975"/>
            </a:xfrm>
            <a:prstGeom prst="rect">
              <a:avLst/>
            </a:prstGeom>
          </p:spPr>
        </p:pic>
        <p:sp>
          <p:nvSpPr>
            <p:cNvPr id="7" name="TextBox 6"/>
            <p:cNvSpPr txBox="1"/>
            <p:nvPr/>
          </p:nvSpPr>
          <p:spPr>
            <a:xfrm>
              <a:off x="5955223" y="2258879"/>
              <a:ext cx="3292183" cy="1200329"/>
            </a:xfrm>
            <a:prstGeom prst="rect">
              <a:avLst/>
            </a:prstGeom>
            <a:noFill/>
          </p:spPr>
          <p:txBody>
            <a:bodyPr wrap="none" rtlCol="0">
              <a:spAutoFit/>
            </a:bodyPr>
            <a:lstStyle/>
            <a:p>
              <a:r>
                <a:rPr lang="en-US" sz="2400" dirty="0" smtClean="0"/>
                <a:t>Dr. Bruce Johnson, </a:t>
              </a:r>
            </a:p>
            <a:p>
              <a:r>
                <a:rPr lang="en-US" sz="2400" dirty="0" smtClean="0"/>
                <a:t>Naval Surface Warfare </a:t>
              </a:r>
            </a:p>
            <a:p>
              <a:r>
                <a:rPr lang="en-US" sz="2400" dirty="0" smtClean="0"/>
                <a:t>Center</a:t>
              </a:r>
              <a:endParaRPr lang="en-US" sz="2400" dirty="0"/>
            </a:p>
          </p:txBody>
        </p:sp>
      </p:grpSp>
    </p:spTree>
    <p:extLst>
      <p:ext uri="{BB962C8B-B14F-4D97-AF65-F5344CB8AC3E}">
        <p14:creationId xmlns:p14="http://schemas.microsoft.com/office/powerpoint/2010/main" val="133858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smtClean="0"/>
              <a:t>2007 Analysis</a:t>
            </a:r>
            <a:endParaRPr lang="en-US"/>
          </a:p>
        </p:txBody>
      </p:sp>
      <p:sp>
        <p:nvSpPr>
          <p:cNvPr id="3" name="Content Placeholder 2"/>
          <p:cNvSpPr>
            <a:spLocks noGrp="1"/>
          </p:cNvSpPr>
          <p:nvPr>
            <p:ph idx="1"/>
          </p:nvPr>
        </p:nvSpPr>
        <p:spPr>
          <a:xfrm>
            <a:off x="684212" y="1278234"/>
            <a:ext cx="8029575" cy="45386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After obtaining anonymized (by faculty member and unit) data in early 2007, we developed  a report with objectives to:</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2400" i="1" dirty="0"/>
              <a:t>1. </a:t>
            </a:r>
            <a:r>
              <a:rPr lang="en-US" sz="2400" i="1" dirty="0" smtClean="0"/>
              <a:t>Evaluate if </a:t>
            </a:r>
            <a:r>
              <a:rPr lang="en-US" sz="2400" i="1" dirty="0"/>
              <a:t>female faculty salaries across UTK </a:t>
            </a:r>
            <a:r>
              <a:rPr lang="en-US" sz="2400" i="1" dirty="0" smtClean="0"/>
              <a:t>are significantly </a:t>
            </a:r>
            <a:r>
              <a:rPr lang="en-US" sz="2400" i="1" dirty="0"/>
              <a:t>different from those </a:t>
            </a:r>
            <a:r>
              <a:rPr lang="en-US" sz="2400" i="1" dirty="0" smtClean="0"/>
              <a:t>of males </a:t>
            </a:r>
            <a:r>
              <a:rPr lang="en-US" sz="2400" i="1" dirty="0"/>
              <a:t>when one takes into account differences in units, longevity and </a:t>
            </a:r>
            <a:r>
              <a:rPr lang="en-US" sz="2400" i="1" dirty="0" smtClean="0"/>
              <a:t>rank.</a:t>
            </a:r>
            <a:endParaRPr lang="en-US" sz="2400" i="1" dirty="0"/>
          </a:p>
          <a:p>
            <a:pPr marL="0" marR="0" lvl="0" indent="0" defTabSz="914400" eaLnBrk="1" fontAlgn="auto" latinLnBrk="0" hangingPunct="1">
              <a:lnSpc>
                <a:spcPct val="100000"/>
              </a:lnSpc>
              <a:spcBef>
                <a:spcPts val="0"/>
              </a:spcBef>
              <a:spcAft>
                <a:spcPts val="0"/>
              </a:spcAft>
              <a:buClrTx/>
              <a:buSzTx/>
              <a:buFontTx/>
              <a:buNone/>
              <a:tabLst/>
              <a:defRPr/>
            </a:pPr>
            <a:r>
              <a:rPr lang="en-US" sz="2400" i="1" dirty="0"/>
              <a:t>2. Develop a methodology to quantitatively analyze the impact of any potential equity adjustment </a:t>
            </a:r>
            <a:r>
              <a:rPr lang="en-US" sz="2400" i="1" dirty="0" smtClean="0"/>
              <a:t>plan on </a:t>
            </a:r>
            <a:r>
              <a:rPr lang="en-US" sz="2400" i="1" dirty="0"/>
              <a:t>salary distributions across campus.</a:t>
            </a:r>
          </a:p>
          <a:p>
            <a:pPr marL="0" marR="0" lvl="0" indent="0" defTabSz="914400" eaLnBrk="1" fontAlgn="auto" latinLnBrk="0" hangingPunct="1">
              <a:lnSpc>
                <a:spcPct val="100000"/>
              </a:lnSpc>
              <a:spcBef>
                <a:spcPts val="0"/>
              </a:spcBef>
              <a:spcAft>
                <a:spcPts val="0"/>
              </a:spcAft>
              <a:buClrTx/>
              <a:buSzTx/>
              <a:buFontTx/>
              <a:buNone/>
              <a:tabLst/>
              <a:defRPr/>
            </a:pPr>
            <a:r>
              <a:rPr lang="en-US" sz="2400" i="1" dirty="0"/>
              <a:t>3</a:t>
            </a:r>
            <a:r>
              <a:rPr lang="en-US" sz="2400" i="1" dirty="0" smtClean="0"/>
              <a:t>. </a:t>
            </a:r>
            <a:r>
              <a:rPr lang="en-US" sz="2400" i="1" dirty="0"/>
              <a:t>Develop a methodology to analyze unit-level impacts on any gender-based salary differences </a:t>
            </a:r>
            <a:r>
              <a:rPr lang="en-US" sz="2400" i="1" dirty="0" smtClean="0"/>
              <a:t>across campus </a:t>
            </a:r>
            <a:r>
              <a:rPr lang="en-US" sz="2400" i="1" dirty="0"/>
              <a:t>(e.g. provide a method to partition the contribution of different units to the distribution </a:t>
            </a:r>
            <a:r>
              <a:rPr lang="en-US" sz="2400" i="1" dirty="0" smtClean="0"/>
              <a:t>of salary </a:t>
            </a:r>
            <a:r>
              <a:rPr lang="en-US" sz="2400" i="1" dirty="0"/>
              <a:t>differences between genders).</a:t>
            </a:r>
          </a:p>
        </p:txBody>
      </p:sp>
    </p:spTree>
    <p:extLst>
      <p:ext uri="{BB962C8B-B14F-4D97-AF65-F5344CB8AC3E}">
        <p14:creationId xmlns:p14="http://schemas.microsoft.com/office/powerpoint/2010/main" val="697740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smtClean="0"/>
              <a:t>2007 Analysis</a:t>
            </a:r>
            <a:endParaRPr lang="en-US"/>
          </a:p>
        </p:txBody>
      </p:sp>
      <p:sp>
        <p:nvSpPr>
          <p:cNvPr id="3" name="Content Placeholder 2"/>
          <p:cNvSpPr>
            <a:spLocks noGrp="1"/>
          </p:cNvSpPr>
          <p:nvPr>
            <p:ph idx="1"/>
          </p:nvPr>
        </p:nvSpPr>
        <p:spPr>
          <a:xfrm>
            <a:off x="684213" y="1251273"/>
            <a:ext cx="8001000" cy="542575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The 2007 analysis used </a:t>
            </a:r>
            <a:r>
              <a:rPr lang="en-US" sz="2400" dirty="0"/>
              <a:t>resampling </a:t>
            </a:r>
            <a:r>
              <a:rPr lang="en-US" sz="2400" dirty="0" smtClean="0"/>
              <a:t>techniques, </a:t>
            </a:r>
            <a:r>
              <a:rPr lang="en-US" sz="2400" dirty="0"/>
              <a:t>applied when it is not clear what the </a:t>
            </a:r>
            <a:r>
              <a:rPr lang="en-US" sz="2400" dirty="0" smtClean="0"/>
              <a:t>underlying statistical </a:t>
            </a:r>
            <a:r>
              <a:rPr lang="en-US" sz="2400" dirty="0"/>
              <a:t>distribution for an observed outcome of an experiment should be, and when there are </a:t>
            </a:r>
            <a:r>
              <a:rPr lang="en-US" sz="2400" dirty="0" smtClean="0"/>
              <a:t>limited data </a:t>
            </a:r>
            <a:r>
              <a:rPr lang="en-US" sz="2400" dirty="0"/>
              <a:t>so that statistical approaches which rely on large sample-sizes cannot be used. </a:t>
            </a:r>
            <a:r>
              <a:rPr lang="en-US" sz="2400" dirty="0" smtClean="0"/>
              <a:t>This uses </a:t>
            </a:r>
            <a:r>
              <a:rPr lang="en-US" sz="2400" dirty="0"/>
              <a:t>a given set of a data again and again, re-assorting them in a random manner to </a:t>
            </a:r>
            <a:r>
              <a:rPr lang="en-US" sz="2400" dirty="0" smtClean="0"/>
              <a:t>calculate an </a:t>
            </a:r>
            <a:r>
              <a:rPr lang="en-US" sz="2400" dirty="0"/>
              <a:t>underlying statistic many, many </a:t>
            </a:r>
            <a:r>
              <a:rPr lang="en-US" sz="2400" dirty="0" smtClean="0"/>
              <a:t>times, thus constructing </a:t>
            </a:r>
            <a:r>
              <a:rPr lang="en-US" sz="2400" dirty="0"/>
              <a:t>the distribution for </a:t>
            </a:r>
            <a:r>
              <a:rPr lang="en-US" sz="2400" dirty="0" smtClean="0"/>
              <a:t>the underlying </a:t>
            </a:r>
            <a:r>
              <a:rPr lang="en-US" sz="2400" dirty="0"/>
              <a:t>statistic </a:t>
            </a:r>
            <a:r>
              <a:rPr lang="en-US" sz="2400" dirty="0" smtClean="0"/>
              <a:t>("</a:t>
            </a:r>
            <a:r>
              <a:rPr lang="en-US" sz="2400" dirty="0"/>
              <a:t>bootstrapping" the sample) and the observed value of this </a:t>
            </a:r>
            <a:r>
              <a:rPr lang="en-US" sz="2400" dirty="0" smtClean="0"/>
              <a:t>statistic can </a:t>
            </a:r>
            <a:r>
              <a:rPr lang="en-US" sz="2400" dirty="0"/>
              <a:t>then be compared to the distribution</a:t>
            </a:r>
            <a:r>
              <a:rPr lang="en-US" sz="2400"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r>
              <a:rPr lang="en-US" sz="2400" b="1" i="1" dirty="0" smtClean="0"/>
              <a:t>We essentially created many, many virtual UTKs with identical salary data, but with salaries assigned randomly, independent of gender, within units, rank and longevity status. </a:t>
            </a:r>
          </a:p>
        </p:txBody>
      </p:sp>
    </p:spTree>
    <p:extLst>
      <p:ext uri="{BB962C8B-B14F-4D97-AF65-F5344CB8AC3E}">
        <p14:creationId xmlns:p14="http://schemas.microsoft.com/office/powerpoint/2010/main" val="892515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smtClean="0"/>
              <a:t>2007 Analysis</a:t>
            </a:r>
            <a:endParaRPr lang="en-US"/>
          </a:p>
        </p:txBody>
      </p:sp>
      <p:sp>
        <p:nvSpPr>
          <p:cNvPr id="3" name="Content Placeholder 2"/>
          <p:cNvSpPr>
            <a:spLocks noGrp="1"/>
          </p:cNvSpPr>
          <p:nvPr>
            <p:ph idx="1"/>
          </p:nvPr>
        </p:nvSpPr>
        <p:spPr>
          <a:xfrm>
            <a:off x="684212" y="979236"/>
            <a:ext cx="8001000" cy="527335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For the virtual UTKs in each </a:t>
            </a:r>
            <a:r>
              <a:rPr lang="en-US" sz="2400" dirty="0"/>
              <a:t>bootstrap sample, the difference </a:t>
            </a:r>
            <a:r>
              <a:rPr lang="en-US" sz="2400" dirty="0" smtClean="0"/>
              <a:t>in average </a:t>
            </a:r>
            <a:r>
              <a:rPr lang="en-US" sz="2400" dirty="0"/>
              <a:t>salary (male minus female) in each unit and rank, is averaged across the entire </a:t>
            </a:r>
            <a:r>
              <a:rPr lang="en-US" sz="2400" dirty="0" smtClean="0"/>
              <a:t>campus, weighting </a:t>
            </a:r>
            <a:r>
              <a:rPr lang="en-US" sz="2400" dirty="0"/>
              <a:t>each unit/rank value according to the number of faculty </a:t>
            </a:r>
            <a:r>
              <a:rPr lang="en-US" sz="2400" dirty="0" smtClean="0"/>
              <a:t>gender-pairs </a:t>
            </a:r>
            <a:r>
              <a:rPr lang="en-US" sz="2400" dirty="0"/>
              <a:t>in each </a:t>
            </a:r>
            <a:r>
              <a:rPr lang="en-US" sz="2400" dirty="0" smtClean="0"/>
              <a:t>average. This </a:t>
            </a:r>
            <a:r>
              <a:rPr lang="en-US" sz="2400" dirty="0"/>
              <a:t>weighting provides a scaling to ensure that units/ranks with the most </a:t>
            </a:r>
            <a:r>
              <a:rPr lang="en-US" sz="2400" dirty="0" smtClean="0"/>
              <a:t>balanced gender </a:t>
            </a:r>
            <a:r>
              <a:rPr lang="en-US" sz="2400" dirty="0"/>
              <a:t>ratios are counted more heavily than those with the least balanced gender ratios. This provides </a:t>
            </a:r>
            <a:r>
              <a:rPr lang="en-US" sz="2400" dirty="0" smtClean="0"/>
              <a:t>a single </a:t>
            </a:r>
            <a:r>
              <a:rPr lang="en-US" sz="2400" dirty="0"/>
              <a:t>statistic </a:t>
            </a:r>
            <a:r>
              <a:rPr lang="en-US" sz="2400" dirty="0" smtClean="0"/>
              <a:t>for </a:t>
            </a:r>
            <a:r>
              <a:rPr lang="en-US" sz="2400" dirty="0"/>
              <a:t>weighted mean salary difference for each "virtual UTK" created</a:t>
            </a:r>
            <a:r>
              <a:rPr lang="en-US" sz="2400"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r>
              <a:rPr lang="en-US" sz="2400" b="1" i="1" dirty="0"/>
              <a:t>This </a:t>
            </a:r>
            <a:r>
              <a:rPr lang="en-US" sz="2400" b="1" i="1" dirty="0" smtClean="0"/>
              <a:t>statistic is for the </a:t>
            </a:r>
            <a:r>
              <a:rPr lang="en-US" sz="2400" b="1" i="1" dirty="0"/>
              <a:t>distribution of average faculty salary differences </a:t>
            </a:r>
            <a:r>
              <a:rPr lang="en-US" sz="2400" b="1" i="1" dirty="0" smtClean="0"/>
              <a:t>(male – female) across campus, under </a:t>
            </a:r>
            <a:r>
              <a:rPr lang="en-US" sz="2400" b="1" i="1" dirty="0"/>
              <a:t>the null hypothesis that salaries are equally likely to be assigned to males or females within </a:t>
            </a:r>
            <a:r>
              <a:rPr lang="en-US" sz="2400" b="1" i="1" dirty="0" smtClean="0"/>
              <a:t>each rank </a:t>
            </a:r>
            <a:r>
              <a:rPr lang="en-US" sz="2400" b="1" i="1" dirty="0"/>
              <a:t>and </a:t>
            </a:r>
            <a:r>
              <a:rPr lang="en-US" sz="2400" b="1" i="1" dirty="0" smtClean="0"/>
              <a:t>unit. </a:t>
            </a:r>
          </a:p>
        </p:txBody>
      </p:sp>
      <p:sp>
        <p:nvSpPr>
          <p:cNvPr id="4" name="Rectangle 2"/>
          <p:cNvSpPr>
            <a:spLocks noChangeArrowheads="1"/>
          </p:cNvSpPr>
          <p:nvPr/>
        </p:nvSpPr>
        <p:spPr bwMode="auto">
          <a:xfrm>
            <a:off x="5443787" y="5649474"/>
            <a:ext cx="98830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562" y="6183339"/>
            <a:ext cx="3416300" cy="1371600"/>
          </a:xfrm>
          <a:prstGeom prst="rect">
            <a:avLst/>
          </a:prstGeom>
        </p:spPr>
      </p:pic>
    </p:spTree>
    <p:extLst>
      <p:ext uri="{BB962C8B-B14F-4D97-AF65-F5344CB8AC3E}">
        <p14:creationId xmlns:p14="http://schemas.microsoft.com/office/powerpoint/2010/main" val="620511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518" y="-85514"/>
            <a:ext cx="8029575" cy="1260475"/>
          </a:xfrm>
        </p:spPr>
        <p:txBody>
          <a:bodyPr/>
          <a:lstStyle/>
          <a:p>
            <a:r>
              <a:rPr lang="en-US" dirty="0" smtClean="0"/>
              <a:t>2007 Analysis Results </a:t>
            </a:r>
            <a:endParaRPr lang="en-US" dirty="0"/>
          </a:p>
        </p:txBody>
      </p:sp>
      <p:pic>
        <p:nvPicPr>
          <p:cNvPr id="6"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0" y="226361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46400" y="227885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8800" y="229409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flipV="1">
            <a:off x="153255" y="1731162"/>
            <a:ext cx="15777307" cy="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va2nolp4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705" y="1038225"/>
            <a:ext cx="5791200" cy="43487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00518" y="5386929"/>
            <a:ext cx="8641894" cy="2554545"/>
          </a:xfrm>
          <a:prstGeom prst="rect">
            <a:avLst/>
          </a:prstGeom>
          <a:noFill/>
        </p:spPr>
        <p:txBody>
          <a:bodyPr wrap="square" rtlCol="0">
            <a:spAutoFit/>
          </a:bodyPr>
          <a:lstStyle/>
          <a:p>
            <a:r>
              <a:rPr lang="en-US" altLang="x-none" sz="2400" dirty="0"/>
              <a:t>Male minus female salary statistic across all UTK units, for resampling data </a:t>
            </a:r>
            <a:r>
              <a:rPr lang="en-US" altLang="x-none" sz="2400" dirty="0" smtClean="0"/>
              <a:t>of Fall 2007 (4000 samples), </a:t>
            </a:r>
            <a:r>
              <a:rPr lang="en-US" altLang="x-none" sz="2400" dirty="0"/>
              <a:t>and the single actual value</a:t>
            </a:r>
            <a:r>
              <a:rPr lang="en-US" altLang="x-none" sz="2400" dirty="0" smtClean="0"/>
              <a:t>. So there was a $3640 difference in salary that was not accounted for by differential representation by gender in units with different market values.</a:t>
            </a:r>
            <a:endParaRPr lang="en-US" altLang="x-none" sz="2400" dirty="0"/>
          </a:p>
          <a:p>
            <a:endParaRPr lang="en-US" dirty="0"/>
          </a:p>
        </p:txBody>
      </p:sp>
    </p:spTree>
    <p:extLst>
      <p:ext uri="{BB962C8B-B14F-4D97-AF65-F5344CB8AC3E}">
        <p14:creationId xmlns:p14="http://schemas.microsoft.com/office/powerpoint/2010/main" val="1966701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9202"/>
            <a:ext cx="8029575" cy="1260475"/>
          </a:xfrm>
        </p:spPr>
        <p:txBody>
          <a:bodyPr/>
          <a:lstStyle/>
          <a:p>
            <a:r>
              <a:rPr lang="en-US" dirty="0" smtClean="0"/>
              <a:t>2007 Analysis Results </a:t>
            </a:r>
            <a:endParaRPr lang="en-US" dirty="0"/>
          </a:p>
        </p:txBody>
      </p:sp>
      <p:pic>
        <p:nvPicPr>
          <p:cNvPr id="6"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0" y="226361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46400" y="227885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0" descr="SalaryReport200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8800" y="22940963"/>
            <a:ext cx="1086485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flipV="1">
            <a:off x="153255" y="1731162"/>
            <a:ext cx="15777307" cy="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1141412" y="1419225"/>
            <a:ext cx="7419975" cy="6247864"/>
          </a:xfrm>
          <a:prstGeom prst="rect">
            <a:avLst/>
          </a:prstGeom>
          <a:noFill/>
        </p:spPr>
        <p:txBody>
          <a:bodyPr wrap="square" rtlCol="0">
            <a:spAutoFit/>
          </a:bodyPr>
          <a:lstStyle/>
          <a:p>
            <a:r>
              <a:rPr lang="en-US" sz="2800" dirty="0" smtClean="0"/>
              <a:t>The report also calculated how much of the $3640 difference across campus arose due to different units. This provides </a:t>
            </a:r>
            <a:r>
              <a:rPr lang="en-US" sz="2800" dirty="0"/>
              <a:t>a basis for determining whether some corrective action is appropriate, potentially prioritizing this across the large number of departmental units on campus. </a:t>
            </a:r>
            <a:r>
              <a:rPr lang="en-US" sz="2800" dirty="0" smtClean="0"/>
              <a:t>The results could </a:t>
            </a:r>
            <a:r>
              <a:rPr lang="en-US" sz="2800" dirty="0"/>
              <a:t>focus administrative attention on particular units from which perhaps a reassessment of salaries could have a large impact </a:t>
            </a:r>
            <a:r>
              <a:rPr lang="en-US" sz="2800" dirty="0" smtClean="0"/>
              <a:t>to reduce the observed salary differences. </a:t>
            </a:r>
            <a:endParaRPr lang="en-US" sz="2800" dirty="0"/>
          </a:p>
          <a:p>
            <a:r>
              <a:rPr lang="en-US" sz="2800" dirty="0"/>
              <a:t> </a:t>
            </a:r>
          </a:p>
          <a:p>
            <a:endParaRPr lang="en-US" altLang="x-none" sz="2400" dirty="0"/>
          </a:p>
          <a:p>
            <a:endParaRPr lang="en-US" dirty="0"/>
          </a:p>
        </p:txBody>
      </p:sp>
    </p:spTree>
    <p:extLst>
      <p:ext uri="{BB962C8B-B14F-4D97-AF65-F5344CB8AC3E}">
        <p14:creationId xmlns:p14="http://schemas.microsoft.com/office/powerpoint/2010/main" val="917370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8598</TotalTime>
  <Words>1627</Words>
  <Application>Microsoft Macintosh PowerPoint</Application>
  <PresentationFormat>Custom</PresentationFormat>
  <Paragraphs>106</Paragraphs>
  <Slides>20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ＭＳ Ｐゴシック</vt:lpstr>
      <vt:lpstr>Times New Roman</vt:lpstr>
      <vt:lpstr>Verdana</vt:lpstr>
      <vt:lpstr>Blank Presentation</vt:lpstr>
      <vt:lpstr>Gender, Faculty Salaries and Inequity at UTK</vt:lpstr>
      <vt:lpstr>PowerPoint Presentation</vt:lpstr>
      <vt:lpstr>PowerPoint Presentation</vt:lpstr>
      <vt:lpstr>PowerPoint Presentation</vt:lpstr>
      <vt:lpstr>2007 Analysis</vt:lpstr>
      <vt:lpstr>2007 Analysis</vt:lpstr>
      <vt:lpstr>2007 Analysis</vt:lpstr>
      <vt:lpstr>2007 Analysis Results </vt:lpstr>
      <vt:lpstr>2007 Analysis Results </vt:lpstr>
      <vt:lpstr>PowerPoint Presentation</vt:lpstr>
      <vt:lpstr>Analysis Results for 2007-8 </vt:lpstr>
      <vt:lpstr>Analysis Results for 2007-8 </vt:lpstr>
      <vt:lpstr>Analysis Results for 2015 </vt:lpstr>
      <vt:lpstr>Analysis Results for 2015 </vt:lpstr>
      <vt:lpstr>Analysis Results for 2015 </vt:lpstr>
      <vt:lpstr>Analysis Results for 2015 </vt:lpstr>
      <vt:lpstr>PowerPoint Presentation</vt:lpstr>
      <vt:lpstr>PowerPoint Presentation</vt:lpstr>
      <vt:lpstr>Other Results for 2015 </vt:lpstr>
      <vt:lpstr>Other Results for 2015 </vt:lpstr>
    </vt:vector>
  </TitlesOfParts>
  <Company>TIEM</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Control and Individual-Based Modeling: Bears and Hunting in the Southern Appalachians</dc:title>
  <dc:creator>Scott M. Duke-Sylvester</dc:creator>
  <cp:lastModifiedBy>Microsoft Office User</cp:lastModifiedBy>
  <cp:revision>564</cp:revision>
  <cp:lastPrinted>2001-07-31T20:27:52Z</cp:lastPrinted>
  <dcterms:created xsi:type="dcterms:W3CDTF">2001-07-27T14:29:20Z</dcterms:created>
  <dcterms:modified xsi:type="dcterms:W3CDTF">2017-02-16T19:53:58Z</dcterms:modified>
</cp:coreProperties>
</file>