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36" r:id="rId2"/>
    <p:sldId id="256" r:id="rId3"/>
    <p:sldId id="437" r:id="rId4"/>
    <p:sldId id="438" r:id="rId5"/>
    <p:sldId id="440" r:id="rId6"/>
    <p:sldId id="441" r:id="rId7"/>
    <p:sldId id="418" r:id="rId8"/>
    <p:sldId id="439" r:id="rId9"/>
    <p:sldId id="454" r:id="rId10"/>
    <p:sldId id="443" r:id="rId11"/>
    <p:sldId id="429" r:id="rId12"/>
    <p:sldId id="445" r:id="rId13"/>
    <p:sldId id="300" r:id="rId14"/>
    <p:sldId id="446" r:id="rId15"/>
    <p:sldId id="257" r:id="rId16"/>
    <p:sldId id="415" r:id="rId17"/>
    <p:sldId id="447" r:id="rId18"/>
    <p:sldId id="259" r:id="rId19"/>
    <p:sldId id="426" r:id="rId20"/>
    <p:sldId id="427" r:id="rId21"/>
    <p:sldId id="431" r:id="rId22"/>
    <p:sldId id="448" r:id="rId23"/>
    <p:sldId id="449" r:id="rId24"/>
    <p:sldId id="422" r:id="rId25"/>
    <p:sldId id="423" r:id="rId26"/>
    <p:sldId id="450" r:id="rId27"/>
    <p:sldId id="428" r:id="rId28"/>
    <p:sldId id="451" r:id="rId29"/>
    <p:sldId id="452" r:id="rId30"/>
    <p:sldId id="453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6"/>
    <p:restoredTop sz="80282"/>
  </p:normalViewPr>
  <p:slideViewPr>
    <p:cSldViewPr>
      <p:cViewPr varScale="1">
        <p:scale>
          <a:sx n="98" d="100"/>
          <a:sy n="98" d="100"/>
        </p:scale>
        <p:origin x="15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5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468E87-3CDA-669F-F05D-1B1385E6B5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50030-51B1-8D5F-B208-0A10550393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0D9670E-A313-4A41-995A-66D55FA13C72}" type="datetimeFigureOut">
              <a:rPr lang="en-US"/>
              <a:pPr>
                <a:defRPr/>
              </a:pPr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A9EDA-658A-F443-A9CA-042C5720B0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CDCE9-C718-3207-627C-A3A781E11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363E8D-0E06-0D40-B98F-7836B0C26D1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2A526AD-3515-F6FA-1C9C-21084A5FC0D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AA51383-E550-8005-D3D6-1E0A5E0CBA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471BBAF-CFAC-7C21-E0AA-FE45D96CD8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D664B64-CFA2-3956-1F04-D1D9D7F1F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440134A-D996-D30C-28D6-90DACCC404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A17A49F-94BB-DB28-54DE-F15F5860C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B6C181-9052-BC46-8BD0-C84C9961AB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1F058537-9D1F-BD89-B4EF-E7E644770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54AAD25E-2263-CAF9-7B97-987937B08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4C934F2-BC26-0B81-1CC4-EC86F8118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9F701D8B-5420-FC20-A3A7-A7627F9C55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6B582F23-18B2-2EE1-8427-0B46ECDD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 these opportunities and more – connect with us!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Lots of ways to keep in touch – you can choose!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Our website is www.nimbios.org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Most people prefer to sign up for our bimonthly email newsletter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Check out our blog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Find us on Facebook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Follow us on twitter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D389B710-5CA3-4045-1C42-5177EDD36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6631C-B082-4548-BDD9-58EB5AD11F7D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556D3-4E9F-A6E1-6772-D7D154326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3C34EE53-5369-EFCC-EF55-DCADE6461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62FB23D-4CAD-3E5D-D567-EB09764ACC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3D84DBD-E7B2-7049-6740-EB540C689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355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9A633F6-26F4-7CFB-E149-CE01647D7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335610-21A8-BF44-85BA-C773BB442040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88E0CDD-FDE6-31B6-BF2C-EA7EC21FE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EDF125-3F1C-D789-76BF-2F6B2F2818C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2B4F4C1D-F59B-1AF6-1232-8C2D0F2DE9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00FBA8-833F-E34A-82D0-87A6F542C49F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420817A-883B-15D3-11BD-4FBED5DB6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01BEF66-2F54-6089-961C-1B3BBC8A46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6FA4108-F165-41EA-2277-0F27843F6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573A3A-93FF-9A4A-9E06-F00BCFDD786D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97042ED-C891-5191-B37A-FACF2922C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32796F4-1F00-0405-1FFE-041B6EC0FC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2E85C840-4DA1-2033-7631-4CCD29DF0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21067B-FB5F-4148-958E-62682AD09961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B28854B-9FEA-A622-99E4-518896730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F6FB772-1EA9-A37E-D458-3AF1B054CCA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622A-5943-155D-DBC5-438D2A4D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D2255992-9CFA-2E70-54F8-11ED7B125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9359E34-4D1B-70F7-8733-40873339F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CB7C7CC-375E-4132-EFF5-1540A8AE6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81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6B7D1946-4EB3-C987-DF86-F71E26136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D7D50A-03B8-7540-980D-D528513B6072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BFD47A5-4131-24C6-D668-E6BCABA30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2C7DD5E-B916-87CB-DE89-13ED1C6B5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F3F910E-5C0F-493B-2727-96118604E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D6AC610-EE77-0144-A2E5-274F67D5B940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8434" name="Rectangle 7">
            <a:extLst>
              <a:ext uri="{FF2B5EF4-FFF2-40B4-BE49-F238E27FC236}">
                <a16:creationId xmlns:a16="http://schemas.microsoft.com/office/drawing/2014/main" id="{E7553323-8742-DD65-74AF-B10270871D7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20CE4B0-F4AD-3B4B-9550-6BF90ECB469F}" type="slidenum">
              <a:rPr lang="en-US" altLang="en-US" sz="1200"/>
              <a:pPr algn="r"/>
              <a:t>25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9048D604-8E42-DA48-6B0A-2E0DCAE68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280DCBB-974C-58F3-B00F-3B27ADDFC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D89C3-1985-228C-FA27-595BB6763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5D524C0D-1E3E-9905-427E-F0C80AE7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F06AF30-81C6-0427-4556-AC0C7BB7EB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1D665D4-DB91-581A-43F8-CC2FA8361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57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6DA670F6-A3D1-9D7F-B805-05788CD0A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5E3B05-69F2-3148-BFCE-42A68D5CD0C9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54ACB3D-B3C6-00FC-1648-DA0A465ED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4224985-64E2-E0A2-FCE8-3FA794950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7D5F8839-2C6D-B49A-6544-33ACEE6DF5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CE6B44-98EA-94C0-1937-6CAE93B9E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25FCFFD-E9B5-EF9E-9278-5688D20F6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A71BAF-2580-4547-A3B1-652E0AB05C8E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5BF46-9291-8663-8870-D16CF83A7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BB68FE1-F091-C02A-B068-7C7D44B1C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2F6126A-BAA3-11C4-2257-62B9A2E55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10F0D67-31A3-0B6F-261F-A823E5E8B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8184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CBEF0-F11D-BC86-94F7-A9A943A8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61087D9-2F6B-D714-0FEC-22D58F2569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73EB9B4-2902-FDA8-8C39-0D76FC78F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34DF101-44AF-7424-73BE-96F591E19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141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6C181-9052-BC46-8BD0-C84C9961ABE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089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BD77B16-55BE-4C10-C05D-26B8BAEB4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62B93D-83A7-6045-BA06-E680F5F23ED2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744CF4A0-2FB4-3C3E-2268-54E0F17F0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D3DEA661-722D-6F18-B0D8-45031C127B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217988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8C47-5619-A43E-A6E4-AC82CE04A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AC32A36-E027-EA46-D911-EB649D741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C8EC5AB-C28F-F3B5-6744-15283F519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FD18065-0AFB-BC91-CA5A-EE5F2C426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286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924A4E0E-4F27-0B50-3609-A48AA3DEE1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598A570D-174C-1737-9BF8-D16144FA3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58D853E4-FECB-8E95-87F9-10A19027F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24B100-42FF-5E41-BB5A-E00C35B55AC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65E0E-8474-7129-934C-18C7268D2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D9DE161D-D645-2712-5E90-15084CE4E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3B3931-863F-0843-A9D3-BCA73C8C28B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8D08D2-2632-30A1-58B3-51F85DBD9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A2B6942-63E7-C82B-FACA-66E59B34B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07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D87152CE-2EEF-CBF7-1B3F-129FA20A1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F1067F-D01C-C541-B411-4CC891CECF3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A697147-FE12-A5B9-534E-7DBF943F5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BE4E091-9CD8-B688-4643-42756DF951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3C1819-130E-7D78-8E20-5F44D08C8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512DA3-E376-D274-9527-416C2C90B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B7167F-73DE-D680-8407-6666896D9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97E8B-3951-1841-B7BF-07A47F9C5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70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ECA649-9C84-93AE-347A-D5D4F6943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65BFDF-C45C-391F-1116-9CD471988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A27789-CB79-34B0-3035-61FD3C938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27549-FB61-9443-B827-967D2AC4E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18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F61E3F-8C8C-1929-DB67-D61907A103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256A6-296D-95C3-E0ED-C2F67CAFF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934EC4-D543-0BB2-0C05-2FF1AFF21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252CC-3AB0-184B-AFB3-8EBC4CA54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72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 rtlCol="0">
            <a:noAutofit/>
          </a:bodyPr>
          <a:lstStyle>
            <a:lvl1pPr>
              <a:defRPr lang="en-US" sz="4000" b="0" spc="-150">
                <a:solidFill>
                  <a:schemeClr val="accent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925359"/>
            <a:ext cx="8229600" cy="46672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633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479B1F-76F2-E824-1C1D-F83F64526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541EBD-0DFF-D034-2EF0-80232EF80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C74A3-FEA5-BBD6-7FA8-87FF7D84B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39834-7636-F648-9F42-86CDF7752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74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7F524-8D38-1056-0AD9-8DD3C3B61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33D373-774D-6960-A074-306F83844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2C0F71-D929-6B5D-5FB6-A994F35BC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565C8-1333-9B48-A9E6-FFC663618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05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ED249-A24F-84C5-126C-D017DE887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75E08-A4D1-93A1-9705-A24ECD9E8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E0F60-10EA-DEA4-37A5-203F2D26F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BC1D8-0C0F-744B-B236-5A1CE6BC1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4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B3C0EF-E7F2-AB7A-8F6F-D396B7CC0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B27E05-022E-296E-6A79-62F805BC4B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684AE9-7066-A5C8-BA7B-76EA67DC3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BFFE1-127D-DB4D-A44B-BE2C8C90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12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B64626-6402-EC80-6E9F-76A3FC0E7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29C4D9-107D-9CC7-DEDF-855DE357C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A2A3EA-FC18-3BDF-635D-6F32BC8DB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A23A4-90F9-C247-ACDF-20B46F6A4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17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98A72A-C869-F815-B700-6F6955E56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0C6FDA-A2A7-F1A9-F8B0-52B36E1F3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566DF6-1B53-1633-55DF-3E1205B56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75242-F285-7F42-BD18-E949629B4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5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CF1F-4D58-2F68-60CD-D6E80B0F8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79C7-6579-ECDC-EB6A-DEAF0F60A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4459A-30D8-F437-F370-54E8A5A48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776DF-9BDC-BE44-9C33-FC38E1571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39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9EE50-362F-318A-E795-77C88A936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ACF67-89FE-7E56-23C8-404694468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14334-261F-A0CD-3371-CC29A8BA9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A0991-D6E6-1046-BF7B-29F8A6656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05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209FEF-90E7-4698-F9AE-E39399CD5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01EE6A-24F9-0269-2753-DAA9BE7CF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7FD473-25DD-97D9-B50B-02C623F6D4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548F73-86CA-08F9-A4AD-5E9B5E6E95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428EAA-A68C-2C6F-D9C5-F93101D2E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35A4F8-0E48-604A-8D03-D4B255986D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18" Type="http://schemas.openxmlformats.org/officeDocument/2006/relationships/image" Target="../media/image69.jpe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0" Type="http://schemas.openxmlformats.org/officeDocument/2006/relationships/image" Target="../media/image3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A8939CAE-015A-BCE8-FB55-9ABE25DE22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4093634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Louis J. Gross</a:t>
            </a:r>
          </a:p>
          <a:p>
            <a:pPr eaLnBrk="1" hangingPunct="1"/>
            <a:r>
              <a:rPr lang="en-US" altLang="en-US" sz="2400" dirty="0"/>
              <a:t>Chancellor’s Professor Emeritus of Ecology and Evolutionary Biology and Mathematics</a:t>
            </a:r>
          </a:p>
          <a:p>
            <a:pPr eaLnBrk="1" hangingPunct="1"/>
            <a:r>
              <a:rPr lang="en-US" altLang="en-US" sz="2400" dirty="0"/>
              <a:t>University of Tennessee - Knoxville</a:t>
            </a:r>
          </a:p>
          <a:p>
            <a:pPr eaLnBrk="1" hangingPunct="1"/>
            <a:r>
              <a:rPr lang="en-US" altLang="en-US" sz="2400" dirty="0" err="1"/>
              <a:t>NIMBioS</a:t>
            </a:r>
            <a:r>
              <a:rPr lang="en-US" altLang="en-US" sz="2400" dirty="0"/>
              <a:t> Director 2008-2015, 2017-2021</a:t>
            </a: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F06BDF48-E8E2-DD30-FAC1-BC9DFE18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1356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E9CE4E85-5B63-1386-A0BB-C01F00C6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34" y="1977027"/>
            <a:ext cx="808868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A Nurturing Environment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        Interdisciplinary Science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Overview of an NSF Synthesis Center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                      2008-2021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BC303CFF-0B05-DA48-9B8B-EEC95B793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380BF7DF-6007-E348-724D-E53F5D753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F68A6-BF28-A0E1-2E1D-E0D0735880A0}"/>
              </a:ext>
            </a:extLst>
          </p:cNvPr>
          <p:cNvSpPr txBox="1"/>
          <p:nvPr/>
        </p:nvSpPr>
        <p:spPr>
          <a:xfrm>
            <a:off x="1571625" y="6324600"/>
            <a:ext cx="6539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NSF Awards </a:t>
            </a:r>
            <a:r>
              <a:rPr lang="en-US" sz="1800" dirty="0">
                <a:effectLst/>
                <a:latin typeface="Helvetica" pitchFamily="2" charset="0"/>
              </a:rPr>
              <a:t>DBI-1300426, EF-0832858  </a:t>
            </a:r>
            <a:r>
              <a:rPr lang="en-US" sz="1800" dirty="0" err="1">
                <a:effectLst/>
                <a:latin typeface="Helvetica" pitchFamily="2" charset="0"/>
              </a:rPr>
              <a:t>legacy.nimbios.org</a:t>
            </a:r>
            <a:endParaRPr lang="en-US" sz="1800" dirty="0">
              <a:effectLst/>
              <a:latin typeface="Helvetica" pitchFamily="2" charset="0"/>
            </a:endParaRPr>
          </a:p>
          <a:p>
            <a:endParaRPr lang="en-US" sz="1800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6A55C-E3A4-04B5-1171-F7288A91E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9F8043F5-2A55-6518-1E1F-EE755C0F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4BDE8-F742-0138-3513-E2E0EEFDA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7150"/>
            <a:ext cx="7343231" cy="3211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B83A9-B1B8-4A66-B373-49522DB77430}"/>
              </a:ext>
            </a:extLst>
          </p:cNvPr>
          <p:cNvSpPr txBox="1"/>
          <p:nvPr/>
        </p:nvSpPr>
        <p:spPr>
          <a:xfrm>
            <a:off x="3457031" y="10668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openly published all full annual reports as well as our NSF proposals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DFCDBF1-6988-6AA4-4856-AB32C00F2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398" y="3202399"/>
            <a:ext cx="5841002" cy="3453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03E53-E808-07E4-E434-9DD986CD7B1C}"/>
              </a:ext>
            </a:extLst>
          </p:cNvPr>
          <p:cNvSpPr txBox="1"/>
          <p:nvPr/>
        </p:nvSpPr>
        <p:spPr>
          <a:xfrm>
            <a:off x="470580" y="3429000"/>
            <a:ext cx="2355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openly published evaluation reports on all activities -  over 120 reports</a:t>
            </a:r>
          </a:p>
        </p:txBody>
      </p:sp>
    </p:spTree>
    <p:extLst>
      <p:ext uri="{BB962C8B-B14F-4D97-AF65-F5344CB8AC3E}">
        <p14:creationId xmlns:p14="http://schemas.microsoft.com/office/powerpoint/2010/main" val="337886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Placeholder 2">
            <a:extLst>
              <a:ext uri="{FF2B5EF4-FFF2-40B4-BE49-F238E27FC236}">
                <a16:creationId xmlns:a16="http://schemas.microsoft.com/office/drawing/2014/main" id="{223CE5D7-99F4-C261-872E-68F1B33B5DFE}"/>
              </a:ext>
            </a:extLst>
          </p:cNvPr>
          <p:cNvSpPr txBox="1">
            <a:spLocks/>
          </p:cNvSpPr>
          <p:nvPr/>
        </p:nvSpPr>
        <p:spPr bwMode="auto">
          <a:xfrm>
            <a:off x="168548" y="1304149"/>
            <a:ext cx="87312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800"/>
              </a:spcAft>
              <a:buClr>
                <a:srgbClr val="6DB9A5"/>
              </a:buClr>
              <a:buFontTx/>
              <a:buNone/>
            </a:pPr>
            <a:r>
              <a:rPr lang="en-US" altLang="en-US" sz="1800" dirty="0">
                <a:solidFill>
                  <a:srgbClr val="394147"/>
                </a:solidFill>
              </a:rPr>
              <a:t>We fostered the development of an entire center devoted to evaluation and research. The NISER team provided quality research and evaluation services tailored to support evidence-based decision-making of the value, utility, and impacts of STEM-related initiatives in research and education.</a:t>
            </a:r>
            <a:endParaRPr lang="en-US" altLang="en-US" sz="1800" dirty="0">
              <a:solidFill>
                <a:srgbClr val="394147"/>
              </a:solidFill>
              <a:latin typeface="Cantarel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2F27D1-9761-2778-74D0-0465C5435BFA}"/>
              </a:ext>
            </a:extLst>
          </p:cNvPr>
          <p:cNvSpPr txBox="1"/>
          <p:nvPr/>
        </p:nvSpPr>
        <p:spPr>
          <a:xfrm>
            <a:off x="0" y="2528888"/>
            <a:ext cx="243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Novecento sans wide UltraLight"/>
                <a:ea typeface="+mn-ea"/>
              </a:rPr>
              <a:t>P</a:t>
            </a:r>
            <a:r>
              <a:rPr lang="en-US" sz="1600" b="1" dirty="0">
                <a:latin typeface="Novecento sans wide UltraLight"/>
                <a:ea typeface="ＭＳ Ｐゴシック" charset="-128"/>
              </a:rPr>
              <a:t>LANNING AND DEVELOPMENT</a:t>
            </a:r>
          </a:p>
        </p:txBody>
      </p:sp>
      <p:sp>
        <p:nvSpPr>
          <p:cNvPr id="19459" name="TextBox 26">
            <a:extLst>
              <a:ext uri="{FF2B5EF4-FFF2-40B4-BE49-F238E27FC236}">
                <a16:creationId xmlns:a16="http://schemas.microsoft.com/office/drawing/2014/main" id="{52D557DF-8018-499F-DA83-BFC24F52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3168650"/>
            <a:ext cx="210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Novecento sans wide UltraLight"/>
              </a:rPr>
              <a:t>DATA COLLECTION</a:t>
            </a:r>
          </a:p>
        </p:txBody>
      </p:sp>
      <p:sp>
        <p:nvSpPr>
          <p:cNvPr id="19460" name="TextBox 28">
            <a:extLst>
              <a:ext uri="{FF2B5EF4-FFF2-40B4-BE49-F238E27FC236}">
                <a16:creationId xmlns:a16="http://schemas.microsoft.com/office/drawing/2014/main" id="{F50BECD4-EF1B-7179-50EF-202E57F4E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781425"/>
            <a:ext cx="2106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Novecento sans wide UltraLight"/>
              </a:rPr>
              <a:t>ANALYSES</a:t>
            </a:r>
            <a:r>
              <a:rPr lang="en-US" altLang="en-US" sz="1400">
                <a:latin typeface="Novecento sans wide UltraLight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96B077-04D4-95A1-203B-7F641F90435F}"/>
              </a:ext>
            </a:extLst>
          </p:cNvPr>
          <p:cNvSpPr txBox="1"/>
          <p:nvPr/>
        </p:nvSpPr>
        <p:spPr>
          <a:xfrm>
            <a:off x="77788" y="4259263"/>
            <a:ext cx="21066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Novecento sans wide UltraLight"/>
                <a:ea typeface="+mn-ea"/>
              </a:rPr>
              <a:t>REPORTING</a:t>
            </a:r>
          </a:p>
        </p:txBody>
      </p:sp>
      <p:pic>
        <p:nvPicPr>
          <p:cNvPr id="19462" name="Picture 33">
            <a:extLst>
              <a:ext uri="{FF2B5EF4-FFF2-40B4-BE49-F238E27FC236}">
                <a16:creationId xmlns:a16="http://schemas.microsoft.com/office/drawing/2014/main" id="{0212EF92-AA6C-7FB7-8AEA-36BD89C79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90488"/>
            <a:ext cx="4718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4" name="Group 22">
            <a:extLst>
              <a:ext uri="{FF2B5EF4-FFF2-40B4-BE49-F238E27FC236}">
                <a16:creationId xmlns:a16="http://schemas.microsoft.com/office/drawing/2014/main" id="{39FE3D43-5CEE-7F3E-3BCD-1B371181177C}"/>
              </a:ext>
            </a:extLst>
          </p:cNvPr>
          <p:cNvGrpSpPr>
            <a:grpSpLocks/>
          </p:cNvGrpSpPr>
          <p:nvPr/>
        </p:nvGrpSpPr>
        <p:grpSpPr bwMode="auto">
          <a:xfrm>
            <a:off x="2541588" y="2414588"/>
            <a:ext cx="2746375" cy="1365250"/>
            <a:chOff x="2409529" y="2489595"/>
            <a:chExt cx="3244187" cy="175994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DE7ADA4-1293-7816-AD7F-44A65C3132C0}"/>
                </a:ext>
              </a:extLst>
            </p:cNvPr>
            <p:cNvSpPr/>
            <p:nvPr/>
          </p:nvSpPr>
          <p:spPr>
            <a:xfrm>
              <a:off x="2409529" y="2489595"/>
              <a:ext cx="1712105" cy="17599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9507" name="Group 20">
              <a:extLst>
                <a:ext uri="{FF2B5EF4-FFF2-40B4-BE49-F238E27FC236}">
                  <a16:creationId xmlns:a16="http://schemas.microsoft.com/office/drawing/2014/main" id="{DCE3D204-EFC5-54B6-CC8A-C436B0CD42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702" y="2560530"/>
              <a:ext cx="3129014" cy="1577037"/>
              <a:chOff x="429936" y="2667423"/>
              <a:chExt cx="3129014" cy="1577037"/>
            </a:xfrm>
          </p:grpSpPr>
          <p:sp>
            <p:nvSpPr>
              <p:cNvPr id="19508" name="Rectangle 42">
                <a:extLst>
                  <a:ext uri="{FF2B5EF4-FFF2-40B4-BE49-F238E27FC236}">
                    <a16:creationId xmlns:a16="http://schemas.microsoft.com/office/drawing/2014/main" id="{E19202D7-3A12-D20E-373D-2D81C9B6E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263" y="3515605"/>
                <a:ext cx="143368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chemeClr val="accent2"/>
                    </a:solidFill>
                  </a:rPr>
                  <a:t>National Science Foundation</a:t>
                </a:r>
              </a:p>
            </p:txBody>
          </p:sp>
          <p:pic>
            <p:nvPicPr>
              <p:cNvPr id="19509" name="Picture 77" descr="A picture containing transport&#10;&#10;Description generated with high confidence">
                <a:extLst>
                  <a:ext uri="{FF2B5EF4-FFF2-40B4-BE49-F238E27FC236}">
                    <a16:creationId xmlns:a16="http://schemas.microsoft.com/office/drawing/2014/main" id="{2E9292F3-ED21-5B01-EB05-05810C4FF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936" y="2667423"/>
                <a:ext cx="1533349" cy="1577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465" name="Group 11">
            <a:extLst>
              <a:ext uri="{FF2B5EF4-FFF2-40B4-BE49-F238E27FC236}">
                <a16:creationId xmlns:a16="http://schemas.microsoft.com/office/drawing/2014/main" id="{D03C4726-75B8-A180-10F5-BFEB4C1C35D6}"/>
              </a:ext>
            </a:extLst>
          </p:cNvPr>
          <p:cNvGrpSpPr>
            <a:grpSpLocks/>
          </p:cNvGrpSpPr>
          <p:nvPr/>
        </p:nvGrpSpPr>
        <p:grpSpPr bwMode="auto">
          <a:xfrm>
            <a:off x="5064125" y="4692650"/>
            <a:ext cx="2228850" cy="990600"/>
            <a:chOff x="3755718" y="3479698"/>
            <a:chExt cx="2229251" cy="990600"/>
          </a:xfrm>
        </p:grpSpPr>
        <p:sp>
          <p:nvSpPr>
            <p:cNvPr id="19501" name="Rectangle 57">
              <a:extLst>
                <a:ext uri="{FF2B5EF4-FFF2-40B4-BE49-F238E27FC236}">
                  <a16:creationId xmlns:a16="http://schemas.microsoft.com/office/drawing/2014/main" id="{6EEADB6F-3985-B7D6-79AA-1E3D6F0A7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3974998"/>
              <a:ext cx="12224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Sloan Foundation</a:t>
              </a:r>
            </a:p>
          </p:txBody>
        </p:sp>
        <p:grpSp>
          <p:nvGrpSpPr>
            <p:cNvPr id="19502" name="Group 71">
              <a:extLst>
                <a:ext uri="{FF2B5EF4-FFF2-40B4-BE49-F238E27FC236}">
                  <a16:creationId xmlns:a16="http://schemas.microsoft.com/office/drawing/2014/main" id="{034F6DF9-8990-4F9E-F6AA-D184606F7D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5718" y="3479698"/>
              <a:ext cx="963158" cy="990600"/>
              <a:chOff x="4138373" y="3420975"/>
              <a:chExt cx="990600" cy="9906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7302AE5-9436-E09C-AFC4-73D763354C33}"/>
                  </a:ext>
                </a:extLst>
              </p:cNvPr>
              <p:cNvSpPr/>
              <p:nvPr/>
            </p:nvSpPr>
            <p:spPr>
              <a:xfrm>
                <a:off x="4138373" y="3420975"/>
                <a:ext cx="991246" cy="99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05" name="TextBox 73">
                <a:extLst>
                  <a:ext uri="{FF2B5EF4-FFF2-40B4-BE49-F238E27FC236}">
                    <a16:creationId xmlns:a16="http://schemas.microsoft.com/office/drawing/2014/main" id="{36CA246F-FA55-9905-FAFB-DB1B96E71663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4451665" y="3638125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en-US" sz="3600">
                  <a:solidFill>
                    <a:schemeClr val="bg1"/>
                  </a:solidFill>
                  <a:ea typeface="Entypo"/>
                  <a:cs typeface="Entypo"/>
                </a:endParaRPr>
              </a:p>
            </p:txBody>
          </p:sp>
        </p:grpSp>
        <p:pic>
          <p:nvPicPr>
            <p:cNvPr id="19503" name="Picture 85">
              <a:extLst>
                <a:ext uri="{FF2B5EF4-FFF2-40B4-BE49-F238E27FC236}">
                  <a16:creationId xmlns:a16="http://schemas.microsoft.com/office/drawing/2014/main" id="{72311189-B9A8-7127-F619-FCEC999E9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615" y="3500775"/>
              <a:ext cx="896871" cy="9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6" name="Group 10">
            <a:extLst>
              <a:ext uri="{FF2B5EF4-FFF2-40B4-BE49-F238E27FC236}">
                <a16:creationId xmlns:a16="http://schemas.microsoft.com/office/drawing/2014/main" id="{5F979E60-D12E-56D9-75F4-BEED75B78B28}"/>
              </a:ext>
            </a:extLst>
          </p:cNvPr>
          <p:cNvGrpSpPr>
            <a:grpSpLocks/>
          </p:cNvGrpSpPr>
          <p:nvPr/>
        </p:nvGrpSpPr>
        <p:grpSpPr bwMode="auto">
          <a:xfrm>
            <a:off x="6965950" y="3109913"/>
            <a:ext cx="2301875" cy="1100137"/>
            <a:chOff x="6235259" y="3231860"/>
            <a:chExt cx="2599698" cy="1340402"/>
          </a:xfrm>
        </p:grpSpPr>
        <p:sp>
          <p:nvSpPr>
            <p:cNvPr id="19496" name="Rectangle 60">
              <a:extLst>
                <a:ext uri="{FF2B5EF4-FFF2-40B4-BE49-F238E27FC236}">
                  <a16:creationId xmlns:a16="http://schemas.microsoft.com/office/drawing/2014/main" id="{D6AA3F0A-A414-203B-CD41-74E70CB3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487" y="3916275"/>
              <a:ext cx="12224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Howard Hughes Medical Institute</a:t>
              </a:r>
            </a:p>
          </p:txBody>
        </p:sp>
        <p:grpSp>
          <p:nvGrpSpPr>
            <p:cNvPr id="19497" name="Group 74">
              <a:extLst>
                <a:ext uri="{FF2B5EF4-FFF2-40B4-BE49-F238E27FC236}">
                  <a16:creationId xmlns:a16="http://schemas.microsoft.com/office/drawing/2014/main" id="{E088E380-45A4-A94E-6005-6E2C2C27FE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5259" y="3231860"/>
              <a:ext cx="1377666" cy="1340402"/>
              <a:chOff x="6640458" y="3420975"/>
              <a:chExt cx="990600" cy="9906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EDDBEE2-F452-144C-CF73-E0CD926BB4B6}"/>
                  </a:ext>
                </a:extLst>
              </p:cNvPr>
              <p:cNvSpPr/>
              <p:nvPr/>
            </p:nvSpPr>
            <p:spPr>
              <a:xfrm>
                <a:off x="6640458" y="3420975"/>
                <a:ext cx="990080" cy="99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00" name="TextBox 76">
                <a:extLst>
                  <a:ext uri="{FF2B5EF4-FFF2-40B4-BE49-F238E27FC236}">
                    <a16:creationId xmlns:a16="http://schemas.microsoft.com/office/drawing/2014/main" id="{2EC478BA-9BAB-4ED0-C903-90E39E8CEF2E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6873396" y="3615190"/>
                <a:ext cx="560236" cy="560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en-US" sz="3600">
                  <a:solidFill>
                    <a:schemeClr val="bg1"/>
                  </a:solidFill>
                  <a:ea typeface="Entypo"/>
                  <a:cs typeface="Entypo"/>
                </a:endParaRPr>
              </a:p>
            </p:txBody>
          </p:sp>
        </p:grpSp>
        <p:pic>
          <p:nvPicPr>
            <p:cNvPr id="19498" name="Picture 86">
              <a:extLst>
                <a:ext uri="{FF2B5EF4-FFF2-40B4-BE49-F238E27FC236}">
                  <a16:creationId xmlns:a16="http://schemas.microsoft.com/office/drawing/2014/main" id="{EB54DA7C-4593-B5D0-A9B2-AA2B5068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1207" y="3637228"/>
              <a:ext cx="1213971" cy="527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7" name="Group 13">
            <a:extLst>
              <a:ext uri="{FF2B5EF4-FFF2-40B4-BE49-F238E27FC236}">
                <a16:creationId xmlns:a16="http://schemas.microsoft.com/office/drawing/2014/main" id="{D4169F84-D197-6A77-673C-F5A12C4229C1}"/>
              </a:ext>
            </a:extLst>
          </p:cNvPr>
          <p:cNvGrpSpPr>
            <a:grpSpLocks/>
          </p:cNvGrpSpPr>
          <p:nvPr/>
        </p:nvGrpSpPr>
        <p:grpSpPr bwMode="auto">
          <a:xfrm>
            <a:off x="2535238" y="3976688"/>
            <a:ext cx="2593975" cy="1208087"/>
            <a:chOff x="5213774" y="1666424"/>
            <a:chExt cx="2594006" cy="1209283"/>
          </a:xfrm>
        </p:grpSpPr>
        <p:sp>
          <p:nvSpPr>
            <p:cNvPr id="19493" name="Rectangle 54">
              <a:extLst>
                <a:ext uri="{FF2B5EF4-FFF2-40B4-BE49-F238E27FC236}">
                  <a16:creationId xmlns:a16="http://schemas.microsoft.com/office/drawing/2014/main" id="{C8F35200-B5D6-9CAD-7805-C114C1E72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502" y="2229376"/>
              <a:ext cx="14672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National Institutes of Health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BE16EFE-C1F3-566B-F51F-02326BCA1059}"/>
                </a:ext>
              </a:extLst>
            </p:cNvPr>
            <p:cNvSpPr/>
            <p:nvPr/>
          </p:nvSpPr>
          <p:spPr>
            <a:xfrm>
              <a:off x="5213774" y="1666424"/>
              <a:ext cx="1154126" cy="1102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9495" name="Picture 87">
              <a:extLst>
                <a:ext uri="{FF2B5EF4-FFF2-40B4-BE49-F238E27FC236}">
                  <a16:creationId xmlns:a16="http://schemas.microsoft.com/office/drawing/2014/main" id="{F1A4C2BC-0813-EA1D-8AA0-F7C16D35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661" y="1840956"/>
              <a:ext cx="720963" cy="741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8" name="Group 16">
            <a:extLst>
              <a:ext uri="{FF2B5EF4-FFF2-40B4-BE49-F238E27FC236}">
                <a16:creationId xmlns:a16="http://schemas.microsoft.com/office/drawing/2014/main" id="{A71F28CE-0946-6BCE-0985-94FD4F790048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497138"/>
            <a:ext cx="1951038" cy="858837"/>
            <a:chOff x="3079650" y="1848218"/>
            <a:chExt cx="1952348" cy="858934"/>
          </a:xfrm>
        </p:grpSpPr>
        <p:sp>
          <p:nvSpPr>
            <p:cNvPr id="19488" name="Rectangle 47">
              <a:extLst>
                <a:ext uri="{FF2B5EF4-FFF2-40B4-BE49-F238E27FC236}">
                  <a16:creationId xmlns:a16="http://schemas.microsoft.com/office/drawing/2014/main" id="{ADEE2407-F9F3-D72C-EE51-E81F98A3C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75" y="2245487"/>
              <a:ext cx="12611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US Department of Agriculture</a:t>
              </a:r>
            </a:p>
          </p:txBody>
        </p:sp>
        <p:grpSp>
          <p:nvGrpSpPr>
            <p:cNvPr id="19489" name="Group 67">
              <a:extLst>
                <a:ext uri="{FF2B5EF4-FFF2-40B4-BE49-F238E27FC236}">
                  <a16:creationId xmlns:a16="http://schemas.microsoft.com/office/drawing/2014/main" id="{C4EF617F-C95F-70B7-3602-2D2508DE9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9650" y="1848218"/>
              <a:ext cx="813882" cy="752916"/>
              <a:chOff x="2914650" y="1719262"/>
              <a:chExt cx="990600" cy="99060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5AA0B52-7B75-C4FB-CC31-3D2FE3F61757}"/>
                  </a:ext>
                </a:extLst>
              </p:cNvPr>
              <p:cNvSpPr/>
              <p:nvPr/>
            </p:nvSpPr>
            <p:spPr>
              <a:xfrm>
                <a:off x="2914650" y="1719262"/>
                <a:ext cx="989947" cy="99013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92" name="TextBox 69">
                <a:extLst>
                  <a:ext uri="{FF2B5EF4-FFF2-40B4-BE49-F238E27FC236}">
                    <a16:creationId xmlns:a16="http://schemas.microsoft.com/office/drawing/2014/main" id="{A0E62A1D-F117-3987-1811-752BC8A3A297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3091224" y="1857736"/>
                <a:ext cx="618401" cy="618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en-US" sz="4000">
                  <a:solidFill>
                    <a:schemeClr val="bg1"/>
                  </a:solidFill>
                  <a:ea typeface="Entypo"/>
                  <a:cs typeface="Entypo"/>
                </a:endParaRPr>
              </a:p>
            </p:txBody>
          </p:sp>
        </p:grpSp>
        <p:pic>
          <p:nvPicPr>
            <p:cNvPr id="19490" name="Picture 88">
              <a:extLst>
                <a:ext uri="{FF2B5EF4-FFF2-40B4-BE49-F238E27FC236}">
                  <a16:creationId xmlns:a16="http://schemas.microsoft.com/office/drawing/2014/main" id="{9D7C65C5-41B3-B63D-4250-6B2FD2E6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757" y="2010548"/>
              <a:ext cx="554654" cy="396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9" name="Group 12">
            <a:extLst>
              <a:ext uri="{FF2B5EF4-FFF2-40B4-BE49-F238E27FC236}">
                <a16:creationId xmlns:a16="http://schemas.microsoft.com/office/drawing/2014/main" id="{DA2B3503-A563-D364-F9B0-CA85A50791B6}"/>
              </a:ext>
            </a:extLst>
          </p:cNvPr>
          <p:cNvGrpSpPr>
            <a:grpSpLocks/>
          </p:cNvGrpSpPr>
          <p:nvPr/>
        </p:nvGrpSpPr>
        <p:grpSpPr bwMode="auto">
          <a:xfrm>
            <a:off x="4921250" y="3479800"/>
            <a:ext cx="2289175" cy="1014413"/>
            <a:chOff x="1371600" y="4572000"/>
            <a:chExt cx="2289269" cy="1014165"/>
          </a:xfrm>
        </p:grpSpPr>
        <p:sp>
          <p:nvSpPr>
            <p:cNvPr id="19483" name="Rectangle 92">
              <a:extLst>
                <a:ext uri="{FF2B5EF4-FFF2-40B4-BE49-F238E27FC236}">
                  <a16:creationId xmlns:a16="http://schemas.microsoft.com/office/drawing/2014/main" id="{B9FF33CC-1170-18CD-2C1D-61FEE6317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4939834"/>
              <a:ext cx="12224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Burroughs-Wellcome Fund</a:t>
              </a:r>
            </a:p>
          </p:txBody>
        </p:sp>
        <p:grpSp>
          <p:nvGrpSpPr>
            <p:cNvPr id="19484" name="Group 94">
              <a:extLst>
                <a:ext uri="{FF2B5EF4-FFF2-40B4-BE49-F238E27FC236}">
                  <a16:creationId xmlns:a16="http://schemas.microsoft.com/office/drawing/2014/main" id="{0647DF7B-6048-AC9C-B269-C30F91BA51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4572000"/>
              <a:ext cx="1023176" cy="990600"/>
              <a:chOff x="4138373" y="3420975"/>
              <a:chExt cx="990600" cy="9906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C319768-E7A8-46BB-FC51-7016D66DDAE6}"/>
                  </a:ext>
                </a:extLst>
              </p:cNvPr>
              <p:cNvSpPr/>
              <p:nvPr/>
            </p:nvSpPr>
            <p:spPr>
              <a:xfrm>
                <a:off x="4138373" y="3420975"/>
                <a:ext cx="989841" cy="99035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7" name="TextBox 96">
                <a:extLst>
                  <a:ext uri="{FF2B5EF4-FFF2-40B4-BE49-F238E27FC236}">
                    <a16:creationId xmlns:a16="http://schemas.microsoft.com/office/drawing/2014/main" id="{39EF7756-ADD8-5C04-B8D1-F80A8833B9E6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4451665" y="3638125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en-US" sz="3600">
                  <a:solidFill>
                    <a:schemeClr val="bg1"/>
                  </a:solidFill>
                  <a:ea typeface="Entypo"/>
                  <a:cs typeface="Entypo"/>
                </a:endParaRPr>
              </a:p>
            </p:txBody>
          </p:sp>
        </p:grpSp>
        <p:pic>
          <p:nvPicPr>
            <p:cNvPr id="19485" name="Picture 97">
              <a:extLst>
                <a:ext uri="{FF2B5EF4-FFF2-40B4-BE49-F238E27FC236}">
                  <a16:creationId xmlns:a16="http://schemas.microsoft.com/office/drawing/2014/main" id="{1CA38740-F3D9-8DB7-E747-C1583463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4800600"/>
              <a:ext cx="82131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0" name="Group 4">
            <a:extLst>
              <a:ext uri="{FF2B5EF4-FFF2-40B4-BE49-F238E27FC236}">
                <a16:creationId xmlns:a16="http://schemas.microsoft.com/office/drawing/2014/main" id="{AC27780F-BE6F-45A8-5193-AE13998D9CF1}"/>
              </a:ext>
            </a:extLst>
          </p:cNvPr>
          <p:cNvGrpSpPr>
            <a:grpSpLocks/>
          </p:cNvGrpSpPr>
          <p:nvPr/>
        </p:nvGrpSpPr>
        <p:grpSpPr bwMode="auto">
          <a:xfrm>
            <a:off x="7000875" y="4608513"/>
            <a:ext cx="2228850" cy="990600"/>
            <a:chOff x="4936818" y="4596934"/>
            <a:chExt cx="2229251" cy="990600"/>
          </a:xfrm>
        </p:grpSpPr>
        <p:sp>
          <p:nvSpPr>
            <p:cNvPr id="19478" name="Rectangle 100">
              <a:extLst>
                <a:ext uri="{FF2B5EF4-FFF2-40B4-BE49-F238E27FC236}">
                  <a16:creationId xmlns:a16="http://schemas.microsoft.com/office/drawing/2014/main" id="{A44C5DBD-70B1-4B5F-E91C-292B615C7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5092234"/>
              <a:ext cx="12224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accent2"/>
                  </a:solidFill>
                </a:rPr>
                <a:t>Pyramid Peak Foundation`</a:t>
              </a:r>
            </a:p>
          </p:txBody>
        </p:sp>
        <p:grpSp>
          <p:nvGrpSpPr>
            <p:cNvPr id="19479" name="Group 102">
              <a:extLst>
                <a:ext uri="{FF2B5EF4-FFF2-40B4-BE49-F238E27FC236}">
                  <a16:creationId xmlns:a16="http://schemas.microsoft.com/office/drawing/2014/main" id="{536F2BF9-5180-E924-EA95-209618BEB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6818" y="4596934"/>
              <a:ext cx="963158" cy="990600"/>
              <a:chOff x="4138373" y="3420975"/>
              <a:chExt cx="990600" cy="9906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40A826C-0205-732E-861B-AA4164C91A93}"/>
                  </a:ext>
                </a:extLst>
              </p:cNvPr>
              <p:cNvSpPr/>
              <p:nvPr/>
            </p:nvSpPr>
            <p:spPr>
              <a:xfrm>
                <a:off x="4138373" y="3420975"/>
                <a:ext cx="991246" cy="99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2" name="TextBox 104">
                <a:extLst>
                  <a:ext uri="{FF2B5EF4-FFF2-40B4-BE49-F238E27FC236}">
                    <a16:creationId xmlns:a16="http://schemas.microsoft.com/office/drawing/2014/main" id="{BC404245-FFBE-4F07-B982-81C45A4BE148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4451665" y="3638125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en-US" sz="3600">
                  <a:solidFill>
                    <a:schemeClr val="bg1"/>
                  </a:solidFill>
                  <a:ea typeface="Entypo"/>
                  <a:cs typeface="Entypo"/>
                </a:endParaRPr>
              </a:p>
            </p:txBody>
          </p:sp>
        </p:grpSp>
        <p:pic>
          <p:nvPicPr>
            <p:cNvPr id="19480" name="Picture 105">
              <a:extLst>
                <a:ext uri="{FF2B5EF4-FFF2-40B4-BE49-F238E27FC236}">
                  <a16:creationId xmlns:a16="http://schemas.microsoft.com/office/drawing/2014/main" id="{823DE737-3CB1-223C-983C-778C21EC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800600"/>
              <a:ext cx="762000" cy="59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71" name="Picture 23">
            <a:extLst>
              <a:ext uri="{FF2B5EF4-FFF2-40B4-BE49-F238E27FC236}">
                <a16:creationId xmlns:a16="http://schemas.microsoft.com/office/drawing/2014/main" id="{38D04641-16FD-135D-D635-4548071A8E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099050"/>
            <a:ext cx="17399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4">
            <a:extLst>
              <a:ext uri="{FF2B5EF4-FFF2-40B4-BE49-F238E27FC236}">
                <a16:creationId xmlns:a16="http://schemas.microsoft.com/office/drawing/2014/main" id="{13E8CECA-774A-63CD-A7EC-9AEA0568AF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032500"/>
            <a:ext cx="23844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06">
            <a:extLst>
              <a:ext uri="{FF2B5EF4-FFF2-40B4-BE49-F238E27FC236}">
                <a16:creationId xmlns:a16="http://schemas.microsoft.com/office/drawing/2014/main" id="{52881A88-D301-FFA5-3607-88A254D87B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6113463"/>
            <a:ext cx="1906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107">
            <a:extLst>
              <a:ext uri="{FF2B5EF4-FFF2-40B4-BE49-F238E27FC236}">
                <a16:creationId xmlns:a16="http://schemas.microsoft.com/office/drawing/2014/main" id="{CEA3CEAE-1665-2237-851D-13ED829A0C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5184775"/>
            <a:ext cx="2159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08">
            <a:extLst>
              <a:ext uri="{FF2B5EF4-FFF2-40B4-BE49-F238E27FC236}">
                <a16:creationId xmlns:a16="http://schemas.microsoft.com/office/drawing/2014/main" id="{13F1C07C-2388-8ACA-E81A-8CA7D4EF1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5821363"/>
            <a:ext cx="1778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09">
            <a:extLst>
              <a:ext uri="{FF2B5EF4-FFF2-40B4-BE49-F238E27FC236}">
                <a16:creationId xmlns:a16="http://schemas.microsoft.com/office/drawing/2014/main" id="{87B1D630-A343-0E11-72C1-07B1B86708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5845175"/>
            <a:ext cx="21717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110">
            <a:extLst>
              <a:ext uri="{FF2B5EF4-FFF2-40B4-BE49-F238E27FC236}">
                <a16:creationId xmlns:a16="http://schemas.microsoft.com/office/drawing/2014/main" id="{6B340F78-3222-E7BB-82DD-7F62C88A24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3675"/>
            <a:ext cx="13112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4B30-21F7-5D44-59BA-CC0B3666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1F4246A9-BEA2-B567-E9D4-02300CFF9B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4271" y="2332274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Over 250 Education and Outreach activities crossed many levels – K-12 through postdoc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5B786FE4-7A81-B28C-8397-6813D4ED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1801C6B5-2EB1-D488-0BD3-744F178B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3AC50A65-3449-DF54-6551-08BD256E7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7AC7B2A-E0A7-07E8-E371-27317F084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838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BD0F197C-BDD3-9281-A703-92262F9B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81000"/>
            <a:ext cx="89725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nsf_logo_for_presentations.gif">
            <a:extLst>
              <a:ext uri="{FF2B5EF4-FFF2-40B4-BE49-F238E27FC236}">
                <a16:creationId xmlns:a16="http://schemas.microsoft.com/office/drawing/2014/main" id="{425B1FB2-7BBB-5176-8078-663B24F68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880100"/>
            <a:ext cx="8969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C900-EB50-000B-A96D-D99C0EA4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1FB610CF-6B41-3624-02F7-0595F0AA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BD63DF1A-CF21-D060-33C4-6DB3CA3B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68302"/>
            <a:ext cx="8458200" cy="60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EvolutionChafee.tiff">
            <a:extLst>
              <a:ext uri="{FF2B5EF4-FFF2-40B4-BE49-F238E27FC236}">
                <a16:creationId xmlns:a16="http://schemas.microsoft.com/office/drawing/2014/main" id="{43B14B83-819D-F259-3CCC-235EB093B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794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" name="Group 4">
            <a:extLst>
              <a:ext uri="{FF2B5EF4-FFF2-40B4-BE49-F238E27FC236}">
                <a16:creationId xmlns:a16="http://schemas.microsoft.com/office/drawing/2014/main" id="{F505B2CA-A4F9-B486-FF6A-0A1AE4A89A04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3417888"/>
            <a:ext cx="6362700" cy="2540000"/>
            <a:chOff x="691444" y="1628423"/>
            <a:chExt cx="7803445" cy="3283655"/>
          </a:xfrm>
        </p:grpSpPr>
        <p:pic>
          <p:nvPicPr>
            <p:cNvPr id="1030" name="Picture 2" descr="griffin_chaffee_400x258.jpg">
              <a:extLst>
                <a:ext uri="{FF2B5EF4-FFF2-40B4-BE49-F238E27FC236}">
                  <a16:creationId xmlns:a16="http://schemas.microsoft.com/office/drawing/2014/main" id="{3D055C20-F860-7AE4-A789-43DD2181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44" y="1635478"/>
              <a:ext cx="5080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3" descr="tuckergilman.jpg">
              <a:extLst>
                <a:ext uri="{FF2B5EF4-FFF2-40B4-BE49-F238E27FC236}">
                  <a16:creationId xmlns:a16="http://schemas.microsoft.com/office/drawing/2014/main" id="{CB9D1840-E1E6-C4AA-A582-369A8089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889" y="1628423"/>
              <a:ext cx="2540000" cy="314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extBox 1">
            <a:extLst>
              <a:ext uri="{FF2B5EF4-FFF2-40B4-BE49-F238E27FC236}">
                <a16:creationId xmlns:a16="http://schemas.microsoft.com/office/drawing/2014/main" id="{4929B070-0CEA-F32C-FB27-C2672BBF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957888"/>
            <a:ext cx="787082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/>
              <a:t>Two high school students collaborate with a </a:t>
            </a:r>
            <a:r>
              <a:rPr lang="en-US" altLang="en-US" sz="1800" b="1" dirty="0" err="1"/>
              <a:t>NIMBioS</a:t>
            </a:r>
            <a:r>
              <a:rPr lang="en-US" altLang="en-US" sz="1800" b="1" dirty="0"/>
              <a:t> postdoc on mathematical models addressing controls on imprinting and publish in a top scientific journal </a:t>
            </a:r>
          </a:p>
        </p:txBody>
      </p:sp>
      <p:pic>
        <p:nvPicPr>
          <p:cNvPr id="1029" name="Picture 15" descr="NIMBioSlogoshadowc">
            <a:extLst>
              <a:ext uri="{FF2B5EF4-FFF2-40B4-BE49-F238E27FC236}">
                <a16:creationId xmlns:a16="http://schemas.microsoft.com/office/drawing/2014/main" id="{B06100BC-89A6-73D3-5CC5-F1D60FED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931863"/>
            <a:ext cx="3076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2">
            <a:extLst>
              <a:ext uri="{FF2B5EF4-FFF2-40B4-BE49-F238E27FC236}">
                <a16:creationId xmlns:a16="http://schemas.microsoft.com/office/drawing/2014/main" id="{1FCE6750-80B9-F118-6D16-E1CDA056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001713"/>
            <a:ext cx="5486400" cy="19351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/>
              <a:t>Website: </a:t>
            </a:r>
            <a:r>
              <a:rPr lang="en-US" altLang="en-US" sz="2800" b="1" dirty="0" err="1">
                <a:solidFill>
                  <a:srgbClr val="002060"/>
                </a:solidFill>
              </a:rPr>
              <a:t>legacy.nimbios.org</a:t>
            </a:r>
            <a:endParaRPr lang="en-US" altLang="en-US" sz="28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n-US" altLang="en-US" sz="2800" dirty="0"/>
              <a:t>with more than 400 videos along with songs from our Songwriters-in-Residence </a:t>
            </a:r>
          </a:p>
        </p:txBody>
      </p:sp>
      <p:pic>
        <p:nvPicPr>
          <p:cNvPr id="4" name="Picture 3" descr="NIMBioS Page.jpg">
            <a:extLst>
              <a:ext uri="{FF2B5EF4-FFF2-40B4-BE49-F238E27FC236}">
                <a16:creationId xmlns:a16="http://schemas.microsoft.com/office/drawing/2014/main" id="{9DFB17CE-D9BD-4016-AD00-F10395F3C7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833" t="2000" r="22500" b="4666"/>
          <a:stretch>
            <a:fillRect/>
          </a:stretch>
        </p:blipFill>
        <p:spPr>
          <a:xfrm>
            <a:off x="6019800" y="1219200"/>
            <a:ext cx="3124200" cy="3707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4" descr="NIMBioS News.jpg">
            <a:extLst>
              <a:ext uri="{FF2B5EF4-FFF2-40B4-BE49-F238E27FC236}">
                <a16:creationId xmlns:a16="http://schemas.microsoft.com/office/drawing/2014/main" id="{257B66EA-0704-CB02-029D-620DEBA82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3014663"/>
            <a:ext cx="1828800" cy="2968625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nsf1_print.tif">
            <a:extLst>
              <a:ext uri="{FF2B5EF4-FFF2-40B4-BE49-F238E27FC236}">
                <a16:creationId xmlns:a16="http://schemas.microsoft.com/office/drawing/2014/main" id="{EF7D2F32-BDAD-5308-BDA5-F42BF08B6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076950"/>
            <a:ext cx="7477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images.jpeg">
            <a:extLst>
              <a:ext uri="{FF2B5EF4-FFF2-40B4-BE49-F238E27FC236}">
                <a16:creationId xmlns:a16="http://schemas.microsoft.com/office/drawing/2014/main" id="{AB70153B-1A16-DF70-CDB1-A14F3C99B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05150"/>
            <a:ext cx="24098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5" descr="NIMBioSlogoshadowc">
            <a:extLst>
              <a:ext uri="{FF2B5EF4-FFF2-40B4-BE49-F238E27FC236}">
                <a16:creationId xmlns:a16="http://schemas.microsoft.com/office/drawing/2014/main" id="{983D37CC-9181-AC18-D574-9C4D04B6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9" name="Group 10">
            <a:extLst>
              <a:ext uri="{FF2B5EF4-FFF2-40B4-BE49-F238E27FC236}">
                <a16:creationId xmlns:a16="http://schemas.microsoft.com/office/drawing/2014/main" id="{B0304C8B-C9B8-A7D2-73CD-87BC7AA26C01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886200"/>
            <a:ext cx="2243138" cy="1290638"/>
            <a:chOff x="790575" y="4305300"/>
            <a:chExt cx="2243138" cy="1290340"/>
          </a:xfrm>
        </p:grpSpPr>
        <p:pic>
          <p:nvPicPr>
            <p:cNvPr id="38922" name="Picture 8" descr="twitter.jpeg">
              <a:extLst>
                <a:ext uri="{FF2B5EF4-FFF2-40B4-BE49-F238E27FC236}">
                  <a16:creationId xmlns:a16="http://schemas.microsoft.com/office/drawing/2014/main" id="{534309F9-3E35-FE86-F0EC-1D1D3FD4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18"/>
            <a:stretch>
              <a:fillRect/>
            </a:stretch>
          </p:blipFill>
          <p:spPr bwMode="auto">
            <a:xfrm>
              <a:off x="871538" y="4305300"/>
              <a:ext cx="2162175" cy="101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Box 1">
              <a:extLst>
                <a:ext uri="{FF2B5EF4-FFF2-40B4-BE49-F238E27FC236}">
                  <a16:creationId xmlns:a16="http://schemas.microsoft.com/office/drawing/2014/main" id="{E2E5AAF4-D04C-1AF7-534E-54E4B4638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575" y="5133784"/>
              <a:ext cx="2159000" cy="461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a typeface="ＭＳ Ｐゴシック" charset="0"/>
                  <a:cs typeface="Arial" pitchFamily="34" charset="0"/>
                </a:rPr>
                <a:t>@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ea typeface="ＭＳ Ｐゴシック" charset="0"/>
                  <a:cs typeface="Arial" pitchFamily="34" charset="0"/>
                </a:rPr>
                <a:t>NIMBioS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04705CF7-5CFA-F3A4-E0FC-BE23CCF51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5972175"/>
            <a:ext cx="3714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a typeface="ＭＳ Ｐゴシック" charset="0"/>
                <a:cs typeface="Arial" pitchFamily="34" charset="0"/>
              </a:rPr>
              <a:t>Subscribe to our Bi-monthly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a typeface="ＭＳ Ｐゴシック" charset="0"/>
                <a:cs typeface="Arial" pitchFamily="34" charset="0"/>
              </a:rPr>
              <a:t>Newsletter</a:t>
            </a:r>
          </a:p>
        </p:txBody>
      </p:sp>
      <p:sp>
        <p:nvSpPr>
          <p:cNvPr id="38921" name="Rectangle 1">
            <a:extLst>
              <a:ext uri="{FF2B5EF4-FFF2-40B4-BE49-F238E27FC236}">
                <a16:creationId xmlns:a16="http://schemas.microsoft.com/office/drawing/2014/main" id="{CC87728F-68B2-90A5-1146-A253E0009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400"/>
              <a:t>NIMBioS as a Nurturing Environment for Interdisciplinary Science – Broader public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5A435-EEC8-7E67-FBBA-1465E965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C24F2B3C-7BDF-6138-63E7-CA84662591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4271" y="2332274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Over 250 Education and Outreach activities crossed many levels – K-12 through postdoc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vision and explicit benchmarks for diversity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C1E8319F-3B08-60F4-F246-4D975137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BFAEE42B-5C41-0146-A098-94421AA0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11BA2AF6-9B84-4EAF-7F32-1075DADFC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18F5C31-1194-47BF-3F7B-21CFE772C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77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F9458A17-6F54-27C8-B2BE-A5C8A8433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NIMBioS</a:t>
            </a:r>
            <a:r>
              <a:rPr lang="en-US" altLang="en-US" dirty="0"/>
              <a:t> Vision for Diversity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6096B6-3644-BB86-B54C-9368CB931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8663" y="1204913"/>
            <a:ext cx="7772400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Intentionality –this is part of every activity we sponsor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Defining – our diversity statement emphasizes that we include every aspect of diversity  - social and scientific, including gender, ethnicity, scientific field, career stage, geography and type of home institution.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Metrics for success – developed in conjunction with Advisory Board to stretch us but be feasible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Ensuring success – incorporating multiple routes 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Evaluation – built into all our activities from the start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BBE0CA70-E6BF-002B-7726-71D49BA6D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412" name="Picture 6" descr="nsf_logo_for_presentations.gif">
            <a:extLst>
              <a:ext uri="{FF2B5EF4-FFF2-40B4-BE49-F238E27FC236}">
                <a16:creationId xmlns:a16="http://schemas.microsoft.com/office/drawing/2014/main" id="{E9F71ACF-A5AB-DB6D-F955-C580205F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880100"/>
            <a:ext cx="8969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1D6887DA-B013-970E-6CD2-1AF5DBB04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Benchmarks Established with Board for Participants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BDA56DB9-26E6-DA6B-0A1B-27C66AD81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8663" y="1204913"/>
            <a:ext cx="7772400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300">
                <a:latin typeface="Times New Roman" panose="02020603050405020304" pitchFamily="18" charset="0"/>
              </a:rPr>
              <a:t>Gender: across all Working Groups and Investigative Workshops, the proportion of female participants will be at least 30%.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300">
                <a:latin typeface="Times New Roman" panose="02020603050405020304" pitchFamily="18" charset="0"/>
              </a:rPr>
              <a:t> Geographic - international participation: across all Working Groups and Investigative Workshops, at least 10% of participants will be from outside the USA. 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300">
                <a:latin typeface="Times New Roman" panose="02020603050405020304" pitchFamily="18" charset="0"/>
              </a:rPr>
              <a:t>Under-represented groups: across all NIMBioS activities, increase the percent of participants from under-represented groups by approximately 10% per year. 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300">
                <a:latin typeface="Times New Roman" panose="02020603050405020304" pitchFamily="18" charset="0"/>
              </a:rPr>
              <a:t>Underrepresented groups: increase the proportion of participants from under-represented groups in Working Groups and Investigative Workshops by 10% per year.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300">
                <a:latin typeface="Times New Roman" panose="02020603050405020304" pitchFamily="18" charset="0"/>
              </a:rPr>
              <a:t>Local participants: limit participation by UT/ORNL faculty/staff to approximately 15% of the total participants in Working Groups and Investigative Workshops.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F879BAEA-9B06-4EDA-87DD-B9064862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9460" name="Picture 6" descr="nsf_logo_for_presentations.gif">
            <a:extLst>
              <a:ext uri="{FF2B5EF4-FFF2-40B4-BE49-F238E27FC236}">
                <a16:creationId xmlns:a16="http://schemas.microsoft.com/office/drawing/2014/main" id="{AFDC79AD-455A-6783-2486-4E5145064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880100"/>
            <a:ext cx="8969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NIMBioSlogobkg">
            <a:extLst>
              <a:ext uri="{FF2B5EF4-FFF2-40B4-BE49-F238E27FC236}">
                <a16:creationId xmlns:a16="http://schemas.microsoft.com/office/drawing/2014/main" id="{BCEA6B02-3A3E-8647-7553-97307D88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5959475"/>
            <a:ext cx="2895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5">
            <a:extLst>
              <a:ext uri="{FF2B5EF4-FFF2-40B4-BE49-F238E27FC236}">
                <a16:creationId xmlns:a16="http://schemas.microsoft.com/office/drawing/2014/main" id="{21B3BCC5-8581-53EC-A4D5-7D9F5816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38" y="133350"/>
            <a:ext cx="86725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        </a:t>
            </a:r>
            <a:r>
              <a:rPr lang="en-US" altLang="en-US" b="1">
                <a:solidFill>
                  <a:schemeClr val="tx2"/>
                </a:solidFill>
              </a:rPr>
              <a:t>NIMBioS: A Nurturing Environment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2"/>
                </a:solidFill>
              </a:rPr>
              <a:t>                Interdisciplinary Science</a:t>
            </a:r>
          </a:p>
        </p:txBody>
      </p:sp>
      <p:pic>
        <p:nvPicPr>
          <p:cNvPr id="15363" name="Picture 8" descr="nsf_logo_for_presentations.gif">
            <a:extLst>
              <a:ext uri="{FF2B5EF4-FFF2-40B4-BE49-F238E27FC236}">
                <a16:creationId xmlns:a16="http://schemas.microsoft.com/office/drawing/2014/main" id="{FA6C6C3D-E2FE-8AED-6676-4D47AF787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F5A33E-CBEF-F686-EACA-014C3D08194E}"/>
              </a:ext>
            </a:extLst>
          </p:cNvPr>
          <p:cNvSpPr txBox="1">
            <a:spLocks/>
          </p:cNvSpPr>
          <p:nvPr/>
        </p:nvSpPr>
        <p:spPr bwMode="auto">
          <a:xfrm>
            <a:off x="465138" y="1270000"/>
            <a:ext cx="38100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b="1" i="1" kern="0" dirty="0" err="1">
                <a:solidFill>
                  <a:srgbClr val="0000FF"/>
                </a:solidFill>
                <a:cs typeface="Arial"/>
              </a:rPr>
              <a:t>NIMBioS</a:t>
            </a:r>
            <a:r>
              <a:rPr lang="en-US" altLang="en-US" b="1" i="1" kern="0" dirty="0">
                <a:solidFill>
                  <a:srgbClr val="0000FF"/>
                </a:solidFill>
                <a:cs typeface="Arial"/>
              </a:rPr>
              <a:t> supported: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58 Working Groups (184 meetings)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53 Investigative Workshops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52 Postdoctoral Fellows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439 Short-term Visitors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17 Sabbatical Fellows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250+ Educational Activities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9900+ Participants from 56 countries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kern="0" dirty="0">
                <a:cs typeface="Arial"/>
              </a:rPr>
              <a:t>400+ Videos</a:t>
            </a:r>
          </a:p>
          <a:p>
            <a:pPr eaLnBrk="1" hangingPunct="1">
              <a:buFontTx/>
              <a:buNone/>
              <a:defRPr/>
            </a:pPr>
            <a:endParaRPr lang="en-US" altLang="en-US" sz="2200" kern="0" dirty="0"/>
          </a:p>
          <a:p>
            <a:pPr eaLnBrk="1" hangingPunct="1">
              <a:buFontTx/>
              <a:buNone/>
              <a:defRPr/>
            </a:pPr>
            <a:endParaRPr lang="en-US" altLang="en-US" sz="2200" kern="0" dirty="0"/>
          </a:p>
        </p:txBody>
      </p:sp>
      <p:sp>
        <p:nvSpPr>
          <p:cNvPr id="15365" name="Content Placeholder 2">
            <a:extLst>
              <a:ext uri="{FF2B5EF4-FFF2-40B4-BE49-F238E27FC236}">
                <a16:creationId xmlns:a16="http://schemas.microsoft.com/office/drawing/2014/main" id="{5FFF7D2A-7FF8-6FE9-308E-DC75349D79D8}"/>
              </a:ext>
            </a:extLst>
          </p:cNvPr>
          <p:cNvSpPr txBox="1">
            <a:spLocks/>
          </p:cNvSpPr>
          <p:nvPr/>
        </p:nvSpPr>
        <p:spPr bwMode="auto">
          <a:xfrm>
            <a:off x="4079875" y="1238250"/>
            <a:ext cx="45466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200" i="1" dirty="0">
                <a:solidFill>
                  <a:srgbClr val="0000FF"/>
                </a:solidFill>
              </a:rPr>
              <a:t>Activities led to </a:t>
            </a:r>
            <a:r>
              <a:rPr lang="en-US" altLang="en-US" sz="2200" b="1" i="1" dirty="0">
                <a:solidFill>
                  <a:srgbClr val="0000FF"/>
                </a:solidFill>
              </a:rPr>
              <a:t>1000+ peer-reviewed journal articles</a:t>
            </a:r>
            <a:r>
              <a:rPr lang="en-US" altLang="en-US" sz="2200" i="1" dirty="0">
                <a:solidFill>
                  <a:srgbClr val="0000FF"/>
                </a:solidFill>
              </a:rPr>
              <a:t>, many in high-impact journals, arising from the networks of connections fostered </a:t>
            </a:r>
          </a:p>
          <a:p>
            <a:pPr eaLnBrk="1" hangingPunct="1">
              <a:buFontTx/>
              <a:buNone/>
            </a:pPr>
            <a:endParaRPr lang="en-US" altLang="en-US" sz="22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15366" name="Picture 10" descr="NIMBioSInfoGraphic.tiff">
            <a:extLst>
              <a:ext uri="{FF2B5EF4-FFF2-40B4-BE49-F238E27FC236}">
                <a16:creationId xmlns:a16="http://schemas.microsoft.com/office/drawing/2014/main" id="{0159E0B3-47B6-F0D1-34C1-5EA99963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059113"/>
            <a:ext cx="36576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Content Placeholder 2">
            <a:extLst>
              <a:ext uri="{FF2B5EF4-FFF2-40B4-BE49-F238E27FC236}">
                <a16:creationId xmlns:a16="http://schemas.microsoft.com/office/drawing/2014/main" id="{E4170BFC-E547-984A-245F-C23B9D1752D5}"/>
              </a:ext>
            </a:extLst>
          </p:cNvPr>
          <p:cNvSpPr txBox="1">
            <a:spLocks/>
          </p:cNvSpPr>
          <p:nvPr/>
        </p:nvSpPr>
        <p:spPr bwMode="auto">
          <a:xfrm>
            <a:off x="106363" y="3709988"/>
            <a:ext cx="39862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200" i="1">
                <a:solidFill>
                  <a:srgbClr val="0000FF"/>
                </a:solidFill>
              </a:rPr>
              <a:t>     </a:t>
            </a:r>
            <a:r>
              <a:rPr lang="en-US" altLang="en-US" sz="2200" b="1">
                <a:solidFill>
                  <a:srgbClr val="0000FF"/>
                </a:solidFill>
              </a:rPr>
              <a:t>Evaluation</a:t>
            </a:r>
            <a:r>
              <a:rPr lang="en-US" altLang="en-US" sz="2200">
                <a:solidFill>
                  <a:srgbClr val="0000FF"/>
                </a:solidFill>
              </a:rPr>
              <a:t> emphasized throughout all aspects </a:t>
            </a:r>
          </a:p>
          <a:p>
            <a:pPr eaLnBrk="1" hangingPunct="1">
              <a:buFontTx/>
              <a:buNone/>
            </a:pPr>
            <a:endParaRPr lang="en-US" altLang="en-US" sz="2200"/>
          </a:p>
          <a:p>
            <a:pPr eaLnBrk="1" hangingPunct="1"/>
            <a:endParaRPr lang="en-US" altLang="en-US" sz="2400"/>
          </a:p>
        </p:txBody>
      </p:sp>
      <p:pic>
        <p:nvPicPr>
          <p:cNvPr id="15368" name="Picture 4">
            <a:extLst>
              <a:ext uri="{FF2B5EF4-FFF2-40B4-BE49-F238E27FC236}">
                <a16:creationId xmlns:a16="http://schemas.microsoft.com/office/drawing/2014/main" id="{75977820-F214-E630-5DD3-8E3D9306D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452938"/>
            <a:ext cx="39497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">
            <a:extLst>
              <a:ext uri="{FF2B5EF4-FFF2-40B4-BE49-F238E27FC236}">
                <a16:creationId xmlns:a16="http://schemas.microsoft.com/office/drawing/2014/main" id="{30DADE2A-DD7D-0E8D-81A9-70ACF728A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185738"/>
            <a:ext cx="13112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BDDACB80-B36A-9585-51A9-7FEE3E029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Benchmarks Established with Board for Organizers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7B15033-B23D-A0C6-0318-48E08E096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8338" y="1689100"/>
            <a:ext cx="7772400" cy="3644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Gender: across all Working Groups and Investigative Workshops, approximately 30% of the organizers will be female. 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Local: no more than 25% of Working Group/Investigative Workshop organizers will be UT faculty/staff.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Underrepresented groups: encourage researchers from underrepresented groups to be organizers/co-organizers of requests for support, but no specific goal is set because of the small number of organizers.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1E9B7746-862D-B8D5-1E9B-189436BA4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508" name="Picture 6" descr="nsf_logo_for_presentations.gif">
            <a:extLst>
              <a:ext uri="{FF2B5EF4-FFF2-40B4-BE49-F238E27FC236}">
                <a16:creationId xmlns:a16="http://schemas.microsoft.com/office/drawing/2014/main" id="{B726A9A7-D072-DFDE-8931-D12E318BE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880100"/>
            <a:ext cx="8969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EA936949-CD10-8F18-24A2-920383D80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Routes to Ensure Success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FA19D21-79F0-1481-7EFD-1813D0D4B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3738" y="1212850"/>
            <a:ext cx="8221662" cy="3644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Associate Director for Diversity Enhancement provides guidance on diversity issues and facilitates MSI connections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All requests for support required to include information on all aspects of participant/organizer diversity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Analysis of requests for support - feedback from Board to suggest additional participants to enhance diversity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Iterative participant selection process between NIMBioS and potential event organizers about increasing diversity both before evaluation by Board and after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Partnerships with MSIs to enhance opportunities for students and faculty from MSIs to participate in all activities 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Systematic evaluation of all aspects of diversity using benchmark metrics</a:t>
            </a:r>
          </a:p>
          <a:p>
            <a:pPr eaLnBrk="1" hangingPunct="1">
              <a:lnSpc>
                <a:spcPct val="90000"/>
              </a:lnSpc>
              <a:buFont typeface="Times" pitchFamily="2" charset="0"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73E30EF6-5009-F110-A9A3-B55990A41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56" name="Picture 6" descr="nsf_logo_for_presentations.gif">
            <a:extLst>
              <a:ext uri="{FF2B5EF4-FFF2-40B4-BE49-F238E27FC236}">
                <a16:creationId xmlns:a16="http://schemas.microsoft.com/office/drawing/2014/main" id="{53103786-316C-FA56-FDEF-C4EAD9D7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880100"/>
            <a:ext cx="8969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DD2C7-B6B7-2F64-8BDA-B2D2D7E6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6E33E422-A7CC-064E-7C4E-8AD33A06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aph with numbers and dots&#10;&#10;Description automatically generated">
            <a:extLst>
              <a:ext uri="{FF2B5EF4-FFF2-40B4-BE49-F238E27FC236}">
                <a16:creationId xmlns:a16="http://schemas.microsoft.com/office/drawing/2014/main" id="{28BF8811-6D5F-8941-F605-223BA74A7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8686800" cy="55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8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DA67-6109-8FD1-6C1A-ECDBD5139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EE08E1D6-F5ED-7B40-1F70-978DEFDD9A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4271" y="2332274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Over 250 Education and Outreach activities crossed many levels – K-12 through postdoc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vision and explicit benchmarks for diversity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Consistency of leadership and staff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A6E1C90A-D6E4-CD68-16C3-13106796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B3425EE4-7BA7-2741-3299-5D17B73D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E8B1D8F9-D1A2-3960-7C6B-C174AD14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0C599ECF-601F-DDBC-B26E-10DFE70A2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729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E6B5BCA-D45C-A7F7-BAFB-5CD59ECE0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4288" y="-38100"/>
            <a:ext cx="6096000" cy="641350"/>
          </a:xfrm>
        </p:spPr>
        <p:txBody>
          <a:bodyPr/>
          <a:lstStyle/>
          <a:p>
            <a:pPr eaLnBrk="1" hangingPunct="1"/>
            <a:r>
              <a:rPr lang="en-US" altLang="en-US" sz="2800"/>
              <a:t>NIMBioS Leadership Team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12F0B046-B008-5B11-9246-1BC6EF0C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363" name="Picture 4" descr="sergey">
            <a:extLst>
              <a:ext uri="{FF2B5EF4-FFF2-40B4-BE49-F238E27FC236}">
                <a16:creationId xmlns:a16="http://schemas.microsoft.com/office/drawing/2014/main" id="{48E6AE57-6E37-D052-0FF6-4979573E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68325"/>
            <a:ext cx="13081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>
            <a:extLst>
              <a:ext uri="{FF2B5EF4-FFF2-40B4-BE49-F238E27FC236}">
                <a16:creationId xmlns:a16="http://schemas.microsoft.com/office/drawing/2014/main" id="{51CF4A81-521F-9A4D-294B-D8EC9269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2546350"/>
            <a:ext cx="190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Sergey Gavrilets</a:t>
            </a:r>
          </a:p>
        </p:txBody>
      </p:sp>
      <p:sp>
        <p:nvSpPr>
          <p:cNvPr id="15365" name="Text Box 9">
            <a:extLst>
              <a:ext uri="{FF2B5EF4-FFF2-40B4-BE49-F238E27FC236}">
                <a16:creationId xmlns:a16="http://schemas.microsoft.com/office/drawing/2014/main" id="{42DA09E2-E24C-E0DE-C312-51ABCDD63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2190750"/>
            <a:ext cx="251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Suzanne Lenhart</a:t>
            </a:r>
          </a:p>
        </p:txBody>
      </p:sp>
      <p:sp>
        <p:nvSpPr>
          <p:cNvPr id="15366" name="Rectangle 13">
            <a:extLst>
              <a:ext uri="{FF2B5EF4-FFF2-40B4-BE49-F238E27FC236}">
                <a16:creationId xmlns:a16="http://schemas.microsoft.com/office/drawing/2014/main" id="{793EE21F-6AB2-FA32-9E05-7A8BED50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528888"/>
            <a:ext cx="154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Chris Welsh</a:t>
            </a:r>
          </a:p>
        </p:txBody>
      </p:sp>
      <p:pic>
        <p:nvPicPr>
          <p:cNvPr id="15367" name="Picture 5">
            <a:extLst>
              <a:ext uri="{FF2B5EF4-FFF2-40B4-BE49-F238E27FC236}">
                <a16:creationId xmlns:a16="http://schemas.microsoft.com/office/drawing/2014/main" id="{659FCF9A-329A-42FE-3DD7-03822200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66688"/>
            <a:ext cx="15049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3">
            <a:extLst>
              <a:ext uri="{FF2B5EF4-FFF2-40B4-BE49-F238E27FC236}">
                <a16:creationId xmlns:a16="http://schemas.microsoft.com/office/drawing/2014/main" id="{C54999F5-DC04-1F04-0D63-939448617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552450"/>
            <a:ext cx="146526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2CD88A8F-2277-9A96-47FF-C03099F15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2562225"/>
            <a:ext cx="1501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Pam Bishop </a:t>
            </a:r>
          </a:p>
        </p:txBody>
      </p:sp>
      <p:pic>
        <p:nvPicPr>
          <p:cNvPr id="15370" name="Picture 17">
            <a:extLst>
              <a:ext uri="{FF2B5EF4-FFF2-40B4-BE49-F238E27FC236}">
                <a16:creationId xmlns:a16="http://schemas.microsoft.com/office/drawing/2014/main" id="{F9E8C912-13C1-F2CE-E0C1-C092636E5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5003800"/>
            <a:ext cx="159861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9">
            <a:extLst>
              <a:ext uri="{FF2B5EF4-FFF2-40B4-BE49-F238E27FC236}">
                <a16:creationId xmlns:a16="http://schemas.microsoft.com/office/drawing/2014/main" id="{29C82F86-3C70-63AE-ED2B-D0B832BC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545263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Mona Papes </a:t>
            </a:r>
          </a:p>
        </p:txBody>
      </p:sp>
      <p:pic>
        <p:nvPicPr>
          <p:cNvPr id="15372" name="Picture 19">
            <a:extLst>
              <a:ext uri="{FF2B5EF4-FFF2-40B4-BE49-F238E27FC236}">
                <a16:creationId xmlns:a16="http://schemas.microsoft.com/office/drawing/2014/main" id="{1FAA2C1D-E7D0-0D6B-5F51-1DF249789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4794250"/>
            <a:ext cx="11398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8">
            <a:extLst>
              <a:ext uri="{FF2B5EF4-FFF2-40B4-BE49-F238E27FC236}">
                <a16:creationId xmlns:a16="http://schemas.microsoft.com/office/drawing/2014/main" id="{5D18E22C-9769-5417-D2A2-106BF19C1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6513513"/>
            <a:ext cx="1824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Nina Fefferman </a:t>
            </a:r>
          </a:p>
        </p:txBody>
      </p:sp>
      <p:pic>
        <p:nvPicPr>
          <p:cNvPr id="15374" name="Picture 12">
            <a:extLst>
              <a:ext uri="{FF2B5EF4-FFF2-40B4-BE49-F238E27FC236}">
                <a16:creationId xmlns:a16="http://schemas.microsoft.com/office/drawing/2014/main" id="{868CB538-4AAD-497C-72DE-104DB8283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484188"/>
            <a:ext cx="14414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6">
            <a:extLst>
              <a:ext uri="{FF2B5EF4-FFF2-40B4-BE49-F238E27FC236}">
                <a16:creationId xmlns:a16="http://schemas.microsoft.com/office/drawing/2014/main" id="{271D69C1-7707-3F4D-77BE-0F986A1A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82575"/>
            <a:ext cx="14128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 Box 10">
            <a:extLst>
              <a:ext uri="{FF2B5EF4-FFF2-40B4-BE49-F238E27FC236}">
                <a16:creationId xmlns:a16="http://schemas.microsoft.com/office/drawing/2014/main" id="{D78955C5-7C4F-B7BB-5AF4-840B945DC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2330450"/>
            <a:ext cx="2133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Graham Hickling </a:t>
            </a:r>
          </a:p>
        </p:txBody>
      </p:sp>
      <p:pic>
        <p:nvPicPr>
          <p:cNvPr id="15377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ADD9D14-78F8-4216-794C-1CD9DC91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630488"/>
            <a:ext cx="14605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8">
            <a:extLst>
              <a:ext uri="{FF2B5EF4-FFF2-40B4-BE49-F238E27FC236}">
                <a16:creationId xmlns:a16="http://schemas.microsoft.com/office/drawing/2014/main" id="{1E991B73-8E0C-88AF-C7E6-EC99B9483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313" y="4403725"/>
            <a:ext cx="213360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Cynthia Peterson</a:t>
            </a:r>
          </a:p>
        </p:txBody>
      </p:sp>
      <p:pic>
        <p:nvPicPr>
          <p:cNvPr id="15379" name="Picture 1" descr="brothers2_200x266.jpg">
            <a:extLst>
              <a:ext uri="{FF2B5EF4-FFF2-40B4-BE49-F238E27FC236}">
                <a16:creationId xmlns:a16="http://schemas.microsoft.com/office/drawing/2014/main" id="{8AA5EB29-0FDF-AC24-B406-CC057EC371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851150"/>
            <a:ext cx="13716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10">
            <a:extLst>
              <a:ext uri="{FF2B5EF4-FFF2-40B4-BE49-F238E27FC236}">
                <a16:creationId xmlns:a16="http://schemas.microsoft.com/office/drawing/2014/main" id="{B971DD60-C5EB-1FC0-01C7-7A53B2679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4662488"/>
            <a:ext cx="194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Ernest Brothers</a:t>
            </a:r>
          </a:p>
        </p:txBody>
      </p:sp>
      <p:pic>
        <p:nvPicPr>
          <p:cNvPr id="15381" name="Picture 2" descr="buchan.png">
            <a:extLst>
              <a:ext uri="{FF2B5EF4-FFF2-40B4-BE49-F238E27FC236}">
                <a16:creationId xmlns:a16="http://schemas.microsoft.com/office/drawing/2014/main" id="{068350BD-1A98-32CE-81B6-4F0C70A79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873375"/>
            <a:ext cx="13573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Text Box 8">
            <a:extLst>
              <a:ext uri="{FF2B5EF4-FFF2-40B4-BE49-F238E27FC236}">
                <a16:creationId xmlns:a16="http://schemas.microsoft.com/office/drawing/2014/main" id="{2E858C81-E8AA-1ADA-C310-2FC6D789C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4665663"/>
            <a:ext cx="1863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Alison Buchan</a:t>
            </a:r>
          </a:p>
        </p:txBody>
      </p:sp>
      <p:pic>
        <p:nvPicPr>
          <p:cNvPr id="15383" name="Picture 1" descr="new_250x333.jpg">
            <a:extLst>
              <a:ext uri="{FF2B5EF4-FFF2-40B4-BE49-F238E27FC236}">
                <a16:creationId xmlns:a16="http://schemas.microsoft.com/office/drawing/2014/main" id="{53BDD9C7-C553-9401-CA35-EDC849C6A9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2941638"/>
            <a:ext cx="1295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Rectangle 13">
            <a:extLst>
              <a:ext uri="{FF2B5EF4-FFF2-40B4-BE49-F238E27FC236}">
                <a16:creationId xmlns:a16="http://schemas.microsoft.com/office/drawing/2014/main" id="{884BBD37-30FE-1D00-1950-C496E5C0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63" y="4603750"/>
            <a:ext cx="1370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John New</a:t>
            </a:r>
          </a:p>
        </p:txBody>
      </p:sp>
      <p:pic>
        <p:nvPicPr>
          <p:cNvPr id="15385" name="Picture 1" descr="paul.jpg">
            <a:extLst>
              <a:ext uri="{FF2B5EF4-FFF2-40B4-BE49-F238E27FC236}">
                <a16:creationId xmlns:a16="http://schemas.microsoft.com/office/drawing/2014/main" id="{0BDB96CF-4237-E829-2FBE-E719B5A9EF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727325"/>
            <a:ext cx="13398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Rectangle 13">
            <a:extLst>
              <a:ext uri="{FF2B5EF4-FFF2-40B4-BE49-F238E27FC236}">
                <a16:creationId xmlns:a16="http://schemas.microsoft.com/office/drawing/2014/main" id="{79A175A3-A2F2-3C39-BE25-88C33AB9B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4384675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Paul Armsworth</a:t>
            </a:r>
          </a:p>
        </p:txBody>
      </p:sp>
      <p:pic>
        <p:nvPicPr>
          <p:cNvPr id="15387" name="Picture 1">
            <a:extLst>
              <a:ext uri="{FF2B5EF4-FFF2-40B4-BE49-F238E27FC236}">
                <a16:creationId xmlns:a16="http://schemas.microsoft.com/office/drawing/2014/main" id="{1F0D0EF1-2FAC-4A39-A1CF-6BDF56EE91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735513"/>
            <a:ext cx="133191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8" name="TextBox 2">
            <a:extLst>
              <a:ext uri="{FF2B5EF4-FFF2-40B4-BE49-F238E27FC236}">
                <a16:creationId xmlns:a16="http://schemas.microsoft.com/office/drawing/2014/main" id="{6DFD7C47-DB7E-2EED-9564-ED66DF55B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462713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Colleen Jonsson</a:t>
            </a:r>
          </a:p>
        </p:txBody>
      </p:sp>
      <p:pic>
        <p:nvPicPr>
          <p:cNvPr id="15389" name="Picture 1">
            <a:extLst>
              <a:ext uri="{FF2B5EF4-FFF2-40B4-BE49-F238E27FC236}">
                <a16:creationId xmlns:a16="http://schemas.microsoft.com/office/drawing/2014/main" id="{EB2D9906-1739-798A-AB55-8E1AC74166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4975225"/>
            <a:ext cx="12350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0" name="Rectangle 13">
            <a:extLst>
              <a:ext uri="{FF2B5EF4-FFF2-40B4-BE49-F238E27FC236}">
                <a16:creationId xmlns:a16="http://schemas.microsoft.com/office/drawing/2014/main" id="{E1692293-93F3-3BBE-24AE-6CA6CBA3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6559550"/>
            <a:ext cx="174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Brian O’Meara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7A5DA43-90A4-522F-49CB-4DC9D3CC83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5750" y="-55563"/>
            <a:ext cx="3492500" cy="706438"/>
          </a:xfrm>
        </p:spPr>
        <p:txBody>
          <a:bodyPr/>
          <a:lstStyle/>
          <a:p>
            <a:pPr eaLnBrk="1" hangingPunct="1"/>
            <a:r>
              <a:rPr lang="en-US" altLang="en-US" sz="2800"/>
              <a:t>NIMBioS Staff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D7B29D59-312D-942C-FAD0-F7635C4E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1689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1" name="Rectangle 13">
            <a:extLst>
              <a:ext uri="{FF2B5EF4-FFF2-40B4-BE49-F238E27FC236}">
                <a16:creationId xmlns:a16="http://schemas.microsoft.com/office/drawing/2014/main" id="{1AAA50D5-2655-308F-FFB6-979B9C53B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2455863"/>
            <a:ext cx="1450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Michael Peek </a:t>
            </a:r>
          </a:p>
        </p:txBody>
      </p:sp>
      <p:pic>
        <p:nvPicPr>
          <p:cNvPr id="17412" name="Picture 14">
            <a:extLst>
              <a:ext uri="{FF2B5EF4-FFF2-40B4-BE49-F238E27FC236}">
                <a16:creationId xmlns:a16="http://schemas.microsoft.com/office/drawing/2014/main" id="{2EF771FD-04FD-5FB6-9DBE-E5621A53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557213"/>
            <a:ext cx="13462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3">
            <a:extLst>
              <a:ext uri="{FF2B5EF4-FFF2-40B4-BE49-F238E27FC236}">
                <a16:creationId xmlns:a16="http://schemas.microsoft.com/office/drawing/2014/main" id="{4E71B154-95F1-3A32-B2DC-1EAF4758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6230938"/>
            <a:ext cx="175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Nichole Minshall</a:t>
            </a:r>
          </a:p>
        </p:txBody>
      </p:sp>
      <p:sp>
        <p:nvSpPr>
          <p:cNvPr id="17414" name="Rectangle 13">
            <a:extLst>
              <a:ext uri="{FF2B5EF4-FFF2-40B4-BE49-F238E27FC236}">
                <a16:creationId xmlns:a16="http://schemas.microsoft.com/office/drawing/2014/main" id="{FB204B2B-32C9-4F83-31AE-594F95868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2454275"/>
            <a:ext cx="1044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Eric Carr</a:t>
            </a:r>
          </a:p>
        </p:txBody>
      </p:sp>
      <p:sp>
        <p:nvSpPr>
          <p:cNvPr id="17415" name="Rectangle 13">
            <a:extLst>
              <a:ext uri="{FF2B5EF4-FFF2-40B4-BE49-F238E27FC236}">
                <a16:creationId xmlns:a16="http://schemas.microsoft.com/office/drawing/2014/main" id="{D3842CEE-43F5-ECEB-772E-22B52204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1958975"/>
            <a:ext cx="1423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Jennifer Spar</a:t>
            </a:r>
          </a:p>
        </p:txBody>
      </p:sp>
      <p:sp>
        <p:nvSpPr>
          <p:cNvPr id="17416" name="Rectangle 13">
            <a:extLst>
              <a:ext uri="{FF2B5EF4-FFF2-40B4-BE49-F238E27FC236}">
                <a16:creationId xmlns:a16="http://schemas.microsoft.com/office/drawing/2014/main" id="{CD88BFC9-F900-4A8D-AEEF-5844BD54A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1876425"/>
            <a:ext cx="166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Jane Comiskey </a:t>
            </a: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0C016E69-FE8C-AB13-6C9C-80352C84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6408738"/>
            <a:ext cx="1428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Greg Wiggins </a:t>
            </a:r>
          </a:p>
        </p:txBody>
      </p:sp>
      <p:sp>
        <p:nvSpPr>
          <p:cNvPr id="17418" name="Rectangle 13">
            <a:extLst>
              <a:ext uri="{FF2B5EF4-FFF2-40B4-BE49-F238E27FC236}">
                <a16:creationId xmlns:a16="http://schemas.microsoft.com/office/drawing/2014/main" id="{A84EF50F-3F8D-89C0-78B3-A38B36046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714750"/>
            <a:ext cx="1423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Sondra LoRe </a:t>
            </a:r>
          </a:p>
        </p:txBody>
      </p:sp>
      <p:sp>
        <p:nvSpPr>
          <p:cNvPr id="17419" name="Rectangle 13">
            <a:extLst>
              <a:ext uri="{FF2B5EF4-FFF2-40B4-BE49-F238E27FC236}">
                <a16:creationId xmlns:a16="http://schemas.microsoft.com/office/drawing/2014/main" id="{E17CAC5E-293B-0422-4ABD-FBE454AD7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38" y="1897063"/>
            <a:ext cx="190182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Catherine Crawley</a:t>
            </a:r>
          </a:p>
        </p:txBody>
      </p:sp>
      <p:sp>
        <p:nvSpPr>
          <p:cNvPr id="17420" name="Rectangle 13">
            <a:extLst>
              <a:ext uri="{FF2B5EF4-FFF2-40B4-BE49-F238E27FC236}">
                <a16:creationId xmlns:a16="http://schemas.microsoft.com/office/drawing/2014/main" id="{6E56E2B1-0CBB-4A55-4C6B-210F6291C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6516688"/>
            <a:ext cx="139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Erica Echols </a:t>
            </a:r>
          </a:p>
        </p:txBody>
      </p:sp>
      <p:pic>
        <p:nvPicPr>
          <p:cNvPr id="17421" name="Picture 1" descr="Sondra_LoRe_200x266.jpg">
            <a:extLst>
              <a:ext uri="{FF2B5EF4-FFF2-40B4-BE49-F238E27FC236}">
                <a16:creationId xmlns:a16="http://schemas.microsoft.com/office/drawing/2014/main" id="{6304EF60-1A10-39B9-A55C-2D12B47F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2103438"/>
            <a:ext cx="12065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">
            <a:extLst>
              <a:ext uri="{FF2B5EF4-FFF2-40B4-BE49-F238E27FC236}">
                <a16:creationId xmlns:a16="http://schemas.microsoft.com/office/drawing/2014/main" id="{3F117908-A0D8-C2B6-E3DB-547415498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4887913"/>
            <a:ext cx="13414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Rectangle 13">
            <a:extLst>
              <a:ext uri="{FF2B5EF4-FFF2-40B4-BE49-F238E27FC236}">
                <a16:creationId xmlns:a16="http://schemas.microsoft.com/office/drawing/2014/main" id="{1BBA7614-DD41-E61B-EF8F-2494EA5F7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6251575"/>
            <a:ext cx="1082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Meredith York </a:t>
            </a:r>
          </a:p>
        </p:txBody>
      </p:sp>
      <p:pic>
        <p:nvPicPr>
          <p:cNvPr id="17424" name="Picture 4">
            <a:extLst>
              <a:ext uri="{FF2B5EF4-FFF2-40B4-BE49-F238E27FC236}">
                <a16:creationId xmlns:a16="http://schemas.microsoft.com/office/drawing/2014/main" id="{28E9F1AA-3D14-CC7F-8834-4334E36FE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36538"/>
            <a:ext cx="12493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5">
            <a:extLst>
              <a:ext uri="{FF2B5EF4-FFF2-40B4-BE49-F238E27FC236}">
                <a16:creationId xmlns:a16="http://schemas.microsoft.com/office/drawing/2014/main" id="{2359EB28-9156-B9A8-310F-F32AA6876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557213"/>
            <a:ext cx="14001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6">
            <a:extLst>
              <a:ext uri="{FF2B5EF4-FFF2-40B4-BE49-F238E27FC236}">
                <a16:creationId xmlns:a16="http://schemas.microsoft.com/office/drawing/2014/main" id="{C44DC704-A0CC-13D8-EC94-D95EDCB40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31775"/>
            <a:ext cx="1208088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7">
            <a:extLst>
              <a:ext uri="{FF2B5EF4-FFF2-40B4-BE49-F238E27FC236}">
                <a16:creationId xmlns:a16="http://schemas.microsoft.com/office/drawing/2014/main" id="{523EA77A-F014-8C11-F4E5-EBA5BFBD2C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06363"/>
            <a:ext cx="13477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1">
            <a:extLst>
              <a:ext uri="{FF2B5EF4-FFF2-40B4-BE49-F238E27FC236}">
                <a16:creationId xmlns:a16="http://schemas.microsoft.com/office/drawing/2014/main" id="{43FC3471-A2E3-42CA-B0D6-C82D7B868A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818063"/>
            <a:ext cx="11160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1">
            <a:extLst>
              <a:ext uri="{FF2B5EF4-FFF2-40B4-BE49-F238E27FC236}">
                <a16:creationId xmlns:a16="http://schemas.microsoft.com/office/drawing/2014/main" id="{331B3B7F-772F-14B0-3C49-E63FEDB9F4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868863"/>
            <a:ext cx="124618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1">
            <a:extLst>
              <a:ext uri="{FF2B5EF4-FFF2-40B4-BE49-F238E27FC236}">
                <a16:creationId xmlns:a16="http://schemas.microsoft.com/office/drawing/2014/main" id="{B079F0BD-8E62-1841-36A7-632B1B43CD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524375"/>
            <a:ext cx="124618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16">
            <a:extLst>
              <a:ext uri="{FF2B5EF4-FFF2-40B4-BE49-F238E27FC236}">
                <a16:creationId xmlns:a16="http://schemas.microsoft.com/office/drawing/2014/main" id="{C18EA0D4-86B2-CCEC-0368-8B21E7289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62188"/>
            <a:ext cx="1270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Rectangle 13">
            <a:extLst>
              <a:ext uri="{FF2B5EF4-FFF2-40B4-BE49-F238E27FC236}">
                <a16:creationId xmlns:a16="http://schemas.microsoft.com/office/drawing/2014/main" id="{59EA3774-FCC6-D919-5E33-A752F974E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3" y="4154488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Sarah Duncan</a:t>
            </a:r>
          </a:p>
        </p:txBody>
      </p:sp>
      <p:pic>
        <p:nvPicPr>
          <p:cNvPr id="17433" name="Picture 17">
            <a:extLst>
              <a:ext uri="{FF2B5EF4-FFF2-40B4-BE49-F238E27FC236}">
                <a16:creationId xmlns:a16="http://schemas.microsoft.com/office/drawing/2014/main" id="{27A916DB-65DD-86D4-933F-FC971D3FE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106363"/>
            <a:ext cx="12112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4" name="Rectangle 13">
            <a:extLst>
              <a:ext uri="{FF2B5EF4-FFF2-40B4-BE49-F238E27FC236}">
                <a16:creationId xmlns:a16="http://schemas.microsoft.com/office/drawing/2014/main" id="{E9834DEC-3A85-4717-226A-A6A65EF85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1787525"/>
            <a:ext cx="159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Toby Koosman</a:t>
            </a:r>
          </a:p>
        </p:txBody>
      </p:sp>
      <p:pic>
        <p:nvPicPr>
          <p:cNvPr id="17435" name="Picture 22" descr="eskridge_150x201">
            <a:extLst>
              <a:ext uri="{FF2B5EF4-FFF2-40B4-BE49-F238E27FC236}">
                <a16:creationId xmlns:a16="http://schemas.microsoft.com/office/drawing/2014/main" id="{F68CCB39-BCCD-9FF8-6FB7-31B69367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416175"/>
            <a:ext cx="12906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Rectangle 13">
            <a:extLst>
              <a:ext uri="{FF2B5EF4-FFF2-40B4-BE49-F238E27FC236}">
                <a16:creationId xmlns:a16="http://schemas.microsoft.com/office/drawing/2014/main" id="{0FF122BB-8F75-D65A-923C-5A1DE34E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4179888"/>
            <a:ext cx="190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Chandra Eskridge</a:t>
            </a:r>
          </a:p>
        </p:txBody>
      </p:sp>
      <p:pic>
        <p:nvPicPr>
          <p:cNvPr id="17437" name="Picture 1" descr="richters_100x139.jpg">
            <a:extLst>
              <a:ext uri="{FF2B5EF4-FFF2-40B4-BE49-F238E27FC236}">
                <a16:creationId xmlns:a16="http://schemas.microsoft.com/office/drawing/2014/main" id="{CD19A476-039A-DB6F-F7E9-4B0F845F0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59088"/>
            <a:ext cx="12700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8" name="Rectangle 13">
            <a:extLst>
              <a:ext uri="{FF2B5EF4-FFF2-40B4-BE49-F238E27FC236}">
                <a16:creationId xmlns:a16="http://schemas.microsoft.com/office/drawing/2014/main" id="{818E7775-2DD1-EFC4-15CA-6DC0A3251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583113"/>
            <a:ext cx="1406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Ana Richters</a:t>
            </a:r>
          </a:p>
        </p:txBody>
      </p:sp>
      <p:pic>
        <p:nvPicPr>
          <p:cNvPr id="17439" name="Picture 21" descr="kmoran_130x180">
            <a:extLst>
              <a:ext uri="{FF2B5EF4-FFF2-40B4-BE49-F238E27FC236}">
                <a16:creationId xmlns:a16="http://schemas.microsoft.com/office/drawing/2014/main" id="{545274F2-809F-D45E-B450-DB22FADA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779713"/>
            <a:ext cx="12731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0" name="Rectangle 13">
            <a:extLst>
              <a:ext uri="{FF2B5EF4-FFF2-40B4-BE49-F238E27FC236}">
                <a16:creationId xmlns:a16="http://schemas.microsoft.com/office/drawing/2014/main" id="{5FC0FC48-305E-1EB5-C7C8-3A3B9E98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325" y="4492625"/>
            <a:ext cx="1450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Kelly Sturner</a:t>
            </a:r>
          </a:p>
        </p:txBody>
      </p:sp>
      <p:pic>
        <p:nvPicPr>
          <p:cNvPr id="17441" name="Picture 3">
            <a:extLst>
              <a:ext uri="{FF2B5EF4-FFF2-40B4-BE49-F238E27FC236}">
                <a16:creationId xmlns:a16="http://schemas.microsoft.com/office/drawing/2014/main" id="{CD2BD595-29D1-FDD0-E34A-F40F9956C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266950"/>
            <a:ext cx="12350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2" name="Rectangle 13">
            <a:extLst>
              <a:ext uri="{FF2B5EF4-FFF2-40B4-BE49-F238E27FC236}">
                <a16:creationId xmlns:a16="http://schemas.microsoft.com/office/drawing/2014/main" id="{2ECAC158-167C-8052-41D2-B7EE58B80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238" y="3967163"/>
            <a:ext cx="1533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Mary Bartolini</a:t>
            </a:r>
          </a:p>
        </p:txBody>
      </p:sp>
      <p:pic>
        <p:nvPicPr>
          <p:cNvPr id="17443" name="Picture 2">
            <a:extLst>
              <a:ext uri="{FF2B5EF4-FFF2-40B4-BE49-F238E27FC236}">
                <a16:creationId xmlns:a16="http://schemas.microsoft.com/office/drawing/2014/main" id="{18F8E84C-02C5-BB5A-F0A5-3AFD827439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516438"/>
            <a:ext cx="12446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4" name="Rectangle 13">
            <a:extLst>
              <a:ext uri="{FF2B5EF4-FFF2-40B4-BE49-F238E27FC236}">
                <a16:creationId xmlns:a16="http://schemas.microsoft.com/office/drawing/2014/main" id="{E5C63B4B-5B81-3FC8-6E6F-C9649FFE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6251575"/>
            <a:ext cx="1400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Kevin Kidder </a:t>
            </a:r>
          </a:p>
        </p:txBody>
      </p:sp>
      <p:pic>
        <p:nvPicPr>
          <p:cNvPr id="17445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8723D9E-77B0-4E11-B0DC-1AF2F842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4330700"/>
            <a:ext cx="1270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6" name="Rectangle 13">
            <a:extLst>
              <a:ext uri="{FF2B5EF4-FFF2-40B4-BE49-F238E27FC236}">
                <a16:creationId xmlns:a16="http://schemas.microsoft.com/office/drawing/2014/main" id="{92C6539F-CCEE-B416-05B6-66176E5C5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8" y="6069013"/>
            <a:ext cx="1450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Sherri Dugger </a:t>
            </a:r>
          </a:p>
        </p:txBody>
      </p:sp>
      <p:pic>
        <p:nvPicPr>
          <p:cNvPr id="17447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1DCBC52-4960-0497-ADB0-9AA49811F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4324350"/>
            <a:ext cx="12557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8" name="Rectangle 13">
            <a:extLst>
              <a:ext uri="{FF2B5EF4-FFF2-40B4-BE49-F238E27FC236}">
                <a16:creationId xmlns:a16="http://schemas.microsoft.com/office/drawing/2014/main" id="{A99B9080-CDF1-D390-7A48-BB7B3688F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775" y="6069013"/>
            <a:ext cx="108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Louise Murr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64F4-6D8D-2951-CA1E-906D6B939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003C1A41-6D1E-34E1-361F-3570E71CC9C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225117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Over 250 Education and Outreach activities crossed many levels – K-12 through postdoc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vision and explicit benchmarks for Diversity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Consistency of leadership and staff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sustainability plan based upon building new major centers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4787ED54-6BFF-A500-48E8-BA5D81702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AD300B05-1F3F-7FD3-7E36-2CC07BCE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1740A717-1A04-3DD5-293D-FC0B9E52B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267344A5-42BD-04E0-2032-7781FC4DE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49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09" name="Straight Connector 61">
            <a:extLst>
              <a:ext uri="{FF2B5EF4-FFF2-40B4-BE49-F238E27FC236}">
                <a16:creationId xmlns:a16="http://schemas.microsoft.com/office/drawing/2014/main" id="{629F1BD7-5F8E-7CBE-8683-5F69608542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00663" y="2274888"/>
            <a:ext cx="60325" cy="32131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0" name="Straight Connector 59">
            <a:extLst>
              <a:ext uri="{FF2B5EF4-FFF2-40B4-BE49-F238E27FC236}">
                <a16:creationId xmlns:a16="http://schemas.microsoft.com/office/drawing/2014/main" id="{4A9AF77F-6CA3-9B14-4ACB-5DAA409686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6013" y="2244725"/>
            <a:ext cx="6350" cy="3254375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" name="Straight Connector 39">
            <a:extLst>
              <a:ext uri="{FF2B5EF4-FFF2-40B4-BE49-F238E27FC236}">
                <a16:creationId xmlns:a16="http://schemas.microsoft.com/office/drawing/2014/main" id="{5D419B02-E9E3-10B8-227F-5D0D5F206C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73575" y="1422400"/>
            <a:ext cx="1793875" cy="213995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2" name="Straight Connector 41">
            <a:extLst>
              <a:ext uri="{FF2B5EF4-FFF2-40B4-BE49-F238E27FC236}">
                <a16:creationId xmlns:a16="http://schemas.microsoft.com/office/drawing/2014/main" id="{9C8A7F93-A0A3-7989-9E17-D880B3AF5C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52938" y="1401763"/>
            <a:ext cx="38100" cy="408781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3" name="Straight Connector 10">
            <a:extLst>
              <a:ext uri="{FF2B5EF4-FFF2-40B4-BE49-F238E27FC236}">
                <a16:creationId xmlns:a16="http://schemas.microsoft.com/office/drawing/2014/main" id="{D0DFAED0-48BE-4BB7-2155-1DF3D57742E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47900" y="1370013"/>
            <a:ext cx="2243138" cy="2390775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5" name="Picture 15" descr="NIMBioSlogoshadowc">
            <a:extLst>
              <a:ext uri="{FF2B5EF4-FFF2-40B4-BE49-F238E27FC236}">
                <a16:creationId xmlns:a16="http://schemas.microsoft.com/office/drawing/2014/main" id="{ED5D37FC-EABF-7225-92A4-44E262C3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logocrpwtsh_white.jpg">
            <a:extLst>
              <a:ext uri="{FF2B5EF4-FFF2-40B4-BE49-F238E27FC236}">
                <a16:creationId xmlns:a16="http://schemas.microsoft.com/office/drawing/2014/main" id="{9BF283C7-49D2-4E89-EB1A-91B65F853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1563688"/>
            <a:ext cx="4238625" cy="11080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17" descr="Logo_med_print.jpg">
            <a:extLst>
              <a:ext uri="{FF2B5EF4-FFF2-40B4-BE49-F238E27FC236}">
                <a16:creationId xmlns:a16="http://schemas.microsoft.com/office/drawing/2014/main" id="{E13DF1AF-CE25-5EB3-D60A-9B0739CB0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843213"/>
            <a:ext cx="3346450" cy="11318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23" descr="Copy of High res.png">
            <a:extLst>
              <a:ext uri="{FF2B5EF4-FFF2-40B4-BE49-F238E27FC236}">
                <a16:creationId xmlns:a16="http://schemas.microsoft.com/office/drawing/2014/main" id="{A7A9B373-58DD-31A3-1A35-8A4AB5B38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15836"/>
          <a:stretch>
            <a:fillRect/>
          </a:stretch>
        </p:blipFill>
        <p:spPr bwMode="auto">
          <a:xfrm>
            <a:off x="4649788" y="2843213"/>
            <a:ext cx="3578225" cy="1131887"/>
          </a:xfrm>
          <a:prstGeom prst="rect">
            <a:avLst/>
          </a:prstGeom>
          <a:noFill/>
          <a:ln w="9525">
            <a:solidFill>
              <a:srgbClr val="FFF9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C741EC-47A5-5985-B3AB-0474363E386C}"/>
              </a:ext>
            </a:extLst>
          </p:cNvPr>
          <p:cNvSpPr txBox="1"/>
          <p:nvPr/>
        </p:nvSpPr>
        <p:spPr>
          <a:xfrm>
            <a:off x="4800600" y="2895600"/>
            <a:ext cx="2438400" cy="8302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5400" b="1" kern="1500" spc="100" dirty="0">
                <a:solidFill>
                  <a:srgbClr val="FFFADE"/>
                </a:solidFill>
                <a:latin typeface="Helvetica Neue"/>
                <a:ea typeface="ＭＳ Ｐゴシック" charset="-128"/>
                <a:cs typeface="Avenir Next Demi Bold"/>
              </a:rPr>
              <a:t>S A 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D2D38-A0AC-1FEE-F6A6-72C7163C01E2}"/>
              </a:ext>
            </a:extLst>
          </p:cNvPr>
          <p:cNvSpPr txBox="1"/>
          <p:nvPr/>
        </p:nvSpPr>
        <p:spPr>
          <a:xfrm>
            <a:off x="4802188" y="3675063"/>
            <a:ext cx="3349625" cy="2143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 b="1" kern="0" spc="260" dirty="0">
                <a:solidFill>
                  <a:srgbClr val="FFFADE"/>
                </a:solidFill>
                <a:latin typeface="Helvetica Neue"/>
                <a:ea typeface="ＭＳ Ｐゴシック" charset="-128"/>
                <a:cs typeface="Avenir Next Demi Bold"/>
              </a:rPr>
              <a:t>The SPATIAL ANALYSIS LAB</a:t>
            </a:r>
          </a:p>
        </p:txBody>
      </p:sp>
      <p:pic>
        <p:nvPicPr>
          <p:cNvPr id="27" name="Picture 26" descr="DySoC PICS only.png">
            <a:extLst>
              <a:ext uri="{FF2B5EF4-FFF2-40B4-BE49-F238E27FC236}">
                <a16:creationId xmlns:a16="http://schemas.microsoft.com/office/drawing/2014/main" id="{5A846F3A-2A80-D5D9-BC2B-91F725216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4113213"/>
            <a:ext cx="5629275" cy="1276350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BC00B5-53C1-58AC-C273-C875AB857EDE}"/>
              </a:ext>
            </a:extLst>
          </p:cNvPr>
          <p:cNvSpPr txBox="1"/>
          <p:nvPr/>
        </p:nvSpPr>
        <p:spPr>
          <a:xfrm>
            <a:off x="3446463" y="4144963"/>
            <a:ext cx="3519487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5400" kern="1500" spc="1440" dirty="0">
                <a:solidFill>
                  <a:schemeClr val="bg1"/>
                </a:solidFill>
                <a:latin typeface="Avenir Next Demi Bold"/>
                <a:ea typeface="ＭＳ Ｐゴシック" charset="-128"/>
                <a:cs typeface="Avenir Next Demi Bold"/>
              </a:rPr>
              <a:t>DySoC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DC0BA8-4A19-5BB0-CF0F-C212F6C05348}"/>
              </a:ext>
            </a:extLst>
          </p:cNvPr>
          <p:cNvSpPr txBox="1"/>
          <p:nvPr/>
        </p:nvSpPr>
        <p:spPr>
          <a:xfrm>
            <a:off x="3567113" y="4954588"/>
            <a:ext cx="3532187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350" b="1" kern="0" dirty="0">
                <a:solidFill>
                  <a:srgbClr val="FFFFFF"/>
                </a:solidFill>
                <a:latin typeface="Avenir Medium"/>
                <a:ea typeface="ＭＳ Ｐゴシック" charset="-128"/>
                <a:cs typeface="Avenir Medium"/>
              </a:rPr>
              <a:t>Center for the Dynamics of Social Complexity</a:t>
            </a:r>
          </a:p>
        </p:txBody>
      </p:sp>
      <p:pic>
        <p:nvPicPr>
          <p:cNvPr id="17424" name="Picture 3" descr="Convergence a.png">
            <a:extLst>
              <a:ext uri="{FF2B5EF4-FFF2-40B4-BE49-F238E27FC236}">
                <a16:creationId xmlns:a16="http://schemas.microsoft.com/office/drawing/2014/main" id="{2F950B6F-5604-34FC-A495-EE0C70AB4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b="17999"/>
          <a:stretch>
            <a:fillRect/>
          </a:stretch>
        </p:blipFill>
        <p:spPr bwMode="auto">
          <a:xfrm>
            <a:off x="266700" y="115888"/>
            <a:ext cx="7620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DEB39D39-A0CB-5B94-5FC4-75FC67B2E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987425"/>
            <a:ext cx="327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spc="300" dirty="0">
                <a:solidFill>
                  <a:srgbClr val="FF6600"/>
                </a:solidFill>
                <a:ea typeface="ＭＳ Ｐゴシック" charset="-128"/>
                <a:cs typeface="Arial" pitchFamily="34" charset="0"/>
              </a:rPr>
              <a:t>at NIMBioS</a:t>
            </a:r>
          </a:p>
        </p:txBody>
      </p:sp>
      <p:pic>
        <p:nvPicPr>
          <p:cNvPr id="31" name="Picture 30" descr="MMC.jpg">
            <a:extLst>
              <a:ext uri="{FF2B5EF4-FFF2-40B4-BE49-F238E27FC236}">
                <a16:creationId xmlns:a16="http://schemas.microsoft.com/office/drawing/2014/main" id="{E096BFF6-7CF1-298E-01A7-DA9B970270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8" y="5495925"/>
            <a:ext cx="4343400" cy="103187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8F555D3-1176-FE1E-0D90-B2E9ED03C691}"/>
              </a:ext>
            </a:extLst>
          </p:cNvPr>
          <p:cNvSpPr txBox="1"/>
          <p:nvPr/>
        </p:nvSpPr>
        <p:spPr>
          <a:xfrm>
            <a:off x="2667000" y="5486400"/>
            <a:ext cx="3521075" cy="8302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5400" kern="0" spc="1200" dirty="0">
                <a:solidFill>
                  <a:srgbClr val="FFFFFF"/>
                </a:solidFill>
                <a:latin typeface="PT Sans Caption"/>
                <a:ea typeface="ＭＳ Ｐゴシック" charset="-128"/>
                <a:cs typeface="Avenir Next Demi Bold"/>
              </a:rPr>
              <a:t>MMCC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238FB-AB1A-2011-1351-DA56168AA542}"/>
              </a:ext>
            </a:extLst>
          </p:cNvPr>
          <p:cNvSpPr txBox="1"/>
          <p:nvPr/>
        </p:nvSpPr>
        <p:spPr>
          <a:xfrm>
            <a:off x="2644775" y="6253163"/>
            <a:ext cx="4129088" cy="2000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300" i="1" kern="0" spc="20" dirty="0">
                <a:solidFill>
                  <a:schemeClr val="bg1"/>
                </a:solidFill>
                <a:latin typeface="PT Sans Caption"/>
                <a:ea typeface="ＭＳ Ｐゴシック" charset="-128"/>
                <a:cs typeface="PT Sans Caption"/>
              </a:rPr>
              <a:t>The Mathematical Modeling Consulting Center</a:t>
            </a:r>
          </a:p>
        </p:txBody>
      </p:sp>
      <p:sp>
        <p:nvSpPr>
          <p:cNvPr id="17429" name="Rectangle 8">
            <a:extLst>
              <a:ext uri="{FF2B5EF4-FFF2-40B4-BE49-F238E27FC236}">
                <a16:creationId xmlns:a16="http://schemas.microsoft.com/office/drawing/2014/main" id="{3434A30D-C337-E581-3182-9B6295E8D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0600"/>
            <a:ext cx="2441575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30" name="Picture 22">
            <a:extLst>
              <a:ext uri="{FF2B5EF4-FFF2-40B4-BE49-F238E27FC236}">
                <a16:creationId xmlns:a16="http://schemas.microsoft.com/office/drawing/2014/main" id="{C62A058B-3E83-147D-5131-27F726365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TextBox 23">
            <a:extLst>
              <a:ext uri="{FF2B5EF4-FFF2-40B4-BE49-F238E27FC236}">
                <a16:creationId xmlns:a16="http://schemas.microsoft.com/office/drawing/2014/main" id="{A96FE759-7D21-DBA7-C4F6-AC095EA9A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4006850"/>
            <a:ext cx="239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NISER.utk.edu</a:t>
            </a:r>
          </a:p>
        </p:txBody>
      </p:sp>
      <p:sp>
        <p:nvSpPr>
          <p:cNvPr id="17432" name="TextBox 29">
            <a:extLst>
              <a:ext uri="{FF2B5EF4-FFF2-40B4-BE49-F238E27FC236}">
                <a16:creationId xmlns:a16="http://schemas.microsoft.com/office/drawing/2014/main" id="{4D8333BB-D06C-237F-AD60-C51F11A6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4954588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DySoC.org</a:t>
            </a:r>
          </a:p>
        </p:txBody>
      </p:sp>
      <p:sp>
        <p:nvSpPr>
          <p:cNvPr id="17433" name="TextBox 33">
            <a:extLst>
              <a:ext uri="{FF2B5EF4-FFF2-40B4-BE49-F238E27FC236}">
                <a16:creationId xmlns:a16="http://schemas.microsoft.com/office/drawing/2014/main" id="{7A0A9948-5F97-55D2-6D39-42A6BF7DA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2457450"/>
            <a:ext cx="214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NIMBioS.org/SAL</a:t>
            </a:r>
          </a:p>
        </p:txBody>
      </p:sp>
      <p:sp>
        <p:nvSpPr>
          <p:cNvPr id="17434" name="TextBox 34">
            <a:extLst>
              <a:ext uri="{FF2B5EF4-FFF2-40B4-BE49-F238E27FC236}">
                <a16:creationId xmlns:a16="http://schemas.microsoft.com/office/drawing/2014/main" id="{8180B84F-D841-1AC7-DFBA-52AAE475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2054225"/>
            <a:ext cx="155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NIMBioS.org</a:t>
            </a:r>
          </a:p>
        </p:txBody>
      </p:sp>
      <p:pic>
        <p:nvPicPr>
          <p:cNvPr id="3" name="Picture 2" descr="A logo for a scientific institute&#10;&#10;Description automatically generated">
            <a:extLst>
              <a:ext uri="{FF2B5EF4-FFF2-40B4-BE49-F238E27FC236}">
                <a16:creationId xmlns:a16="http://schemas.microsoft.com/office/drawing/2014/main" id="{71352E3D-15A9-7AE6-E3AB-EDA43BFB31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8712" y="5458824"/>
            <a:ext cx="1511952" cy="113188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FDC07D4-9D5A-1DD3-AFD3-7910E508D30B}"/>
              </a:ext>
            </a:extLst>
          </p:cNvPr>
          <p:cNvSpPr/>
          <p:nvPr/>
        </p:nvSpPr>
        <p:spPr bwMode="auto">
          <a:xfrm>
            <a:off x="6936744" y="5814515"/>
            <a:ext cx="572762" cy="296862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E05A-F810-8A18-3FE1-DC8CA8DB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2F2EFDD7-F110-41CE-7FE7-D0B16206E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225117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Over 250 Education and Outreach activities crossed many levels – K-12 through postdoc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vision and explicit benchmarks for Diversity</a:t>
            </a:r>
          </a:p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Consistency of leadership and staff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A sustainability plan based upon building new major centers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089EC3B3-D345-9A9C-F6E8-D1E944F6A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FC1FD16E-C2D4-DF87-A677-9B40EBF8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2ABD7614-7145-F4DF-937D-594AE7543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02131255-9510-BA5E-CF45-4C826ADB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F39BA-DC24-431D-6E25-9CC94B63B0B9}"/>
              </a:ext>
            </a:extLst>
          </p:cNvPr>
          <p:cNvSpPr txBox="1"/>
          <p:nvPr/>
        </p:nvSpPr>
        <p:spPr>
          <a:xfrm>
            <a:off x="2487258" y="6060787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The Unexpected</a:t>
            </a:r>
          </a:p>
        </p:txBody>
      </p:sp>
    </p:spTree>
    <p:extLst>
      <p:ext uri="{BB962C8B-B14F-4D97-AF65-F5344CB8AC3E}">
        <p14:creationId xmlns:p14="http://schemas.microsoft.com/office/powerpoint/2010/main" val="1198931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49708-9142-CF2D-52ED-F0AD4A146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8A3A5A0C-B387-46AC-6B56-32B46A3A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27FBF-F6C2-682D-F2E7-50C1ED46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"/>
            <a:ext cx="7747000" cy="838200"/>
          </a:xfrm>
          <a:prstGeom prst="rect">
            <a:avLst/>
          </a:prstGeom>
        </p:spPr>
      </p:pic>
      <p:pic>
        <p:nvPicPr>
          <p:cNvPr id="7" name="Picture 6" descr="A screenshot of a music player&#10;&#10;Description automatically generated">
            <a:extLst>
              <a:ext uri="{FF2B5EF4-FFF2-40B4-BE49-F238E27FC236}">
                <a16:creationId xmlns:a16="http://schemas.microsoft.com/office/drawing/2014/main" id="{9F248D0C-3C1F-ACF0-312C-A79A40101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5400"/>
            <a:ext cx="8351146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D7FA3-29ED-1BE1-F9FF-60479E0A5839}"/>
              </a:ext>
            </a:extLst>
          </p:cNvPr>
          <p:cNvSpPr txBox="1"/>
          <p:nvPr/>
        </p:nvSpPr>
        <p:spPr>
          <a:xfrm>
            <a:off x="3505200" y="59436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Legacy.nimbios.org</a:t>
            </a:r>
            <a:r>
              <a:rPr lang="en-US" dirty="0"/>
              <a:t>/songwriter</a:t>
            </a:r>
          </a:p>
        </p:txBody>
      </p:sp>
    </p:spTree>
    <p:extLst>
      <p:ext uri="{BB962C8B-B14F-4D97-AF65-F5344CB8AC3E}">
        <p14:creationId xmlns:p14="http://schemas.microsoft.com/office/powerpoint/2010/main" val="416407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E1DD-0A21-CA63-FC9C-D2068645B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6573BA51-A716-F3BF-542A-2E81AF86218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4271" y="2332274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CE61C7BF-0CD7-A4F7-BB2B-054DB69E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3997C0A6-4326-55E5-12CB-41FD9C439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B6324B4A-D09E-CB77-3441-CC95288AD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6A7ED2AC-7818-9232-B846-F7194DB15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96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044A1-8DA7-A052-E9C9-408B46598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3300A303-FA6E-FCDF-C5C2-9FB8F720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ED46A-1402-6BFD-23D5-1BA924B689A9}"/>
              </a:ext>
            </a:extLst>
          </p:cNvPr>
          <p:cNvSpPr txBox="1"/>
          <p:nvPr/>
        </p:nvSpPr>
        <p:spPr>
          <a:xfrm>
            <a:off x="3505200" y="59436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EventRap.com</a:t>
            </a:r>
            <a:endParaRPr lang="en-US" dirty="0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6687F562-5F6A-A026-5519-A5ED4D6FA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3" y="838200"/>
            <a:ext cx="8787514" cy="42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C2808A03-45E5-2A12-4065-768364B4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34743202-2517-A6ED-575D-6C28CBABB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533400"/>
            <a:ext cx="8856373" cy="54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8A10-9B6E-D24C-BA9F-8936800E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7333C8BE-A216-A63C-1C7F-E4566C2D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e chart with text&#10;&#10;Description automatically generated">
            <a:extLst>
              <a:ext uri="{FF2B5EF4-FFF2-40B4-BE49-F238E27FC236}">
                <a16:creationId xmlns:a16="http://schemas.microsoft.com/office/drawing/2014/main" id="{9C23F082-C9E3-DF15-1863-AF26758F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57200"/>
            <a:ext cx="9117513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9A03D-9DC7-C757-89A8-1C3D6F752ED4}"/>
              </a:ext>
            </a:extLst>
          </p:cNvPr>
          <p:cNvSpPr txBox="1"/>
          <p:nvPr/>
        </p:nvSpPr>
        <p:spPr>
          <a:xfrm>
            <a:off x="3124200" y="5486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of our main sets of activities contributed significantly to new research and scholarly activity</a:t>
            </a:r>
          </a:p>
        </p:txBody>
      </p:sp>
    </p:spTree>
    <p:extLst>
      <p:ext uri="{BB962C8B-B14F-4D97-AF65-F5344CB8AC3E}">
        <p14:creationId xmlns:p14="http://schemas.microsoft.com/office/powerpoint/2010/main" val="337322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BF323-EFD0-B50F-FBBC-A87E784B1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57FEFEFE-5EBE-1CD2-51C8-3D150D20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-up of a network&#10;&#10;Description automatically generated">
            <a:extLst>
              <a:ext uri="{FF2B5EF4-FFF2-40B4-BE49-F238E27FC236}">
                <a16:creationId xmlns:a16="http://schemas.microsoft.com/office/drawing/2014/main" id="{0F1FBA7F-19D8-349B-E2AE-A7AF175C2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5" y="0"/>
            <a:ext cx="8317444" cy="6197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7A2AB-B996-0D2D-3985-63999A24DA36}"/>
              </a:ext>
            </a:extLst>
          </p:cNvPr>
          <p:cNvSpPr txBox="1"/>
          <p:nvPr/>
        </p:nvSpPr>
        <p:spPr>
          <a:xfrm>
            <a:off x="5602275" y="5941614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Publications spanned hosts of disciplines</a:t>
            </a:r>
          </a:p>
        </p:txBody>
      </p:sp>
    </p:spTree>
    <p:extLst>
      <p:ext uri="{BB962C8B-B14F-4D97-AF65-F5344CB8AC3E}">
        <p14:creationId xmlns:p14="http://schemas.microsoft.com/office/powerpoint/2010/main" val="89335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DC99246-2673-1C68-EC70-4EA9097C9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400"/>
              <a:t>NIMBioS as a Nurturing Environment for Interdisciplinary Science </a:t>
            </a:r>
          </a:p>
        </p:txBody>
      </p:sp>
      <p:pic>
        <p:nvPicPr>
          <p:cNvPr id="27652" name="Picture 2" descr="Yr7DisciplinesGraphs.tiff">
            <a:extLst>
              <a:ext uri="{FF2B5EF4-FFF2-40B4-BE49-F238E27FC236}">
                <a16:creationId xmlns:a16="http://schemas.microsoft.com/office/drawing/2014/main" id="{E8C150B1-9710-1616-88F9-08555685F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394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Yr7ExpertiseAresGraph.tiff">
            <a:extLst>
              <a:ext uri="{FF2B5EF4-FFF2-40B4-BE49-F238E27FC236}">
                <a16:creationId xmlns:a16="http://schemas.microsoft.com/office/drawing/2014/main" id="{29547F8B-8592-D48E-35B9-D08DDFBCE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914400"/>
            <a:ext cx="44719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ED67B-9A16-047F-4310-D66564DF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IMBioSlogoshadowc">
            <a:extLst>
              <a:ext uri="{FF2B5EF4-FFF2-40B4-BE49-F238E27FC236}">
                <a16:creationId xmlns:a16="http://schemas.microsoft.com/office/drawing/2014/main" id="{DD140518-56B8-4D28-181F-93198339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2675"/>
            <a:ext cx="2549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network of colored dots and lines&#10;&#10;Description automatically generated">
            <a:extLst>
              <a:ext uri="{FF2B5EF4-FFF2-40B4-BE49-F238E27FC236}">
                <a16:creationId xmlns:a16="http://schemas.microsoft.com/office/drawing/2014/main" id="{86248212-557F-7C6B-931B-1C4720A3E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4" y="94161"/>
            <a:ext cx="8730071" cy="61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5B204-1339-FBED-E5F5-021AB5A31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03A14B23-F02E-473D-9419-67595C6771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4271" y="2332274"/>
            <a:ext cx="7225329" cy="904875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Innovative, productive interdisciplinary research</a:t>
            </a:r>
          </a:p>
          <a:p>
            <a:pPr algn="l" eaLnBrk="1" hangingPunct="1"/>
            <a:r>
              <a:rPr lang="en-US" altLang="en-US" sz="2400" b="1" dirty="0">
                <a:solidFill>
                  <a:srgbClr val="0070C0"/>
                </a:solidFill>
              </a:rPr>
              <a:t>Transparency and evaluation emphasized throughout all activities </a:t>
            </a:r>
          </a:p>
          <a:p>
            <a:pPr algn="l" eaLnBrk="1" hangingPunct="1"/>
            <a:endParaRPr lang="en-US" altLang="en-US" sz="2400" b="1" dirty="0">
              <a:solidFill>
                <a:srgbClr val="0070C0"/>
              </a:solidFill>
            </a:endParaRPr>
          </a:p>
          <a:p>
            <a:pPr algn="l" eaLnBrk="1" hangingPunct="1"/>
            <a:endParaRPr lang="en-US" altLang="en-US" sz="2400" dirty="0">
              <a:solidFill>
                <a:srgbClr val="0070C0"/>
              </a:solidFill>
            </a:endParaRPr>
          </a:p>
        </p:txBody>
      </p:sp>
      <p:pic>
        <p:nvPicPr>
          <p:cNvPr id="15362" name="Picture 4" descr="NIMBioSlogobkg">
            <a:extLst>
              <a:ext uri="{FF2B5EF4-FFF2-40B4-BE49-F238E27FC236}">
                <a16:creationId xmlns:a16="http://schemas.microsoft.com/office/drawing/2014/main" id="{A027D573-9B2E-961B-77DA-FD8C3732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49"/>
            <a:ext cx="4953000" cy="12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3C35DEC5-8DF7-3E86-D40A-12602DDF6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76096"/>
            <a:ext cx="797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</a:rPr>
              <a:t>        </a:t>
            </a:r>
            <a:r>
              <a:rPr lang="en-US" altLang="en-US" dirty="0" err="1">
                <a:solidFill>
                  <a:schemeClr val="tx2"/>
                </a:solidFill>
              </a:rPr>
              <a:t>NIMBioS</a:t>
            </a:r>
            <a:r>
              <a:rPr lang="en-US" altLang="en-US" dirty="0">
                <a:solidFill>
                  <a:schemeClr val="tx2"/>
                </a:solidFill>
              </a:rPr>
              <a:t>: What we are most proud of:</a:t>
            </a:r>
          </a:p>
        </p:txBody>
      </p:sp>
      <p:pic>
        <p:nvPicPr>
          <p:cNvPr id="15364" name="Picture 8" descr="nsf_logo_for_presentations.gif">
            <a:extLst>
              <a:ext uri="{FF2B5EF4-FFF2-40B4-BE49-F238E27FC236}">
                <a16:creationId xmlns:a16="http://schemas.microsoft.com/office/drawing/2014/main" id="{745577D6-8B7D-3DFD-66C3-704C74CA7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43575"/>
            <a:ext cx="1143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33B0140A-8650-9785-1DCD-FA21276B8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900738"/>
            <a:ext cx="1311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4905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1166</Words>
  <Application>Microsoft Macintosh PowerPoint</Application>
  <PresentationFormat>On-screen Show (4:3)</PresentationFormat>
  <Paragraphs>181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ＭＳ Ｐゴシック</vt:lpstr>
      <vt:lpstr>Helvetica Neue</vt:lpstr>
      <vt:lpstr>Avenir Next Demi Bold</vt:lpstr>
      <vt:lpstr>Avenir Medium</vt:lpstr>
      <vt:lpstr>PT Sans Caption</vt:lpstr>
      <vt:lpstr>Times New Roman</vt:lpstr>
      <vt:lpstr>Cantarell</vt:lpstr>
      <vt:lpstr>Novecento sans wide UltraLight</vt:lpstr>
      <vt:lpstr>Entypo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NIMBioS as a Nurturing Environment for Interdisciplinary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NIMBioS as a Nurturing Environment for Interdisciplinary Science – Broader public </vt:lpstr>
      <vt:lpstr>PowerPoint Presentation</vt:lpstr>
      <vt:lpstr>NIMBioS Vision for Diversity</vt:lpstr>
      <vt:lpstr>Benchmarks Established with Board for Participants</vt:lpstr>
      <vt:lpstr>Benchmarks Established with Board for Organizers</vt:lpstr>
      <vt:lpstr>Routes to Ensure Success</vt:lpstr>
      <vt:lpstr>PowerPoint Presentation</vt:lpstr>
      <vt:lpstr>PowerPoint Presentation</vt:lpstr>
      <vt:lpstr>NIMBioS Leadership Team</vt:lpstr>
      <vt:lpstr>NIMBioS Staff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Gross</dc:creator>
  <cp:lastModifiedBy>Gross, Louis J</cp:lastModifiedBy>
  <cp:revision>307</cp:revision>
  <dcterms:created xsi:type="dcterms:W3CDTF">2008-10-01T15:25:00Z</dcterms:created>
  <dcterms:modified xsi:type="dcterms:W3CDTF">2024-11-22T07:20:02Z</dcterms:modified>
</cp:coreProperties>
</file>