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Lst>
  <p:notesMasterIdLst>
    <p:notesMasterId r:id="rId39"/>
  </p:notesMasterIdLst>
  <p:handoutMasterIdLst>
    <p:handoutMasterId r:id="rId40"/>
  </p:handoutMasterIdLst>
  <p:sldIdLst>
    <p:sldId id="1902" r:id="rId3"/>
    <p:sldId id="1905" r:id="rId4"/>
    <p:sldId id="1854" r:id="rId5"/>
    <p:sldId id="1879" r:id="rId6"/>
    <p:sldId id="1880" r:id="rId7"/>
    <p:sldId id="1812" r:id="rId8"/>
    <p:sldId id="1652" r:id="rId9"/>
    <p:sldId id="1811" r:id="rId10"/>
    <p:sldId id="1919" r:id="rId11"/>
    <p:sldId id="1901" r:id="rId12"/>
    <p:sldId id="1911" r:id="rId13"/>
    <p:sldId id="1907" r:id="rId14"/>
    <p:sldId id="1828" r:id="rId15"/>
    <p:sldId id="1827" r:id="rId16"/>
    <p:sldId id="1833" r:id="rId17"/>
    <p:sldId id="1839" r:id="rId18"/>
    <p:sldId id="1849" r:id="rId19"/>
    <p:sldId id="1808" r:id="rId20"/>
    <p:sldId id="1850" r:id="rId21"/>
    <p:sldId id="1908" r:id="rId22"/>
    <p:sldId id="1909" r:id="rId23"/>
    <p:sldId id="1913" r:id="rId24"/>
    <p:sldId id="1885" r:id="rId25"/>
    <p:sldId id="1910" r:id="rId26"/>
    <p:sldId id="1915" r:id="rId27"/>
    <p:sldId id="1912" r:id="rId28"/>
    <p:sldId id="1914" r:id="rId29"/>
    <p:sldId id="1916" r:id="rId30"/>
    <p:sldId id="1917" r:id="rId31"/>
    <p:sldId id="1918" r:id="rId32"/>
    <p:sldId id="1906" r:id="rId33"/>
    <p:sldId id="1922" r:id="rId34"/>
    <p:sldId id="1923" r:id="rId35"/>
    <p:sldId id="1921" r:id="rId36"/>
    <p:sldId id="1920" r:id="rId37"/>
    <p:sldId id="1866" r:id="rId38"/>
  </p:sldIdLst>
  <p:sldSz cx="9144000" cy="6858000" type="screen4x3"/>
  <p:notesSz cx="6858000" cy="9144000"/>
  <p:defaultTextStyle>
    <a:defPPr>
      <a:defRPr lang="en-US"/>
    </a:defPPr>
    <a:lvl1pPr algn="l" rtl="0" fontAlgn="base">
      <a:spcBef>
        <a:spcPct val="0"/>
      </a:spcBef>
      <a:spcAft>
        <a:spcPct val="0"/>
      </a:spcAft>
      <a:defRPr sz="2800" kern="1200">
        <a:solidFill>
          <a:schemeClr val="tx1"/>
        </a:solidFill>
        <a:latin typeface="Times New Roman" charset="0"/>
        <a:ea typeface="ＭＳ Ｐゴシック" charset="-128"/>
        <a:cs typeface="+mn-cs"/>
      </a:defRPr>
    </a:lvl1pPr>
    <a:lvl2pPr marL="457200" algn="l" rtl="0" fontAlgn="base">
      <a:spcBef>
        <a:spcPct val="0"/>
      </a:spcBef>
      <a:spcAft>
        <a:spcPct val="0"/>
      </a:spcAft>
      <a:defRPr sz="2800" kern="1200">
        <a:solidFill>
          <a:schemeClr val="tx1"/>
        </a:solidFill>
        <a:latin typeface="Times New Roman" charset="0"/>
        <a:ea typeface="ＭＳ Ｐゴシック" charset="-128"/>
        <a:cs typeface="+mn-cs"/>
      </a:defRPr>
    </a:lvl2pPr>
    <a:lvl3pPr marL="914400" algn="l" rtl="0" fontAlgn="base">
      <a:spcBef>
        <a:spcPct val="0"/>
      </a:spcBef>
      <a:spcAft>
        <a:spcPct val="0"/>
      </a:spcAft>
      <a:defRPr sz="2800" kern="1200">
        <a:solidFill>
          <a:schemeClr val="tx1"/>
        </a:solidFill>
        <a:latin typeface="Times New Roman" charset="0"/>
        <a:ea typeface="ＭＳ Ｐゴシック" charset="-128"/>
        <a:cs typeface="+mn-cs"/>
      </a:defRPr>
    </a:lvl3pPr>
    <a:lvl4pPr marL="1371600" algn="l" rtl="0" fontAlgn="base">
      <a:spcBef>
        <a:spcPct val="0"/>
      </a:spcBef>
      <a:spcAft>
        <a:spcPct val="0"/>
      </a:spcAft>
      <a:defRPr sz="2800" kern="1200">
        <a:solidFill>
          <a:schemeClr val="tx1"/>
        </a:solidFill>
        <a:latin typeface="Times New Roman" charset="0"/>
        <a:ea typeface="ＭＳ Ｐゴシック" charset="-128"/>
        <a:cs typeface="+mn-cs"/>
      </a:defRPr>
    </a:lvl4pPr>
    <a:lvl5pPr marL="1828800" algn="l" rtl="0" fontAlgn="base">
      <a:spcBef>
        <a:spcPct val="0"/>
      </a:spcBef>
      <a:spcAft>
        <a:spcPct val="0"/>
      </a:spcAft>
      <a:defRPr sz="2800" kern="1200">
        <a:solidFill>
          <a:schemeClr val="tx1"/>
        </a:solidFill>
        <a:latin typeface="Times New Roman" charset="0"/>
        <a:ea typeface="ＭＳ Ｐゴシック" charset="-128"/>
        <a:cs typeface="+mn-cs"/>
      </a:defRPr>
    </a:lvl5pPr>
    <a:lvl6pPr marL="2286000" algn="l" defTabSz="914400" rtl="0" eaLnBrk="1" latinLnBrk="0" hangingPunct="1">
      <a:defRPr sz="2800" kern="1200">
        <a:solidFill>
          <a:schemeClr val="tx1"/>
        </a:solidFill>
        <a:latin typeface="Times New Roman" charset="0"/>
        <a:ea typeface="ＭＳ Ｐゴシック" charset="-128"/>
        <a:cs typeface="+mn-cs"/>
      </a:defRPr>
    </a:lvl6pPr>
    <a:lvl7pPr marL="2743200" algn="l" defTabSz="914400" rtl="0" eaLnBrk="1" latinLnBrk="0" hangingPunct="1">
      <a:defRPr sz="2800" kern="1200">
        <a:solidFill>
          <a:schemeClr val="tx1"/>
        </a:solidFill>
        <a:latin typeface="Times New Roman" charset="0"/>
        <a:ea typeface="ＭＳ Ｐゴシック" charset="-128"/>
        <a:cs typeface="+mn-cs"/>
      </a:defRPr>
    </a:lvl7pPr>
    <a:lvl8pPr marL="3200400" algn="l" defTabSz="914400" rtl="0" eaLnBrk="1" latinLnBrk="0" hangingPunct="1">
      <a:defRPr sz="2800" kern="1200">
        <a:solidFill>
          <a:schemeClr val="tx1"/>
        </a:solidFill>
        <a:latin typeface="Times New Roman" charset="0"/>
        <a:ea typeface="ＭＳ Ｐゴシック" charset="-128"/>
        <a:cs typeface="+mn-cs"/>
      </a:defRPr>
    </a:lvl8pPr>
    <a:lvl9pPr marL="3657600" algn="l" defTabSz="914400" rtl="0" eaLnBrk="1" latinLnBrk="0" hangingPunct="1">
      <a:defRPr sz="2800" kern="1200">
        <a:solidFill>
          <a:schemeClr val="tx1"/>
        </a:solidFill>
        <a:latin typeface="Times New Roman"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A52E7"/>
    <a:srgbClr val="FBF703"/>
    <a:srgbClr val="F5F902"/>
    <a:srgbClr val="FF271C"/>
    <a:srgbClr val="82A92A"/>
    <a:srgbClr val="11BA32"/>
    <a:srgbClr val="6774FF"/>
    <a:srgbClr val="818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512"/>
    <p:restoredTop sz="94577"/>
  </p:normalViewPr>
  <p:slideViewPr>
    <p:cSldViewPr snapToGrid="0">
      <p:cViewPr varScale="1">
        <p:scale>
          <a:sx n="116" d="100"/>
          <a:sy n="116" d="100"/>
        </p:scale>
        <p:origin x="720" y="192"/>
      </p:cViewPr>
      <p:guideLst>
        <p:guide orient="horz" pos="2160"/>
        <p:guide pos="2880"/>
      </p:guideLst>
    </p:cSldViewPr>
  </p:slideViewPr>
  <p:outlineViewPr>
    <p:cViewPr>
      <p:scale>
        <a:sx n="33" d="100"/>
        <a:sy n="33" d="100"/>
      </p:scale>
      <p:origin x="0" y="4264"/>
    </p:cViewPr>
  </p:outlineViewPr>
  <p:notesTextViewPr>
    <p:cViewPr>
      <p:scale>
        <a:sx n="100" d="100"/>
        <a:sy n="100" d="100"/>
      </p:scale>
      <p:origin x="0" y="0"/>
    </p:cViewPr>
  </p:notesTextViewPr>
  <p:sorterViewPr>
    <p:cViewPr>
      <p:scale>
        <a:sx n="1" d="1"/>
        <a:sy n="1" d="1"/>
      </p:scale>
      <p:origin x="0" y="1816"/>
    </p:cViewPr>
  </p:sorterViewPr>
  <p:notesViewPr>
    <p:cSldViewPr snapToGrid="0">
      <p:cViewPr varScale="1">
        <p:scale>
          <a:sx n="42" d="100"/>
          <a:sy n="42" d="100"/>
        </p:scale>
        <p:origin x="-1435"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66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126669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126669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126669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fld id="{FD598F09-1CA9-2742-8995-C92AC020DEE5}" type="slidenum">
              <a:rPr lang="en-US" altLang="en-US"/>
              <a:pPr/>
              <a:t>‹#›</a:t>
            </a:fld>
            <a:endParaRPr lang="en-US" altLang="en-US"/>
          </a:p>
        </p:txBody>
      </p:sp>
    </p:spTree>
    <p:extLst>
      <p:ext uri="{BB962C8B-B14F-4D97-AF65-F5344CB8AC3E}">
        <p14:creationId xmlns:p14="http://schemas.microsoft.com/office/powerpoint/2010/main" val="16819332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54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14541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307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541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541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14541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EA8ADE0D-D298-584D-A5C9-55321DFDBE3E}" type="slidenum">
              <a:rPr lang="en-US" altLang="en-US"/>
              <a:pPr/>
              <a:t>‹#›</a:t>
            </a:fld>
            <a:endParaRPr lang="en-US" altLang="en-US"/>
          </a:p>
        </p:txBody>
      </p:sp>
    </p:spTree>
    <p:extLst>
      <p:ext uri="{BB962C8B-B14F-4D97-AF65-F5344CB8AC3E}">
        <p14:creationId xmlns:p14="http://schemas.microsoft.com/office/powerpoint/2010/main" val="5934786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34FB7-E5E2-CE56-9707-F36A73FE6DF3}"/>
            </a:ext>
          </a:extLst>
        </p:cNvPr>
        <p:cNvGrpSpPr/>
        <p:nvPr/>
      </p:nvGrpSpPr>
      <p:grpSpPr>
        <a:xfrm>
          <a:off x="0" y="0"/>
          <a:ext cx="0" cy="0"/>
          <a:chOff x="0" y="0"/>
          <a:chExt cx="0" cy="0"/>
        </a:xfrm>
      </p:grpSpPr>
      <p:sp>
        <p:nvSpPr>
          <p:cNvPr id="32769" name="Rectangle 7">
            <a:extLst>
              <a:ext uri="{FF2B5EF4-FFF2-40B4-BE49-F238E27FC236}">
                <a16:creationId xmlns:a16="http://schemas.microsoft.com/office/drawing/2014/main" id="{0CC31515-A741-09A8-DA62-C692371AEF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F90F2690-EEEF-8949-9636-1B94206149B5}" type="slidenum">
              <a:rPr lang="en-US" altLang="en-US" sz="1200"/>
              <a:pPr eaLnBrk="1" hangingPunct="1"/>
              <a:t>1</a:t>
            </a:fld>
            <a:endParaRPr lang="en-US" altLang="en-US" sz="1200"/>
          </a:p>
        </p:txBody>
      </p:sp>
      <p:sp>
        <p:nvSpPr>
          <p:cNvPr id="32770" name="Rectangle 2">
            <a:extLst>
              <a:ext uri="{FF2B5EF4-FFF2-40B4-BE49-F238E27FC236}">
                <a16:creationId xmlns:a16="http://schemas.microsoft.com/office/drawing/2014/main" id="{580B1ADF-B974-36CC-BF58-3CB31D3506D8}"/>
              </a:ext>
            </a:extLst>
          </p:cNvPr>
          <p:cNvSpPr>
            <a:spLocks noGrp="1" noRot="1" noChangeAspect="1" noChangeArrowheads="1" noTextEdit="1"/>
          </p:cNvSpPr>
          <p:nvPr>
            <p:ph type="sldImg"/>
          </p:nvPr>
        </p:nvSpPr>
        <p:spPr>
          <a:xfrm>
            <a:off x="1144588" y="685800"/>
            <a:ext cx="4572000" cy="3429000"/>
          </a:xfrm>
          <a:ln/>
        </p:spPr>
      </p:sp>
      <p:sp>
        <p:nvSpPr>
          <p:cNvPr id="322563" name="Rectangle 3">
            <a:extLst>
              <a:ext uri="{FF2B5EF4-FFF2-40B4-BE49-F238E27FC236}">
                <a16:creationId xmlns:a16="http://schemas.microsoft.com/office/drawing/2014/main" id="{EE7B8F60-6E07-1463-5CAA-9CD73AAFDCAB}"/>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2176300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
            </a:r>
          </a:p>
        </p:txBody>
      </p:sp>
      <p:sp>
        <p:nvSpPr>
          <p:cNvPr id="4" name="Slide Number Placeholder 3"/>
          <p:cNvSpPr>
            <a:spLocks noGrp="1"/>
          </p:cNvSpPr>
          <p:nvPr>
            <p:ph type="sldNum" sz="quarter" idx="10"/>
          </p:nvPr>
        </p:nvSpPr>
        <p:spPr/>
        <p:txBody>
          <a:bodyPr/>
          <a:lstStyle/>
          <a:p>
            <a:fld id="{BBB14505-F15A-447F-B31D-A7AED6FD8C54}" type="slidenum">
              <a:rPr lang="en-US" smtClean="0"/>
              <a:t>3</a:t>
            </a:fld>
            <a:endParaRPr lang="en-US"/>
          </a:p>
        </p:txBody>
      </p:sp>
    </p:spTree>
    <p:extLst>
      <p:ext uri="{BB962C8B-B14F-4D97-AF65-F5344CB8AC3E}">
        <p14:creationId xmlns:p14="http://schemas.microsoft.com/office/powerpoint/2010/main" val="609084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75A2DF71-2947-9544-B0AC-96F8CD688FA9}" type="slidenum">
              <a:rPr lang="en-US" altLang="en-US" sz="1200"/>
              <a:pPr eaLnBrk="1" hangingPunct="1"/>
              <a:t>7</a:t>
            </a:fld>
            <a:endParaRPr lang="en-US" altLang="en-US" sz="1200"/>
          </a:p>
        </p:txBody>
      </p:sp>
      <p:sp>
        <p:nvSpPr>
          <p:cNvPr id="37890" name="Rectangle 2"/>
          <p:cNvSpPr>
            <a:spLocks noGrp="1" noRot="1" noChangeAspect="1" noChangeArrowheads="1"/>
          </p:cNvSpPr>
          <p:nvPr>
            <p:ph type="sldImg"/>
          </p:nvPr>
        </p:nvSpPr>
        <p:spPr>
          <a:xfrm>
            <a:off x="1144588" y="685800"/>
            <a:ext cx="4572000" cy="3429000"/>
          </a:xfrm>
          <a:solidFill>
            <a:srgbClr val="FFFFFF"/>
          </a:solidFill>
          <a:ln/>
        </p:spPr>
      </p:sp>
      <p:sp>
        <p:nvSpPr>
          <p:cNvPr id="718851" name="Rectangle 3"/>
          <p:cNvSpPr>
            <a:spLocks noGrp="1" noChangeArrowheads="1"/>
          </p:cNvSpPr>
          <p:nvPr>
            <p:ph type="body" idx="1"/>
          </p:nvPr>
        </p:nvSpPr>
        <p:spPr>
          <a:solidFill>
            <a:srgbClr val="FFFFFF"/>
          </a:solidFill>
          <a:ln>
            <a:solidFill>
              <a:srgbClr val="000000"/>
            </a:solidFill>
          </a:ln>
        </p:spPr>
        <p:txBody>
          <a:bodyPr/>
          <a:lstStyle/>
          <a:p>
            <a:pPr>
              <a:defRPr/>
            </a:pPr>
            <a:endParaRPr lang="en-US">
              <a:cs typeface="+mn-cs"/>
            </a:endParaRPr>
          </a:p>
        </p:txBody>
      </p:sp>
    </p:spTree>
    <p:extLst>
      <p:ext uri="{BB962C8B-B14F-4D97-AF65-F5344CB8AC3E}">
        <p14:creationId xmlns:p14="http://schemas.microsoft.com/office/powerpoint/2010/main" val="1783706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40873-C5AA-9773-F873-AA9B05E45055}"/>
            </a:ext>
          </a:extLst>
        </p:cNvPr>
        <p:cNvGrpSpPr/>
        <p:nvPr/>
      </p:nvGrpSpPr>
      <p:grpSpPr>
        <a:xfrm>
          <a:off x="0" y="0"/>
          <a:ext cx="0" cy="0"/>
          <a:chOff x="0" y="0"/>
          <a:chExt cx="0" cy="0"/>
        </a:xfrm>
      </p:grpSpPr>
      <p:sp>
        <p:nvSpPr>
          <p:cNvPr id="37889" name="Rectangle 7">
            <a:extLst>
              <a:ext uri="{FF2B5EF4-FFF2-40B4-BE49-F238E27FC236}">
                <a16:creationId xmlns:a16="http://schemas.microsoft.com/office/drawing/2014/main" id="{246965B3-64FB-25EF-80E5-CF81055FAB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75A2DF71-2947-9544-B0AC-96F8CD688FA9}" type="slidenum">
              <a:rPr lang="en-US" altLang="en-US" sz="1200"/>
              <a:pPr eaLnBrk="1" hangingPunct="1"/>
              <a:t>9</a:t>
            </a:fld>
            <a:endParaRPr lang="en-US" altLang="en-US" sz="1200"/>
          </a:p>
        </p:txBody>
      </p:sp>
      <p:sp>
        <p:nvSpPr>
          <p:cNvPr id="37890" name="Rectangle 2">
            <a:extLst>
              <a:ext uri="{FF2B5EF4-FFF2-40B4-BE49-F238E27FC236}">
                <a16:creationId xmlns:a16="http://schemas.microsoft.com/office/drawing/2014/main" id="{24F797A6-E024-1CF2-631F-1ACF25891BBE}"/>
              </a:ext>
            </a:extLst>
          </p:cNvPr>
          <p:cNvSpPr>
            <a:spLocks noGrp="1" noRot="1" noChangeAspect="1" noChangeArrowheads="1"/>
          </p:cNvSpPr>
          <p:nvPr>
            <p:ph type="sldImg"/>
          </p:nvPr>
        </p:nvSpPr>
        <p:spPr>
          <a:xfrm>
            <a:off x="1144588" y="685800"/>
            <a:ext cx="4572000" cy="3429000"/>
          </a:xfrm>
          <a:solidFill>
            <a:srgbClr val="FFFFFF"/>
          </a:solidFill>
          <a:ln/>
        </p:spPr>
      </p:sp>
      <p:sp>
        <p:nvSpPr>
          <p:cNvPr id="718851" name="Rectangle 3">
            <a:extLst>
              <a:ext uri="{FF2B5EF4-FFF2-40B4-BE49-F238E27FC236}">
                <a16:creationId xmlns:a16="http://schemas.microsoft.com/office/drawing/2014/main" id="{F3F2A9B3-C3B6-CC59-1D22-BBC40D8FFBD4}"/>
              </a:ext>
            </a:extLst>
          </p:cNvPr>
          <p:cNvSpPr>
            <a:spLocks noGrp="1" noChangeArrowheads="1"/>
          </p:cNvSpPr>
          <p:nvPr>
            <p:ph type="body" idx="1"/>
          </p:nvPr>
        </p:nvSpPr>
        <p:spPr>
          <a:solidFill>
            <a:srgbClr val="FFFFFF"/>
          </a:solidFill>
          <a:ln>
            <a:solidFill>
              <a:srgbClr val="000000"/>
            </a:solidFill>
          </a:ln>
        </p:spPr>
        <p:txBody>
          <a:bodyPr/>
          <a:lstStyle/>
          <a:p>
            <a:pPr>
              <a:defRPr/>
            </a:pPr>
            <a:endParaRPr lang="en-US">
              <a:cs typeface="+mn-cs"/>
            </a:endParaRPr>
          </a:p>
        </p:txBody>
      </p:sp>
    </p:spTree>
    <p:extLst>
      <p:ext uri="{BB962C8B-B14F-4D97-AF65-F5344CB8AC3E}">
        <p14:creationId xmlns:p14="http://schemas.microsoft.com/office/powerpoint/2010/main" val="1892833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C9BE67BE-34F0-C448-B59C-F7D96043679C}" type="slidenum">
              <a:rPr lang="en-US" altLang="en-US" sz="1200">
                <a:latin typeface="Arial" charset="0"/>
              </a:rPr>
              <a:pPr eaLnBrk="1" hangingPunct="1"/>
              <a:t>13</a:t>
            </a:fld>
            <a:endParaRPr lang="en-US" altLang="en-US" sz="1200">
              <a:latin typeface="Arial" charset="0"/>
            </a:endParaRPr>
          </a:p>
        </p:txBody>
      </p:sp>
      <p:sp>
        <p:nvSpPr>
          <p:cNvPr id="56322" name="Rectangle 2"/>
          <p:cNvSpPr>
            <a:spLocks noGrp="1" noRot="1" noChangeAspect="1" noChangeArrowheads="1"/>
          </p:cNvSpPr>
          <p:nvPr>
            <p:ph type="sldImg"/>
          </p:nvPr>
        </p:nvSpPr>
        <p:spPr>
          <a:solidFill>
            <a:srgbClr val="FFFFFF"/>
          </a:solidFill>
          <a:ln/>
        </p:spPr>
      </p:sp>
      <p:sp>
        <p:nvSpPr>
          <p:cNvPr id="5632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charset="0"/>
              <a:ea typeface="ＭＳ Ｐゴシック" charset="-128"/>
            </a:endParaRPr>
          </a:p>
        </p:txBody>
      </p:sp>
    </p:spTree>
    <p:extLst>
      <p:ext uri="{BB962C8B-B14F-4D97-AF65-F5344CB8AC3E}">
        <p14:creationId xmlns:p14="http://schemas.microsoft.com/office/powerpoint/2010/main" val="305507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C9BE67BE-34F0-C448-B59C-F7D96043679C}" type="slidenum">
              <a:rPr lang="en-US" altLang="en-US" sz="1200">
                <a:latin typeface="Arial" charset="0"/>
              </a:rPr>
              <a:pPr eaLnBrk="1" hangingPunct="1"/>
              <a:t>14</a:t>
            </a:fld>
            <a:endParaRPr lang="en-US" altLang="en-US" sz="1200">
              <a:latin typeface="Arial" charset="0"/>
            </a:endParaRPr>
          </a:p>
        </p:txBody>
      </p:sp>
      <p:sp>
        <p:nvSpPr>
          <p:cNvPr id="56322" name="Rectangle 2"/>
          <p:cNvSpPr>
            <a:spLocks noGrp="1" noRot="1" noChangeAspect="1" noChangeArrowheads="1"/>
          </p:cNvSpPr>
          <p:nvPr>
            <p:ph type="sldImg"/>
          </p:nvPr>
        </p:nvSpPr>
        <p:spPr>
          <a:solidFill>
            <a:srgbClr val="FFFFFF"/>
          </a:solidFill>
          <a:ln/>
        </p:spPr>
      </p:sp>
      <p:sp>
        <p:nvSpPr>
          <p:cNvPr id="5632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charset="0"/>
              <a:ea typeface="ＭＳ Ｐゴシック" charset="-128"/>
            </a:endParaRPr>
          </a:p>
        </p:txBody>
      </p:sp>
    </p:spTree>
    <p:extLst>
      <p:ext uri="{BB962C8B-B14F-4D97-AF65-F5344CB8AC3E}">
        <p14:creationId xmlns:p14="http://schemas.microsoft.com/office/powerpoint/2010/main" val="560199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p:cNvSpPr>
          <p:nvPr>
            <p:ph type="sldImg"/>
          </p:nvPr>
        </p:nvSpPr>
        <p:spPr>
          <a:ln/>
        </p:spPr>
      </p:sp>
      <p:sp>
        <p:nvSpPr>
          <p:cNvPr id="157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charset="0"/>
              <a:ea typeface="ＭＳ Ｐゴシック" charset="-128"/>
            </a:endParaRPr>
          </a:p>
        </p:txBody>
      </p:sp>
      <p:sp>
        <p:nvSpPr>
          <p:cNvPr id="4" name="Slide Number Placeholder 3"/>
          <p:cNvSpPr>
            <a:spLocks noGrp="1"/>
          </p:cNvSpPr>
          <p:nvPr>
            <p:ph type="sldNum" sz="quarter" idx="5"/>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3E0378DE-870C-5E45-B564-C0771C5D0EF3}" type="slidenum">
              <a:rPr lang="en-US" altLang="en-US" sz="1200"/>
              <a:pPr eaLnBrk="1" hangingPunct="1"/>
              <a:t>18</a:t>
            </a:fld>
            <a:endParaRPr lang="en-US" altLang="en-US" sz="1200"/>
          </a:p>
        </p:txBody>
      </p:sp>
    </p:spTree>
    <p:extLst>
      <p:ext uri="{BB962C8B-B14F-4D97-AF65-F5344CB8AC3E}">
        <p14:creationId xmlns:p14="http://schemas.microsoft.com/office/powerpoint/2010/main" val="906126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p:cNvSpPr>
          <p:nvPr>
            <p:ph type="sldImg"/>
          </p:nvPr>
        </p:nvSpPr>
        <p:spPr>
          <a:ln/>
        </p:spPr>
      </p:sp>
      <p:sp>
        <p:nvSpPr>
          <p:cNvPr id="157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charset="0"/>
              <a:ea typeface="ＭＳ Ｐゴシック" charset="-128"/>
            </a:endParaRPr>
          </a:p>
        </p:txBody>
      </p:sp>
      <p:sp>
        <p:nvSpPr>
          <p:cNvPr id="4" name="Slide Number Placeholder 3"/>
          <p:cNvSpPr>
            <a:spLocks noGrp="1"/>
          </p:cNvSpPr>
          <p:nvPr>
            <p:ph type="sldNum" sz="quarter" idx="5"/>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3E0378DE-870C-5E45-B564-C0771C5D0EF3}" type="slidenum">
              <a:rPr lang="en-US" altLang="en-US" sz="1200"/>
              <a:pPr eaLnBrk="1" hangingPunct="1"/>
              <a:t>19</a:t>
            </a:fld>
            <a:endParaRPr lang="en-US" altLang="en-US" sz="1200"/>
          </a:p>
        </p:txBody>
      </p:sp>
    </p:spTree>
    <p:extLst>
      <p:ext uri="{BB962C8B-B14F-4D97-AF65-F5344CB8AC3E}">
        <p14:creationId xmlns:p14="http://schemas.microsoft.com/office/powerpoint/2010/main" val="155710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B14505-F15A-447F-B31D-A7AED6FD8C54}" type="slidenum">
              <a:rPr lang="en-US" smtClean="0"/>
              <a:t>36</a:t>
            </a:fld>
            <a:endParaRPr lang="en-US"/>
          </a:p>
        </p:txBody>
      </p:sp>
    </p:spTree>
    <p:extLst>
      <p:ext uri="{BB962C8B-B14F-4D97-AF65-F5344CB8AC3E}">
        <p14:creationId xmlns:p14="http://schemas.microsoft.com/office/powerpoint/2010/main" val="1303959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0C96D99-0A0F-0B49-BD53-DF238600B2CD}" type="slidenum">
              <a:rPr lang="en-US" altLang="en-US"/>
              <a:pPr/>
              <a:t>‹#›</a:t>
            </a:fld>
            <a:endParaRPr lang="en-US" altLang="en-US"/>
          </a:p>
        </p:txBody>
      </p:sp>
    </p:spTree>
    <p:extLst>
      <p:ext uri="{BB962C8B-B14F-4D97-AF65-F5344CB8AC3E}">
        <p14:creationId xmlns:p14="http://schemas.microsoft.com/office/powerpoint/2010/main" val="1463503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CD3263F-99D3-6F4F-951C-5F2D7B744430}" type="slidenum">
              <a:rPr lang="en-US" altLang="en-US"/>
              <a:pPr/>
              <a:t>‹#›</a:t>
            </a:fld>
            <a:endParaRPr lang="en-US" altLang="en-US"/>
          </a:p>
        </p:txBody>
      </p:sp>
    </p:spTree>
    <p:extLst>
      <p:ext uri="{BB962C8B-B14F-4D97-AF65-F5344CB8AC3E}">
        <p14:creationId xmlns:p14="http://schemas.microsoft.com/office/powerpoint/2010/main" val="901378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1EC7A90-1099-0F4C-B421-6F5A74BCED5B}" type="slidenum">
              <a:rPr lang="en-US" altLang="en-US"/>
              <a:pPr/>
              <a:t>‹#›</a:t>
            </a:fld>
            <a:endParaRPr lang="en-US" altLang="en-US"/>
          </a:p>
        </p:txBody>
      </p:sp>
    </p:spTree>
    <p:extLst>
      <p:ext uri="{BB962C8B-B14F-4D97-AF65-F5344CB8AC3E}">
        <p14:creationId xmlns:p14="http://schemas.microsoft.com/office/powerpoint/2010/main" val="1118131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68BC921-71B4-0A4D-8E41-78C82F082576}" type="slidenum">
              <a:rPr lang="en-US" altLang="en-US"/>
              <a:pPr/>
              <a:t>‹#›</a:t>
            </a:fld>
            <a:endParaRPr lang="en-US" altLang="en-US"/>
          </a:p>
        </p:txBody>
      </p:sp>
    </p:spTree>
    <p:extLst>
      <p:ext uri="{BB962C8B-B14F-4D97-AF65-F5344CB8AC3E}">
        <p14:creationId xmlns:p14="http://schemas.microsoft.com/office/powerpoint/2010/main" val="1950545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C174EDA-6576-EC4A-BA77-A1A44F833E48}" type="slidenum">
              <a:rPr lang="en-US" altLang="en-US"/>
              <a:pPr/>
              <a:t>‹#›</a:t>
            </a:fld>
            <a:endParaRPr lang="en-US" altLang="en-US"/>
          </a:p>
        </p:txBody>
      </p:sp>
    </p:spTree>
    <p:extLst>
      <p:ext uri="{BB962C8B-B14F-4D97-AF65-F5344CB8AC3E}">
        <p14:creationId xmlns:p14="http://schemas.microsoft.com/office/powerpoint/2010/main" val="1477389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2CC9B72-547C-FA49-8595-01220C3647B0}" type="slidenum">
              <a:rPr lang="en-US" altLang="en-US"/>
              <a:pPr/>
              <a:t>‹#›</a:t>
            </a:fld>
            <a:endParaRPr lang="en-US" altLang="en-US"/>
          </a:p>
        </p:txBody>
      </p:sp>
    </p:spTree>
    <p:extLst>
      <p:ext uri="{BB962C8B-B14F-4D97-AF65-F5344CB8AC3E}">
        <p14:creationId xmlns:p14="http://schemas.microsoft.com/office/powerpoint/2010/main" val="1271214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8" name="Freeform 6"/>
            <p:cNvSpPr>
              <a:spLocks/>
            </p:cNvSpPr>
            <p:nvPr/>
          </p:nvSpPr>
          <p:spPr bwMode="hidden">
            <a:xfrm>
              <a:off x="4038" y="3577"/>
              <a:ext cx="1720" cy="65"/>
            </a:xfrm>
            <a:custGeom>
              <a:avLst/>
              <a:gdLst>
                <a:gd name="T0" fmla="*/ 1676 w 1722"/>
                <a:gd name="T1" fmla="*/ 43 h 66"/>
                <a:gd name="T2" fmla="*/ 1676 w 1722"/>
                <a:gd name="T3" fmla="*/ 37 h 66"/>
                <a:gd name="T4" fmla="*/ 0 w 1722"/>
                <a:gd name="T5" fmla="*/ 0 h 66"/>
                <a:gd name="T6" fmla="*/ 0 w 1722"/>
                <a:gd name="T7" fmla="*/ 33 h 66"/>
                <a:gd name="T8" fmla="*/ 1676 w 1722"/>
                <a:gd name="T9" fmla="*/ 43 h 66"/>
                <a:gd name="T10" fmla="*/ 1676 w 1722"/>
                <a:gd name="T11" fmla="*/ 4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ctr">
                <a:defRPr/>
              </a:pPr>
              <a:endParaRPr lang="en-US">
                <a:latin typeface="Times New Roman" pitchFamily="-112" charset="0"/>
                <a:ea typeface="+mn-ea"/>
              </a:endParaRPr>
            </a:p>
          </p:txBody>
        </p:sp>
        <p:sp>
          <p:nvSpPr>
            <p:cNvPr id="10" name="Freeform 8"/>
            <p:cNvSpPr>
              <a:spLocks/>
            </p:cNvSpPr>
            <p:nvPr/>
          </p:nvSpPr>
          <p:spPr bwMode="hidden">
            <a:xfrm>
              <a:off x="4784" y="3702"/>
              <a:ext cx="974" cy="101"/>
            </a:xfrm>
            <a:custGeom>
              <a:avLst/>
              <a:gdLst>
                <a:gd name="T0" fmla="*/ 952 w 975"/>
                <a:gd name="T1" fmla="*/ 48 h 101"/>
                <a:gd name="T2" fmla="*/ 952 w 975"/>
                <a:gd name="T3" fmla="*/ 0 h 101"/>
                <a:gd name="T4" fmla="*/ 0 w 975"/>
                <a:gd name="T5" fmla="*/ 24 h 101"/>
                <a:gd name="T6" fmla="*/ 0 w 975"/>
                <a:gd name="T7" fmla="*/ 101 h 101"/>
                <a:gd name="T8" fmla="*/ 952 w 975"/>
                <a:gd name="T9" fmla="*/ 48 h 101"/>
                <a:gd name="T10" fmla="*/ 95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095 w 2141"/>
                <a:gd name="T1" fmla="*/ 0 h 198"/>
                <a:gd name="T2" fmla="*/ 0 w 2141"/>
                <a:gd name="T3" fmla="*/ 156 h 198"/>
                <a:gd name="T4" fmla="*/ 0 w 2141"/>
                <a:gd name="T5" fmla="*/ 198 h 198"/>
                <a:gd name="T6" fmla="*/ 2095 w 2141"/>
                <a:gd name="T7" fmla="*/ 0 h 198"/>
                <a:gd name="T8" fmla="*/ 209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13" name="Freeform 11"/>
            <p:cNvSpPr>
              <a:spLocks/>
            </p:cNvSpPr>
            <p:nvPr/>
          </p:nvSpPr>
          <p:spPr bwMode="hidden">
            <a:xfrm>
              <a:off x="2097" y="4043"/>
              <a:ext cx="2514" cy="276"/>
            </a:xfrm>
            <a:custGeom>
              <a:avLst/>
              <a:gdLst>
                <a:gd name="T0" fmla="*/ 2113 w 2517"/>
                <a:gd name="T1" fmla="*/ 276 h 276"/>
                <a:gd name="T2" fmla="*/ 2448 w 2517"/>
                <a:gd name="T3" fmla="*/ 204 h 276"/>
                <a:gd name="T4" fmla="*/ 2191 w 2517"/>
                <a:gd name="T5" fmla="*/ 0 h 276"/>
                <a:gd name="T6" fmla="*/ 0 w 2517"/>
                <a:gd name="T7" fmla="*/ 276 h 276"/>
                <a:gd name="T8" fmla="*/ 2113 w 2517"/>
                <a:gd name="T9" fmla="*/ 276 h 276"/>
                <a:gd name="T10" fmla="*/ 211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15" name="Freeform 13"/>
            <p:cNvSpPr>
              <a:spLocks/>
            </p:cNvSpPr>
            <p:nvPr/>
          </p:nvSpPr>
          <p:spPr bwMode="hidden">
            <a:xfrm>
              <a:off x="5030" y="3151"/>
              <a:ext cx="728" cy="240"/>
            </a:xfrm>
            <a:custGeom>
              <a:avLst/>
              <a:gdLst>
                <a:gd name="T0" fmla="*/ 706 w 729"/>
                <a:gd name="T1" fmla="*/ 240 h 240"/>
                <a:gd name="T2" fmla="*/ 0 w 729"/>
                <a:gd name="T3" fmla="*/ 0 h 240"/>
                <a:gd name="T4" fmla="*/ 0 w 729"/>
                <a:gd name="T5" fmla="*/ 6 h 240"/>
                <a:gd name="T6" fmla="*/ 706 w 729"/>
                <a:gd name="T7" fmla="*/ 240 h 240"/>
                <a:gd name="T8" fmla="*/ 70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7" name="Freeform 15"/>
            <p:cNvSpPr>
              <a:spLocks/>
            </p:cNvSpPr>
            <p:nvPr/>
          </p:nvSpPr>
          <p:spPr bwMode="hidden">
            <a:xfrm>
              <a:off x="5030" y="3049"/>
              <a:ext cx="728" cy="318"/>
            </a:xfrm>
            <a:custGeom>
              <a:avLst/>
              <a:gdLst>
                <a:gd name="T0" fmla="*/ 706 w 729"/>
                <a:gd name="T1" fmla="*/ 318 h 318"/>
                <a:gd name="T2" fmla="*/ 706 w 729"/>
                <a:gd name="T3" fmla="*/ 312 h 318"/>
                <a:gd name="T4" fmla="*/ 0 w 729"/>
                <a:gd name="T5" fmla="*/ 0 h 318"/>
                <a:gd name="T6" fmla="*/ 0 w 729"/>
                <a:gd name="T7" fmla="*/ 54 h 318"/>
                <a:gd name="T8" fmla="*/ 706 w 729"/>
                <a:gd name="T9" fmla="*/ 318 h 318"/>
                <a:gd name="T10" fmla="*/ 70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ctr">
                <a:defRPr/>
              </a:pPr>
              <a:endParaRPr lang="en-US">
                <a:latin typeface="Times New Roman" pitchFamily="-112" charset="0"/>
                <a:ea typeface="+mn-ea"/>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ctr">
                <a:defRPr/>
              </a:pPr>
              <a:endParaRPr lang="en-US">
                <a:latin typeface="Times New Roman" pitchFamily="-112" charset="0"/>
                <a:ea typeface="+mn-ea"/>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ctr">
                <a:defRPr/>
              </a:pPr>
              <a:endParaRPr lang="en-US">
                <a:latin typeface="Times New Roman" pitchFamily="-112" charset="0"/>
                <a:ea typeface="+mn-ea"/>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ctr">
                <a:defRPr/>
              </a:pPr>
              <a:endParaRPr lang="en-US">
                <a:latin typeface="Times New Roman" pitchFamily="-112" charset="0"/>
                <a:ea typeface="+mn-ea"/>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ctr">
                  <a:defRPr/>
                </a:pPr>
                <a:endParaRPr lang="en-US">
                  <a:latin typeface="Times New Roman" pitchFamily="-112" charset="0"/>
                  <a:ea typeface="+mn-ea"/>
                </a:endParaRPr>
              </a:p>
            </p:txBody>
          </p:sp>
        </p:grpSp>
      </p:grpSp>
      <p:sp>
        <p:nvSpPr>
          <p:cNvPr id="44" name="Text Box 47"/>
          <p:cNvSpPr txBox="1">
            <a:spLocks noChangeArrowheads="1"/>
          </p:cNvSpPr>
          <p:nvPr userDrawn="1"/>
        </p:nvSpPr>
        <p:spPr bwMode="auto">
          <a:xfrm>
            <a:off x="3810000" y="5257800"/>
            <a:ext cx="16764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ctr" eaLnBrk="0" hangingPunct="0">
              <a:defRPr sz="2800">
                <a:solidFill>
                  <a:schemeClr val="tx1"/>
                </a:solidFill>
                <a:latin typeface="Times New Roman" charset="0"/>
                <a:ea typeface="ＭＳ Ｐゴシック" charset="0"/>
                <a:cs typeface="ＭＳ Ｐゴシック" charset="0"/>
              </a:defRPr>
            </a:lvl1pPr>
            <a:lvl2pPr marL="742950" indent="-285750" algn="ctr" eaLnBrk="0" hangingPunct="0">
              <a:defRPr sz="2800">
                <a:solidFill>
                  <a:schemeClr val="tx1"/>
                </a:solidFill>
                <a:latin typeface="Times New Roman" charset="0"/>
                <a:ea typeface="ＭＳ Ｐゴシック" charset="0"/>
              </a:defRPr>
            </a:lvl2pPr>
            <a:lvl3pPr marL="1143000" indent="-228600" algn="ctr" eaLnBrk="0" hangingPunct="0">
              <a:defRPr sz="2800">
                <a:solidFill>
                  <a:schemeClr val="tx1"/>
                </a:solidFill>
                <a:latin typeface="Times New Roman" charset="0"/>
                <a:ea typeface="ＭＳ Ｐゴシック" charset="0"/>
              </a:defRPr>
            </a:lvl3pPr>
            <a:lvl4pPr marL="1600200" indent="-228600" algn="ctr" eaLnBrk="0" hangingPunct="0">
              <a:defRPr sz="2800">
                <a:solidFill>
                  <a:schemeClr val="tx1"/>
                </a:solidFill>
                <a:latin typeface="Times New Roman" charset="0"/>
                <a:ea typeface="ＭＳ Ｐゴシック" charset="0"/>
              </a:defRPr>
            </a:lvl4pPr>
            <a:lvl5pPr marL="2057400" indent="-228600" algn="ctr" eaLnBrk="0" hangingPunct="0">
              <a:defRPr sz="28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a:solidFill>
                  <a:schemeClr val="tx1"/>
                </a:solidFill>
                <a:latin typeface="Times New Roman" charset="0"/>
                <a:ea typeface="ＭＳ Ｐゴシック" charset="0"/>
              </a:defRPr>
            </a:lvl9pPr>
          </a:lstStyle>
          <a:p>
            <a:pPr algn="l" eaLnBrk="1" hangingPunct="1">
              <a:spcBef>
                <a:spcPct val="50000"/>
              </a:spcBef>
              <a:defRPr/>
            </a:pPr>
            <a:endParaRPr lang="en-US" sz="2000">
              <a:latin typeface="Trebuchet MS" charset="0"/>
            </a:endParaRPr>
          </a:p>
        </p:txBody>
      </p:sp>
      <p:sp>
        <p:nvSpPr>
          <p:cNvPr id="1483818" name="Rectangle 42"/>
          <p:cNvSpPr>
            <a:spLocks noGrp="1" noChangeArrowheads="1"/>
          </p:cNvSpPr>
          <p:nvPr>
            <p:ph type="ctrTitle" sz="quarter"/>
          </p:nvPr>
        </p:nvSpPr>
        <p:spPr>
          <a:xfrm>
            <a:off x="457200" y="1600200"/>
            <a:ext cx="8229600" cy="1828800"/>
          </a:xfrm>
        </p:spPr>
        <p:txBody>
          <a:bodyPr/>
          <a:lstStyle>
            <a:lvl1pPr>
              <a:defRPr sz="2400"/>
            </a:lvl1pPr>
          </a:lstStyle>
          <a:p>
            <a:r>
              <a:rPr lang="en-US"/>
              <a:t>Click to edit Master title style</a:t>
            </a:r>
          </a:p>
        </p:txBody>
      </p:sp>
      <p:sp>
        <p:nvSpPr>
          <p:cNvPr id="148381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2000"/>
            </a:lvl1pPr>
          </a:lstStyle>
          <a:p>
            <a:r>
              <a:rPr lang="en-US"/>
              <a:t>Click to edit Master subtitle style</a:t>
            </a:r>
          </a:p>
        </p:txBody>
      </p:sp>
      <p:sp>
        <p:nvSpPr>
          <p:cNvPr id="45" name="Rectangle 44"/>
          <p:cNvSpPr>
            <a:spLocks noGrp="1" noChangeArrowheads="1"/>
          </p:cNvSpPr>
          <p:nvPr>
            <p:ph type="dt" sz="quarter" idx="10"/>
          </p:nvPr>
        </p:nvSpPr>
        <p:spPr/>
        <p:txBody>
          <a:bodyPr/>
          <a:lstStyle>
            <a:lvl1pPr>
              <a:defRPr/>
            </a:lvl1pPr>
          </a:lstStyle>
          <a:p>
            <a:pPr>
              <a:defRPr/>
            </a:pPr>
            <a:endParaRPr lang="en-US"/>
          </a:p>
        </p:txBody>
      </p:sp>
      <p:sp>
        <p:nvSpPr>
          <p:cNvPr id="46" name="Rectangle 45"/>
          <p:cNvSpPr>
            <a:spLocks noGrp="1" noChangeArrowheads="1"/>
          </p:cNvSpPr>
          <p:nvPr>
            <p:ph type="ftr" sz="quarter" idx="11"/>
          </p:nvPr>
        </p:nvSpPr>
        <p:spPr/>
        <p:txBody>
          <a:bodyPr/>
          <a:lstStyle>
            <a:lvl1pPr>
              <a:defRPr/>
            </a:lvl1pPr>
          </a:lstStyle>
          <a:p>
            <a:pPr>
              <a:defRPr/>
            </a:pPr>
            <a:endParaRPr lang="en-US"/>
          </a:p>
        </p:txBody>
      </p:sp>
      <p:sp>
        <p:nvSpPr>
          <p:cNvPr id="47" name="Rectangle 46"/>
          <p:cNvSpPr>
            <a:spLocks noGrp="1" noChangeArrowheads="1"/>
          </p:cNvSpPr>
          <p:nvPr>
            <p:ph type="sldNum" sz="quarter" idx="12"/>
          </p:nvPr>
        </p:nvSpPr>
        <p:spPr/>
        <p:txBody>
          <a:bodyPr/>
          <a:lstStyle>
            <a:lvl1pPr>
              <a:defRPr/>
            </a:lvl1pPr>
          </a:lstStyle>
          <a:p>
            <a:fld id="{9B3DE74E-C97B-124C-A270-73694DB62A17}" type="slidenum">
              <a:rPr lang="en-US" altLang="en-US"/>
              <a:pPr/>
              <a:t>‹#›</a:t>
            </a:fld>
            <a:endParaRPr lang="en-US" altLang="en-US"/>
          </a:p>
        </p:txBody>
      </p:sp>
    </p:spTree>
    <p:extLst>
      <p:ext uri="{BB962C8B-B14F-4D97-AF65-F5344CB8AC3E}">
        <p14:creationId xmlns:p14="http://schemas.microsoft.com/office/powerpoint/2010/main" val="2141117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fld id="{7089D4B2-4F48-B74A-AF62-085AF9D64891}" type="slidenum">
              <a:rPr lang="en-US" altLang="en-US"/>
              <a:pPr/>
              <a:t>‹#›</a:t>
            </a:fld>
            <a:endParaRPr lang="en-US" altLang="en-US"/>
          </a:p>
        </p:txBody>
      </p:sp>
    </p:spTree>
    <p:extLst>
      <p:ext uri="{BB962C8B-B14F-4D97-AF65-F5344CB8AC3E}">
        <p14:creationId xmlns:p14="http://schemas.microsoft.com/office/powerpoint/2010/main" val="3763833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fld id="{92DC295E-8DD3-C345-AA36-D382B9E12ABD}" type="slidenum">
              <a:rPr lang="en-US" altLang="en-US"/>
              <a:pPr/>
              <a:t>‹#›</a:t>
            </a:fld>
            <a:endParaRPr lang="en-US" altLang="en-US"/>
          </a:p>
        </p:txBody>
      </p:sp>
    </p:spTree>
    <p:extLst>
      <p:ext uri="{BB962C8B-B14F-4D97-AF65-F5344CB8AC3E}">
        <p14:creationId xmlns:p14="http://schemas.microsoft.com/office/powerpoint/2010/main" val="15348162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fld id="{C5338F6E-9A11-6A47-8D9D-5FDAD475A275}" type="slidenum">
              <a:rPr lang="en-US" altLang="en-US"/>
              <a:pPr/>
              <a:t>‹#›</a:t>
            </a:fld>
            <a:endParaRPr lang="en-US" altLang="en-US"/>
          </a:p>
        </p:txBody>
      </p:sp>
    </p:spTree>
    <p:extLst>
      <p:ext uri="{BB962C8B-B14F-4D97-AF65-F5344CB8AC3E}">
        <p14:creationId xmlns:p14="http://schemas.microsoft.com/office/powerpoint/2010/main" val="83969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defRPr/>
            </a:lvl1pPr>
          </a:lstStyle>
          <a:p>
            <a:pPr>
              <a:defRPr/>
            </a:pPr>
            <a:endParaRPr lang="en-US"/>
          </a:p>
        </p:txBody>
      </p:sp>
      <p:sp>
        <p:nvSpPr>
          <p:cNvPr id="8" name="Rectangle 45"/>
          <p:cNvSpPr>
            <a:spLocks noGrp="1" noChangeArrowheads="1"/>
          </p:cNvSpPr>
          <p:nvPr>
            <p:ph type="ftr" sz="quarter" idx="11"/>
          </p:nvPr>
        </p:nvSpPr>
        <p:spPr/>
        <p:txBody>
          <a:bodyPr/>
          <a:lstStyle>
            <a:lvl1pPr>
              <a:defRPr/>
            </a:lvl1pPr>
          </a:lstStyle>
          <a:p>
            <a:pPr>
              <a:defRPr/>
            </a:pPr>
            <a:endParaRPr lang="en-US"/>
          </a:p>
        </p:txBody>
      </p:sp>
      <p:sp>
        <p:nvSpPr>
          <p:cNvPr id="9" name="Rectangle 46"/>
          <p:cNvSpPr>
            <a:spLocks noGrp="1" noChangeArrowheads="1"/>
          </p:cNvSpPr>
          <p:nvPr>
            <p:ph type="sldNum" sz="quarter" idx="12"/>
          </p:nvPr>
        </p:nvSpPr>
        <p:spPr/>
        <p:txBody>
          <a:bodyPr/>
          <a:lstStyle>
            <a:lvl1pPr>
              <a:defRPr/>
            </a:lvl1pPr>
          </a:lstStyle>
          <a:p>
            <a:fld id="{813FD6ED-6039-C142-8842-96F3DF351039}" type="slidenum">
              <a:rPr lang="en-US" altLang="en-US"/>
              <a:pPr/>
              <a:t>‹#›</a:t>
            </a:fld>
            <a:endParaRPr lang="en-US" altLang="en-US"/>
          </a:p>
        </p:txBody>
      </p:sp>
    </p:spTree>
    <p:extLst>
      <p:ext uri="{BB962C8B-B14F-4D97-AF65-F5344CB8AC3E}">
        <p14:creationId xmlns:p14="http://schemas.microsoft.com/office/powerpoint/2010/main" val="379117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F3415BF-BFB0-DB48-AD32-1ECD1B19E866}" type="slidenum">
              <a:rPr lang="en-US" altLang="en-US"/>
              <a:pPr/>
              <a:t>‹#›</a:t>
            </a:fld>
            <a:endParaRPr lang="en-US" altLang="en-US"/>
          </a:p>
        </p:txBody>
      </p:sp>
    </p:spTree>
    <p:extLst>
      <p:ext uri="{BB962C8B-B14F-4D97-AF65-F5344CB8AC3E}">
        <p14:creationId xmlns:p14="http://schemas.microsoft.com/office/powerpoint/2010/main" val="19659388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vl1pPr>
          </a:lstStyle>
          <a:p>
            <a:pPr>
              <a:defRPr/>
            </a:pPr>
            <a:endParaRPr lang="en-US"/>
          </a:p>
        </p:txBody>
      </p:sp>
      <p:sp>
        <p:nvSpPr>
          <p:cNvPr id="4" name="Rectangle 45"/>
          <p:cNvSpPr>
            <a:spLocks noGrp="1" noChangeArrowheads="1"/>
          </p:cNvSpPr>
          <p:nvPr>
            <p:ph type="ftr" sz="quarter" idx="11"/>
          </p:nvPr>
        </p:nvSpPr>
        <p:spPr/>
        <p:txBody>
          <a:bodyPr/>
          <a:lstStyle>
            <a:lvl1pPr>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vl1pPr>
          </a:lstStyle>
          <a:p>
            <a:fld id="{1E90A287-66DB-0D4A-B978-F2B3442E4D81}" type="slidenum">
              <a:rPr lang="en-US" altLang="en-US"/>
              <a:pPr/>
              <a:t>‹#›</a:t>
            </a:fld>
            <a:endParaRPr lang="en-US" altLang="en-US"/>
          </a:p>
        </p:txBody>
      </p:sp>
    </p:spTree>
    <p:extLst>
      <p:ext uri="{BB962C8B-B14F-4D97-AF65-F5344CB8AC3E}">
        <p14:creationId xmlns:p14="http://schemas.microsoft.com/office/powerpoint/2010/main" val="249287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lvl1pPr>
          </a:lstStyle>
          <a:p>
            <a:pPr>
              <a:defRPr/>
            </a:pPr>
            <a:endParaRPr lang="en-US"/>
          </a:p>
        </p:txBody>
      </p:sp>
      <p:sp>
        <p:nvSpPr>
          <p:cNvPr id="3" name="Rectangle 45"/>
          <p:cNvSpPr>
            <a:spLocks noGrp="1" noChangeArrowheads="1"/>
          </p:cNvSpPr>
          <p:nvPr>
            <p:ph type="ftr" sz="quarter" idx="11"/>
          </p:nvPr>
        </p:nvSpPr>
        <p:spPr/>
        <p:txBody>
          <a:bodyPr/>
          <a:lstStyle>
            <a:lvl1pPr>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vl1pPr>
          </a:lstStyle>
          <a:p>
            <a:fld id="{2C9C3C98-DA56-164C-8A02-C059C6C6BBFD}" type="slidenum">
              <a:rPr lang="en-US" altLang="en-US"/>
              <a:pPr/>
              <a:t>‹#›</a:t>
            </a:fld>
            <a:endParaRPr lang="en-US" altLang="en-US"/>
          </a:p>
        </p:txBody>
      </p:sp>
    </p:spTree>
    <p:extLst>
      <p:ext uri="{BB962C8B-B14F-4D97-AF65-F5344CB8AC3E}">
        <p14:creationId xmlns:p14="http://schemas.microsoft.com/office/powerpoint/2010/main" val="313751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fld id="{91F85CC1-9CE9-5845-A2F0-7C45AD81D8FD}" type="slidenum">
              <a:rPr lang="en-US" altLang="en-US"/>
              <a:pPr/>
              <a:t>‹#›</a:t>
            </a:fld>
            <a:endParaRPr lang="en-US" altLang="en-US"/>
          </a:p>
        </p:txBody>
      </p:sp>
    </p:spTree>
    <p:extLst>
      <p:ext uri="{BB962C8B-B14F-4D97-AF65-F5344CB8AC3E}">
        <p14:creationId xmlns:p14="http://schemas.microsoft.com/office/powerpoint/2010/main" val="1188417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fld id="{1C870A41-D7C9-D848-A1A6-EEE4A27939FC}" type="slidenum">
              <a:rPr lang="en-US" altLang="en-US"/>
              <a:pPr/>
              <a:t>‹#›</a:t>
            </a:fld>
            <a:endParaRPr lang="en-US" altLang="en-US"/>
          </a:p>
        </p:txBody>
      </p:sp>
    </p:spTree>
    <p:extLst>
      <p:ext uri="{BB962C8B-B14F-4D97-AF65-F5344CB8AC3E}">
        <p14:creationId xmlns:p14="http://schemas.microsoft.com/office/powerpoint/2010/main" val="2130585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fld id="{D87C143C-A9A0-5046-B06F-DA757BE91808}" type="slidenum">
              <a:rPr lang="en-US" altLang="en-US"/>
              <a:pPr/>
              <a:t>‹#›</a:t>
            </a:fld>
            <a:endParaRPr lang="en-US" altLang="en-US"/>
          </a:p>
        </p:txBody>
      </p:sp>
    </p:spTree>
    <p:extLst>
      <p:ext uri="{BB962C8B-B14F-4D97-AF65-F5344CB8AC3E}">
        <p14:creationId xmlns:p14="http://schemas.microsoft.com/office/powerpoint/2010/main" val="16024372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fld id="{AFB13365-CD0B-CE4A-AA69-DBABB6393FC9}" type="slidenum">
              <a:rPr lang="en-US" altLang="en-US"/>
              <a:pPr/>
              <a:t>‹#›</a:t>
            </a:fld>
            <a:endParaRPr lang="en-US" altLang="en-US"/>
          </a:p>
        </p:txBody>
      </p:sp>
    </p:spTree>
    <p:extLst>
      <p:ext uri="{BB962C8B-B14F-4D97-AF65-F5344CB8AC3E}">
        <p14:creationId xmlns:p14="http://schemas.microsoft.com/office/powerpoint/2010/main" val="5701916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p:txBody>
          <a:bodyPr/>
          <a:lstStyle>
            <a:lvl1pPr>
              <a:defRPr/>
            </a:lvl1pPr>
          </a:lstStyle>
          <a:p>
            <a:pPr>
              <a:defRPr/>
            </a:pPr>
            <a:endParaRPr lang="en-US"/>
          </a:p>
        </p:txBody>
      </p:sp>
      <p:sp>
        <p:nvSpPr>
          <p:cNvPr id="7" name="Rectangle 45"/>
          <p:cNvSpPr>
            <a:spLocks noGrp="1" noChangeArrowheads="1"/>
          </p:cNvSpPr>
          <p:nvPr>
            <p:ph type="ftr" sz="quarter" idx="11"/>
          </p:nvPr>
        </p:nvSpPr>
        <p:spPr/>
        <p:txBody>
          <a:bodyPr/>
          <a:lstStyle>
            <a:lvl1pPr>
              <a:defRPr/>
            </a:lvl1pPr>
          </a:lstStyle>
          <a:p>
            <a:pPr>
              <a:defRPr/>
            </a:pPr>
            <a:endParaRPr lang="en-US"/>
          </a:p>
        </p:txBody>
      </p:sp>
      <p:sp>
        <p:nvSpPr>
          <p:cNvPr id="8" name="Rectangle 46"/>
          <p:cNvSpPr>
            <a:spLocks noGrp="1" noChangeArrowheads="1"/>
          </p:cNvSpPr>
          <p:nvPr>
            <p:ph type="sldNum" sz="quarter" idx="12"/>
          </p:nvPr>
        </p:nvSpPr>
        <p:spPr/>
        <p:txBody>
          <a:bodyPr/>
          <a:lstStyle>
            <a:lvl1pPr>
              <a:defRPr/>
            </a:lvl1pPr>
          </a:lstStyle>
          <a:p>
            <a:fld id="{06477A33-E616-F04F-9BBB-06066BF58D12}" type="slidenum">
              <a:rPr lang="en-US" altLang="en-US"/>
              <a:pPr/>
              <a:t>‹#›</a:t>
            </a:fld>
            <a:endParaRPr lang="en-US" altLang="en-US"/>
          </a:p>
        </p:txBody>
      </p:sp>
    </p:spTree>
    <p:extLst>
      <p:ext uri="{BB962C8B-B14F-4D97-AF65-F5344CB8AC3E}">
        <p14:creationId xmlns:p14="http://schemas.microsoft.com/office/powerpoint/2010/main" val="1138490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2503441-1789-4647-85D4-96AE3933EE9F}" type="slidenum">
              <a:rPr lang="en-US" altLang="en-US"/>
              <a:pPr/>
              <a:t>‹#›</a:t>
            </a:fld>
            <a:endParaRPr lang="en-US" altLang="en-US"/>
          </a:p>
        </p:txBody>
      </p:sp>
    </p:spTree>
    <p:extLst>
      <p:ext uri="{BB962C8B-B14F-4D97-AF65-F5344CB8AC3E}">
        <p14:creationId xmlns:p14="http://schemas.microsoft.com/office/powerpoint/2010/main" val="350354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B4EC95A-E59D-F044-B068-D7BAEBC805D2}" type="slidenum">
              <a:rPr lang="en-US" altLang="en-US"/>
              <a:pPr/>
              <a:t>‹#›</a:t>
            </a:fld>
            <a:endParaRPr lang="en-US" altLang="en-US"/>
          </a:p>
        </p:txBody>
      </p:sp>
    </p:spTree>
    <p:extLst>
      <p:ext uri="{BB962C8B-B14F-4D97-AF65-F5344CB8AC3E}">
        <p14:creationId xmlns:p14="http://schemas.microsoft.com/office/powerpoint/2010/main" val="16291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868528B-B0EC-D441-8FA6-BC3A7829F783}" type="slidenum">
              <a:rPr lang="en-US" altLang="en-US"/>
              <a:pPr/>
              <a:t>‹#›</a:t>
            </a:fld>
            <a:endParaRPr lang="en-US" altLang="en-US"/>
          </a:p>
        </p:txBody>
      </p:sp>
    </p:spTree>
    <p:extLst>
      <p:ext uri="{BB962C8B-B14F-4D97-AF65-F5344CB8AC3E}">
        <p14:creationId xmlns:p14="http://schemas.microsoft.com/office/powerpoint/2010/main" val="1077657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D632191-1C0B-7548-B357-835E4AE09179}" type="slidenum">
              <a:rPr lang="en-US" altLang="en-US"/>
              <a:pPr/>
              <a:t>‹#›</a:t>
            </a:fld>
            <a:endParaRPr lang="en-US" altLang="en-US"/>
          </a:p>
        </p:txBody>
      </p:sp>
    </p:spTree>
    <p:extLst>
      <p:ext uri="{BB962C8B-B14F-4D97-AF65-F5344CB8AC3E}">
        <p14:creationId xmlns:p14="http://schemas.microsoft.com/office/powerpoint/2010/main" val="314456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3CFA0AC9-7C96-3449-8221-55B8B1B37011}" type="slidenum">
              <a:rPr lang="en-US" altLang="en-US"/>
              <a:pPr/>
              <a:t>‹#›</a:t>
            </a:fld>
            <a:endParaRPr lang="en-US" altLang="en-US"/>
          </a:p>
        </p:txBody>
      </p:sp>
    </p:spTree>
    <p:extLst>
      <p:ext uri="{BB962C8B-B14F-4D97-AF65-F5344CB8AC3E}">
        <p14:creationId xmlns:p14="http://schemas.microsoft.com/office/powerpoint/2010/main" val="113257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C11ACA8-91B9-924A-9A51-F9131CD2FAE5}" type="slidenum">
              <a:rPr lang="en-US" altLang="en-US"/>
              <a:pPr/>
              <a:t>‹#›</a:t>
            </a:fld>
            <a:endParaRPr lang="en-US" altLang="en-US"/>
          </a:p>
        </p:txBody>
      </p:sp>
    </p:spTree>
    <p:extLst>
      <p:ext uri="{BB962C8B-B14F-4D97-AF65-F5344CB8AC3E}">
        <p14:creationId xmlns:p14="http://schemas.microsoft.com/office/powerpoint/2010/main" val="854711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59C68AA-00F8-D04C-9FC0-AC8903DD3FE4}" type="slidenum">
              <a:rPr lang="en-US" altLang="en-US"/>
              <a:pPr/>
              <a:t>‹#›</a:t>
            </a:fld>
            <a:endParaRPr lang="en-US" altLang="en-US"/>
          </a:p>
        </p:txBody>
      </p:sp>
    </p:spTree>
    <p:extLst>
      <p:ext uri="{BB962C8B-B14F-4D97-AF65-F5344CB8AC3E}">
        <p14:creationId xmlns:p14="http://schemas.microsoft.com/office/powerpoint/2010/main" val="618603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CD40328-7963-6845-903E-045C4438C7C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578" r:id="rId1"/>
    <p:sldLayoutId id="2147484579" r:id="rId2"/>
    <p:sldLayoutId id="2147484580" r:id="rId3"/>
    <p:sldLayoutId id="2147484581" r:id="rId4"/>
    <p:sldLayoutId id="2147484582" r:id="rId5"/>
    <p:sldLayoutId id="2147484583" r:id="rId6"/>
    <p:sldLayoutId id="2147484584" r:id="rId7"/>
    <p:sldLayoutId id="2147484585" r:id="rId8"/>
    <p:sldLayoutId id="2147484586" r:id="rId9"/>
    <p:sldLayoutId id="2147484587" r:id="rId10"/>
    <p:sldLayoutId id="2147484588" r:id="rId11"/>
    <p:sldLayoutId id="2147484589" r:id="rId12"/>
    <p:sldLayoutId id="2147484590" r:id="rId13"/>
    <p:sldLayoutId id="2147484591" r:id="rId14"/>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0"/>
            <a:ext cx="9144000" cy="6856413"/>
            <a:chOff x="0" y="0"/>
            <a:chExt cx="5760" cy="4319"/>
          </a:xfrm>
        </p:grpSpPr>
        <p:sp>
          <p:nvSpPr>
            <p:cNvPr id="148275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148275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48275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16396" name="Freeform 6"/>
            <p:cNvSpPr>
              <a:spLocks/>
            </p:cNvSpPr>
            <p:nvPr/>
          </p:nvSpPr>
          <p:spPr bwMode="hidden">
            <a:xfrm>
              <a:off x="4038" y="3577"/>
              <a:ext cx="1720" cy="65"/>
            </a:xfrm>
            <a:custGeom>
              <a:avLst/>
              <a:gdLst>
                <a:gd name="T0" fmla="*/ 1676 w 1722"/>
                <a:gd name="T1" fmla="*/ 43 h 66"/>
                <a:gd name="T2" fmla="*/ 1676 w 1722"/>
                <a:gd name="T3" fmla="*/ 37 h 66"/>
                <a:gd name="T4" fmla="*/ 0 w 1722"/>
                <a:gd name="T5" fmla="*/ 0 h 66"/>
                <a:gd name="T6" fmla="*/ 0 w 1722"/>
                <a:gd name="T7" fmla="*/ 33 h 66"/>
                <a:gd name="T8" fmla="*/ 1676 w 1722"/>
                <a:gd name="T9" fmla="*/ 43 h 66"/>
                <a:gd name="T10" fmla="*/ 1676 w 1722"/>
                <a:gd name="T11" fmla="*/ 4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275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ctr">
                <a:defRPr/>
              </a:pPr>
              <a:endParaRPr lang="en-US">
                <a:latin typeface="Times New Roman" pitchFamily="-112" charset="0"/>
                <a:ea typeface="+mn-ea"/>
              </a:endParaRPr>
            </a:p>
          </p:txBody>
        </p:sp>
        <p:sp>
          <p:nvSpPr>
            <p:cNvPr id="16398" name="Freeform 8"/>
            <p:cNvSpPr>
              <a:spLocks/>
            </p:cNvSpPr>
            <p:nvPr/>
          </p:nvSpPr>
          <p:spPr bwMode="hidden">
            <a:xfrm>
              <a:off x="4784" y="3702"/>
              <a:ext cx="974" cy="101"/>
            </a:xfrm>
            <a:custGeom>
              <a:avLst/>
              <a:gdLst>
                <a:gd name="T0" fmla="*/ 952 w 975"/>
                <a:gd name="T1" fmla="*/ 48 h 101"/>
                <a:gd name="T2" fmla="*/ 952 w 975"/>
                <a:gd name="T3" fmla="*/ 0 h 101"/>
                <a:gd name="T4" fmla="*/ 0 w 975"/>
                <a:gd name="T5" fmla="*/ 24 h 101"/>
                <a:gd name="T6" fmla="*/ 0 w 975"/>
                <a:gd name="T7" fmla="*/ 101 h 101"/>
                <a:gd name="T8" fmla="*/ 952 w 975"/>
                <a:gd name="T9" fmla="*/ 48 h 101"/>
                <a:gd name="T10" fmla="*/ 95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9" name="Freeform 9"/>
            <p:cNvSpPr>
              <a:spLocks/>
            </p:cNvSpPr>
            <p:nvPr/>
          </p:nvSpPr>
          <p:spPr bwMode="hidden">
            <a:xfrm>
              <a:off x="3619" y="3815"/>
              <a:ext cx="2139" cy="198"/>
            </a:xfrm>
            <a:custGeom>
              <a:avLst/>
              <a:gdLst>
                <a:gd name="T0" fmla="*/ 2095 w 2141"/>
                <a:gd name="T1" fmla="*/ 0 h 198"/>
                <a:gd name="T2" fmla="*/ 0 w 2141"/>
                <a:gd name="T3" fmla="*/ 156 h 198"/>
                <a:gd name="T4" fmla="*/ 0 w 2141"/>
                <a:gd name="T5" fmla="*/ 198 h 198"/>
                <a:gd name="T6" fmla="*/ 2095 w 2141"/>
                <a:gd name="T7" fmla="*/ 0 h 198"/>
                <a:gd name="T8" fmla="*/ 209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276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16401" name="Freeform 11"/>
            <p:cNvSpPr>
              <a:spLocks/>
            </p:cNvSpPr>
            <p:nvPr/>
          </p:nvSpPr>
          <p:spPr bwMode="hidden">
            <a:xfrm>
              <a:off x="2097" y="4043"/>
              <a:ext cx="2514" cy="276"/>
            </a:xfrm>
            <a:custGeom>
              <a:avLst/>
              <a:gdLst>
                <a:gd name="T0" fmla="*/ 2113 w 2517"/>
                <a:gd name="T1" fmla="*/ 276 h 276"/>
                <a:gd name="T2" fmla="*/ 2448 w 2517"/>
                <a:gd name="T3" fmla="*/ 204 h 276"/>
                <a:gd name="T4" fmla="*/ 2191 w 2517"/>
                <a:gd name="T5" fmla="*/ 0 h 276"/>
                <a:gd name="T6" fmla="*/ 0 w 2517"/>
                <a:gd name="T7" fmla="*/ 276 h 276"/>
                <a:gd name="T8" fmla="*/ 2113 w 2517"/>
                <a:gd name="T9" fmla="*/ 276 h 276"/>
                <a:gd name="T10" fmla="*/ 211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276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16403" name="Freeform 13"/>
            <p:cNvSpPr>
              <a:spLocks/>
            </p:cNvSpPr>
            <p:nvPr/>
          </p:nvSpPr>
          <p:spPr bwMode="hidden">
            <a:xfrm>
              <a:off x="5030" y="3151"/>
              <a:ext cx="728" cy="240"/>
            </a:xfrm>
            <a:custGeom>
              <a:avLst/>
              <a:gdLst>
                <a:gd name="T0" fmla="*/ 706 w 729"/>
                <a:gd name="T1" fmla="*/ 240 h 240"/>
                <a:gd name="T2" fmla="*/ 0 w 729"/>
                <a:gd name="T3" fmla="*/ 0 h 240"/>
                <a:gd name="T4" fmla="*/ 0 w 729"/>
                <a:gd name="T5" fmla="*/ 6 h 240"/>
                <a:gd name="T6" fmla="*/ 706 w 729"/>
                <a:gd name="T7" fmla="*/ 240 h 240"/>
                <a:gd name="T8" fmla="*/ 70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276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6405" name="Freeform 15"/>
            <p:cNvSpPr>
              <a:spLocks/>
            </p:cNvSpPr>
            <p:nvPr/>
          </p:nvSpPr>
          <p:spPr bwMode="hidden">
            <a:xfrm>
              <a:off x="5030" y="3049"/>
              <a:ext cx="728" cy="318"/>
            </a:xfrm>
            <a:custGeom>
              <a:avLst/>
              <a:gdLst>
                <a:gd name="T0" fmla="*/ 706 w 729"/>
                <a:gd name="T1" fmla="*/ 318 h 318"/>
                <a:gd name="T2" fmla="*/ 706 w 729"/>
                <a:gd name="T3" fmla="*/ 312 h 318"/>
                <a:gd name="T4" fmla="*/ 0 w 729"/>
                <a:gd name="T5" fmla="*/ 0 h 318"/>
                <a:gd name="T6" fmla="*/ 0 w 729"/>
                <a:gd name="T7" fmla="*/ 54 h 318"/>
                <a:gd name="T8" fmla="*/ 706 w 729"/>
                <a:gd name="T9" fmla="*/ 318 h 318"/>
                <a:gd name="T10" fmla="*/ 70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276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148276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48277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6409"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277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6411"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277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48277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ctr">
                <a:defRPr/>
              </a:pPr>
              <a:endParaRPr lang="en-US">
                <a:latin typeface="Times New Roman" pitchFamily="-112" charset="0"/>
                <a:ea typeface="+mn-ea"/>
              </a:endParaRPr>
            </a:p>
          </p:txBody>
        </p:sp>
        <p:sp>
          <p:nvSpPr>
            <p:cNvPr id="148277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6415"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277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ctr">
                <a:defRPr/>
              </a:pPr>
              <a:endParaRPr lang="en-US">
                <a:latin typeface="Times New Roman" pitchFamily="-112" charset="0"/>
                <a:ea typeface="+mn-ea"/>
              </a:endParaRPr>
            </a:p>
          </p:txBody>
        </p:sp>
        <p:sp>
          <p:nvSpPr>
            <p:cNvPr id="148277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ctr">
                <a:defRPr/>
              </a:pPr>
              <a:endParaRPr lang="en-US">
                <a:latin typeface="Times New Roman" pitchFamily="-112" charset="0"/>
                <a:ea typeface="+mn-ea"/>
              </a:endParaRPr>
            </a:p>
          </p:txBody>
        </p:sp>
        <p:sp>
          <p:nvSpPr>
            <p:cNvPr id="16418" name="Freeform 28"/>
            <p:cNvSpPr>
              <a:spLocks/>
            </p:cNvSpPr>
            <p:nvPr/>
          </p:nvSpPr>
          <p:spPr bwMode="hidden">
            <a:xfrm>
              <a:off x="5698" y="653"/>
              <a:ext cx="60" cy="311"/>
            </a:xfrm>
            <a:custGeom>
              <a:avLst/>
              <a:gdLst>
                <a:gd name="T0" fmla="*/ 0 w 60"/>
                <a:gd name="T1" fmla="*/ 144 h 312"/>
                <a:gd name="T2" fmla="*/ 60 w 60"/>
                <a:gd name="T3" fmla="*/ 28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278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6420"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278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48278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148278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48278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48278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ctr">
                <a:defRPr/>
              </a:pPr>
              <a:endParaRPr lang="en-US">
                <a:latin typeface="Times New Roman" pitchFamily="-112" charset="0"/>
                <a:ea typeface="+mn-ea"/>
              </a:endParaRPr>
            </a:p>
          </p:txBody>
        </p:sp>
        <p:sp>
          <p:nvSpPr>
            <p:cNvPr id="148278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48278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48279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grpSp>
          <p:nvGrpSpPr>
            <p:cNvPr id="16429" name="Group 39"/>
            <p:cNvGrpSpPr>
              <a:grpSpLocks/>
            </p:cNvGrpSpPr>
            <p:nvPr userDrawn="1"/>
          </p:nvGrpSpPr>
          <p:grpSpPr bwMode="auto">
            <a:xfrm>
              <a:off x="0" y="1632"/>
              <a:ext cx="5758" cy="1858"/>
              <a:chOff x="0" y="1632"/>
              <a:chExt cx="5758" cy="1858"/>
            </a:xfrm>
          </p:grpSpPr>
          <p:sp>
            <p:nvSpPr>
              <p:cNvPr id="148279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148279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ctr">
                  <a:defRPr/>
                </a:pPr>
                <a:endParaRPr lang="en-US">
                  <a:latin typeface="Times New Roman" pitchFamily="-112" charset="0"/>
                  <a:ea typeface="+mn-ea"/>
                </a:endParaRPr>
              </a:p>
            </p:txBody>
          </p:sp>
        </p:grpSp>
      </p:grpSp>
      <p:sp>
        <p:nvSpPr>
          <p:cNvPr id="148279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279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279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148279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148279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fld id="{C5BE6194-C7AA-B04B-BC49-0CD1F41FC075}" type="slidenum">
              <a:rPr lang="en-US" altLang="en-US"/>
              <a:pPr/>
              <a:t>‹#›</a:t>
            </a:fld>
            <a:endParaRPr lang="en-US" altLang="en-US"/>
          </a:p>
        </p:txBody>
      </p:sp>
      <p:sp>
        <p:nvSpPr>
          <p:cNvPr id="157704" name="Text Box 47"/>
          <p:cNvSpPr txBox="1">
            <a:spLocks noChangeArrowheads="1"/>
          </p:cNvSpPr>
          <p:nvPr userDrawn="1"/>
        </p:nvSpPr>
        <p:spPr bwMode="auto">
          <a:xfrm>
            <a:off x="3810000" y="5257800"/>
            <a:ext cx="16764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ctr" eaLnBrk="0" hangingPunct="0">
              <a:defRPr sz="2800">
                <a:solidFill>
                  <a:schemeClr val="tx1"/>
                </a:solidFill>
                <a:latin typeface="Times New Roman" charset="0"/>
                <a:ea typeface="ＭＳ Ｐゴシック" charset="0"/>
                <a:cs typeface="ＭＳ Ｐゴシック" charset="0"/>
              </a:defRPr>
            </a:lvl1pPr>
            <a:lvl2pPr marL="742950" indent="-285750" algn="ctr" eaLnBrk="0" hangingPunct="0">
              <a:defRPr sz="2800">
                <a:solidFill>
                  <a:schemeClr val="tx1"/>
                </a:solidFill>
                <a:latin typeface="Times New Roman" charset="0"/>
                <a:ea typeface="ＭＳ Ｐゴシック" charset="0"/>
              </a:defRPr>
            </a:lvl2pPr>
            <a:lvl3pPr marL="1143000" indent="-228600" algn="ctr" eaLnBrk="0" hangingPunct="0">
              <a:defRPr sz="2800">
                <a:solidFill>
                  <a:schemeClr val="tx1"/>
                </a:solidFill>
                <a:latin typeface="Times New Roman" charset="0"/>
                <a:ea typeface="ＭＳ Ｐゴシック" charset="0"/>
              </a:defRPr>
            </a:lvl3pPr>
            <a:lvl4pPr marL="1600200" indent="-228600" algn="ctr" eaLnBrk="0" hangingPunct="0">
              <a:defRPr sz="2800">
                <a:solidFill>
                  <a:schemeClr val="tx1"/>
                </a:solidFill>
                <a:latin typeface="Times New Roman" charset="0"/>
                <a:ea typeface="ＭＳ Ｐゴシック" charset="0"/>
              </a:defRPr>
            </a:lvl4pPr>
            <a:lvl5pPr marL="2057400" indent="-228600" algn="ctr" eaLnBrk="0" hangingPunct="0">
              <a:defRPr sz="28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a:solidFill>
                  <a:schemeClr val="tx1"/>
                </a:solidFill>
                <a:latin typeface="Times New Roman" charset="0"/>
                <a:ea typeface="ＭＳ Ｐゴシック" charset="0"/>
              </a:defRPr>
            </a:lvl9pPr>
          </a:lstStyle>
          <a:p>
            <a:pPr algn="l" eaLnBrk="1" hangingPunct="1">
              <a:spcBef>
                <a:spcPct val="50000"/>
              </a:spcBef>
              <a:defRPr/>
            </a:pPr>
            <a:endParaRPr lang="en-US" sz="2000">
              <a:latin typeface="Trebuchet MS" charset="0"/>
            </a:endParaRPr>
          </a:p>
        </p:txBody>
      </p:sp>
    </p:spTree>
  </p:cSld>
  <p:clrMap bg1="dk2" tx1="lt1" bg2="dk1" tx2="lt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 id="2147484603" r:id="rId12"/>
  </p:sldLayoutIdLst>
  <p:txStyles>
    <p:titleStyle>
      <a:lvl1pPr algn="ctr" rtl="0" eaLnBrk="0" fontAlgn="base" hangingPunct="0">
        <a:spcBef>
          <a:spcPct val="0"/>
        </a:spcBef>
        <a:spcAft>
          <a:spcPct val="0"/>
        </a:spcAft>
        <a:defRPr sz="32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3200">
          <a:solidFill>
            <a:schemeClr val="tx2"/>
          </a:solidFill>
          <a:effectLst>
            <a:outerShdw blurRad="38100" dist="38100" dir="2700000" algn="tl">
              <a:srgbClr val="000000"/>
            </a:outerShdw>
          </a:effectLst>
          <a:latin typeface="Trebuchet MS"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3200">
          <a:solidFill>
            <a:schemeClr val="tx2"/>
          </a:solidFill>
          <a:effectLst>
            <a:outerShdw blurRad="38100" dist="38100" dir="2700000" algn="tl">
              <a:srgbClr val="000000"/>
            </a:outerShdw>
          </a:effectLst>
          <a:latin typeface="Trebuchet MS"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3200">
          <a:solidFill>
            <a:schemeClr val="tx2"/>
          </a:solidFill>
          <a:effectLst>
            <a:outerShdw blurRad="38100" dist="38100" dir="2700000" algn="tl">
              <a:srgbClr val="000000"/>
            </a:outerShdw>
          </a:effectLst>
          <a:latin typeface="Trebuchet MS"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3200">
          <a:solidFill>
            <a:schemeClr val="tx2"/>
          </a:solidFill>
          <a:effectLst>
            <a:outerShdw blurRad="38100" dist="38100" dir="2700000" algn="tl">
              <a:srgbClr val="000000"/>
            </a:outerShdw>
          </a:effectLst>
          <a:latin typeface="Trebuchet MS" pitchFamily="-112" charset="0"/>
          <a:ea typeface="ＭＳ Ｐゴシック" pitchFamily="-112" charset="-128"/>
          <a:cs typeface="ＭＳ Ｐゴシック" pitchFamily="-112" charset="-128"/>
        </a:defRPr>
      </a:lvl5pPr>
      <a:lvl6pPr marL="457200" algn="ctr" rtl="0" fontAlgn="base">
        <a:spcBef>
          <a:spcPct val="0"/>
        </a:spcBef>
        <a:spcAft>
          <a:spcPct val="0"/>
        </a:spcAft>
        <a:defRPr sz="3200">
          <a:solidFill>
            <a:schemeClr val="tx2"/>
          </a:solidFill>
          <a:effectLst>
            <a:outerShdw blurRad="38100" dist="38100" dir="2700000" algn="tl">
              <a:srgbClr val="000000"/>
            </a:outerShdw>
          </a:effectLst>
          <a:latin typeface="Trebuchet MS" pitchFamily="-112" charset="0"/>
        </a:defRPr>
      </a:lvl6pPr>
      <a:lvl7pPr marL="914400" algn="ctr" rtl="0" fontAlgn="base">
        <a:spcBef>
          <a:spcPct val="0"/>
        </a:spcBef>
        <a:spcAft>
          <a:spcPct val="0"/>
        </a:spcAft>
        <a:defRPr sz="3200">
          <a:solidFill>
            <a:schemeClr val="tx2"/>
          </a:solidFill>
          <a:effectLst>
            <a:outerShdw blurRad="38100" dist="38100" dir="2700000" algn="tl">
              <a:srgbClr val="000000"/>
            </a:outerShdw>
          </a:effectLst>
          <a:latin typeface="Trebuchet MS" pitchFamily="-112" charset="0"/>
        </a:defRPr>
      </a:lvl7pPr>
      <a:lvl8pPr marL="1371600" algn="ctr" rtl="0" fontAlgn="base">
        <a:spcBef>
          <a:spcPct val="0"/>
        </a:spcBef>
        <a:spcAft>
          <a:spcPct val="0"/>
        </a:spcAft>
        <a:defRPr sz="3200">
          <a:solidFill>
            <a:schemeClr val="tx2"/>
          </a:solidFill>
          <a:effectLst>
            <a:outerShdw blurRad="38100" dist="38100" dir="2700000" algn="tl">
              <a:srgbClr val="000000"/>
            </a:outerShdw>
          </a:effectLst>
          <a:latin typeface="Trebuchet MS" pitchFamily="-112" charset="0"/>
        </a:defRPr>
      </a:lvl8pPr>
      <a:lvl9pPr marL="1828800" algn="ctr" rtl="0" fontAlgn="base">
        <a:spcBef>
          <a:spcPct val="0"/>
        </a:spcBef>
        <a:spcAft>
          <a:spcPct val="0"/>
        </a:spcAft>
        <a:defRPr sz="3200">
          <a:solidFill>
            <a:schemeClr val="tx2"/>
          </a:solidFill>
          <a:effectLst>
            <a:outerShdw blurRad="38100" dist="38100" dir="2700000" algn="tl">
              <a:srgbClr val="000000"/>
            </a:outerShdw>
          </a:effectLst>
          <a:latin typeface="Trebuchet MS" pitchFamily="-112" charset="0"/>
        </a:defRPr>
      </a:lvl9pPr>
    </p:titleStyle>
    <p:bodyStyle>
      <a:lvl1pPr marL="609600" indent="-609600" algn="l" rtl="0" eaLnBrk="0" fontAlgn="base" hangingPunct="0">
        <a:spcBef>
          <a:spcPct val="20000"/>
        </a:spcBef>
        <a:spcAft>
          <a:spcPct val="0"/>
        </a:spcAft>
        <a:buClr>
          <a:srgbClr val="FBFB1B"/>
        </a:buClr>
        <a:buSzPct val="90000"/>
        <a:buFont typeface="Wingdings" charset="2"/>
        <a:buAutoNum type="arabicPeriod"/>
        <a:defRPr sz="2400">
          <a:solidFill>
            <a:srgbClr val="FBFB1B"/>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965200" indent="-508000" algn="l" rtl="0" eaLnBrk="0" fontAlgn="base" hangingPunct="0">
        <a:spcBef>
          <a:spcPct val="20000"/>
        </a:spcBef>
        <a:spcAft>
          <a:spcPct val="0"/>
        </a:spcAft>
        <a:buClr>
          <a:srgbClr val="FFFF99"/>
        </a:buClr>
        <a:buAutoNum type="alphaLcPeriod"/>
        <a:defRPr sz="2000">
          <a:solidFill>
            <a:schemeClr val="tx1"/>
          </a:solidFill>
          <a:effectLst>
            <a:outerShdw blurRad="38100" dist="38100" dir="2700000" algn="tl">
              <a:srgbClr val="000000"/>
            </a:outerShdw>
          </a:effectLst>
          <a:latin typeface="+mn-lt"/>
          <a:ea typeface="ＭＳ Ｐゴシック" pitchFamily="-112" charset="-128"/>
        </a:defRPr>
      </a:lvl2pPr>
      <a:lvl3pPr marL="1371600" indent="-457200" algn="l" rtl="0" eaLnBrk="0" fontAlgn="base" hangingPunct="0">
        <a:spcBef>
          <a:spcPct val="20000"/>
        </a:spcBef>
        <a:spcAft>
          <a:spcPct val="0"/>
        </a:spcAft>
        <a:buClr>
          <a:srgbClr val="BEC446"/>
        </a:buClr>
        <a:buSzPct val="90000"/>
        <a:buFont typeface="Wingdings" charset="2"/>
        <a:buAutoNum type="arabicParenR"/>
        <a:defRPr sz="2400">
          <a:solidFill>
            <a:srgbClr val="BEC446"/>
          </a:solidFill>
          <a:effectLst>
            <a:outerShdw blurRad="38100" dist="38100" dir="2700000" algn="tl">
              <a:srgbClr val="000000"/>
            </a:outerShdw>
          </a:effectLst>
          <a:latin typeface="+mn-lt"/>
          <a:ea typeface="ＭＳ Ｐゴシック" pitchFamily="-112" charset="-128"/>
        </a:defRPr>
      </a:lvl3pPr>
      <a:lvl4pPr marL="1778000" indent="-406400" algn="l" rtl="0" eaLnBrk="0" fontAlgn="base" hangingPunct="0">
        <a:spcBef>
          <a:spcPct val="20000"/>
        </a:spcBef>
        <a:spcAft>
          <a:spcPct val="0"/>
        </a:spcAft>
        <a:buClr>
          <a:srgbClr val="66FF66"/>
        </a:buClr>
        <a:buAutoNum type="alphaLcParenR"/>
        <a:defRPr sz="1600">
          <a:solidFill>
            <a:srgbClr val="66FF66"/>
          </a:solidFill>
          <a:effectLst>
            <a:outerShdw blurRad="38100" dist="38100" dir="2700000" algn="tl">
              <a:srgbClr val="000000"/>
            </a:outerShdw>
          </a:effectLst>
          <a:latin typeface="+mn-lt"/>
          <a:ea typeface="ＭＳ Ｐゴシック" pitchFamily="-112" charset="-128"/>
        </a:defRPr>
      </a:lvl4pPr>
      <a:lvl5pPr marL="2184400" indent="-355600" algn="l" rtl="0" eaLnBrk="0" fontAlgn="base" hangingPunct="0">
        <a:spcBef>
          <a:spcPct val="20000"/>
        </a:spcBef>
        <a:spcAft>
          <a:spcPct val="0"/>
        </a:spcAft>
        <a:buClr>
          <a:schemeClr val="tx2"/>
        </a:buClr>
        <a:buSzPct val="90000"/>
        <a:buFont typeface="Wingdings" charset="2"/>
        <a:buAutoNum type="romanUcPeriod"/>
        <a:defRPr sz="1400">
          <a:solidFill>
            <a:schemeClr val="tx1"/>
          </a:solidFill>
          <a:effectLst>
            <a:outerShdw blurRad="38100" dist="38100" dir="2700000" algn="tl">
              <a:srgbClr val="000000"/>
            </a:outerShdw>
          </a:effectLst>
          <a:latin typeface="+mn-lt"/>
          <a:ea typeface="ＭＳ Ｐゴシック" pitchFamily="-112" charset="-128"/>
        </a:defRPr>
      </a:lvl5pPr>
      <a:lvl6pPr marL="2641600" indent="-355600" algn="l" rtl="0" fontAlgn="base">
        <a:spcBef>
          <a:spcPct val="20000"/>
        </a:spcBef>
        <a:spcAft>
          <a:spcPct val="0"/>
        </a:spcAft>
        <a:buClr>
          <a:schemeClr val="tx2"/>
        </a:buClr>
        <a:buSzPct val="90000"/>
        <a:buFont typeface="Wingdings" pitchFamily="-112" charset="2"/>
        <a:buAutoNum type="romanUcPeriod"/>
        <a:defRPr sz="1400">
          <a:solidFill>
            <a:schemeClr val="tx1"/>
          </a:solidFill>
          <a:effectLst>
            <a:outerShdw blurRad="38100" dist="38100" dir="2700000" algn="tl">
              <a:srgbClr val="000000"/>
            </a:outerShdw>
          </a:effectLst>
          <a:latin typeface="+mn-lt"/>
          <a:ea typeface="ＭＳ Ｐゴシック" pitchFamily="-112" charset="-128"/>
        </a:defRPr>
      </a:lvl6pPr>
      <a:lvl7pPr marL="3098800" indent="-355600" algn="l" rtl="0" fontAlgn="base">
        <a:spcBef>
          <a:spcPct val="20000"/>
        </a:spcBef>
        <a:spcAft>
          <a:spcPct val="0"/>
        </a:spcAft>
        <a:buClr>
          <a:schemeClr val="tx2"/>
        </a:buClr>
        <a:buSzPct val="90000"/>
        <a:buFont typeface="Wingdings" pitchFamily="-112" charset="2"/>
        <a:buAutoNum type="romanUcPeriod"/>
        <a:defRPr sz="1400">
          <a:solidFill>
            <a:schemeClr val="tx1"/>
          </a:solidFill>
          <a:effectLst>
            <a:outerShdw blurRad="38100" dist="38100" dir="2700000" algn="tl">
              <a:srgbClr val="000000"/>
            </a:outerShdw>
          </a:effectLst>
          <a:latin typeface="+mn-lt"/>
          <a:ea typeface="ＭＳ Ｐゴシック" pitchFamily="-112" charset="-128"/>
        </a:defRPr>
      </a:lvl7pPr>
      <a:lvl8pPr marL="3556000" indent="-355600" algn="l" rtl="0" fontAlgn="base">
        <a:spcBef>
          <a:spcPct val="20000"/>
        </a:spcBef>
        <a:spcAft>
          <a:spcPct val="0"/>
        </a:spcAft>
        <a:buClr>
          <a:schemeClr val="tx2"/>
        </a:buClr>
        <a:buSzPct val="90000"/>
        <a:buFont typeface="Wingdings" pitchFamily="-112" charset="2"/>
        <a:buAutoNum type="romanUcPeriod"/>
        <a:defRPr sz="1400">
          <a:solidFill>
            <a:schemeClr val="tx1"/>
          </a:solidFill>
          <a:effectLst>
            <a:outerShdw blurRad="38100" dist="38100" dir="2700000" algn="tl">
              <a:srgbClr val="000000"/>
            </a:outerShdw>
          </a:effectLst>
          <a:latin typeface="+mn-lt"/>
          <a:ea typeface="ＭＳ Ｐゴシック" pitchFamily="-112" charset="-128"/>
        </a:defRPr>
      </a:lvl8pPr>
      <a:lvl9pPr marL="4013200" indent="-355600" algn="l" rtl="0" fontAlgn="base">
        <a:spcBef>
          <a:spcPct val="20000"/>
        </a:spcBef>
        <a:spcAft>
          <a:spcPct val="0"/>
        </a:spcAft>
        <a:buClr>
          <a:schemeClr val="tx2"/>
        </a:buClr>
        <a:buSzPct val="90000"/>
        <a:buFont typeface="Wingdings" pitchFamily="-112" charset="2"/>
        <a:buAutoNum type="romanUcPeriod"/>
        <a:defRPr sz="14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tiff"/><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tiff"/><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957D8-9F92-A754-F759-2B665A95B7E6}"/>
            </a:ext>
          </a:extLst>
        </p:cNvPr>
        <p:cNvGrpSpPr/>
        <p:nvPr/>
      </p:nvGrpSpPr>
      <p:grpSpPr>
        <a:xfrm>
          <a:off x="0" y="0"/>
          <a:ext cx="0" cy="0"/>
          <a:chOff x="0" y="0"/>
          <a:chExt cx="0" cy="0"/>
        </a:xfrm>
      </p:grpSpPr>
      <p:sp>
        <p:nvSpPr>
          <p:cNvPr id="321538" name="Rectangle 2">
            <a:extLst>
              <a:ext uri="{FF2B5EF4-FFF2-40B4-BE49-F238E27FC236}">
                <a16:creationId xmlns:a16="http://schemas.microsoft.com/office/drawing/2014/main" id="{BAB00533-283C-D5F5-B132-C5FBD745DCE2}"/>
              </a:ext>
            </a:extLst>
          </p:cNvPr>
          <p:cNvSpPr>
            <a:spLocks noGrp="1" noChangeArrowheads="1"/>
          </p:cNvSpPr>
          <p:nvPr>
            <p:ph type="ctrTitle"/>
          </p:nvPr>
        </p:nvSpPr>
        <p:spPr>
          <a:xfrm>
            <a:off x="126999" y="948780"/>
            <a:ext cx="8890000" cy="1600200"/>
          </a:xfrm>
          <a:extLst>
            <a:ext uri="{909E8E84-426E-40dd-AFC4-6F175D3DCCD1}">
              <a14:hiddenFill xmlns="" xmlns:a14="http://schemas.microsoft.com/office/drawing/2010/main">
                <a:solidFill>
                  <a:srgbClr val="FFFF66"/>
                </a:solidFill>
              </a14:hiddenFill>
            </a:ext>
          </a:extLst>
        </p:spPr>
        <p:txBody>
          <a:bodyPr/>
          <a:lstStyle/>
          <a:p>
            <a:pPr>
              <a:defRPr/>
            </a:pPr>
            <a:r>
              <a:rPr lang="en-US" sz="3800" b="1" dirty="0">
                <a:solidFill>
                  <a:srgbClr val="0000F3"/>
                </a:solidFill>
                <a:cs typeface="+mj-cs"/>
              </a:rPr>
              <a:t>Linking models of human behavior, risk perception, economics and climate change: a system dynamics perspective</a:t>
            </a:r>
            <a:endParaRPr lang="en-US" b="1" dirty="0">
              <a:solidFill>
                <a:srgbClr val="FFFF66"/>
              </a:solidFill>
              <a:cs typeface="+mj-cs"/>
            </a:endParaRPr>
          </a:p>
        </p:txBody>
      </p:sp>
      <p:pic>
        <p:nvPicPr>
          <p:cNvPr id="31752" name="Picture 13" descr="utlogo">
            <a:extLst>
              <a:ext uri="{FF2B5EF4-FFF2-40B4-BE49-F238E27FC236}">
                <a16:creationId xmlns:a16="http://schemas.microsoft.com/office/drawing/2014/main" id="{54D3174A-3C53-4375-B7D5-86200B89C5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 y="138906"/>
            <a:ext cx="12668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50" name="Text Box 14">
            <a:extLst>
              <a:ext uri="{FF2B5EF4-FFF2-40B4-BE49-F238E27FC236}">
                <a16:creationId xmlns:a16="http://schemas.microsoft.com/office/drawing/2014/main" id="{6468F344-77EF-ACD7-C865-9B90FC35D9F1}"/>
              </a:ext>
            </a:extLst>
          </p:cNvPr>
          <p:cNvSpPr txBox="1">
            <a:spLocks noChangeArrowheads="1"/>
          </p:cNvSpPr>
          <p:nvPr/>
        </p:nvSpPr>
        <p:spPr bwMode="auto">
          <a:xfrm>
            <a:off x="227013" y="5324475"/>
            <a:ext cx="7670800" cy="6716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86027" tIns="43013" rIns="86027" bIns="43013">
            <a:spAutoFit/>
          </a:bodyPr>
          <a:lstStyle/>
          <a:p>
            <a:pPr algn="ctr">
              <a:spcBef>
                <a:spcPct val="50000"/>
              </a:spcBef>
              <a:defRPr/>
            </a:pPr>
            <a:r>
              <a:rPr lang="en-US" sz="1900" dirty="0">
                <a:latin typeface="Times New Roman" pitchFamily="-112" charset="0"/>
                <a:ea typeface="+mn-ea"/>
              </a:rPr>
              <a:t>Supported by NSF Awards EF-0832858, DBI-1300426 to </a:t>
            </a:r>
            <a:r>
              <a:rPr lang="en-US" sz="1900" dirty="0" err="1">
                <a:latin typeface="Times New Roman" pitchFamily="-112" charset="0"/>
                <a:ea typeface="+mn-ea"/>
              </a:rPr>
              <a:t>NIMBioS</a:t>
            </a:r>
            <a:r>
              <a:rPr lang="en-US" sz="1900" dirty="0">
                <a:latin typeface="Times New Roman" pitchFamily="-112" charset="0"/>
                <a:ea typeface="+mn-ea"/>
              </a:rPr>
              <a:t>, DBI-1052875 to SESYNC </a:t>
            </a:r>
            <a:endParaRPr lang="en-US" sz="2300" dirty="0">
              <a:latin typeface="Courier" charset="0"/>
              <a:ea typeface="+mn-ea"/>
            </a:endParaRPr>
          </a:p>
        </p:txBody>
      </p:sp>
      <p:pic>
        <p:nvPicPr>
          <p:cNvPr id="31754" name="Picture 15" descr="NIMBioSlogoshadowc">
            <a:extLst>
              <a:ext uri="{FF2B5EF4-FFF2-40B4-BE49-F238E27FC236}">
                <a16:creationId xmlns:a16="http://schemas.microsoft.com/office/drawing/2014/main" id="{2DC43B84-D43F-F719-BF4C-4AECBF83E4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25495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52" name="Text Box 16">
            <a:extLst>
              <a:ext uri="{FF2B5EF4-FFF2-40B4-BE49-F238E27FC236}">
                <a16:creationId xmlns:a16="http://schemas.microsoft.com/office/drawing/2014/main" id="{74667241-6974-0D7D-94ED-9C368FB6B07E}"/>
              </a:ext>
            </a:extLst>
          </p:cNvPr>
          <p:cNvSpPr txBox="1">
            <a:spLocks noChangeArrowheads="1"/>
          </p:cNvSpPr>
          <p:nvPr/>
        </p:nvSpPr>
        <p:spPr bwMode="auto">
          <a:xfrm>
            <a:off x="2549525" y="6356979"/>
            <a:ext cx="2399509" cy="3638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86027" tIns="43013" rIns="86027" bIns="43013">
            <a:spAutoFit/>
          </a:bodyPr>
          <a:lstStyle/>
          <a:p>
            <a:pPr algn="ctr">
              <a:spcBef>
                <a:spcPct val="50000"/>
              </a:spcBef>
              <a:defRPr/>
            </a:pPr>
            <a:r>
              <a:rPr lang="en-US" sz="1800" b="1" dirty="0" err="1">
                <a:latin typeface="Times New Roman" pitchFamily="-112" charset="0"/>
                <a:ea typeface="+mn-ea"/>
              </a:rPr>
              <a:t>Legacy.NIMBioS.org</a:t>
            </a:r>
            <a:endParaRPr lang="en-US" sz="1800" b="1" dirty="0">
              <a:latin typeface="Times New Roman" pitchFamily="-112" charset="0"/>
              <a:ea typeface="+mn-ea"/>
            </a:endParaRPr>
          </a:p>
        </p:txBody>
      </p:sp>
      <p:pic>
        <p:nvPicPr>
          <p:cNvPr id="31756" name="Picture 12" descr="nsf1_print.tif">
            <a:extLst>
              <a:ext uri="{FF2B5EF4-FFF2-40B4-BE49-F238E27FC236}">
                <a16:creationId xmlns:a16="http://schemas.microsoft.com/office/drawing/2014/main" id="{B3BF31B7-799F-D3F0-0569-526230EE18C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53400" y="0"/>
            <a:ext cx="990600"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6">
            <a:extLst>
              <a:ext uri="{FF2B5EF4-FFF2-40B4-BE49-F238E27FC236}">
                <a16:creationId xmlns:a16="http://schemas.microsoft.com/office/drawing/2014/main" id="{75EFB043-E729-584F-7924-4C8C49471192}"/>
              </a:ext>
            </a:extLst>
          </p:cNvPr>
          <p:cNvSpPr txBox="1">
            <a:spLocks noChangeArrowheads="1"/>
          </p:cNvSpPr>
          <p:nvPr/>
        </p:nvSpPr>
        <p:spPr bwMode="auto">
          <a:xfrm>
            <a:off x="4726236" y="6346111"/>
            <a:ext cx="2212975" cy="3638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86027" tIns="43013" rIns="86027" bIns="43013">
            <a:spAutoFit/>
          </a:bodyPr>
          <a:lstStyle/>
          <a:p>
            <a:pPr algn="ctr">
              <a:spcBef>
                <a:spcPct val="50000"/>
              </a:spcBef>
              <a:defRPr/>
            </a:pPr>
            <a:r>
              <a:rPr lang="en-US" sz="1800" b="1" dirty="0" err="1">
                <a:latin typeface="Times New Roman" pitchFamily="-112" charset="0"/>
                <a:ea typeface="+mn-ea"/>
              </a:rPr>
              <a:t>SESYNC.org</a:t>
            </a:r>
            <a:endParaRPr lang="en-US" sz="1800" b="1" dirty="0">
              <a:latin typeface="Times New Roman" pitchFamily="-112" charset="0"/>
              <a:ea typeface="+mn-ea"/>
            </a:endParaRPr>
          </a:p>
        </p:txBody>
      </p:sp>
      <p:sp>
        <p:nvSpPr>
          <p:cNvPr id="11" name="Rectangle 3">
            <a:extLst>
              <a:ext uri="{FF2B5EF4-FFF2-40B4-BE49-F238E27FC236}">
                <a16:creationId xmlns:a16="http://schemas.microsoft.com/office/drawing/2014/main" id="{8CB1CE26-7A6C-81AA-433B-F9F19D8A6E3E}"/>
              </a:ext>
            </a:extLst>
          </p:cNvPr>
          <p:cNvSpPr txBox="1">
            <a:spLocks noChangeArrowheads="1"/>
          </p:cNvSpPr>
          <p:nvPr/>
        </p:nvSpPr>
        <p:spPr bwMode="auto">
          <a:xfrm>
            <a:off x="126999" y="2788989"/>
            <a:ext cx="851693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ＭＳ Ｐゴシック" pitchFamily="-112" charset="-128"/>
                <a:cs typeface="ＭＳ Ｐゴシック" pitchFamily="-112" charset="-128"/>
              </a:defRPr>
            </a:lvl1pPr>
            <a:lvl2pPr marL="457200" indent="0" algn="ctr" rtl="0" eaLnBrk="0" fontAlgn="base" hangingPunct="0">
              <a:spcBef>
                <a:spcPct val="20000"/>
              </a:spcBef>
              <a:spcAft>
                <a:spcPct val="0"/>
              </a:spcAft>
              <a:buNone/>
              <a:defRPr sz="2800">
                <a:solidFill>
                  <a:schemeClr val="tx1"/>
                </a:solidFill>
                <a:latin typeface="+mn-lt"/>
                <a:ea typeface="ＭＳ Ｐゴシック" pitchFamily="-112" charset="-128"/>
              </a:defRPr>
            </a:lvl2pPr>
            <a:lvl3pPr marL="914400" indent="0" algn="ctr" rtl="0" eaLnBrk="0" fontAlgn="base" hangingPunct="0">
              <a:spcBef>
                <a:spcPct val="20000"/>
              </a:spcBef>
              <a:spcAft>
                <a:spcPct val="0"/>
              </a:spcAft>
              <a:buNone/>
              <a:defRPr sz="2400">
                <a:solidFill>
                  <a:schemeClr val="tx1"/>
                </a:solidFill>
                <a:latin typeface="+mn-lt"/>
                <a:ea typeface="ＭＳ Ｐゴシック" pitchFamily="-112" charset="-128"/>
              </a:defRPr>
            </a:lvl3pPr>
            <a:lvl4pPr marL="1371600" indent="0" algn="ctr" rtl="0" eaLnBrk="0" fontAlgn="base" hangingPunct="0">
              <a:spcBef>
                <a:spcPct val="20000"/>
              </a:spcBef>
              <a:spcAft>
                <a:spcPct val="0"/>
              </a:spcAft>
              <a:buNone/>
              <a:defRPr sz="2000">
                <a:solidFill>
                  <a:schemeClr val="tx1"/>
                </a:solidFill>
                <a:latin typeface="+mn-lt"/>
                <a:ea typeface="ＭＳ Ｐゴシック" pitchFamily="-112" charset="-128"/>
              </a:defRPr>
            </a:lvl4pPr>
            <a:lvl5pPr marL="1828800" indent="0" algn="ctr" rtl="0" eaLnBrk="0" fontAlgn="base" hangingPunct="0">
              <a:spcBef>
                <a:spcPct val="20000"/>
              </a:spcBef>
              <a:spcAft>
                <a:spcPct val="0"/>
              </a:spcAft>
              <a:buNone/>
              <a:defRPr sz="2000">
                <a:solidFill>
                  <a:schemeClr val="tx1"/>
                </a:solidFill>
                <a:latin typeface="+mn-lt"/>
                <a:ea typeface="ＭＳ Ｐゴシック" pitchFamily="-112" charset="-128"/>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a:defRPr/>
            </a:pPr>
            <a:r>
              <a:rPr lang="en-US" sz="2200" kern="0" dirty="0">
                <a:solidFill>
                  <a:srgbClr val="CCFF33"/>
                </a:solidFill>
                <a:cs typeface="+mn-cs"/>
              </a:rPr>
              <a:t> </a:t>
            </a:r>
            <a:r>
              <a:rPr lang="en-US" sz="2400" b="1" kern="0" dirty="0">
                <a:cs typeface="+mn-cs"/>
              </a:rPr>
              <a:t>Louis J. Gross</a:t>
            </a:r>
          </a:p>
          <a:p>
            <a:pPr>
              <a:defRPr/>
            </a:pPr>
            <a:r>
              <a:rPr lang="en-US" sz="2400" b="1" kern="0" dirty="0">
                <a:cs typeface="+mn-cs"/>
              </a:rPr>
              <a:t>Chancellor’s Professor Emeritus </a:t>
            </a:r>
          </a:p>
          <a:p>
            <a:pPr>
              <a:defRPr/>
            </a:pPr>
            <a:r>
              <a:rPr lang="en-US" sz="2400" b="1" kern="0" dirty="0">
                <a:cs typeface="+mn-cs"/>
              </a:rPr>
              <a:t>Departments of Ecology and Evolutionary Biology and Mathematics</a:t>
            </a:r>
          </a:p>
          <a:p>
            <a:pPr>
              <a:defRPr/>
            </a:pPr>
            <a:r>
              <a:rPr lang="en-US" sz="2400" b="1" kern="0" dirty="0">
                <a:cs typeface="+mn-cs"/>
              </a:rPr>
              <a:t>University of Tennessee, Knoxville</a:t>
            </a:r>
          </a:p>
          <a:p>
            <a:pPr>
              <a:defRPr/>
            </a:pPr>
            <a:endParaRPr lang="en-US" sz="2800" kern="0" dirty="0">
              <a:solidFill>
                <a:srgbClr val="FFFF66"/>
              </a:solidFill>
              <a:cs typeface="+mn-cs"/>
            </a:endParaRPr>
          </a:p>
          <a:p>
            <a:pPr>
              <a:defRPr/>
            </a:pPr>
            <a:endParaRPr lang="en-US" sz="2800" kern="0" dirty="0">
              <a:solidFill>
                <a:srgbClr val="CCFF33"/>
              </a:solidFill>
              <a:cs typeface="+mn-cs"/>
            </a:endParaRPr>
          </a:p>
        </p:txBody>
      </p:sp>
      <p:pic>
        <p:nvPicPr>
          <p:cNvPr id="3" name="Picture 2">
            <a:extLst>
              <a:ext uri="{FF2B5EF4-FFF2-40B4-BE49-F238E27FC236}">
                <a16:creationId xmlns:a16="http://schemas.microsoft.com/office/drawing/2014/main" id="{749BE1E4-697F-A78F-0C05-EDAC9C9673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4687" y="6114885"/>
            <a:ext cx="1992312" cy="671323"/>
          </a:xfrm>
          <a:prstGeom prst="rect">
            <a:avLst/>
          </a:prstGeom>
        </p:spPr>
      </p:pic>
    </p:spTree>
    <p:extLst>
      <p:ext uri="{BB962C8B-B14F-4D97-AF65-F5344CB8AC3E}">
        <p14:creationId xmlns:p14="http://schemas.microsoft.com/office/powerpoint/2010/main" val="3692756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CD740E9B-6522-89D6-396E-E3F9D49E1CDB}"/>
              </a:ext>
            </a:extLst>
          </p:cNvPr>
          <p:cNvPicPr>
            <a:picLocks noChangeAspect="1"/>
          </p:cNvPicPr>
          <p:nvPr/>
        </p:nvPicPr>
        <p:blipFill>
          <a:blip r:embed="rId2"/>
          <a:stretch>
            <a:fillRect/>
          </a:stretch>
        </p:blipFill>
        <p:spPr>
          <a:xfrm>
            <a:off x="3767768" y="4296578"/>
            <a:ext cx="4467340" cy="2501020"/>
          </a:xfrm>
          <a:prstGeom prst="rect">
            <a:avLst/>
          </a:prstGeom>
        </p:spPr>
      </p:pic>
      <p:pic>
        <p:nvPicPr>
          <p:cNvPr id="7" name="Picture 6" descr="Diagram&#10;&#10;Description automatically generated">
            <a:extLst>
              <a:ext uri="{FF2B5EF4-FFF2-40B4-BE49-F238E27FC236}">
                <a16:creationId xmlns:a16="http://schemas.microsoft.com/office/drawing/2014/main" id="{254F3845-9E80-5AA2-50C4-CA98C8FA7664}"/>
              </a:ext>
            </a:extLst>
          </p:cNvPr>
          <p:cNvPicPr>
            <a:picLocks noChangeAspect="1"/>
          </p:cNvPicPr>
          <p:nvPr/>
        </p:nvPicPr>
        <p:blipFill>
          <a:blip r:embed="rId3"/>
          <a:stretch>
            <a:fillRect/>
          </a:stretch>
        </p:blipFill>
        <p:spPr>
          <a:xfrm>
            <a:off x="778372" y="181778"/>
            <a:ext cx="6375400" cy="4114800"/>
          </a:xfrm>
          <a:prstGeom prst="rect">
            <a:avLst/>
          </a:prstGeom>
        </p:spPr>
      </p:pic>
      <p:pic>
        <p:nvPicPr>
          <p:cNvPr id="2" name="Picture 1" descr="Application&#10;&#10;Description automatically generated with low confidence">
            <a:extLst>
              <a:ext uri="{FF2B5EF4-FFF2-40B4-BE49-F238E27FC236}">
                <a16:creationId xmlns:a16="http://schemas.microsoft.com/office/drawing/2014/main" id="{231DC02C-C03A-1F85-E183-30C0BC194424}"/>
              </a:ext>
            </a:extLst>
          </p:cNvPr>
          <p:cNvPicPr>
            <a:picLocks noChangeAspect="1"/>
          </p:cNvPicPr>
          <p:nvPr/>
        </p:nvPicPr>
        <p:blipFill>
          <a:blip r:embed="rId4"/>
          <a:stretch>
            <a:fillRect/>
          </a:stretch>
        </p:blipFill>
        <p:spPr>
          <a:xfrm>
            <a:off x="374573" y="1831798"/>
            <a:ext cx="1203901" cy="1422792"/>
          </a:xfrm>
          <a:prstGeom prst="rect">
            <a:avLst/>
          </a:prstGeom>
        </p:spPr>
      </p:pic>
      <p:pic>
        <p:nvPicPr>
          <p:cNvPr id="3" name="Picture 2" descr="A person wearing glasses&#10;&#10;Description automatically generated with medium confidence">
            <a:extLst>
              <a:ext uri="{FF2B5EF4-FFF2-40B4-BE49-F238E27FC236}">
                <a16:creationId xmlns:a16="http://schemas.microsoft.com/office/drawing/2014/main" id="{8C6ED1D8-1714-37C5-C39E-E3C6CB754B00}"/>
              </a:ext>
            </a:extLst>
          </p:cNvPr>
          <p:cNvPicPr>
            <a:picLocks noChangeAspect="1"/>
          </p:cNvPicPr>
          <p:nvPr/>
        </p:nvPicPr>
        <p:blipFill>
          <a:blip r:embed="rId5"/>
          <a:stretch>
            <a:fillRect/>
          </a:stretch>
        </p:blipFill>
        <p:spPr>
          <a:xfrm>
            <a:off x="111876" y="3852372"/>
            <a:ext cx="1594032" cy="1198163"/>
          </a:xfrm>
          <a:prstGeom prst="rect">
            <a:avLst/>
          </a:prstGeom>
        </p:spPr>
      </p:pic>
      <p:sp>
        <p:nvSpPr>
          <p:cNvPr id="4" name="TextBox 3">
            <a:extLst>
              <a:ext uri="{FF2B5EF4-FFF2-40B4-BE49-F238E27FC236}">
                <a16:creationId xmlns:a16="http://schemas.microsoft.com/office/drawing/2014/main" id="{906FAE2F-BE81-9F5A-2443-D70E4A0AD1E4}"/>
              </a:ext>
            </a:extLst>
          </p:cNvPr>
          <p:cNvSpPr txBox="1"/>
          <p:nvPr/>
        </p:nvSpPr>
        <p:spPr>
          <a:xfrm>
            <a:off x="84310" y="3267124"/>
            <a:ext cx="1905918" cy="523220"/>
          </a:xfrm>
          <a:prstGeom prst="rect">
            <a:avLst/>
          </a:prstGeom>
          <a:noFill/>
        </p:spPr>
        <p:txBody>
          <a:bodyPr wrap="square" rtlCol="0">
            <a:spAutoFit/>
          </a:bodyPr>
          <a:lstStyle/>
          <a:p>
            <a:r>
              <a:rPr lang="en-US" sz="1400" dirty="0"/>
              <a:t>Katherine Lacasse </a:t>
            </a:r>
          </a:p>
          <a:p>
            <a:r>
              <a:rPr lang="en-US" sz="1400" dirty="0"/>
              <a:t>Rhode Island College</a:t>
            </a:r>
          </a:p>
        </p:txBody>
      </p:sp>
      <p:sp>
        <p:nvSpPr>
          <p:cNvPr id="6" name="TextBox 5">
            <a:extLst>
              <a:ext uri="{FF2B5EF4-FFF2-40B4-BE49-F238E27FC236}">
                <a16:creationId xmlns:a16="http://schemas.microsoft.com/office/drawing/2014/main" id="{A8BF27A3-5601-8F10-B33E-3C6EACDC4570}"/>
              </a:ext>
            </a:extLst>
          </p:cNvPr>
          <p:cNvSpPr txBox="1"/>
          <p:nvPr/>
        </p:nvSpPr>
        <p:spPr>
          <a:xfrm>
            <a:off x="36380" y="5112563"/>
            <a:ext cx="2001777" cy="523220"/>
          </a:xfrm>
          <a:prstGeom prst="rect">
            <a:avLst/>
          </a:prstGeom>
          <a:noFill/>
        </p:spPr>
        <p:txBody>
          <a:bodyPr wrap="square" rtlCol="0">
            <a:spAutoFit/>
          </a:bodyPr>
          <a:lstStyle/>
          <a:p>
            <a:r>
              <a:rPr lang="en-US" sz="1400" dirty="0"/>
              <a:t>Brian </a:t>
            </a:r>
            <a:r>
              <a:rPr lang="en-US" sz="1400" dirty="0" err="1"/>
              <a:t>Beckage</a:t>
            </a:r>
            <a:r>
              <a:rPr lang="en-US" sz="1400" dirty="0"/>
              <a:t> </a:t>
            </a:r>
          </a:p>
          <a:p>
            <a:r>
              <a:rPr lang="en-US" sz="1400" dirty="0"/>
              <a:t>University of Vermont</a:t>
            </a:r>
          </a:p>
        </p:txBody>
      </p:sp>
      <p:pic>
        <p:nvPicPr>
          <p:cNvPr id="9" name="Picture 8" descr="A close-up of a person smiling&#10;&#10;Description automatically generated">
            <a:extLst>
              <a:ext uri="{FF2B5EF4-FFF2-40B4-BE49-F238E27FC236}">
                <a16:creationId xmlns:a16="http://schemas.microsoft.com/office/drawing/2014/main" id="{4BA07C34-4157-CCDE-A537-73F4B934BC47}"/>
              </a:ext>
            </a:extLst>
          </p:cNvPr>
          <p:cNvPicPr>
            <a:picLocks noChangeAspect="1"/>
          </p:cNvPicPr>
          <p:nvPr/>
        </p:nvPicPr>
        <p:blipFill>
          <a:blip r:embed="rId6"/>
          <a:stretch>
            <a:fillRect/>
          </a:stretch>
        </p:blipFill>
        <p:spPr>
          <a:xfrm>
            <a:off x="2143255" y="4224633"/>
            <a:ext cx="1177927" cy="1775860"/>
          </a:xfrm>
          <a:prstGeom prst="rect">
            <a:avLst/>
          </a:prstGeom>
        </p:spPr>
      </p:pic>
      <p:sp>
        <p:nvSpPr>
          <p:cNvPr id="10" name="TextBox 9">
            <a:extLst>
              <a:ext uri="{FF2B5EF4-FFF2-40B4-BE49-F238E27FC236}">
                <a16:creationId xmlns:a16="http://schemas.microsoft.com/office/drawing/2014/main" id="{09163828-3A75-0FC0-DAE5-1367F4F0ABF8}"/>
              </a:ext>
            </a:extLst>
          </p:cNvPr>
          <p:cNvSpPr txBox="1"/>
          <p:nvPr/>
        </p:nvSpPr>
        <p:spPr>
          <a:xfrm>
            <a:off x="1990228" y="6109909"/>
            <a:ext cx="1555191" cy="523220"/>
          </a:xfrm>
          <a:prstGeom prst="rect">
            <a:avLst/>
          </a:prstGeom>
          <a:noFill/>
        </p:spPr>
        <p:txBody>
          <a:bodyPr wrap="square" rtlCol="0">
            <a:spAutoFit/>
          </a:bodyPr>
          <a:lstStyle/>
          <a:p>
            <a:r>
              <a:rPr lang="en-US" sz="1400" dirty="0"/>
              <a:t>Fran Moore</a:t>
            </a:r>
          </a:p>
          <a:p>
            <a:r>
              <a:rPr lang="en-US" sz="1400" dirty="0"/>
              <a:t>U Calif - Davis</a:t>
            </a:r>
          </a:p>
        </p:txBody>
      </p:sp>
    </p:spTree>
    <p:extLst>
      <p:ext uri="{BB962C8B-B14F-4D97-AF65-F5344CB8AC3E}">
        <p14:creationId xmlns:p14="http://schemas.microsoft.com/office/powerpoint/2010/main" val="753878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65D51-C07B-E9DF-CDF0-4613F8FDCDA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3441AA3-C0F1-CBCE-598E-6DFBB4F3F6A8}"/>
              </a:ext>
            </a:extLst>
          </p:cNvPr>
          <p:cNvSpPr txBox="1"/>
          <p:nvPr/>
        </p:nvSpPr>
        <p:spPr>
          <a:xfrm>
            <a:off x="616945" y="252355"/>
            <a:ext cx="7628837" cy="523220"/>
          </a:xfrm>
          <a:prstGeom prst="rect">
            <a:avLst/>
          </a:prstGeom>
          <a:noFill/>
        </p:spPr>
        <p:txBody>
          <a:bodyPr wrap="square" rtlCol="0">
            <a:spAutoFit/>
          </a:bodyPr>
          <a:lstStyle/>
          <a:p>
            <a:r>
              <a:rPr lang="en-US" b="1" dirty="0"/>
              <a:t>Background on Climate Social Systems Models</a:t>
            </a:r>
          </a:p>
        </p:txBody>
      </p:sp>
      <p:sp>
        <p:nvSpPr>
          <p:cNvPr id="3" name="TextBox 2">
            <a:extLst>
              <a:ext uri="{FF2B5EF4-FFF2-40B4-BE49-F238E27FC236}">
                <a16:creationId xmlns:a16="http://schemas.microsoft.com/office/drawing/2014/main" id="{C6C34814-B716-0BFF-BB28-B1C9ECCCFA3A}"/>
              </a:ext>
            </a:extLst>
          </p:cNvPr>
          <p:cNvSpPr txBox="1"/>
          <p:nvPr/>
        </p:nvSpPr>
        <p:spPr>
          <a:xfrm>
            <a:off x="282221" y="1063127"/>
            <a:ext cx="8579558" cy="5657511"/>
          </a:xfrm>
          <a:prstGeom prst="rect">
            <a:avLst/>
          </a:prstGeom>
          <a:noFill/>
        </p:spPr>
        <p:txBody>
          <a:bodyPr wrap="square" rtlCol="0">
            <a:spAutoFit/>
          </a:bodyPr>
          <a:lstStyle/>
          <a:p>
            <a:pPr marL="0" marR="0">
              <a:lnSpc>
                <a:spcPct val="115000"/>
              </a:lnSpc>
              <a:spcBef>
                <a:spcPts val="0"/>
              </a:spcBef>
              <a:spcAft>
                <a:spcPts val="0"/>
              </a:spcAft>
            </a:pPr>
            <a:r>
              <a:rPr lang="en-US" sz="2000" dirty="0">
                <a:solidFill>
                  <a:srgbClr val="4A52E7"/>
                </a:solidFill>
                <a:latin typeface="Arial" panose="020B0604020202020204" pitchFamily="34" charset="0"/>
                <a:ea typeface="Arial" panose="020B0604020202020204" pitchFamily="34" charset="0"/>
              </a:rPr>
              <a:t>M</a:t>
            </a:r>
            <a:r>
              <a:rPr lang="en-US" sz="2000" dirty="0">
                <a:solidFill>
                  <a:srgbClr val="4A52E7"/>
                </a:solidFill>
                <a:effectLst/>
                <a:latin typeface="Arial" panose="020B0604020202020204" pitchFamily="34" charset="0"/>
                <a:ea typeface="Arial" panose="020B0604020202020204" pitchFamily="34" charset="0"/>
              </a:rPr>
              <a:t>odels of climate change have largely focused on physical processes </a:t>
            </a:r>
          </a:p>
          <a:p>
            <a:pPr marL="0" marR="0">
              <a:lnSpc>
                <a:spcPct val="115000"/>
              </a:lnSpc>
              <a:spcBef>
                <a:spcPts val="0"/>
              </a:spcBef>
              <a:spcAft>
                <a:spcPts val="0"/>
              </a:spcAft>
            </a:pPr>
            <a:r>
              <a:rPr lang="en-US" sz="2000" dirty="0">
                <a:solidFill>
                  <a:srgbClr val="C00000"/>
                </a:solidFill>
                <a:latin typeface="Arial" panose="020B0604020202020204" pitchFamily="34" charset="0"/>
                <a:ea typeface="Arial" panose="020B0604020202020204" pitchFamily="34" charset="0"/>
              </a:rPr>
              <a:t>S</a:t>
            </a:r>
            <a:r>
              <a:rPr lang="en-US" sz="2000" dirty="0">
                <a:solidFill>
                  <a:srgbClr val="C00000"/>
                </a:solidFill>
                <a:effectLst/>
                <a:latin typeface="Arial" panose="020B0604020202020204" pitchFamily="34" charset="0"/>
                <a:ea typeface="Arial" panose="020B0604020202020204" pitchFamily="34" charset="0"/>
              </a:rPr>
              <a:t>ocial components have generally been external - scenarios that drive the biophysical models. This limits the ability to observe dynamic interactions between humans and the climate system. </a:t>
            </a:r>
          </a:p>
          <a:p>
            <a:pPr marL="0" marR="0">
              <a:lnSpc>
                <a:spcPct val="115000"/>
              </a:lnSpc>
              <a:spcBef>
                <a:spcPts val="0"/>
              </a:spcBef>
              <a:spcAft>
                <a:spcPts val="0"/>
              </a:spcAft>
            </a:pPr>
            <a:r>
              <a:rPr lang="en-US" sz="2000" dirty="0">
                <a:solidFill>
                  <a:srgbClr val="4A52E7"/>
                </a:solidFill>
                <a:effectLst/>
                <a:latin typeface="Arial" panose="020B0604020202020204" pitchFamily="34" charset="0"/>
                <a:ea typeface="Arial" panose="020B0604020202020204" pitchFamily="34" charset="0"/>
              </a:rPr>
              <a:t>Standard economic growth model (DICE) uses an intertemporal optimization assuming perfect information about future climate change and economic impacts to estimate risk and make decisions.</a:t>
            </a:r>
          </a:p>
          <a:p>
            <a:pPr marL="0" marR="0">
              <a:lnSpc>
                <a:spcPct val="115000"/>
              </a:lnSpc>
              <a:spcBef>
                <a:spcPts val="0"/>
              </a:spcBef>
              <a:spcAft>
                <a:spcPts val="0"/>
              </a:spcAft>
            </a:pPr>
            <a:r>
              <a:rPr lang="en-US" sz="2000" dirty="0">
                <a:solidFill>
                  <a:srgbClr val="C00000"/>
                </a:solidFill>
                <a:effectLst/>
                <a:latin typeface="Arial" panose="020B0604020202020204" pitchFamily="34" charset="0"/>
                <a:ea typeface="Arial" panose="020B0604020202020204" pitchFamily="34" charset="0"/>
              </a:rPr>
              <a:t>Impacts of climate change are likely to alter human perceptions of climate change risks and associated greenhouse gas (GHG) emission behaviors that feedback to influence climate change</a:t>
            </a:r>
            <a:endParaRPr lang="en-US" sz="2000" dirty="0">
              <a:solidFill>
                <a:srgbClr val="C00000"/>
              </a:solidFill>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2000" dirty="0">
                <a:solidFill>
                  <a:srgbClr val="4A52E7"/>
                </a:solidFill>
                <a:effectLst/>
                <a:latin typeface="Arial" panose="020B0604020202020204" pitchFamily="34" charset="0"/>
                <a:ea typeface="Arial" panose="020B0604020202020204" pitchFamily="34" charset="0"/>
              </a:rPr>
              <a:t>Key driver of interactions between human and climate systems are risk perceptions emerging from experiencing changes to weather patterns, extreme events, and changes that lead to economic damage, mortality and migration.</a:t>
            </a:r>
          </a:p>
          <a:p>
            <a:pPr marL="0" marR="0">
              <a:lnSpc>
                <a:spcPct val="115000"/>
              </a:lnSpc>
              <a:spcBef>
                <a:spcPts val="0"/>
              </a:spcBef>
              <a:spcAft>
                <a:spcPts val="0"/>
              </a:spcAft>
            </a:pPr>
            <a:endParaRPr lang="en-US" sz="1800" dirty="0">
              <a:solidFill>
                <a:srgbClr val="4A52E7"/>
              </a:solidFill>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endParaRPr lang="en-US" sz="1800" dirty="0">
              <a:solidFill>
                <a:srgbClr val="000000"/>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04031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21A2E-D8B8-A87A-C699-37BB291C886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0CDF9F0-37B7-1633-C0E1-FCE11C010624}"/>
              </a:ext>
            </a:extLst>
          </p:cNvPr>
          <p:cNvSpPr txBox="1"/>
          <p:nvPr/>
        </p:nvSpPr>
        <p:spPr>
          <a:xfrm>
            <a:off x="1243013" y="428625"/>
            <a:ext cx="6672262" cy="646331"/>
          </a:xfrm>
          <a:prstGeom prst="rect">
            <a:avLst/>
          </a:prstGeom>
          <a:noFill/>
        </p:spPr>
        <p:txBody>
          <a:bodyPr wrap="square" rtlCol="0">
            <a:spAutoFit/>
          </a:bodyPr>
          <a:lstStyle/>
          <a:p>
            <a:r>
              <a:rPr lang="en-US" sz="3600" b="1" dirty="0"/>
              <a:t>Major Questions We Address</a:t>
            </a:r>
          </a:p>
        </p:txBody>
      </p:sp>
      <p:sp>
        <p:nvSpPr>
          <p:cNvPr id="3" name="TextBox 2">
            <a:extLst>
              <a:ext uri="{FF2B5EF4-FFF2-40B4-BE49-F238E27FC236}">
                <a16:creationId xmlns:a16="http://schemas.microsoft.com/office/drawing/2014/main" id="{99DFB559-3F34-8783-185F-48313F3E7BC6}"/>
              </a:ext>
            </a:extLst>
          </p:cNvPr>
          <p:cNvSpPr txBox="1"/>
          <p:nvPr/>
        </p:nvSpPr>
        <p:spPr>
          <a:xfrm>
            <a:off x="264405" y="1371600"/>
            <a:ext cx="8579558" cy="4401205"/>
          </a:xfrm>
          <a:prstGeom prst="rect">
            <a:avLst/>
          </a:prstGeom>
          <a:noFill/>
        </p:spPr>
        <p:txBody>
          <a:bodyPr wrap="square" rtlCol="0">
            <a:spAutoFit/>
          </a:bodyPr>
          <a:lstStyle/>
          <a:p>
            <a:r>
              <a:rPr lang="en-US" dirty="0">
                <a:solidFill>
                  <a:srgbClr val="4A52E7"/>
                </a:solidFill>
              </a:rPr>
              <a:t>What models might be used to analyze how human risk perception impacts climate projections? </a:t>
            </a:r>
          </a:p>
          <a:p>
            <a:r>
              <a:rPr lang="en-US" dirty="0">
                <a:solidFill>
                  <a:srgbClr val="C00000"/>
                </a:solidFill>
              </a:rPr>
              <a:t>How might we analyze feedbacks between the dynamics of human response and climate dynamics? </a:t>
            </a:r>
          </a:p>
          <a:p>
            <a:r>
              <a:rPr lang="en-US" dirty="0">
                <a:solidFill>
                  <a:srgbClr val="4A52E7"/>
                </a:solidFill>
              </a:rPr>
              <a:t>Are there major impacts on climate projections when human behavior feedbacks are included? </a:t>
            </a:r>
          </a:p>
          <a:p>
            <a:r>
              <a:rPr lang="en-US" dirty="0">
                <a:solidFill>
                  <a:srgbClr val="C00000"/>
                </a:solidFill>
              </a:rPr>
              <a:t>How might the various psychological and social theories of human behavior be modeled to link to climate?</a:t>
            </a:r>
          </a:p>
          <a:p>
            <a:r>
              <a:rPr lang="en-US" dirty="0">
                <a:solidFill>
                  <a:srgbClr val="4A52E7"/>
                </a:solidFill>
              </a:rPr>
              <a:t>How consistent are the resulting impacts of incorporating human behavior across different psycho-social models?</a:t>
            </a:r>
          </a:p>
        </p:txBody>
      </p:sp>
    </p:spTree>
    <p:extLst>
      <p:ext uri="{BB962C8B-B14F-4D97-AF65-F5344CB8AC3E}">
        <p14:creationId xmlns:p14="http://schemas.microsoft.com/office/powerpoint/2010/main" val="2726764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45319" y="-48056"/>
            <a:ext cx="7772400" cy="1143000"/>
          </a:xfrm>
        </p:spPr>
        <p:txBody>
          <a:bodyPr/>
          <a:lstStyle/>
          <a:p>
            <a:pPr eaLnBrk="1" hangingPunct="1"/>
            <a:r>
              <a:rPr lang="en-US" altLang="en-US" dirty="0">
                <a:latin typeface="Arial" charset="0"/>
                <a:ea typeface="ＭＳ Ｐゴシック" charset="-128"/>
              </a:rPr>
              <a:t>Theory of Planned Behavior</a:t>
            </a:r>
          </a:p>
        </p:txBody>
      </p:sp>
      <p:sp>
        <p:nvSpPr>
          <p:cNvPr id="55299" name="Rectangle 4"/>
          <p:cNvSpPr>
            <a:spLocks noChangeArrowheads="1"/>
          </p:cNvSpPr>
          <p:nvPr/>
        </p:nvSpPr>
        <p:spPr bwMode="auto">
          <a:xfrm>
            <a:off x="5635625" y="1689100"/>
            <a:ext cx="1841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endParaRPr lang="en-US" altLang="en-US"/>
          </a:p>
        </p:txBody>
      </p:sp>
      <p:sp>
        <p:nvSpPr>
          <p:cNvPr id="3" name="TextBox 2"/>
          <p:cNvSpPr txBox="1"/>
          <p:nvPr/>
        </p:nvSpPr>
        <p:spPr>
          <a:xfrm>
            <a:off x="1044575" y="1842740"/>
            <a:ext cx="6973888" cy="1384995"/>
          </a:xfrm>
          <a:prstGeom prst="rect">
            <a:avLst/>
          </a:prstGeom>
          <a:noFill/>
        </p:spPr>
        <p:txBody>
          <a:bodyPr wrap="square" rtlCol="0">
            <a:spAutoFit/>
          </a:bodyPr>
          <a:lstStyle/>
          <a:p>
            <a:r>
              <a:rPr lang="en-US" b="1" i="1" dirty="0"/>
              <a:t>Considers how attitudes, perceived social norm (PSN), and perceived behavioral control (PBC) interact to influence behaviors </a:t>
            </a:r>
          </a:p>
        </p:txBody>
      </p:sp>
      <p:sp>
        <p:nvSpPr>
          <p:cNvPr id="4" name="TextBox 3"/>
          <p:cNvSpPr txBox="1"/>
          <p:nvPr/>
        </p:nvSpPr>
        <p:spPr>
          <a:xfrm>
            <a:off x="385763" y="3145532"/>
            <a:ext cx="8031956" cy="3539430"/>
          </a:xfrm>
          <a:prstGeom prst="rect">
            <a:avLst/>
          </a:prstGeom>
          <a:noFill/>
        </p:spPr>
        <p:txBody>
          <a:bodyPr wrap="square" rtlCol="0">
            <a:spAutoFit/>
          </a:bodyPr>
          <a:lstStyle/>
          <a:p>
            <a:r>
              <a:rPr lang="en-US" b="1" i="1" dirty="0"/>
              <a:t>Attitudes</a:t>
            </a:r>
            <a:r>
              <a:rPr lang="en-US" dirty="0"/>
              <a:t> are people’s positive or negative evaluation of behaviors and policies related to climate change mitigation, comprised of both </a:t>
            </a:r>
          </a:p>
          <a:p>
            <a:r>
              <a:rPr lang="en-US" dirty="0"/>
              <a:t>(1) </a:t>
            </a:r>
            <a:r>
              <a:rPr lang="en-US" i="1" dirty="0"/>
              <a:t>risk perception </a:t>
            </a:r>
            <a:r>
              <a:rPr lang="en-US" dirty="0"/>
              <a:t>of the adverse effects of climate change and</a:t>
            </a:r>
          </a:p>
          <a:p>
            <a:r>
              <a:rPr lang="en-US" dirty="0"/>
              <a:t>(2) </a:t>
            </a:r>
            <a:r>
              <a:rPr lang="en-US" i="1" dirty="0"/>
              <a:t>perceived efficacy</a:t>
            </a:r>
            <a:r>
              <a:rPr lang="en-US" dirty="0"/>
              <a:t>, defined by the extent to which people believe a behavior will influence GHG emissions.</a:t>
            </a:r>
          </a:p>
        </p:txBody>
      </p:sp>
      <p:sp>
        <p:nvSpPr>
          <p:cNvPr id="6" name="Rectangle 5">
            <a:extLst>
              <a:ext uri="{FF2B5EF4-FFF2-40B4-BE49-F238E27FC236}">
                <a16:creationId xmlns:a16="http://schemas.microsoft.com/office/drawing/2014/main" id="{51BC547A-B11D-894A-9232-A4BEBC2A0D2B}"/>
              </a:ext>
            </a:extLst>
          </p:cNvPr>
          <p:cNvSpPr/>
          <p:nvPr/>
        </p:nvSpPr>
        <p:spPr>
          <a:xfrm>
            <a:off x="726281" y="884191"/>
            <a:ext cx="7903368" cy="1015663"/>
          </a:xfrm>
          <a:prstGeom prst="rect">
            <a:avLst/>
          </a:prstGeom>
        </p:spPr>
        <p:txBody>
          <a:bodyPr wrap="square">
            <a:spAutoFit/>
          </a:bodyPr>
          <a:lstStyle/>
          <a:p>
            <a:r>
              <a:rPr lang="en-US" sz="2400" dirty="0"/>
              <a:t>In psychology, this theory links one's beliefs and behavior.</a:t>
            </a:r>
          </a:p>
          <a:p>
            <a:r>
              <a:rPr lang="en-US" sz="1800" dirty="0"/>
              <a:t>Ajzen, I. (1991). The theory of planned behavior. Organizational behavior and human decision processes, 50(2), 179-211.</a:t>
            </a:r>
          </a:p>
        </p:txBody>
      </p:sp>
    </p:spTree>
    <p:extLst>
      <p:ext uri="{BB962C8B-B14F-4D97-AF65-F5344CB8AC3E}">
        <p14:creationId xmlns:p14="http://schemas.microsoft.com/office/powerpoint/2010/main" val="580491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61988" y="-63370"/>
            <a:ext cx="7772400" cy="1143000"/>
          </a:xfrm>
        </p:spPr>
        <p:txBody>
          <a:bodyPr/>
          <a:lstStyle/>
          <a:p>
            <a:pPr eaLnBrk="1" hangingPunct="1"/>
            <a:r>
              <a:rPr lang="en-US" altLang="en-US" dirty="0">
                <a:latin typeface="Arial" charset="0"/>
                <a:ea typeface="ＭＳ Ｐゴシック" charset="-128"/>
              </a:rPr>
              <a:t>CSM (Climate Social Model)</a:t>
            </a:r>
          </a:p>
        </p:txBody>
      </p:sp>
      <p:sp>
        <p:nvSpPr>
          <p:cNvPr id="55299" name="Rectangle 4"/>
          <p:cNvSpPr>
            <a:spLocks noChangeArrowheads="1"/>
          </p:cNvSpPr>
          <p:nvPr/>
        </p:nvSpPr>
        <p:spPr bwMode="auto">
          <a:xfrm>
            <a:off x="5635625" y="1689100"/>
            <a:ext cx="1841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endParaRPr lang="en-US" alt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0313" y="885183"/>
            <a:ext cx="6178550" cy="4883390"/>
          </a:xfrm>
          <a:prstGeom prst="rect">
            <a:avLst/>
          </a:prstGeom>
        </p:spPr>
      </p:pic>
      <p:sp>
        <p:nvSpPr>
          <p:cNvPr id="2" name="TextBox 1"/>
          <p:cNvSpPr txBox="1"/>
          <p:nvPr/>
        </p:nvSpPr>
        <p:spPr>
          <a:xfrm>
            <a:off x="1514475" y="5689382"/>
            <a:ext cx="6084888" cy="646331"/>
          </a:xfrm>
          <a:prstGeom prst="rect">
            <a:avLst/>
          </a:prstGeom>
          <a:noFill/>
        </p:spPr>
        <p:txBody>
          <a:bodyPr wrap="square" rtlCol="0">
            <a:spAutoFit/>
          </a:bodyPr>
          <a:lstStyle/>
          <a:p>
            <a:r>
              <a:rPr lang="en-US" sz="1200" dirty="0" err="1"/>
              <a:t>Beckage</a:t>
            </a:r>
            <a:r>
              <a:rPr lang="en-US" sz="1200" dirty="0"/>
              <a:t>, B., L. J. Gross, K. </a:t>
            </a:r>
            <a:r>
              <a:rPr lang="en-US" sz="1200" dirty="0" err="1"/>
              <a:t>Lacasse</a:t>
            </a:r>
            <a:r>
              <a:rPr lang="en-US" sz="1200" dirty="0"/>
              <a:t>, E. </a:t>
            </a:r>
            <a:r>
              <a:rPr lang="en-US" sz="1200" dirty="0" err="1"/>
              <a:t>Carr</a:t>
            </a:r>
            <a:r>
              <a:rPr lang="en-US" sz="1200" dirty="0"/>
              <a:t>, S. S. Metcalf, J. M. Winter, P. D. Howe, N. </a:t>
            </a:r>
            <a:r>
              <a:rPr lang="en-US" sz="1200" dirty="0" err="1"/>
              <a:t>Fefferman</a:t>
            </a:r>
            <a:r>
              <a:rPr lang="en-US" sz="1200" dirty="0"/>
              <a:t>, T. Franck, A. Zia, A. </a:t>
            </a:r>
            <a:r>
              <a:rPr lang="en-US" sz="1200" dirty="0" err="1"/>
              <a:t>Kinzig</a:t>
            </a:r>
            <a:r>
              <a:rPr lang="en-US" sz="1200" dirty="0"/>
              <a:t> and F. M. Hoffman. 2018. Linking models of human behavior and climate alters projected climate change. </a:t>
            </a:r>
            <a:r>
              <a:rPr lang="en-US" sz="1200" i="1" dirty="0"/>
              <a:t>Nature Climate Change </a:t>
            </a:r>
            <a:r>
              <a:rPr lang="en-US" sz="1200" b="1" dirty="0"/>
              <a:t>8</a:t>
            </a:r>
            <a:r>
              <a:rPr lang="en-US" sz="1200" dirty="0"/>
              <a:t>, 79–85 </a:t>
            </a:r>
          </a:p>
        </p:txBody>
      </p:sp>
    </p:spTree>
    <p:extLst>
      <p:ext uri="{BB962C8B-B14F-4D97-AF65-F5344CB8AC3E}">
        <p14:creationId xmlns:p14="http://schemas.microsoft.com/office/powerpoint/2010/main" val="1500601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7863" y="917575"/>
            <a:ext cx="7972425" cy="5509200"/>
          </a:xfrm>
          <a:prstGeom prst="rect">
            <a:avLst/>
          </a:prstGeom>
          <a:noFill/>
        </p:spPr>
        <p:txBody>
          <a:bodyPr>
            <a:spAutoFit/>
          </a:bodyPr>
          <a:lstStyle/>
          <a:p>
            <a:pPr marL="514350" indent="-514350">
              <a:buAutoNum type="romanLcParenBoth"/>
              <a:defRPr/>
            </a:pPr>
            <a:r>
              <a:rPr lang="en-US" sz="2200" dirty="0"/>
              <a:t>human behaviors feedback to climate through a modification (increase or decrease) in C emissions;</a:t>
            </a:r>
          </a:p>
          <a:p>
            <a:pPr marL="514350" indent="-514350">
              <a:buAutoNum type="romanLcParenBoth"/>
              <a:defRPr/>
            </a:pPr>
            <a:r>
              <a:rPr lang="en-US" sz="2200" dirty="0"/>
              <a:t> human behavioral responses arise from perceptions of risk established through experiencing and then remembering the progression of extreme events; </a:t>
            </a:r>
          </a:p>
          <a:p>
            <a:pPr marL="514350" indent="-514350">
              <a:buAutoNum type="romanLcParenBoth"/>
              <a:defRPr/>
            </a:pPr>
            <a:r>
              <a:rPr lang="en-US" sz="2200" dirty="0"/>
              <a:t>the annual number of extreme events are characterized from temperature conditions, with the number of extreme events occurring per time step being stochastic, but increasing with mean temperature; </a:t>
            </a:r>
          </a:p>
          <a:p>
            <a:pPr marL="514350" indent="-514350">
              <a:buAutoNum type="romanLcParenBoth"/>
              <a:defRPr/>
            </a:pPr>
            <a:r>
              <a:rPr lang="en-US" sz="2200" dirty="0"/>
              <a:t>modification of emissions due to behavior feedbacks are maintained in a pool representing cumulative changes which reflect cumulative infrastructural change that continue to impact future emissions even without additional behavioral responses; </a:t>
            </a:r>
          </a:p>
          <a:p>
            <a:pPr marL="514350" indent="-514350">
              <a:buAutoNum type="romanLcParenBoth"/>
              <a:defRPr/>
            </a:pPr>
            <a:r>
              <a:rPr lang="en-US" sz="2200" dirty="0"/>
              <a:t>there is a minimum level of C emissions that no behavioral changes can modify and a maximum change per time step in emissions that can arise from behaviors</a:t>
            </a:r>
            <a:r>
              <a:rPr lang="en-US" sz="2200" dirty="0">
                <a:ea typeface="ＭＳ Ｐゴシック" charset="0"/>
                <a:cs typeface="ＭＳ Ｐゴシック" charset="0"/>
              </a:rPr>
              <a:t>. </a:t>
            </a:r>
          </a:p>
        </p:txBody>
      </p:sp>
      <p:sp>
        <p:nvSpPr>
          <p:cNvPr id="43011" name="TextBox 2"/>
          <p:cNvSpPr txBox="1">
            <a:spLocks noChangeArrowheads="1"/>
          </p:cNvSpPr>
          <p:nvPr/>
        </p:nvSpPr>
        <p:spPr bwMode="auto">
          <a:xfrm>
            <a:off x="2463800" y="265112"/>
            <a:ext cx="7550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en-US" b="1" dirty="0"/>
              <a:t>Key CSM Assumptions </a:t>
            </a:r>
          </a:p>
        </p:txBody>
      </p:sp>
    </p:spTree>
    <p:extLst>
      <p:ext uri="{BB962C8B-B14F-4D97-AF65-F5344CB8AC3E}">
        <p14:creationId xmlns:p14="http://schemas.microsoft.com/office/powerpoint/2010/main" val="307109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224" y="1082695"/>
            <a:ext cx="7378700" cy="5663526"/>
          </a:xfrm>
          <a:prstGeom prst="rect">
            <a:avLst/>
          </a:prstGeom>
        </p:spPr>
      </p:pic>
      <p:sp>
        <p:nvSpPr>
          <p:cNvPr id="4" name="TextBox 3"/>
          <p:cNvSpPr txBox="1"/>
          <p:nvPr/>
        </p:nvSpPr>
        <p:spPr>
          <a:xfrm>
            <a:off x="771525" y="128588"/>
            <a:ext cx="8115300" cy="954107"/>
          </a:xfrm>
          <a:prstGeom prst="rect">
            <a:avLst/>
          </a:prstGeom>
          <a:noFill/>
        </p:spPr>
        <p:txBody>
          <a:bodyPr wrap="square" rtlCol="0">
            <a:spAutoFit/>
          </a:bodyPr>
          <a:lstStyle/>
          <a:p>
            <a:r>
              <a:rPr lang="en-US" dirty="0"/>
              <a:t>Model </a:t>
            </a:r>
            <a:r>
              <a:rPr lang="en-US"/>
              <a:t>dynamics of </a:t>
            </a:r>
            <a:r>
              <a:rPr lang="en-US" dirty="0"/>
              <a:t>change in global temperature from preindustrial under different </a:t>
            </a:r>
            <a:r>
              <a:rPr lang="en-US"/>
              <a:t>model assumptions</a:t>
            </a:r>
          </a:p>
        </p:txBody>
      </p:sp>
    </p:spTree>
    <p:extLst>
      <p:ext uri="{BB962C8B-B14F-4D97-AF65-F5344CB8AC3E}">
        <p14:creationId xmlns:p14="http://schemas.microsoft.com/office/powerpoint/2010/main" val="7156022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175" y="121969"/>
            <a:ext cx="8886825" cy="1200329"/>
          </a:xfrm>
          <a:prstGeom prst="rect">
            <a:avLst/>
          </a:prstGeom>
          <a:noFill/>
        </p:spPr>
        <p:txBody>
          <a:bodyPr wrap="square" rtlCol="0">
            <a:spAutoFit/>
          </a:bodyPr>
          <a:lstStyle/>
          <a:p>
            <a:r>
              <a:rPr lang="en-US" sz="2400" dirty="0"/>
              <a:t>Regression tree partitioning of variation in mean global temperature in 2100 across 766,000 model simulations varying functional form and </a:t>
            </a:r>
            <a:r>
              <a:rPr lang="en-US" sz="2400" dirty="0" err="1"/>
              <a:t>parametersfor</a:t>
            </a:r>
            <a:r>
              <a:rPr lang="en-US" sz="2400" dirty="0"/>
              <a:t> mitigation mode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7245" y="942975"/>
            <a:ext cx="5784914" cy="5915025"/>
          </a:xfrm>
          <a:prstGeom prst="rect">
            <a:avLst/>
          </a:prstGeom>
        </p:spPr>
      </p:pic>
    </p:spTree>
    <p:extLst>
      <p:ext uri="{BB962C8B-B14F-4D97-AF65-F5344CB8AC3E}">
        <p14:creationId xmlns:p14="http://schemas.microsoft.com/office/powerpoint/2010/main" val="1957798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p:cNvSpPr>
            <a:spLocks noGrp="1"/>
          </p:cNvSpPr>
          <p:nvPr>
            <p:ph type="title"/>
          </p:nvPr>
        </p:nvSpPr>
        <p:spPr>
          <a:xfrm>
            <a:off x="514350" y="127001"/>
            <a:ext cx="7772400" cy="1143000"/>
          </a:xfrm>
        </p:spPr>
        <p:txBody>
          <a:bodyPr/>
          <a:lstStyle/>
          <a:p>
            <a:r>
              <a:rPr lang="en-US" altLang="en-US" sz="2800" b="1" dirty="0">
                <a:latin typeface="Arial" charset="0"/>
                <a:ea typeface="ＭＳ Ｐゴシック" charset="-128"/>
              </a:rPr>
              <a:t>Conclusions from the CSM integration</a:t>
            </a:r>
            <a:endParaRPr lang="en-US" altLang="en-US" sz="2800" b="1" dirty="0">
              <a:ea typeface="ＭＳ Ｐゴシック" charset="-128"/>
            </a:endParaRPr>
          </a:p>
        </p:txBody>
      </p:sp>
      <p:sp>
        <p:nvSpPr>
          <p:cNvPr id="5" name="TextBox 4"/>
          <p:cNvSpPr txBox="1"/>
          <p:nvPr/>
        </p:nvSpPr>
        <p:spPr>
          <a:xfrm>
            <a:off x="514350" y="1270001"/>
            <a:ext cx="8286750" cy="3724096"/>
          </a:xfrm>
          <a:prstGeom prst="rect">
            <a:avLst/>
          </a:prstGeom>
          <a:noFill/>
        </p:spPr>
        <p:txBody>
          <a:bodyPr wrap="square" rtlCol="0">
            <a:spAutoFit/>
          </a:bodyPr>
          <a:lstStyle/>
          <a:p>
            <a:r>
              <a:rPr lang="en-US" sz="2600" dirty="0"/>
              <a:t>1. Integrated human behavioral and climate model resulted in a global temperature change ranging from 3.4–6.2 ºC by 2100 compared with 4.9 ºC for the C-ROADS model alone.</a:t>
            </a:r>
          </a:p>
          <a:p>
            <a:r>
              <a:rPr lang="en-US" sz="2600" dirty="0"/>
              <a:t> </a:t>
            </a:r>
          </a:p>
          <a:p>
            <a:r>
              <a:rPr lang="cs-CZ" sz="2600" dirty="0"/>
              <a:t>2. </a:t>
            </a:r>
            <a:r>
              <a:rPr lang="en-US" sz="2600" dirty="0"/>
              <a:t>Cumulative, infrastructural change significantly reduced future climate change. Non-cumulative, short-term behaviors (adjusting thermostats, limiting mileage driven) had much smaller impacts on the future temperature trajectory.</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4867" y="4614881"/>
            <a:ext cx="5434608" cy="206743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p:cNvSpPr>
            <a:spLocks noGrp="1"/>
          </p:cNvSpPr>
          <p:nvPr>
            <p:ph type="title"/>
          </p:nvPr>
        </p:nvSpPr>
        <p:spPr>
          <a:xfrm>
            <a:off x="514350" y="127001"/>
            <a:ext cx="7772400" cy="1143000"/>
          </a:xfrm>
        </p:spPr>
        <p:txBody>
          <a:bodyPr/>
          <a:lstStyle/>
          <a:p>
            <a:r>
              <a:rPr lang="en-US" altLang="en-US" sz="2800" b="1" dirty="0">
                <a:latin typeface="Arial" charset="0"/>
                <a:ea typeface="ＭＳ Ｐゴシック" charset="-128"/>
              </a:rPr>
              <a:t>Conclusions from the CSM Integration</a:t>
            </a:r>
            <a:endParaRPr lang="en-US" altLang="en-US" sz="2800" b="1" dirty="0">
              <a:ea typeface="ＭＳ Ｐゴシック" charset="-128"/>
            </a:endParaRPr>
          </a:p>
        </p:txBody>
      </p:sp>
      <p:sp>
        <p:nvSpPr>
          <p:cNvPr id="5" name="TextBox 4"/>
          <p:cNvSpPr txBox="1"/>
          <p:nvPr/>
        </p:nvSpPr>
        <p:spPr>
          <a:xfrm>
            <a:off x="514350" y="1084263"/>
            <a:ext cx="8286750" cy="4216539"/>
          </a:xfrm>
          <a:prstGeom prst="rect">
            <a:avLst/>
          </a:prstGeom>
          <a:noFill/>
        </p:spPr>
        <p:txBody>
          <a:bodyPr wrap="square" rtlCol="0">
            <a:spAutoFit/>
          </a:bodyPr>
          <a:lstStyle/>
          <a:p>
            <a:r>
              <a:rPr lang="en-US" sz="2600" dirty="0"/>
              <a:t>3. Magnitude of behavioral uncertainty in mean global temperature in 2100 (2.8 ºC) was similar to physical uncertainty (climate sensitivity) (3.5 ºC). </a:t>
            </a:r>
          </a:p>
          <a:p>
            <a:r>
              <a:rPr lang="en-US" sz="2600" dirty="0"/>
              <a:t>4. Social components with largest influence: Functional form of response to extreme events and interaction of perceived behavioral control with perceived social norm.</a:t>
            </a:r>
          </a:p>
          <a:p>
            <a:r>
              <a:rPr lang="en-US" sz="2600" dirty="0"/>
              <a:t>5. </a:t>
            </a:r>
            <a:r>
              <a:rPr lang="en-US" dirty="0"/>
              <a:t>Attribution of extreme events to climate change and infrastructural mitigation may most reduce climate change.</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4867" y="4614881"/>
            <a:ext cx="5434608" cy="2067432"/>
          </a:xfrm>
          <a:prstGeom prst="rect">
            <a:avLst/>
          </a:prstGeom>
        </p:spPr>
      </p:pic>
    </p:spTree>
    <p:extLst>
      <p:ext uri="{BB962C8B-B14F-4D97-AF65-F5344CB8AC3E}">
        <p14:creationId xmlns:p14="http://schemas.microsoft.com/office/powerpoint/2010/main" val="165347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219AEB50-8327-3078-9638-719204C000B7}"/>
              </a:ext>
            </a:extLst>
          </p:cNvPr>
          <p:cNvPicPr>
            <a:picLocks noChangeAspect="1"/>
          </p:cNvPicPr>
          <p:nvPr/>
        </p:nvPicPr>
        <p:blipFill>
          <a:blip r:embed="rId2"/>
          <a:stretch>
            <a:fillRect/>
          </a:stretch>
        </p:blipFill>
        <p:spPr>
          <a:xfrm>
            <a:off x="463613" y="110836"/>
            <a:ext cx="7772400" cy="6255079"/>
          </a:xfrm>
          <a:prstGeom prst="rect">
            <a:avLst/>
          </a:prstGeom>
        </p:spPr>
      </p:pic>
      <p:pic>
        <p:nvPicPr>
          <p:cNvPr id="7" name="Picture 6" descr="A group of people standing in front of a podium&#10;&#10;Description automatically generated">
            <a:extLst>
              <a:ext uri="{FF2B5EF4-FFF2-40B4-BE49-F238E27FC236}">
                <a16:creationId xmlns:a16="http://schemas.microsoft.com/office/drawing/2014/main" id="{F94B614D-C78E-2DD1-708C-F2176F62ADE9}"/>
              </a:ext>
            </a:extLst>
          </p:cNvPr>
          <p:cNvPicPr>
            <a:picLocks noChangeAspect="1"/>
          </p:cNvPicPr>
          <p:nvPr/>
        </p:nvPicPr>
        <p:blipFill>
          <a:blip r:embed="rId3"/>
          <a:stretch>
            <a:fillRect/>
          </a:stretch>
        </p:blipFill>
        <p:spPr>
          <a:xfrm>
            <a:off x="2479962" y="2892691"/>
            <a:ext cx="6303819" cy="2912364"/>
          </a:xfrm>
          <a:prstGeom prst="rect">
            <a:avLst/>
          </a:prstGeom>
        </p:spPr>
      </p:pic>
    </p:spTree>
    <p:extLst>
      <p:ext uri="{BB962C8B-B14F-4D97-AF65-F5344CB8AC3E}">
        <p14:creationId xmlns:p14="http://schemas.microsoft.com/office/powerpoint/2010/main" val="26351040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png">
            <a:extLst>
              <a:ext uri="{FF2B5EF4-FFF2-40B4-BE49-F238E27FC236}">
                <a16:creationId xmlns:a16="http://schemas.microsoft.com/office/drawing/2014/main" id="{6D5B9722-4184-EE2C-9D6A-385A4C5C3DDD}"/>
              </a:ext>
            </a:extLst>
          </p:cNvPr>
          <p:cNvPicPr/>
          <p:nvPr/>
        </p:nvPicPr>
        <p:blipFill>
          <a:blip r:embed="rId2"/>
          <a:srcRect/>
          <a:stretch>
            <a:fillRect/>
          </a:stretch>
        </p:blipFill>
        <p:spPr>
          <a:xfrm>
            <a:off x="1509311" y="793215"/>
            <a:ext cx="6081311" cy="4979624"/>
          </a:xfrm>
          <a:prstGeom prst="rect">
            <a:avLst/>
          </a:prstGeom>
          <a:ln/>
        </p:spPr>
      </p:pic>
      <p:sp>
        <p:nvSpPr>
          <p:cNvPr id="3" name="TextBox 2">
            <a:extLst>
              <a:ext uri="{FF2B5EF4-FFF2-40B4-BE49-F238E27FC236}">
                <a16:creationId xmlns:a16="http://schemas.microsoft.com/office/drawing/2014/main" id="{8C56BB7E-D279-B428-87F5-F366E7463C41}"/>
              </a:ext>
            </a:extLst>
          </p:cNvPr>
          <p:cNvSpPr txBox="1"/>
          <p:nvPr/>
        </p:nvSpPr>
        <p:spPr>
          <a:xfrm>
            <a:off x="473725" y="5816907"/>
            <a:ext cx="8560106" cy="523220"/>
          </a:xfrm>
          <a:prstGeom prst="rect">
            <a:avLst/>
          </a:prstGeom>
          <a:noFill/>
        </p:spPr>
        <p:txBody>
          <a:bodyPr wrap="square" rtlCol="0">
            <a:spAutoFit/>
          </a:bodyPr>
          <a:lstStyle/>
          <a:p>
            <a:r>
              <a:rPr lang="en-US" sz="1400" dirty="0">
                <a:solidFill>
                  <a:srgbClr val="444746"/>
                </a:solidFill>
                <a:effectLst/>
                <a:latin typeface="Roboto" panose="02000000000000000000" pitchFamily="2" charset="0"/>
                <a:ea typeface="Roboto" panose="02000000000000000000" pitchFamily="2" charset="0"/>
                <a:cs typeface="Roboto" panose="02000000000000000000" pitchFamily="2" charset="0"/>
              </a:rPr>
              <a:t>Van der Linden, S. (2015). The social-psychological determinants of climate change risk perceptions: Towards a comprehensive model. Journal of Environmental Psychology, 41, 112-124</a:t>
            </a:r>
            <a:r>
              <a:rPr lang="en-US" sz="1400" dirty="0">
                <a:effectLst/>
              </a:rPr>
              <a:t> </a:t>
            </a:r>
            <a:endParaRPr lang="en-US" sz="1400" dirty="0"/>
          </a:p>
        </p:txBody>
      </p:sp>
    </p:spTree>
    <p:extLst>
      <p:ext uri="{BB962C8B-B14F-4D97-AF65-F5344CB8AC3E}">
        <p14:creationId xmlns:p14="http://schemas.microsoft.com/office/powerpoint/2010/main" val="247605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70401-6340-F3AE-7096-836349766FDB}"/>
            </a:ext>
          </a:extLst>
        </p:cNvPr>
        <p:cNvGrpSpPr/>
        <p:nvPr/>
      </p:nvGrpSpPr>
      <p:grpSpPr>
        <a:xfrm>
          <a:off x="0" y="0"/>
          <a:ext cx="0" cy="0"/>
          <a:chOff x="0" y="0"/>
          <a:chExt cx="0" cy="0"/>
        </a:xfrm>
      </p:grpSpPr>
      <p:pic>
        <p:nvPicPr>
          <p:cNvPr id="2" name="image1.png">
            <a:extLst>
              <a:ext uri="{FF2B5EF4-FFF2-40B4-BE49-F238E27FC236}">
                <a16:creationId xmlns:a16="http://schemas.microsoft.com/office/drawing/2014/main" id="{D072294D-AA8A-FE75-9363-A8C1A0B8C7C8}"/>
              </a:ext>
            </a:extLst>
          </p:cNvPr>
          <p:cNvPicPr/>
          <p:nvPr/>
        </p:nvPicPr>
        <p:blipFill>
          <a:blip r:embed="rId2"/>
          <a:srcRect/>
          <a:stretch>
            <a:fillRect/>
          </a:stretch>
        </p:blipFill>
        <p:spPr>
          <a:xfrm>
            <a:off x="1333041" y="694063"/>
            <a:ext cx="6081311" cy="4979624"/>
          </a:xfrm>
          <a:prstGeom prst="rect">
            <a:avLst/>
          </a:prstGeom>
          <a:ln/>
        </p:spPr>
      </p:pic>
      <p:sp>
        <p:nvSpPr>
          <p:cNvPr id="3" name="TextBox 2">
            <a:extLst>
              <a:ext uri="{FF2B5EF4-FFF2-40B4-BE49-F238E27FC236}">
                <a16:creationId xmlns:a16="http://schemas.microsoft.com/office/drawing/2014/main" id="{D7395F9B-426B-16BF-C8BD-D21AC9C3CBE9}"/>
              </a:ext>
            </a:extLst>
          </p:cNvPr>
          <p:cNvSpPr txBox="1"/>
          <p:nvPr/>
        </p:nvSpPr>
        <p:spPr>
          <a:xfrm>
            <a:off x="473725" y="5816907"/>
            <a:ext cx="8560106" cy="523220"/>
          </a:xfrm>
          <a:prstGeom prst="rect">
            <a:avLst/>
          </a:prstGeom>
          <a:noFill/>
        </p:spPr>
        <p:txBody>
          <a:bodyPr wrap="square" rtlCol="0">
            <a:spAutoFit/>
          </a:bodyPr>
          <a:lstStyle/>
          <a:p>
            <a:r>
              <a:rPr lang="en-US" sz="1400" dirty="0">
                <a:solidFill>
                  <a:srgbClr val="444746"/>
                </a:solidFill>
                <a:effectLst/>
                <a:latin typeface="Roboto" panose="02000000000000000000" pitchFamily="2" charset="0"/>
                <a:ea typeface="Roboto" panose="02000000000000000000" pitchFamily="2" charset="0"/>
                <a:cs typeface="Roboto" panose="02000000000000000000" pitchFamily="2" charset="0"/>
              </a:rPr>
              <a:t>Van der Linden, S. (2015). The social-psychological determinants of climate change risk perceptions: Towards a comprehensive model. Journal of Environmental Psychology, 41, 112-124</a:t>
            </a:r>
            <a:r>
              <a:rPr lang="en-US" sz="1400" dirty="0">
                <a:effectLst/>
              </a:rPr>
              <a:t> </a:t>
            </a:r>
            <a:endParaRPr lang="en-US" sz="1400" dirty="0"/>
          </a:p>
        </p:txBody>
      </p:sp>
      <p:sp>
        <p:nvSpPr>
          <p:cNvPr id="4" name="Oval 3">
            <a:extLst>
              <a:ext uri="{FF2B5EF4-FFF2-40B4-BE49-F238E27FC236}">
                <a16:creationId xmlns:a16="http://schemas.microsoft.com/office/drawing/2014/main" id="{E614D948-C9D6-FA4F-330F-D8D3D47DA423}"/>
              </a:ext>
            </a:extLst>
          </p:cNvPr>
          <p:cNvSpPr/>
          <p:nvPr/>
        </p:nvSpPr>
        <p:spPr bwMode="auto">
          <a:xfrm>
            <a:off x="605928" y="793215"/>
            <a:ext cx="6004193" cy="2492566"/>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sp>
        <p:nvSpPr>
          <p:cNvPr id="5" name="Oval 4">
            <a:extLst>
              <a:ext uri="{FF2B5EF4-FFF2-40B4-BE49-F238E27FC236}">
                <a16:creationId xmlns:a16="http://schemas.microsoft.com/office/drawing/2014/main" id="{9EAC2B44-2884-E070-C792-AC6E9139A649}"/>
              </a:ext>
            </a:extLst>
          </p:cNvPr>
          <p:cNvSpPr/>
          <p:nvPr/>
        </p:nvSpPr>
        <p:spPr bwMode="auto">
          <a:xfrm>
            <a:off x="1151263" y="2884585"/>
            <a:ext cx="6004193" cy="2492566"/>
          </a:xfrm>
          <a:prstGeom prst="ellipse">
            <a:avLst/>
          </a:prstGeom>
          <a:noFill/>
          <a:ln w="28575" cap="flat" cmpd="sng" algn="ctr">
            <a:solidFill>
              <a:srgbClr val="4A52E7"/>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dirty="0">
              <a:solidFill>
                <a:srgbClr val="4A52E7"/>
              </a:solidFill>
            </a:endParaRPr>
          </a:p>
        </p:txBody>
      </p:sp>
    </p:spTree>
    <p:extLst>
      <p:ext uri="{BB962C8B-B14F-4D97-AF65-F5344CB8AC3E}">
        <p14:creationId xmlns:p14="http://schemas.microsoft.com/office/powerpoint/2010/main" val="20287685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88F83-E2B9-9630-8D4C-3ADBDEC3CD9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12DEB51-59C5-706F-1B43-71A34D95C41D}"/>
              </a:ext>
            </a:extLst>
          </p:cNvPr>
          <p:cNvSpPr txBox="1"/>
          <p:nvPr/>
        </p:nvSpPr>
        <p:spPr>
          <a:xfrm>
            <a:off x="427549" y="97883"/>
            <a:ext cx="8579558" cy="1446550"/>
          </a:xfrm>
          <a:prstGeom prst="rect">
            <a:avLst/>
          </a:prstGeom>
          <a:noFill/>
        </p:spPr>
        <p:txBody>
          <a:bodyPr wrap="square" rtlCol="0">
            <a:spAutoFit/>
          </a:bodyPr>
          <a:lstStyle/>
          <a:p>
            <a:r>
              <a:rPr lang="en-US" sz="2200" dirty="0"/>
              <a:t>For this presentation we do not consider social interaction or contagion processes which describe how information and beliefs flows between individuals, but instead focus on how individuals process this information once received. Previous work included contagion processes.</a:t>
            </a:r>
          </a:p>
        </p:txBody>
      </p:sp>
      <p:pic>
        <p:nvPicPr>
          <p:cNvPr id="4" name="Picture 3">
            <a:extLst>
              <a:ext uri="{FF2B5EF4-FFF2-40B4-BE49-F238E27FC236}">
                <a16:creationId xmlns:a16="http://schemas.microsoft.com/office/drawing/2014/main" id="{BDDA738F-9766-CE57-E92A-02CEED201310}"/>
              </a:ext>
            </a:extLst>
          </p:cNvPr>
          <p:cNvPicPr>
            <a:picLocks noChangeAspect="1"/>
          </p:cNvPicPr>
          <p:nvPr/>
        </p:nvPicPr>
        <p:blipFill rotWithShape="1">
          <a:blip r:embed="rId2"/>
          <a:srcRect l="1529" t="9758" r="3441"/>
          <a:stretch/>
        </p:blipFill>
        <p:spPr>
          <a:xfrm>
            <a:off x="329336" y="1544433"/>
            <a:ext cx="8387115" cy="4629640"/>
          </a:xfrm>
          <a:prstGeom prst="rect">
            <a:avLst/>
          </a:prstGeom>
        </p:spPr>
      </p:pic>
      <p:sp>
        <p:nvSpPr>
          <p:cNvPr id="5" name="TextBox 4">
            <a:extLst>
              <a:ext uri="{FF2B5EF4-FFF2-40B4-BE49-F238E27FC236}">
                <a16:creationId xmlns:a16="http://schemas.microsoft.com/office/drawing/2014/main" id="{C27332C5-06C0-DA82-61AE-BE5D2E8B6A7D}"/>
              </a:ext>
            </a:extLst>
          </p:cNvPr>
          <p:cNvSpPr txBox="1"/>
          <p:nvPr/>
        </p:nvSpPr>
        <p:spPr>
          <a:xfrm>
            <a:off x="572877" y="6175342"/>
            <a:ext cx="8288902" cy="584775"/>
          </a:xfrm>
          <a:prstGeom prst="rect">
            <a:avLst/>
          </a:prstGeom>
          <a:noFill/>
        </p:spPr>
        <p:txBody>
          <a:bodyPr wrap="square" rtlCol="0">
            <a:spAutoFit/>
          </a:bodyPr>
          <a:lstStyle/>
          <a:p>
            <a:r>
              <a:rPr lang="en-US" sz="1600" dirty="0"/>
              <a:t>Moore, F.C., K. Lacasse, K. J. Mach, Y. A. Shin, L. J. Gross and B. </a:t>
            </a:r>
            <a:r>
              <a:rPr lang="en-US" sz="1600" dirty="0" err="1"/>
              <a:t>Beckage</a:t>
            </a:r>
            <a:r>
              <a:rPr lang="en-US" sz="1600" dirty="0"/>
              <a:t>. 2022. Determinants of emissions pathways in the coupled climate–social system. Nature 603: 103–111</a:t>
            </a:r>
          </a:p>
        </p:txBody>
      </p:sp>
    </p:spTree>
    <p:extLst>
      <p:ext uri="{BB962C8B-B14F-4D97-AF65-F5344CB8AC3E}">
        <p14:creationId xmlns:p14="http://schemas.microsoft.com/office/powerpoint/2010/main" val="2593448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5AC1D-AF28-4C4B-ACAB-E72B048C9047}"/>
              </a:ext>
            </a:extLst>
          </p:cNvPr>
          <p:cNvSpPr>
            <a:spLocks noGrp="1"/>
          </p:cNvSpPr>
          <p:nvPr>
            <p:ph type="title"/>
          </p:nvPr>
        </p:nvSpPr>
        <p:spPr>
          <a:xfrm>
            <a:off x="566058" y="0"/>
            <a:ext cx="7772400" cy="1143000"/>
          </a:xfrm>
        </p:spPr>
        <p:txBody>
          <a:bodyPr/>
          <a:lstStyle/>
          <a:p>
            <a:r>
              <a:rPr lang="en-US" dirty="0"/>
              <a:t>Global temperature conclusions</a:t>
            </a:r>
          </a:p>
        </p:txBody>
      </p:sp>
      <p:sp>
        <p:nvSpPr>
          <p:cNvPr id="3" name="Content Placeholder 2">
            <a:extLst>
              <a:ext uri="{FF2B5EF4-FFF2-40B4-BE49-F238E27FC236}">
                <a16:creationId xmlns:a16="http://schemas.microsoft.com/office/drawing/2014/main" id="{E24391F7-916F-4CDA-B75F-D36DC8A6168F}"/>
              </a:ext>
            </a:extLst>
          </p:cNvPr>
          <p:cNvSpPr>
            <a:spLocks noGrp="1"/>
          </p:cNvSpPr>
          <p:nvPr>
            <p:ph idx="1"/>
          </p:nvPr>
        </p:nvSpPr>
        <p:spPr>
          <a:xfrm>
            <a:off x="500743" y="1034143"/>
            <a:ext cx="7772400" cy="5105400"/>
          </a:xfrm>
        </p:spPr>
        <p:txBody>
          <a:bodyPr>
            <a:normAutofit fontScale="70000" lnSpcReduction="20000"/>
          </a:bodyPr>
          <a:lstStyle/>
          <a:p>
            <a:r>
              <a:rPr lang="en-US" dirty="0"/>
              <a:t>Despite parameter uncertainties, none of the policy–emissions clusters identified represent a pure business-as-usual world without climate policy. Even the highest-emission cluster produces warming in 2100 that is lower than the RCP7 business-as-usual baseline of 3.9 °C. The vast majority of runs (98%) produce warming of more than half a degree lower</a:t>
            </a:r>
          </a:p>
          <a:p>
            <a:endParaRPr lang="en-US" dirty="0"/>
          </a:p>
          <a:p>
            <a:r>
              <a:rPr lang="en-US" dirty="0"/>
              <a:t>Identified emissions trajectories, even the aggressive action scenario, fail to meet the more ambitious Paris Agreement target of limiting warming to 1.5 °C above pre-industrial levels.</a:t>
            </a:r>
          </a:p>
          <a:p>
            <a:endParaRPr lang="en-US" dirty="0"/>
          </a:p>
          <a:p>
            <a:r>
              <a:rPr lang="en-US" dirty="0"/>
              <a:t>We estimate a substantial probability of meeting the 2 °C Paris Agreement target—28% of our Monte Carlo runs result in 2091–2100 warming below 2 °C above 1880–1910 levels. </a:t>
            </a:r>
          </a:p>
          <a:p>
            <a:pPr marL="0" indent="0">
              <a:buNone/>
            </a:pPr>
            <a:endParaRPr lang="en-US" dirty="0"/>
          </a:p>
        </p:txBody>
      </p:sp>
      <p:pic>
        <p:nvPicPr>
          <p:cNvPr id="4" name="Picture 3" descr="Graphical user interface, text, application, email&#10;&#10;Description automatically generated">
            <a:extLst>
              <a:ext uri="{FF2B5EF4-FFF2-40B4-BE49-F238E27FC236}">
                <a16:creationId xmlns:a16="http://schemas.microsoft.com/office/drawing/2014/main" id="{DA4274B3-BAE8-0144-9511-30AF5E279B2B}"/>
              </a:ext>
            </a:extLst>
          </p:cNvPr>
          <p:cNvPicPr>
            <a:picLocks noChangeAspect="1"/>
          </p:cNvPicPr>
          <p:nvPr/>
        </p:nvPicPr>
        <p:blipFill>
          <a:blip r:embed="rId2"/>
          <a:stretch>
            <a:fillRect/>
          </a:stretch>
        </p:blipFill>
        <p:spPr>
          <a:xfrm>
            <a:off x="5671458" y="5173350"/>
            <a:ext cx="2971799" cy="1601986"/>
          </a:xfrm>
          <a:prstGeom prst="rect">
            <a:avLst/>
          </a:prstGeom>
        </p:spPr>
      </p:pic>
    </p:spTree>
    <p:extLst>
      <p:ext uri="{BB962C8B-B14F-4D97-AF65-F5344CB8AC3E}">
        <p14:creationId xmlns:p14="http://schemas.microsoft.com/office/powerpoint/2010/main" val="812601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A29F0-3A10-AB90-F89A-4E76394E7BF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DBAEFD0-FE0F-44AA-A095-A5029FD8064A}"/>
              </a:ext>
            </a:extLst>
          </p:cNvPr>
          <p:cNvSpPr txBox="1"/>
          <p:nvPr/>
        </p:nvSpPr>
        <p:spPr>
          <a:xfrm>
            <a:off x="1915042" y="197270"/>
            <a:ext cx="6672262" cy="646331"/>
          </a:xfrm>
          <a:prstGeom prst="rect">
            <a:avLst/>
          </a:prstGeom>
          <a:noFill/>
        </p:spPr>
        <p:txBody>
          <a:bodyPr wrap="square" rtlCol="0">
            <a:spAutoFit/>
          </a:bodyPr>
          <a:lstStyle/>
          <a:p>
            <a:r>
              <a:rPr lang="en-US" sz="3600" b="1" dirty="0"/>
              <a:t>Cognitive Processes </a:t>
            </a:r>
          </a:p>
        </p:txBody>
      </p:sp>
      <p:sp>
        <p:nvSpPr>
          <p:cNvPr id="3" name="TextBox 2">
            <a:extLst>
              <a:ext uri="{FF2B5EF4-FFF2-40B4-BE49-F238E27FC236}">
                <a16:creationId xmlns:a16="http://schemas.microsoft.com/office/drawing/2014/main" id="{A8109179-6C53-4B47-59DD-E2AEB104EBF6}"/>
              </a:ext>
            </a:extLst>
          </p:cNvPr>
          <p:cNvSpPr txBox="1"/>
          <p:nvPr/>
        </p:nvSpPr>
        <p:spPr>
          <a:xfrm>
            <a:off x="282221" y="941942"/>
            <a:ext cx="8579558" cy="5170646"/>
          </a:xfrm>
          <a:prstGeom prst="rect">
            <a:avLst/>
          </a:prstGeom>
          <a:noFill/>
        </p:spPr>
        <p:txBody>
          <a:bodyPr wrap="square" rtlCol="0">
            <a:spAutoFit/>
          </a:bodyPr>
          <a:lstStyle/>
          <a:p>
            <a:r>
              <a:rPr lang="en-US" sz="2200" dirty="0">
                <a:solidFill>
                  <a:srgbClr val="4A52E7"/>
                </a:solidFill>
              </a:rPr>
              <a:t>Social science identifies a range of processes to explain how people react to new experiential information - some information is weighed more or less and associated to stronger or weaker climate risk perception.</a:t>
            </a:r>
          </a:p>
          <a:p>
            <a:r>
              <a:rPr lang="en-US" sz="2200" dirty="0">
                <a:solidFill>
                  <a:srgbClr val="C00000"/>
                </a:solidFill>
              </a:rPr>
              <a:t>Initial theory of risk perception assumed people were making “rational choices”, weighing the probability of available information about negative and positive outcomes and using these to come to conclusions. It is now clear that humans instead make decisions about risk in a </a:t>
            </a:r>
            <a:r>
              <a:rPr lang="en-US" sz="2200" b="1" dirty="0">
                <a:solidFill>
                  <a:srgbClr val="C00000"/>
                </a:solidFill>
              </a:rPr>
              <a:t>boundedly rational</a:t>
            </a:r>
            <a:r>
              <a:rPr lang="en-US" sz="2200" dirty="0">
                <a:solidFill>
                  <a:srgbClr val="C00000"/>
                </a:solidFill>
              </a:rPr>
              <a:t> way, utilizing emotional feelings, heuristics, social information along with knowledge, with experiential processes of particular importance.</a:t>
            </a:r>
          </a:p>
          <a:p>
            <a:r>
              <a:rPr lang="en-US" sz="2200" dirty="0">
                <a:solidFill>
                  <a:srgbClr val="4A52E7"/>
                </a:solidFill>
              </a:rPr>
              <a:t>People’s experiences with changing climate can strengthen perceived climate risk, mediated by how humans perceive and process information about the environment. This information processing is </a:t>
            </a:r>
            <a:r>
              <a:rPr lang="en-US" sz="2200" b="1" i="1" dirty="0">
                <a:solidFill>
                  <a:srgbClr val="4A52E7"/>
                </a:solidFill>
              </a:rPr>
              <a:t>cognition</a:t>
            </a:r>
            <a:r>
              <a:rPr lang="en-US" sz="2200" dirty="0">
                <a:solidFill>
                  <a:srgbClr val="4A52E7"/>
                </a:solidFill>
              </a:rPr>
              <a:t> -  describing how humans sense, forget, and process signals from the environment, translating these signals into responses. </a:t>
            </a:r>
          </a:p>
        </p:txBody>
      </p:sp>
    </p:spTree>
    <p:extLst>
      <p:ext uri="{BB962C8B-B14F-4D97-AF65-F5344CB8AC3E}">
        <p14:creationId xmlns:p14="http://schemas.microsoft.com/office/powerpoint/2010/main" val="23062168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1F5E7-3707-8D90-A8A3-86A57E6F9E4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B3BF832-6485-9AA6-DD45-0BB4F611947F}"/>
              </a:ext>
            </a:extLst>
          </p:cNvPr>
          <p:cNvSpPr txBox="1"/>
          <p:nvPr/>
        </p:nvSpPr>
        <p:spPr>
          <a:xfrm>
            <a:off x="2189517" y="146722"/>
            <a:ext cx="6672262" cy="646331"/>
          </a:xfrm>
          <a:prstGeom prst="rect">
            <a:avLst/>
          </a:prstGeom>
          <a:noFill/>
        </p:spPr>
        <p:txBody>
          <a:bodyPr wrap="square" rtlCol="0">
            <a:spAutoFit/>
          </a:bodyPr>
          <a:lstStyle/>
          <a:p>
            <a:r>
              <a:rPr lang="en-US" sz="3600" b="1" dirty="0"/>
              <a:t>Cognitive Processes </a:t>
            </a:r>
          </a:p>
        </p:txBody>
      </p:sp>
      <p:sp>
        <p:nvSpPr>
          <p:cNvPr id="3" name="TextBox 2">
            <a:extLst>
              <a:ext uri="{FF2B5EF4-FFF2-40B4-BE49-F238E27FC236}">
                <a16:creationId xmlns:a16="http://schemas.microsoft.com/office/drawing/2014/main" id="{73C3997A-BC0C-DE90-11C0-B76265FD8934}"/>
              </a:ext>
            </a:extLst>
          </p:cNvPr>
          <p:cNvSpPr txBox="1"/>
          <p:nvPr/>
        </p:nvSpPr>
        <p:spPr>
          <a:xfrm>
            <a:off x="282221" y="941942"/>
            <a:ext cx="8579558" cy="5170646"/>
          </a:xfrm>
          <a:prstGeom prst="rect">
            <a:avLst/>
          </a:prstGeom>
          <a:noFill/>
        </p:spPr>
        <p:txBody>
          <a:bodyPr wrap="square" rtlCol="0">
            <a:spAutoFit/>
          </a:bodyPr>
          <a:lstStyle/>
          <a:p>
            <a:r>
              <a:rPr lang="en-US" sz="2200" dirty="0">
                <a:solidFill>
                  <a:srgbClr val="4A52E7"/>
                </a:solidFill>
              </a:rPr>
              <a:t>Social science identifies a range of processes to explain how people react to new experiential information - some information is weighed more or less and associated to stronger or weaker climate risk perception.</a:t>
            </a:r>
          </a:p>
          <a:p>
            <a:r>
              <a:rPr lang="en-US" sz="2200" dirty="0">
                <a:solidFill>
                  <a:srgbClr val="C00000"/>
                </a:solidFill>
              </a:rPr>
              <a:t>Initial theory of risk perception assumed people were making “rational choices”, weighing the probability of available information about negative and positive outcomes and using these to come to conclusions. It is now clear that humans instead make decisions about risk in a </a:t>
            </a:r>
            <a:r>
              <a:rPr lang="en-US" sz="2200" b="1" dirty="0">
                <a:solidFill>
                  <a:srgbClr val="C00000"/>
                </a:solidFill>
              </a:rPr>
              <a:t>boundedly rational</a:t>
            </a:r>
            <a:r>
              <a:rPr lang="en-US" sz="2200" dirty="0">
                <a:solidFill>
                  <a:srgbClr val="C00000"/>
                </a:solidFill>
              </a:rPr>
              <a:t> way, utilizing emotional feelings, heuristics, social information along with knowledge, with experiential processes of particular importance.</a:t>
            </a:r>
          </a:p>
          <a:p>
            <a:r>
              <a:rPr lang="en-US" sz="2200" dirty="0">
                <a:solidFill>
                  <a:srgbClr val="4A52E7"/>
                </a:solidFill>
              </a:rPr>
              <a:t>People’s experiences with changing climate can strengthen perceived climate risk, mediated by how humans perceive and process information about the environment. This information processing is </a:t>
            </a:r>
            <a:r>
              <a:rPr lang="en-US" sz="2200" b="1" i="1" dirty="0">
                <a:solidFill>
                  <a:srgbClr val="4A52E7"/>
                </a:solidFill>
              </a:rPr>
              <a:t>cognition</a:t>
            </a:r>
            <a:r>
              <a:rPr lang="en-US" sz="2200" dirty="0">
                <a:solidFill>
                  <a:srgbClr val="4A52E7"/>
                </a:solidFill>
              </a:rPr>
              <a:t> -  describing how humans sense, forget, and process signals from the environment, translating these signals into responses. </a:t>
            </a:r>
          </a:p>
        </p:txBody>
      </p:sp>
      <p:pic>
        <p:nvPicPr>
          <p:cNvPr id="5" name="Picture 4" descr="A person in a suit&#10;&#10;Description automatically generated">
            <a:extLst>
              <a:ext uri="{FF2B5EF4-FFF2-40B4-BE49-F238E27FC236}">
                <a16:creationId xmlns:a16="http://schemas.microsoft.com/office/drawing/2014/main" id="{CDE03A4B-E66C-1D76-86DA-8BB2A4F54BB4}"/>
              </a:ext>
            </a:extLst>
          </p:cNvPr>
          <p:cNvPicPr>
            <a:picLocks noChangeAspect="1"/>
          </p:cNvPicPr>
          <p:nvPr/>
        </p:nvPicPr>
        <p:blipFill>
          <a:blip r:embed="rId2"/>
          <a:stretch>
            <a:fillRect/>
          </a:stretch>
        </p:blipFill>
        <p:spPr>
          <a:xfrm>
            <a:off x="2651008" y="2297445"/>
            <a:ext cx="3220981" cy="3815143"/>
          </a:xfrm>
          <a:prstGeom prst="rect">
            <a:avLst/>
          </a:prstGeom>
        </p:spPr>
      </p:pic>
      <p:sp>
        <p:nvSpPr>
          <p:cNvPr id="6" name="TextBox 5">
            <a:extLst>
              <a:ext uri="{FF2B5EF4-FFF2-40B4-BE49-F238E27FC236}">
                <a16:creationId xmlns:a16="http://schemas.microsoft.com/office/drawing/2014/main" id="{E01B5102-71B2-43BB-D21A-99C2C9EB7B68}"/>
              </a:ext>
            </a:extLst>
          </p:cNvPr>
          <p:cNvSpPr txBox="1"/>
          <p:nvPr/>
        </p:nvSpPr>
        <p:spPr>
          <a:xfrm>
            <a:off x="2799181" y="5133861"/>
            <a:ext cx="2924634" cy="523220"/>
          </a:xfrm>
          <a:prstGeom prst="rect">
            <a:avLst/>
          </a:prstGeom>
          <a:noFill/>
        </p:spPr>
        <p:txBody>
          <a:bodyPr wrap="square" rtlCol="0">
            <a:spAutoFit/>
          </a:bodyPr>
          <a:lstStyle/>
          <a:p>
            <a:r>
              <a:rPr lang="en-US" dirty="0">
                <a:solidFill>
                  <a:schemeClr val="bg1"/>
                </a:solidFill>
              </a:rPr>
              <a:t>Daniel Kahneman</a:t>
            </a:r>
          </a:p>
        </p:txBody>
      </p:sp>
    </p:spTree>
    <p:extLst>
      <p:ext uri="{BB962C8B-B14F-4D97-AF65-F5344CB8AC3E}">
        <p14:creationId xmlns:p14="http://schemas.microsoft.com/office/powerpoint/2010/main" val="5247241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AF4C5-282F-7D85-2D4B-E1B17A2F777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18A6647-2B03-D3C5-DB82-2D56C09A896D}"/>
              </a:ext>
            </a:extLst>
          </p:cNvPr>
          <p:cNvSpPr txBox="1"/>
          <p:nvPr/>
        </p:nvSpPr>
        <p:spPr>
          <a:xfrm>
            <a:off x="775399" y="164219"/>
            <a:ext cx="7861826" cy="1077218"/>
          </a:xfrm>
          <a:prstGeom prst="rect">
            <a:avLst/>
          </a:prstGeom>
          <a:noFill/>
        </p:spPr>
        <p:txBody>
          <a:bodyPr wrap="square" rtlCol="0">
            <a:spAutoFit/>
          </a:bodyPr>
          <a:lstStyle/>
          <a:p>
            <a:r>
              <a:rPr lang="en-US" sz="3600" b="1" dirty="0"/>
              <a:t>Cognitive Processes Terminology: </a:t>
            </a:r>
          </a:p>
          <a:p>
            <a:r>
              <a:rPr lang="en-US" b="1" i="1" dirty="0">
                <a:solidFill>
                  <a:srgbClr val="4A52E7"/>
                </a:solidFill>
              </a:rPr>
              <a:t>                         How likely is it? </a:t>
            </a:r>
          </a:p>
        </p:txBody>
      </p:sp>
      <p:sp>
        <p:nvSpPr>
          <p:cNvPr id="3" name="TextBox 2">
            <a:extLst>
              <a:ext uri="{FF2B5EF4-FFF2-40B4-BE49-F238E27FC236}">
                <a16:creationId xmlns:a16="http://schemas.microsoft.com/office/drawing/2014/main" id="{0C1A6EFF-A4DF-8FA0-8A3C-015738F10447}"/>
              </a:ext>
            </a:extLst>
          </p:cNvPr>
          <p:cNvSpPr txBox="1"/>
          <p:nvPr/>
        </p:nvSpPr>
        <p:spPr>
          <a:xfrm>
            <a:off x="282221" y="1241437"/>
            <a:ext cx="8579558" cy="5262979"/>
          </a:xfrm>
          <a:prstGeom prst="rect">
            <a:avLst/>
          </a:prstGeom>
          <a:noFill/>
        </p:spPr>
        <p:txBody>
          <a:bodyPr wrap="square" rtlCol="0">
            <a:spAutoFit/>
          </a:bodyPr>
          <a:lstStyle/>
          <a:p>
            <a:r>
              <a:rPr lang="en-US" sz="2400" dirty="0"/>
              <a:t>A factor that matters when people are gauging risks as to how likely something is to occur is how easily it is to bring instances of that risky event to mind - the </a:t>
            </a:r>
            <a:r>
              <a:rPr lang="en-US" sz="2400" b="1" i="1" dirty="0"/>
              <a:t>availability</a:t>
            </a:r>
            <a:r>
              <a:rPr lang="en-US" sz="2400" dirty="0"/>
              <a:t> heuristic. Risks may more quickly come to mind if someone has personal experience of that risk, either to themselves or within their social network or if it is widely reported in the media or elaborated by “influencers”. </a:t>
            </a:r>
          </a:p>
          <a:p>
            <a:endParaRPr lang="en-US" sz="2400" dirty="0"/>
          </a:p>
          <a:p>
            <a:r>
              <a:rPr lang="en-US" sz="2400" dirty="0"/>
              <a:t>More recent events also may be more easily brought to mind. The </a:t>
            </a:r>
            <a:r>
              <a:rPr lang="en-US" sz="2400" b="1" i="1" dirty="0"/>
              <a:t>recency</a:t>
            </a:r>
            <a:r>
              <a:rPr lang="en-US" sz="2400" dirty="0"/>
              <a:t> effect describes how more recent experiences receive greater weight than earlier ones when receiving repeated information with which to make a judgment or shape a belief. Personal experiences with different extreme events such as flooding can lead people to perceive that they are at higher risk for future flooding. </a:t>
            </a:r>
          </a:p>
        </p:txBody>
      </p:sp>
    </p:spTree>
    <p:extLst>
      <p:ext uri="{BB962C8B-B14F-4D97-AF65-F5344CB8AC3E}">
        <p14:creationId xmlns:p14="http://schemas.microsoft.com/office/powerpoint/2010/main" val="1793754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B826E-9C66-95DF-7D08-8E75E0FFC8F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FE47916-F8F5-B689-D063-F0DBCC2A8365}"/>
              </a:ext>
            </a:extLst>
          </p:cNvPr>
          <p:cNvSpPr txBox="1"/>
          <p:nvPr/>
        </p:nvSpPr>
        <p:spPr>
          <a:xfrm>
            <a:off x="775399" y="164219"/>
            <a:ext cx="7861826" cy="1077218"/>
          </a:xfrm>
          <a:prstGeom prst="rect">
            <a:avLst/>
          </a:prstGeom>
          <a:noFill/>
        </p:spPr>
        <p:txBody>
          <a:bodyPr wrap="square" rtlCol="0">
            <a:spAutoFit/>
          </a:bodyPr>
          <a:lstStyle/>
          <a:p>
            <a:r>
              <a:rPr lang="en-US" sz="3600" b="1" dirty="0"/>
              <a:t>Cognitive Processes Terminology: </a:t>
            </a:r>
          </a:p>
          <a:p>
            <a:r>
              <a:rPr lang="en-US" b="1" i="1" dirty="0">
                <a:solidFill>
                  <a:srgbClr val="4A52E7"/>
                </a:solidFill>
              </a:rPr>
              <a:t>                         What is normal? </a:t>
            </a:r>
          </a:p>
        </p:txBody>
      </p:sp>
      <p:sp>
        <p:nvSpPr>
          <p:cNvPr id="3" name="TextBox 2">
            <a:extLst>
              <a:ext uri="{FF2B5EF4-FFF2-40B4-BE49-F238E27FC236}">
                <a16:creationId xmlns:a16="http://schemas.microsoft.com/office/drawing/2014/main" id="{7A7464AF-4D1A-5CA2-C3FC-846AC1550322}"/>
              </a:ext>
            </a:extLst>
          </p:cNvPr>
          <p:cNvSpPr txBox="1"/>
          <p:nvPr/>
        </p:nvSpPr>
        <p:spPr>
          <a:xfrm>
            <a:off x="282221" y="1241437"/>
            <a:ext cx="8579558" cy="5509200"/>
          </a:xfrm>
          <a:prstGeom prst="rect">
            <a:avLst/>
          </a:prstGeom>
          <a:noFill/>
        </p:spPr>
        <p:txBody>
          <a:bodyPr wrap="square" rtlCol="0">
            <a:spAutoFit/>
          </a:bodyPr>
          <a:lstStyle/>
          <a:p>
            <a:r>
              <a:rPr lang="en-US" sz="2200" dirty="0"/>
              <a:t>How do people determine the </a:t>
            </a:r>
            <a:r>
              <a:rPr lang="en-US" sz="2200" b="1" i="1" dirty="0"/>
              <a:t>baseline</a:t>
            </a:r>
            <a:r>
              <a:rPr lang="en-US" sz="2200" dirty="0"/>
              <a:t> against which the current experiences should be compared? Climate change analyses often compare current temperature or weather events to pre-industrial or to the past 30 years. There is evidence that people typically use a smaller, more recent window for making comparisons - that the baseline they are using to make comparisons is shifting on a shorter time scale.</a:t>
            </a:r>
          </a:p>
          <a:p>
            <a:endParaRPr lang="en-US" sz="2200" dirty="0"/>
          </a:p>
          <a:p>
            <a:r>
              <a:rPr lang="en-US" sz="2200" dirty="0"/>
              <a:t>Risk perception is a process of adjustment to and acceptance of a new state of the environment. </a:t>
            </a:r>
            <a:r>
              <a:rPr lang="en-US" sz="2200" b="1" i="1" dirty="0"/>
              <a:t>Habituation</a:t>
            </a:r>
            <a:r>
              <a:rPr lang="en-US" sz="2200" dirty="0"/>
              <a:t> can be represented as a ‘</a:t>
            </a:r>
            <a:r>
              <a:rPr lang="en-US" sz="2200" b="1" i="1" dirty="0"/>
              <a:t>shifting baseline</a:t>
            </a:r>
            <a:r>
              <a:rPr lang="en-US" sz="2200" dirty="0"/>
              <a:t>’ - whether events are considered extreme is relative to a baseline average of recent past events. People seem to compare current temperature anomalies (hot or cold) to those experienced in the past 5 years (a reference point for normal ranges from 2 - 8 years ago). People can habituate to consistent risks in their environment - as the risk becomes more familiar, the sense of risk decreases. Consistent events may start to seem less risky over time.</a:t>
            </a:r>
          </a:p>
        </p:txBody>
      </p:sp>
    </p:spTree>
    <p:extLst>
      <p:ext uri="{BB962C8B-B14F-4D97-AF65-F5344CB8AC3E}">
        <p14:creationId xmlns:p14="http://schemas.microsoft.com/office/powerpoint/2010/main" val="39396021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8EA8A-CB7D-3FF8-1390-A93DD205CB7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41BF9C9-3938-F178-9CE2-A436537A0871}"/>
              </a:ext>
            </a:extLst>
          </p:cNvPr>
          <p:cNvSpPr txBox="1"/>
          <p:nvPr/>
        </p:nvSpPr>
        <p:spPr>
          <a:xfrm>
            <a:off x="775399" y="164219"/>
            <a:ext cx="7861826" cy="1077218"/>
          </a:xfrm>
          <a:prstGeom prst="rect">
            <a:avLst/>
          </a:prstGeom>
          <a:noFill/>
        </p:spPr>
        <p:txBody>
          <a:bodyPr wrap="square" rtlCol="0">
            <a:spAutoFit/>
          </a:bodyPr>
          <a:lstStyle/>
          <a:p>
            <a:r>
              <a:rPr lang="en-US" sz="3600" b="1" dirty="0"/>
              <a:t>Cognitive Processes Terminology: </a:t>
            </a:r>
          </a:p>
          <a:p>
            <a:r>
              <a:rPr lang="en-US" b="1" i="1" dirty="0">
                <a:solidFill>
                  <a:srgbClr val="4A52E7"/>
                </a:solidFill>
              </a:rPr>
              <a:t>                         How scary is it? </a:t>
            </a:r>
          </a:p>
        </p:txBody>
      </p:sp>
      <p:sp>
        <p:nvSpPr>
          <p:cNvPr id="3" name="TextBox 2">
            <a:extLst>
              <a:ext uri="{FF2B5EF4-FFF2-40B4-BE49-F238E27FC236}">
                <a16:creationId xmlns:a16="http://schemas.microsoft.com/office/drawing/2014/main" id="{6019B5D0-AF46-CB8B-4812-D7AFA86809C9}"/>
              </a:ext>
            </a:extLst>
          </p:cNvPr>
          <p:cNvSpPr txBox="1"/>
          <p:nvPr/>
        </p:nvSpPr>
        <p:spPr>
          <a:xfrm>
            <a:off x="264405" y="1371600"/>
            <a:ext cx="8579558" cy="4832092"/>
          </a:xfrm>
          <a:prstGeom prst="rect">
            <a:avLst/>
          </a:prstGeom>
          <a:noFill/>
        </p:spPr>
        <p:txBody>
          <a:bodyPr wrap="square" rtlCol="0">
            <a:spAutoFit/>
          </a:bodyPr>
          <a:lstStyle/>
          <a:p>
            <a:r>
              <a:rPr lang="en-US" dirty="0"/>
              <a:t>Specific large events that were especially damaging or costly can continue to have an impact on perceptions of risk for longer periods of time. These events may be particularly emotionally evocative, and strong emotional reactions can influence the perception of risk. The </a:t>
            </a:r>
            <a:r>
              <a:rPr lang="en-US" b="1" i="1" dirty="0"/>
              <a:t>affect heuristic </a:t>
            </a:r>
            <a:r>
              <a:rPr lang="en-US" dirty="0"/>
              <a:t>(“risk as feelings”) explains that judgements of risk are impacted by the affective meaning associated with a hazard - how much dread, fear, or general negative affect it evokes. </a:t>
            </a:r>
            <a:r>
              <a:rPr lang="en-US" b="1" i="1" dirty="0"/>
              <a:t>Salience</a:t>
            </a:r>
            <a:r>
              <a:rPr lang="en-US" dirty="0"/>
              <a:t> refers to this affect aspect of risk perception - how important an event is in impacting risk perception. </a:t>
            </a:r>
          </a:p>
        </p:txBody>
      </p:sp>
    </p:spTree>
    <p:extLst>
      <p:ext uri="{BB962C8B-B14F-4D97-AF65-F5344CB8AC3E}">
        <p14:creationId xmlns:p14="http://schemas.microsoft.com/office/powerpoint/2010/main" val="42559984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7C75D-6D64-7862-290A-6F723634A6F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6CFEBAA-6690-1990-A98F-F29244A27F9D}"/>
              </a:ext>
            </a:extLst>
          </p:cNvPr>
          <p:cNvSpPr txBox="1"/>
          <p:nvPr/>
        </p:nvSpPr>
        <p:spPr>
          <a:xfrm>
            <a:off x="775399" y="164219"/>
            <a:ext cx="7861826" cy="1077218"/>
          </a:xfrm>
          <a:prstGeom prst="rect">
            <a:avLst/>
          </a:prstGeom>
          <a:noFill/>
        </p:spPr>
        <p:txBody>
          <a:bodyPr wrap="square" rtlCol="0">
            <a:spAutoFit/>
          </a:bodyPr>
          <a:lstStyle/>
          <a:p>
            <a:r>
              <a:rPr lang="en-US" sz="3600" b="1" dirty="0"/>
              <a:t>Cognitive Processes Terminology: </a:t>
            </a:r>
          </a:p>
          <a:p>
            <a:r>
              <a:rPr lang="en-US" b="1" i="1" dirty="0">
                <a:solidFill>
                  <a:srgbClr val="4A52E7"/>
                </a:solidFill>
              </a:rPr>
              <a:t>                   Is it due to climate change? </a:t>
            </a:r>
          </a:p>
        </p:txBody>
      </p:sp>
      <p:sp>
        <p:nvSpPr>
          <p:cNvPr id="3" name="TextBox 2">
            <a:extLst>
              <a:ext uri="{FF2B5EF4-FFF2-40B4-BE49-F238E27FC236}">
                <a16:creationId xmlns:a16="http://schemas.microsoft.com/office/drawing/2014/main" id="{40C5ADCF-8780-C215-B216-5C4C9790D9EF}"/>
              </a:ext>
            </a:extLst>
          </p:cNvPr>
          <p:cNvSpPr txBox="1"/>
          <p:nvPr/>
        </p:nvSpPr>
        <p:spPr>
          <a:xfrm>
            <a:off x="282221" y="1241437"/>
            <a:ext cx="8579558" cy="4493538"/>
          </a:xfrm>
          <a:prstGeom prst="rect">
            <a:avLst/>
          </a:prstGeom>
          <a:noFill/>
        </p:spPr>
        <p:txBody>
          <a:bodyPr wrap="square" rtlCol="0">
            <a:spAutoFit/>
          </a:bodyPr>
          <a:lstStyle/>
          <a:p>
            <a:r>
              <a:rPr lang="en-US" sz="2200" b="1" i="1" dirty="0"/>
              <a:t>Biased assimilation </a:t>
            </a:r>
            <a:r>
              <a:rPr lang="en-US" sz="2200" dirty="0"/>
              <a:t>(‘motivated reasoning’) describes the process by which people more easily accept and overweight information that supports their preexisting beliefs while they are more hesitant to accept and underweight evidence that is inconsistent with these beliefs. Having such a belief-supporting goal leads to </a:t>
            </a:r>
            <a:r>
              <a:rPr lang="en-US" sz="2200" b="1" i="1" dirty="0"/>
              <a:t>directional bias</a:t>
            </a:r>
            <a:r>
              <a:rPr lang="en-US" sz="2200" dirty="0"/>
              <a:t>, where the prior beliefs influence information processing in a Bayesian framework. This process impacts whether or not people attribute extreme weather events to climate change. Those with initial strong beliefs (or lack of belief) regarding climate change tend to report that they experienced more (less) extreme events over time. People’s degree of climate skepticism alters how they interpret extreme cold weather. Those less skeptical are more likely to report it as evidence for climate change while those more skeptical are more likely to find it as evidence against climate change </a:t>
            </a:r>
          </a:p>
        </p:txBody>
      </p:sp>
    </p:spTree>
    <p:extLst>
      <p:ext uri="{BB962C8B-B14F-4D97-AF65-F5344CB8AC3E}">
        <p14:creationId xmlns:p14="http://schemas.microsoft.com/office/powerpoint/2010/main" val="3264276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550"/>
            <a:ext cx="9144000" cy="6096000"/>
          </a:xfrm>
          <a:prstGeom prst="rect">
            <a:avLst/>
          </a:prstGeom>
        </p:spPr>
      </p:pic>
      <p:sp>
        <p:nvSpPr>
          <p:cNvPr id="3" name="Subtitle 2"/>
          <p:cNvSpPr>
            <a:spLocks noGrp="1"/>
          </p:cNvSpPr>
          <p:nvPr>
            <p:ph type="subTitle" idx="1"/>
          </p:nvPr>
        </p:nvSpPr>
        <p:spPr>
          <a:xfrm>
            <a:off x="-76200" y="4123489"/>
            <a:ext cx="4876800" cy="1972602"/>
          </a:xfrm>
        </p:spPr>
        <p:txBody>
          <a:bodyPr>
            <a:normAutofit fontScale="62500" lnSpcReduction="20000"/>
          </a:bodyPr>
          <a:lstStyle/>
          <a:p>
            <a:r>
              <a:rPr lang="en-US" dirty="0">
                <a:solidFill>
                  <a:schemeClr val="bg1"/>
                </a:solidFill>
              </a:rPr>
              <a:t>Brian Beckage, University of Vermont</a:t>
            </a:r>
          </a:p>
          <a:p>
            <a:r>
              <a:rPr lang="en-US" dirty="0">
                <a:solidFill>
                  <a:schemeClr val="bg1"/>
                </a:solidFill>
              </a:rPr>
              <a:t>Louis Gross, University of Tennessee</a:t>
            </a:r>
          </a:p>
          <a:p>
            <a:r>
              <a:rPr lang="en-US" dirty="0">
                <a:solidFill>
                  <a:schemeClr val="bg1"/>
                </a:solidFill>
              </a:rPr>
              <a:t>Katherine </a:t>
            </a:r>
            <a:r>
              <a:rPr lang="en-US" dirty="0" err="1">
                <a:solidFill>
                  <a:schemeClr val="bg1"/>
                </a:solidFill>
              </a:rPr>
              <a:t>Lacasse</a:t>
            </a:r>
            <a:r>
              <a:rPr lang="en-US" dirty="0">
                <a:solidFill>
                  <a:schemeClr val="bg1"/>
                </a:solidFill>
              </a:rPr>
              <a:t>, Rhode Island College</a:t>
            </a:r>
          </a:p>
          <a:p>
            <a:r>
              <a:rPr lang="en-US" dirty="0">
                <a:solidFill>
                  <a:schemeClr val="bg1"/>
                </a:solidFill>
              </a:rPr>
              <a:t>Eric </a:t>
            </a:r>
            <a:r>
              <a:rPr lang="en-US" dirty="0" err="1">
                <a:solidFill>
                  <a:schemeClr val="bg1"/>
                </a:solidFill>
              </a:rPr>
              <a:t>Carr</a:t>
            </a:r>
            <a:r>
              <a:rPr lang="en-US" dirty="0">
                <a:solidFill>
                  <a:schemeClr val="bg1"/>
                </a:solidFill>
              </a:rPr>
              <a:t>, University of Tennessee</a:t>
            </a:r>
          </a:p>
          <a:p>
            <a:r>
              <a:rPr lang="en-US" dirty="0">
                <a:solidFill>
                  <a:schemeClr val="bg1"/>
                </a:solidFill>
              </a:rPr>
              <a:t>Sara Metcalf, State University of New York </a:t>
            </a:r>
          </a:p>
          <a:p>
            <a:r>
              <a:rPr lang="en-US" dirty="0">
                <a:solidFill>
                  <a:schemeClr val="bg1"/>
                </a:solidFill>
              </a:rPr>
              <a:t>Jonathan Winter, Dartmouth College</a:t>
            </a:r>
          </a:p>
          <a:p>
            <a:endParaRPr lang="en-US" baseline="30000" dirty="0">
              <a:solidFill>
                <a:schemeClr val="bg1"/>
              </a:solidFill>
            </a:endParaRPr>
          </a:p>
        </p:txBody>
      </p:sp>
      <p:sp>
        <p:nvSpPr>
          <p:cNvPr id="4" name="TextBox 3"/>
          <p:cNvSpPr txBox="1"/>
          <p:nvPr/>
        </p:nvSpPr>
        <p:spPr>
          <a:xfrm>
            <a:off x="8382000" y="5924766"/>
            <a:ext cx="786384" cy="276999"/>
          </a:xfrm>
          <a:prstGeom prst="rect">
            <a:avLst/>
          </a:prstGeom>
          <a:noFill/>
        </p:spPr>
        <p:txBody>
          <a:bodyPr wrap="square" rtlCol="0">
            <a:spAutoFit/>
          </a:bodyPr>
          <a:lstStyle/>
          <a:p>
            <a:r>
              <a:rPr lang="en-US" sz="1200" dirty="0"/>
              <a:t>0:00-:30</a:t>
            </a:r>
          </a:p>
        </p:txBody>
      </p:sp>
      <p:sp>
        <p:nvSpPr>
          <p:cNvPr id="10" name="Subtitle 2"/>
          <p:cNvSpPr txBox="1">
            <a:spLocks/>
          </p:cNvSpPr>
          <p:nvPr/>
        </p:nvSpPr>
        <p:spPr>
          <a:xfrm>
            <a:off x="1143000" y="4022971"/>
            <a:ext cx="64008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US" dirty="0">
              <a:solidFill>
                <a:schemeClr val="tx1"/>
              </a:solidFill>
            </a:endParaRPr>
          </a:p>
        </p:txBody>
      </p:sp>
      <p:sp>
        <p:nvSpPr>
          <p:cNvPr id="15" name="Subtitle 2"/>
          <p:cNvSpPr txBox="1">
            <a:spLocks/>
          </p:cNvSpPr>
          <p:nvPr/>
        </p:nvSpPr>
        <p:spPr>
          <a:xfrm>
            <a:off x="4419600" y="4123489"/>
            <a:ext cx="4724400" cy="1925877"/>
          </a:xfrm>
          <a:prstGeom prst="rect">
            <a:avLst/>
          </a:prstGeom>
        </p:spPr>
        <p:txBody>
          <a:bodyPr vert="horz" lIns="91440" tIns="45720" rIns="91440" bIns="45720" rtlCol="0">
            <a:normAutofit fontScale="62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dirty="0">
                <a:solidFill>
                  <a:schemeClr val="bg1"/>
                </a:solidFill>
              </a:rPr>
              <a:t>Peter Howe, Utah State University</a:t>
            </a:r>
          </a:p>
          <a:p>
            <a:r>
              <a:rPr lang="en-US" dirty="0">
                <a:solidFill>
                  <a:schemeClr val="bg1"/>
                </a:solidFill>
              </a:rPr>
              <a:t>Nina </a:t>
            </a:r>
            <a:r>
              <a:rPr lang="en-US" dirty="0" err="1">
                <a:solidFill>
                  <a:schemeClr val="bg1"/>
                </a:solidFill>
              </a:rPr>
              <a:t>Fefferman</a:t>
            </a:r>
            <a:r>
              <a:rPr lang="en-US" dirty="0">
                <a:solidFill>
                  <a:schemeClr val="bg1"/>
                </a:solidFill>
              </a:rPr>
              <a:t>, University of Tennessee</a:t>
            </a:r>
          </a:p>
          <a:p>
            <a:r>
              <a:rPr lang="en-US" dirty="0">
                <a:solidFill>
                  <a:schemeClr val="bg1"/>
                </a:solidFill>
              </a:rPr>
              <a:t>Travis Franck, Climate Interactive</a:t>
            </a:r>
          </a:p>
          <a:p>
            <a:r>
              <a:rPr lang="en-US" dirty="0" err="1">
                <a:solidFill>
                  <a:schemeClr val="bg1"/>
                </a:solidFill>
              </a:rPr>
              <a:t>Asim</a:t>
            </a:r>
            <a:r>
              <a:rPr lang="en-US" dirty="0">
                <a:solidFill>
                  <a:schemeClr val="bg1"/>
                </a:solidFill>
              </a:rPr>
              <a:t> Zia, University of Vermont</a:t>
            </a:r>
          </a:p>
          <a:p>
            <a:r>
              <a:rPr lang="en-US" dirty="0">
                <a:solidFill>
                  <a:schemeClr val="bg1"/>
                </a:solidFill>
              </a:rPr>
              <a:t>Ann </a:t>
            </a:r>
            <a:r>
              <a:rPr lang="en-US" dirty="0" err="1">
                <a:solidFill>
                  <a:schemeClr val="bg1"/>
                </a:solidFill>
              </a:rPr>
              <a:t>Kinzig</a:t>
            </a:r>
            <a:r>
              <a:rPr lang="en-US" dirty="0">
                <a:solidFill>
                  <a:schemeClr val="bg1"/>
                </a:solidFill>
              </a:rPr>
              <a:t>, Arizona State University</a:t>
            </a:r>
          </a:p>
          <a:p>
            <a:r>
              <a:rPr lang="en-US" dirty="0">
                <a:solidFill>
                  <a:schemeClr val="bg1"/>
                </a:solidFill>
              </a:rPr>
              <a:t>Forrest Hoffman, Oak Ridge National Lab</a:t>
            </a:r>
          </a:p>
          <a:p>
            <a:endParaRPr lang="en-US" baseline="30000" dirty="0">
              <a:solidFill>
                <a:schemeClr val="bg1"/>
              </a:solidFill>
            </a:endParaRPr>
          </a:p>
        </p:txBody>
      </p:sp>
      <p:pic>
        <p:nvPicPr>
          <p:cNvPr id="14" name="Picture 15" descr="NIMBioSlogoshadow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25495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4687" y="6114885"/>
            <a:ext cx="1992312" cy="671323"/>
          </a:xfrm>
          <a:prstGeom prst="rect">
            <a:avLst/>
          </a:prstGeom>
        </p:spPr>
      </p:pic>
      <p:sp>
        <p:nvSpPr>
          <p:cNvPr id="17" name="Text Box 14"/>
          <p:cNvSpPr txBox="1">
            <a:spLocks noChangeArrowheads="1"/>
          </p:cNvSpPr>
          <p:nvPr/>
        </p:nvSpPr>
        <p:spPr bwMode="auto">
          <a:xfrm>
            <a:off x="2549525" y="6219734"/>
            <a:ext cx="4168203" cy="5177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86027" tIns="43013" rIns="86027" bIns="43013">
            <a:spAutoFit/>
          </a:bodyPr>
          <a:lstStyle/>
          <a:p>
            <a:pPr algn="ctr">
              <a:spcBef>
                <a:spcPct val="50000"/>
              </a:spcBef>
              <a:defRPr/>
            </a:pPr>
            <a:r>
              <a:rPr lang="en-US" sz="1400" dirty="0">
                <a:latin typeface="Times New Roman" pitchFamily="-112" charset="0"/>
                <a:ea typeface="+mn-ea"/>
              </a:rPr>
              <a:t>Supported by NSF Awards EF-0832858, DBI-1300426 to </a:t>
            </a:r>
            <a:r>
              <a:rPr lang="en-US" sz="1400" dirty="0" err="1">
                <a:latin typeface="Times New Roman" pitchFamily="-112" charset="0"/>
                <a:ea typeface="+mn-ea"/>
              </a:rPr>
              <a:t>NIMBioS</a:t>
            </a:r>
            <a:r>
              <a:rPr lang="en-US" sz="1400" dirty="0">
                <a:latin typeface="Times New Roman" pitchFamily="-112" charset="0"/>
                <a:ea typeface="+mn-ea"/>
              </a:rPr>
              <a:t>, DBI-1052875 to SESYNC </a:t>
            </a:r>
            <a:endParaRPr lang="en-US" sz="1400" dirty="0">
              <a:latin typeface="Courier" charset="0"/>
              <a:ea typeface="+mn-ea"/>
            </a:endParaRPr>
          </a:p>
        </p:txBody>
      </p:sp>
      <p:sp>
        <p:nvSpPr>
          <p:cNvPr id="5" name="TextBox 4"/>
          <p:cNvSpPr txBox="1"/>
          <p:nvPr/>
        </p:nvSpPr>
        <p:spPr>
          <a:xfrm>
            <a:off x="4543426" y="81936"/>
            <a:ext cx="4473574" cy="1938992"/>
          </a:xfrm>
          <a:prstGeom prst="rect">
            <a:avLst/>
          </a:prstGeom>
          <a:noFill/>
        </p:spPr>
        <p:txBody>
          <a:bodyPr wrap="square" rtlCol="0">
            <a:spAutoFit/>
          </a:bodyPr>
          <a:lstStyle/>
          <a:p>
            <a:pPr algn="r"/>
            <a:r>
              <a:rPr lang="en-US" sz="2400" dirty="0" err="1"/>
              <a:t>NIMBioS</a:t>
            </a:r>
            <a:r>
              <a:rPr lang="en-US" sz="2400" dirty="0"/>
              <a:t>/SESYNC Working Group on Integrating Human Risk Perception of Global Climate Change into Dynamic Earth System Models</a:t>
            </a:r>
          </a:p>
        </p:txBody>
      </p:sp>
    </p:spTree>
    <p:extLst>
      <p:ext uri="{BB962C8B-B14F-4D97-AF65-F5344CB8AC3E}">
        <p14:creationId xmlns:p14="http://schemas.microsoft.com/office/powerpoint/2010/main" val="9102922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7A42E-4349-32B9-1C57-89E75A202D3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0507416-DE62-36E9-0E01-A0BECC2A7BA9}"/>
              </a:ext>
            </a:extLst>
          </p:cNvPr>
          <p:cNvSpPr txBox="1"/>
          <p:nvPr/>
        </p:nvSpPr>
        <p:spPr>
          <a:xfrm>
            <a:off x="775399" y="164219"/>
            <a:ext cx="7861826" cy="523220"/>
          </a:xfrm>
          <a:prstGeom prst="rect">
            <a:avLst/>
          </a:prstGeom>
          <a:noFill/>
        </p:spPr>
        <p:txBody>
          <a:bodyPr wrap="square" rtlCol="0">
            <a:spAutoFit/>
          </a:bodyPr>
          <a:lstStyle/>
          <a:p>
            <a:r>
              <a:rPr lang="en-US" b="1" dirty="0"/>
              <a:t>How do we model these Cognitive Processes</a:t>
            </a:r>
            <a:r>
              <a:rPr lang="en-US" b="1" i="1" dirty="0">
                <a:solidFill>
                  <a:srgbClr val="4A52E7"/>
                </a:solidFill>
              </a:rPr>
              <a:t>?</a:t>
            </a:r>
            <a:endParaRPr lang="en-US" b="1" dirty="0"/>
          </a:p>
        </p:txBody>
      </p:sp>
      <p:sp>
        <p:nvSpPr>
          <p:cNvPr id="3" name="TextBox 2">
            <a:extLst>
              <a:ext uri="{FF2B5EF4-FFF2-40B4-BE49-F238E27FC236}">
                <a16:creationId xmlns:a16="http://schemas.microsoft.com/office/drawing/2014/main" id="{4D047586-5246-2755-AA7E-4B243E1F5814}"/>
              </a:ext>
            </a:extLst>
          </p:cNvPr>
          <p:cNvSpPr txBox="1"/>
          <p:nvPr/>
        </p:nvSpPr>
        <p:spPr>
          <a:xfrm>
            <a:off x="282221" y="958153"/>
            <a:ext cx="8579558" cy="5170646"/>
          </a:xfrm>
          <a:prstGeom prst="rect">
            <a:avLst/>
          </a:prstGeom>
          <a:noFill/>
        </p:spPr>
        <p:txBody>
          <a:bodyPr wrap="square" rtlCol="0">
            <a:spAutoFit/>
          </a:bodyPr>
          <a:lstStyle/>
          <a:p>
            <a:r>
              <a:rPr lang="en-US" sz="2200" dirty="0"/>
              <a:t>There is no one agreed-upon way to do so. Our model takes an environmental signal, processes it, and returns a perception of risk. </a:t>
            </a:r>
          </a:p>
          <a:p>
            <a:endParaRPr lang="en-US" sz="2200" dirty="0"/>
          </a:p>
          <a:p>
            <a:r>
              <a:rPr lang="en-US" sz="2200" dirty="0"/>
              <a:t>In doing this, there are many options for each of the key cognitive processes and so we </a:t>
            </a:r>
            <a:r>
              <a:rPr lang="en-US" sz="2200" b="1" i="1" dirty="0"/>
              <a:t>maintain a set of switches </a:t>
            </a:r>
            <a:r>
              <a:rPr lang="en-US" sz="2200" dirty="0"/>
              <a:t>to turn on and turn off various components of cognition. This allows us to determine circumstances under which one or more of the cognitive components may be less consequential in the variance of risk perception than others. The model structure is a dynamical system driven by a statistical model for the environmental drivers (extreme events), so the entire model is a </a:t>
            </a:r>
            <a:r>
              <a:rPr lang="en-US" sz="2200" b="1" i="1" dirty="0"/>
              <a:t>non-stationary, non-Markov stochastic process</a:t>
            </a:r>
            <a:r>
              <a:rPr lang="en-US" sz="2200" dirty="0"/>
              <a:t>, due to history dependence and non-linear feedbacks between the cognitive components. We intend to use a regression tree analysis, as we have done for past models with uncertainty of model structure, to analyze factorial experiments to determine the impact of assumptions about cognitive components. </a:t>
            </a:r>
          </a:p>
        </p:txBody>
      </p:sp>
    </p:spTree>
    <p:extLst>
      <p:ext uri="{BB962C8B-B14F-4D97-AF65-F5344CB8AC3E}">
        <p14:creationId xmlns:p14="http://schemas.microsoft.com/office/powerpoint/2010/main" val="7899545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11DCB-2C40-74F3-0901-9C0C23158C93}"/>
              </a:ext>
            </a:extLst>
          </p:cNvPr>
          <p:cNvSpPr>
            <a:spLocks noGrp="1"/>
          </p:cNvSpPr>
          <p:nvPr>
            <p:ph type="title"/>
          </p:nvPr>
        </p:nvSpPr>
        <p:spPr>
          <a:xfrm>
            <a:off x="693855" y="-77153"/>
            <a:ext cx="7772400" cy="1143000"/>
          </a:xfrm>
        </p:spPr>
        <p:txBody>
          <a:bodyPr/>
          <a:lstStyle/>
          <a:p>
            <a:r>
              <a:rPr lang="en-US" sz="3200" b="1" dirty="0">
                <a:solidFill>
                  <a:srgbClr val="4A52E7"/>
                </a:solidFill>
              </a:rPr>
              <a:t>Cognition Modules for Risk Perception</a:t>
            </a:r>
          </a:p>
        </p:txBody>
      </p:sp>
      <p:grpSp>
        <p:nvGrpSpPr>
          <p:cNvPr id="3" name="Group 2">
            <a:extLst>
              <a:ext uri="{FF2B5EF4-FFF2-40B4-BE49-F238E27FC236}">
                <a16:creationId xmlns:a16="http://schemas.microsoft.com/office/drawing/2014/main" id="{84E504DC-05B5-12ED-477D-4C5D8CFADE2E}"/>
              </a:ext>
            </a:extLst>
          </p:cNvPr>
          <p:cNvGrpSpPr/>
          <p:nvPr/>
        </p:nvGrpSpPr>
        <p:grpSpPr>
          <a:xfrm>
            <a:off x="341522" y="1065846"/>
            <a:ext cx="8295701" cy="4795127"/>
            <a:chOff x="685800" y="892662"/>
            <a:chExt cx="7672244" cy="4280144"/>
          </a:xfrm>
        </p:grpSpPr>
        <p:sp>
          <p:nvSpPr>
            <p:cNvPr id="4" name="Rounded Rectangle 3">
              <a:extLst>
                <a:ext uri="{FF2B5EF4-FFF2-40B4-BE49-F238E27FC236}">
                  <a16:creationId xmlns:a16="http://schemas.microsoft.com/office/drawing/2014/main" id="{D021DAC1-CA33-AF07-90E7-35EA9CA9B1C4}"/>
                </a:ext>
              </a:extLst>
            </p:cNvPr>
            <p:cNvSpPr/>
            <p:nvPr/>
          </p:nvSpPr>
          <p:spPr bwMode="auto">
            <a:xfrm>
              <a:off x="7174595" y="2047648"/>
              <a:ext cx="1183449" cy="739695"/>
            </a:xfrm>
            <a:prstGeom prst="roundRect">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sp>
          <p:nvSpPr>
            <p:cNvPr id="5" name="TextBox 4">
              <a:extLst>
                <a:ext uri="{FF2B5EF4-FFF2-40B4-BE49-F238E27FC236}">
                  <a16:creationId xmlns:a16="http://schemas.microsoft.com/office/drawing/2014/main" id="{CEBFD714-6AD6-A3E4-1062-A00C5DDCC173}"/>
                </a:ext>
              </a:extLst>
            </p:cNvPr>
            <p:cNvSpPr txBox="1"/>
            <p:nvPr/>
          </p:nvSpPr>
          <p:spPr>
            <a:xfrm>
              <a:off x="7245340" y="2050710"/>
              <a:ext cx="1112704" cy="646331"/>
            </a:xfrm>
            <a:prstGeom prst="rect">
              <a:avLst/>
            </a:prstGeom>
            <a:noFill/>
          </p:spPr>
          <p:txBody>
            <a:bodyPr wrap="square" rtlCol="0">
              <a:spAutoFit/>
            </a:bodyPr>
            <a:lstStyle/>
            <a:p>
              <a:r>
                <a:rPr lang="en-US" sz="1800" dirty="0"/>
                <a:t>Number of Events</a:t>
              </a:r>
            </a:p>
          </p:txBody>
        </p:sp>
        <p:sp>
          <p:nvSpPr>
            <p:cNvPr id="8" name="Rounded Rectangle 7">
              <a:extLst>
                <a:ext uri="{FF2B5EF4-FFF2-40B4-BE49-F238E27FC236}">
                  <a16:creationId xmlns:a16="http://schemas.microsoft.com/office/drawing/2014/main" id="{C0ABDD61-23BE-55C8-379F-5CB7A18DCF62}"/>
                </a:ext>
              </a:extLst>
            </p:cNvPr>
            <p:cNvSpPr/>
            <p:nvPr/>
          </p:nvSpPr>
          <p:spPr bwMode="auto">
            <a:xfrm>
              <a:off x="7174595" y="3463754"/>
              <a:ext cx="978775" cy="715841"/>
            </a:xfrm>
            <a:prstGeom prst="roundRect">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sp>
          <p:nvSpPr>
            <p:cNvPr id="9" name="TextBox 8">
              <a:extLst>
                <a:ext uri="{FF2B5EF4-FFF2-40B4-BE49-F238E27FC236}">
                  <a16:creationId xmlns:a16="http://schemas.microsoft.com/office/drawing/2014/main" id="{4703DB83-06F2-65A7-FA01-4031666AE425}"/>
                </a:ext>
              </a:extLst>
            </p:cNvPr>
            <p:cNvSpPr txBox="1"/>
            <p:nvPr/>
          </p:nvSpPr>
          <p:spPr>
            <a:xfrm>
              <a:off x="7245340" y="3498510"/>
              <a:ext cx="1112704" cy="646331"/>
            </a:xfrm>
            <a:prstGeom prst="rect">
              <a:avLst/>
            </a:prstGeom>
            <a:noFill/>
          </p:spPr>
          <p:txBody>
            <a:bodyPr wrap="square" rtlCol="0">
              <a:spAutoFit/>
            </a:bodyPr>
            <a:lstStyle/>
            <a:p>
              <a:r>
                <a:rPr lang="en-US" sz="1800" dirty="0"/>
                <a:t>Size of Events</a:t>
              </a:r>
            </a:p>
          </p:txBody>
        </p:sp>
        <p:sp>
          <p:nvSpPr>
            <p:cNvPr id="12" name="Rounded Rectangle 11">
              <a:extLst>
                <a:ext uri="{FF2B5EF4-FFF2-40B4-BE49-F238E27FC236}">
                  <a16:creationId xmlns:a16="http://schemas.microsoft.com/office/drawing/2014/main" id="{F22C2D96-CC15-DE58-2403-089E0202679A}"/>
                </a:ext>
              </a:extLst>
            </p:cNvPr>
            <p:cNvSpPr/>
            <p:nvPr/>
          </p:nvSpPr>
          <p:spPr bwMode="auto">
            <a:xfrm>
              <a:off x="5013234" y="3199482"/>
              <a:ext cx="978775" cy="462182"/>
            </a:xfrm>
            <a:prstGeom prst="roundRect">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sp>
          <p:nvSpPr>
            <p:cNvPr id="13" name="TextBox 12">
              <a:extLst>
                <a:ext uri="{FF2B5EF4-FFF2-40B4-BE49-F238E27FC236}">
                  <a16:creationId xmlns:a16="http://schemas.microsoft.com/office/drawing/2014/main" id="{F23FDA21-F786-F7EB-3A7F-DC7D698640E8}"/>
                </a:ext>
              </a:extLst>
            </p:cNvPr>
            <p:cNvSpPr txBox="1"/>
            <p:nvPr/>
          </p:nvSpPr>
          <p:spPr>
            <a:xfrm>
              <a:off x="5021100" y="3210239"/>
              <a:ext cx="1112704" cy="369332"/>
            </a:xfrm>
            <a:prstGeom prst="rect">
              <a:avLst/>
            </a:prstGeom>
            <a:noFill/>
          </p:spPr>
          <p:txBody>
            <a:bodyPr wrap="square" rtlCol="0">
              <a:spAutoFit/>
            </a:bodyPr>
            <a:lstStyle/>
            <a:p>
              <a:r>
                <a:rPr lang="en-US" sz="1800" dirty="0"/>
                <a:t>Salience</a:t>
              </a:r>
            </a:p>
          </p:txBody>
        </p:sp>
        <p:sp>
          <p:nvSpPr>
            <p:cNvPr id="14" name="Rounded Rectangle 13">
              <a:extLst>
                <a:ext uri="{FF2B5EF4-FFF2-40B4-BE49-F238E27FC236}">
                  <a16:creationId xmlns:a16="http://schemas.microsoft.com/office/drawing/2014/main" id="{B29D7AAF-2317-5FB3-3876-1F5EA751D1BE}"/>
                </a:ext>
              </a:extLst>
            </p:cNvPr>
            <p:cNvSpPr/>
            <p:nvPr/>
          </p:nvSpPr>
          <p:spPr bwMode="auto">
            <a:xfrm>
              <a:off x="4905487" y="1409252"/>
              <a:ext cx="1366027" cy="739695"/>
            </a:xfrm>
            <a:prstGeom prst="roundRect">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sp>
          <p:nvSpPr>
            <p:cNvPr id="15" name="TextBox 14">
              <a:extLst>
                <a:ext uri="{FF2B5EF4-FFF2-40B4-BE49-F238E27FC236}">
                  <a16:creationId xmlns:a16="http://schemas.microsoft.com/office/drawing/2014/main" id="{9EFD90EC-4402-F36A-6425-E93E9206402C}"/>
                </a:ext>
              </a:extLst>
            </p:cNvPr>
            <p:cNvSpPr txBox="1"/>
            <p:nvPr/>
          </p:nvSpPr>
          <p:spPr>
            <a:xfrm>
              <a:off x="4905487" y="1502616"/>
              <a:ext cx="1376979" cy="646331"/>
            </a:xfrm>
            <a:prstGeom prst="rect">
              <a:avLst/>
            </a:prstGeom>
            <a:noFill/>
          </p:spPr>
          <p:txBody>
            <a:bodyPr wrap="square" rtlCol="0">
              <a:spAutoFit/>
            </a:bodyPr>
            <a:lstStyle/>
            <a:p>
              <a:r>
                <a:rPr lang="en-US" sz="1800" dirty="0"/>
                <a:t>Biased Assimilation</a:t>
              </a:r>
            </a:p>
          </p:txBody>
        </p:sp>
        <p:sp>
          <p:nvSpPr>
            <p:cNvPr id="16" name="Rounded Rectangle 15">
              <a:extLst>
                <a:ext uri="{FF2B5EF4-FFF2-40B4-BE49-F238E27FC236}">
                  <a16:creationId xmlns:a16="http://schemas.microsoft.com/office/drawing/2014/main" id="{CD79EA1B-0686-ECC4-747A-1281AD6477F8}"/>
                </a:ext>
              </a:extLst>
            </p:cNvPr>
            <p:cNvSpPr/>
            <p:nvPr/>
          </p:nvSpPr>
          <p:spPr bwMode="auto">
            <a:xfrm>
              <a:off x="4798451" y="4640863"/>
              <a:ext cx="1473063" cy="531943"/>
            </a:xfrm>
            <a:prstGeom prst="roundRect">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sp>
          <p:nvSpPr>
            <p:cNvPr id="17" name="TextBox 16">
              <a:extLst>
                <a:ext uri="{FF2B5EF4-FFF2-40B4-BE49-F238E27FC236}">
                  <a16:creationId xmlns:a16="http://schemas.microsoft.com/office/drawing/2014/main" id="{EDB18410-5F8B-D851-4A3F-2414C980EBAC}"/>
                </a:ext>
              </a:extLst>
            </p:cNvPr>
            <p:cNvSpPr txBox="1"/>
            <p:nvPr/>
          </p:nvSpPr>
          <p:spPr>
            <a:xfrm>
              <a:off x="4883389" y="4775169"/>
              <a:ext cx="1388125" cy="369332"/>
            </a:xfrm>
            <a:prstGeom prst="rect">
              <a:avLst/>
            </a:prstGeom>
            <a:noFill/>
          </p:spPr>
          <p:txBody>
            <a:bodyPr wrap="square" rtlCol="0">
              <a:spAutoFit/>
            </a:bodyPr>
            <a:lstStyle/>
            <a:p>
              <a:r>
                <a:rPr lang="en-US" sz="1800" dirty="0"/>
                <a:t>Homeostasis</a:t>
              </a:r>
            </a:p>
          </p:txBody>
        </p:sp>
        <p:sp>
          <p:nvSpPr>
            <p:cNvPr id="18" name="Rounded Rectangle 17">
              <a:extLst>
                <a:ext uri="{FF2B5EF4-FFF2-40B4-BE49-F238E27FC236}">
                  <a16:creationId xmlns:a16="http://schemas.microsoft.com/office/drawing/2014/main" id="{66E43A2C-2B95-6A1B-172A-606672DD4D27}"/>
                </a:ext>
              </a:extLst>
            </p:cNvPr>
            <p:cNvSpPr/>
            <p:nvPr/>
          </p:nvSpPr>
          <p:spPr bwMode="auto">
            <a:xfrm>
              <a:off x="2800317" y="4374617"/>
              <a:ext cx="1298348" cy="531943"/>
            </a:xfrm>
            <a:prstGeom prst="roundRect">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sp>
          <p:nvSpPr>
            <p:cNvPr id="19" name="TextBox 18">
              <a:extLst>
                <a:ext uri="{FF2B5EF4-FFF2-40B4-BE49-F238E27FC236}">
                  <a16:creationId xmlns:a16="http://schemas.microsoft.com/office/drawing/2014/main" id="{94B7726E-4424-0648-455B-3167A100E783}"/>
                </a:ext>
              </a:extLst>
            </p:cNvPr>
            <p:cNvSpPr txBox="1"/>
            <p:nvPr/>
          </p:nvSpPr>
          <p:spPr>
            <a:xfrm>
              <a:off x="2819714" y="4487859"/>
              <a:ext cx="1388125" cy="369332"/>
            </a:xfrm>
            <a:prstGeom prst="rect">
              <a:avLst/>
            </a:prstGeom>
            <a:noFill/>
          </p:spPr>
          <p:txBody>
            <a:bodyPr wrap="square" rtlCol="0">
              <a:spAutoFit/>
            </a:bodyPr>
            <a:lstStyle/>
            <a:p>
              <a:r>
                <a:rPr lang="en-US" sz="1800" dirty="0"/>
                <a:t>Habituation</a:t>
              </a:r>
            </a:p>
          </p:txBody>
        </p:sp>
        <p:sp>
          <p:nvSpPr>
            <p:cNvPr id="20" name="Rounded Rectangle 19">
              <a:extLst>
                <a:ext uri="{FF2B5EF4-FFF2-40B4-BE49-F238E27FC236}">
                  <a16:creationId xmlns:a16="http://schemas.microsoft.com/office/drawing/2014/main" id="{9D27BB86-BA43-96E3-638A-9579DBE84D98}"/>
                </a:ext>
              </a:extLst>
            </p:cNvPr>
            <p:cNvSpPr/>
            <p:nvPr/>
          </p:nvSpPr>
          <p:spPr bwMode="auto">
            <a:xfrm>
              <a:off x="2866396" y="1975552"/>
              <a:ext cx="974084" cy="646331"/>
            </a:xfrm>
            <a:prstGeom prst="roundRect">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sp>
          <p:nvSpPr>
            <p:cNvPr id="21" name="TextBox 20">
              <a:extLst>
                <a:ext uri="{FF2B5EF4-FFF2-40B4-BE49-F238E27FC236}">
                  <a16:creationId xmlns:a16="http://schemas.microsoft.com/office/drawing/2014/main" id="{205123CB-FAAB-4EFC-FB23-93BE59FE8D07}"/>
                </a:ext>
              </a:extLst>
            </p:cNvPr>
            <p:cNvSpPr txBox="1"/>
            <p:nvPr/>
          </p:nvSpPr>
          <p:spPr>
            <a:xfrm>
              <a:off x="2866396" y="2114052"/>
              <a:ext cx="1112704" cy="369332"/>
            </a:xfrm>
            <a:prstGeom prst="rect">
              <a:avLst/>
            </a:prstGeom>
            <a:noFill/>
          </p:spPr>
          <p:txBody>
            <a:bodyPr wrap="square" rtlCol="0">
              <a:spAutoFit/>
            </a:bodyPr>
            <a:lstStyle/>
            <a:p>
              <a:r>
                <a:rPr lang="en-US" sz="1800" dirty="0"/>
                <a:t>Recency</a:t>
              </a:r>
            </a:p>
          </p:txBody>
        </p:sp>
        <p:sp>
          <p:nvSpPr>
            <p:cNvPr id="22" name="Rounded Rectangle 21">
              <a:extLst>
                <a:ext uri="{FF2B5EF4-FFF2-40B4-BE49-F238E27FC236}">
                  <a16:creationId xmlns:a16="http://schemas.microsoft.com/office/drawing/2014/main" id="{B58B96AB-4880-6708-0FF2-A840B982475E}"/>
                </a:ext>
              </a:extLst>
            </p:cNvPr>
            <p:cNvSpPr/>
            <p:nvPr/>
          </p:nvSpPr>
          <p:spPr bwMode="auto">
            <a:xfrm>
              <a:off x="881407" y="4374617"/>
              <a:ext cx="1219124" cy="428325"/>
            </a:xfrm>
            <a:prstGeom prst="roundRect">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sp>
          <p:nvSpPr>
            <p:cNvPr id="23" name="TextBox 22">
              <a:extLst>
                <a:ext uri="{FF2B5EF4-FFF2-40B4-BE49-F238E27FC236}">
                  <a16:creationId xmlns:a16="http://schemas.microsoft.com/office/drawing/2014/main" id="{13F673EC-3025-35EA-A890-18DBAFB671CE}"/>
                </a:ext>
              </a:extLst>
            </p:cNvPr>
            <p:cNvSpPr txBox="1"/>
            <p:nvPr/>
          </p:nvSpPr>
          <p:spPr>
            <a:xfrm>
              <a:off x="990581" y="4375371"/>
              <a:ext cx="1268440" cy="369332"/>
            </a:xfrm>
            <a:prstGeom prst="rect">
              <a:avLst/>
            </a:prstGeom>
            <a:noFill/>
          </p:spPr>
          <p:txBody>
            <a:bodyPr wrap="square" rtlCol="0">
              <a:spAutoFit/>
            </a:bodyPr>
            <a:lstStyle/>
            <a:p>
              <a:r>
                <a:rPr lang="en-US" sz="1800" dirty="0"/>
                <a:t>Reactivity</a:t>
              </a:r>
            </a:p>
          </p:txBody>
        </p:sp>
        <p:sp>
          <p:nvSpPr>
            <p:cNvPr id="24" name="Rounded Rectangle 23">
              <a:extLst>
                <a:ext uri="{FF2B5EF4-FFF2-40B4-BE49-F238E27FC236}">
                  <a16:creationId xmlns:a16="http://schemas.microsoft.com/office/drawing/2014/main" id="{6784ACB4-4A06-5EAA-FFF3-972B27DAB94B}"/>
                </a:ext>
              </a:extLst>
            </p:cNvPr>
            <p:cNvSpPr/>
            <p:nvPr/>
          </p:nvSpPr>
          <p:spPr bwMode="auto">
            <a:xfrm>
              <a:off x="685800" y="2697041"/>
              <a:ext cx="1300521" cy="824548"/>
            </a:xfrm>
            <a:prstGeom prst="roundRect">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sp>
          <p:nvSpPr>
            <p:cNvPr id="25" name="TextBox 24">
              <a:extLst>
                <a:ext uri="{FF2B5EF4-FFF2-40B4-BE49-F238E27FC236}">
                  <a16:creationId xmlns:a16="http://schemas.microsoft.com/office/drawing/2014/main" id="{212318D8-C200-8847-999D-705D8495D6A2}"/>
                </a:ext>
              </a:extLst>
            </p:cNvPr>
            <p:cNvSpPr txBox="1"/>
            <p:nvPr/>
          </p:nvSpPr>
          <p:spPr>
            <a:xfrm>
              <a:off x="873617" y="2787344"/>
              <a:ext cx="1112704" cy="646331"/>
            </a:xfrm>
            <a:prstGeom prst="rect">
              <a:avLst/>
            </a:prstGeom>
            <a:noFill/>
          </p:spPr>
          <p:txBody>
            <a:bodyPr wrap="square" rtlCol="0">
              <a:spAutoFit/>
            </a:bodyPr>
            <a:lstStyle/>
            <a:p>
              <a:r>
                <a:rPr lang="en-US" sz="1800" dirty="0"/>
                <a:t>Perceived Risk</a:t>
              </a:r>
            </a:p>
          </p:txBody>
        </p:sp>
        <p:cxnSp>
          <p:nvCxnSpPr>
            <p:cNvPr id="27" name="Straight Arrow Connector 26">
              <a:extLst>
                <a:ext uri="{FF2B5EF4-FFF2-40B4-BE49-F238E27FC236}">
                  <a16:creationId xmlns:a16="http://schemas.microsoft.com/office/drawing/2014/main" id="{F1C1F3FB-261E-C2E5-F29D-6BE930E8D51C}"/>
                </a:ext>
              </a:extLst>
            </p:cNvPr>
            <p:cNvCxnSpPr/>
            <p:nvPr/>
          </p:nvCxnSpPr>
          <p:spPr bwMode="auto">
            <a:xfrm flipH="1">
              <a:off x="5999875" y="2621883"/>
              <a:ext cx="1032924" cy="577599"/>
            </a:xfrm>
            <a:prstGeom prst="straightConnector1">
              <a:avLst/>
            </a:prstGeom>
            <a:noFill/>
            <a:ln w="9525" cap="flat" cmpd="sng" algn="ctr">
              <a:solidFill>
                <a:schemeClr val="tx1"/>
              </a:solidFill>
              <a:prstDash val="solid"/>
              <a:round/>
              <a:headEnd type="none" w="med" len="med"/>
              <a:tailEnd type="triangle"/>
            </a:ln>
            <a:effectLst/>
          </p:spPr>
        </p:cxnSp>
        <p:cxnSp>
          <p:nvCxnSpPr>
            <p:cNvPr id="28" name="Straight Arrow Connector 27">
              <a:extLst>
                <a:ext uri="{FF2B5EF4-FFF2-40B4-BE49-F238E27FC236}">
                  <a16:creationId xmlns:a16="http://schemas.microsoft.com/office/drawing/2014/main" id="{E16E83B1-AEB5-C746-ABCB-F0680A05AF63}"/>
                </a:ext>
              </a:extLst>
            </p:cNvPr>
            <p:cNvCxnSpPr>
              <a:cxnSpLocks/>
              <a:stCxn id="8" idx="1"/>
            </p:cNvCxnSpPr>
            <p:nvPr/>
          </p:nvCxnSpPr>
          <p:spPr bwMode="auto">
            <a:xfrm flipH="1" flipV="1">
              <a:off x="5999875" y="3435449"/>
              <a:ext cx="1174720" cy="386226"/>
            </a:xfrm>
            <a:prstGeom prst="straightConnector1">
              <a:avLst/>
            </a:prstGeom>
            <a:noFill/>
            <a:ln w="9525" cap="flat" cmpd="sng" algn="ctr">
              <a:solidFill>
                <a:schemeClr val="tx1"/>
              </a:solidFill>
              <a:prstDash val="solid"/>
              <a:round/>
              <a:headEnd type="none" w="med" len="med"/>
              <a:tailEnd type="triangle"/>
            </a:ln>
            <a:effectLst/>
          </p:spPr>
        </p:cxnSp>
        <p:cxnSp>
          <p:nvCxnSpPr>
            <p:cNvPr id="31" name="Straight Arrow Connector 30">
              <a:extLst>
                <a:ext uri="{FF2B5EF4-FFF2-40B4-BE49-F238E27FC236}">
                  <a16:creationId xmlns:a16="http://schemas.microsoft.com/office/drawing/2014/main" id="{095D84FE-BB8B-EB7E-2D5F-D9AF637212AF}"/>
                </a:ext>
              </a:extLst>
            </p:cNvPr>
            <p:cNvCxnSpPr>
              <a:cxnSpLocks/>
            </p:cNvCxnSpPr>
            <p:nvPr/>
          </p:nvCxnSpPr>
          <p:spPr bwMode="auto">
            <a:xfrm flipH="1" flipV="1">
              <a:off x="5320436" y="2220283"/>
              <a:ext cx="227898" cy="955730"/>
            </a:xfrm>
            <a:prstGeom prst="straightConnector1">
              <a:avLst/>
            </a:prstGeom>
            <a:noFill/>
            <a:ln w="9525" cap="flat" cmpd="sng" algn="ctr">
              <a:solidFill>
                <a:schemeClr val="tx1"/>
              </a:solidFill>
              <a:prstDash val="solid"/>
              <a:round/>
              <a:headEnd type="none" w="med" len="med"/>
              <a:tailEnd type="triangle"/>
            </a:ln>
            <a:effectLst/>
          </p:spPr>
        </p:cxnSp>
        <p:sp>
          <p:nvSpPr>
            <p:cNvPr id="42" name="Freeform 41">
              <a:extLst>
                <a:ext uri="{FF2B5EF4-FFF2-40B4-BE49-F238E27FC236}">
                  <a16:creationId xmlns:a16="http://schemas.microsoft.com/office/drawing/2014/main" id="{1143FF83-D359-198A-FC30-8F5EF012E1DB}"/>
                </a:ext>
              </a:extLst>
            </p:cNvPr>
            <p:cNvSpPr/>
            <p:nvPr/>
          </p:nvSpPr>
          <p:spPr bwMode="auto">
            <a:xfrm>
              <a:off x="3410174" y="892662"/>
              <a:ext cx="4260028" cy="1097503"/>
            </a:xfrm>
            <a:custGeom>
              <a:avLst/>
              <a:gdLst>
                <a:gd name="connsiteX0" fmla="*/ 4260028 w 4260028"/>
                <a:gd name="connsiteY0" fmla="*/ 1097503 h 1097503"/>
                <a:gd name="connsiteX1" fmla="*/ 2173045 w 4260028"/>
                <a:gd name="connsiteY1" fmla="*/ 223 h 1097503"/>
                <a:gd name="connsiteX2" fmla="*/ 0 w 4260028"/>
                <a:gd name="connsiteY2" fmla="*/ 1022199 h 1097503"/>
              </a:gdLst>
              <a:ahLst/>
              <a:cxnLst>
                <a:cxn ang="0">
                  <a:pos x="connsiteX0" y="connsiteY0"/>
                </a:cxn>
                <a:cxn ang="0">
                  <a:pos x="connsiteX1" y="connsiteY1"/>
                </a:cxn>
                <a:cxn ang="0">
                  <a:pos x="connsiteX2" y="connsiteY2"/>
                </a:cxn>
              </a:cxnLst>
              <a:rect l="l" t="t" r="r" b="b"/>
              <a:pathLst>
                <a:path w="4260028" h="1097503">
                  <a:moveTo>
                    <a:pt x="4260028" y="1097503"/>
                  </a:moveTo>
                  <a:cubicBezTo>
                    <a:pt x="3571539" y="555138"/>
                    <a:pt x="2883050" y="12774"/>
                    <a:pt x="2173045" y="223"/>
                  </a:cubicBezTo>
                  <a:cubicBezTo>
                    <a:pt x="1463040" y="-12328"/>
                    <a:pt x="731520" y="504935"/>
                    <a:pt x="0" y="1022199"/>
                  </a:cubicBezTo>
                </a:path>
              </a:pathLst>
            </a:custGeom>
            <a:no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cxnSp>
          <p:nvCxnSpPr>
            <p:cNvPr id="43" name="Straight Arrow Connector 42">
              <a:extLst>
                <a:ext uri="{FF2B5EF4-FFF2-40B4-BE49-F238E27FC236}">
                  <a16:creationId xmlns:a16="http://schemas.microsoft.com/office/drawing/2014/main" id="{5A1BE8D6-1AAB-4C58-5835-6C3CD07C92B1}"/>
                </a:ext>
              </a:extLst>
            </p:cNvPr>
            <p:cNvCxnSpPr>
              <a:cxnSpLocks/>
              <a:stCxn id="15" idx="1"/>
            </p:cNvCxnSpPr>
            <p:nvPr/>
          </p:nvCxnSpPr>
          <p:spPr bwMode="auto">
            <a:xfrm flipH="1">
              <a:off x="3914812" y="1825782"/>
              <a:ext cx="990675" cy="341320"/>
            </a:xfrm>
            <a:prstGeom prst="straightConnector1">
              <a:avLst/>
            </a:prstGeom>
            <a:noFill/>
            <a:ln w="9525" cap="flat" cmpd="sng" algn="ctr">
              <a:solidFill>
                <a:schemeClr val="tx1"/>
              </a:solidFill>
              <a:prstDash val="solid"/>
              <a:round/>
              <a:headEnd type="none" w="med" len="med"/>
              <a:tailEnd type="triangle"/>
            </a:ln>
            <a:effectLst/>
          </p:spPr>
        </p:cxnSp>
        <p:cxnSp>
          <p:nvCxnSpPr>
            <p:cNvPr id="45" name="Straight Arrow Connector 44">
              <a:extLst>
                <a:ext uri="{FF2B5EF4-FFF2-40B4-BE49-F238E27FC236}">
                  <a16:creationId xmlns:a16="http://schemas.microsoft.com/office/drawing/2014/main" id="{ABFFC35E-D786-D2D1-D80B-BE4508A5A3F5}"/>
                </a:ext>
              </a:extLst>
            </p:cNvPr>
            <p:cNvCxnSpPr>
              <a:cxnSpLocks/>
            </p:cNvCxnSpPr>
            <p:nvPr/>
          </p:nvCxnSpPr>
          <p:spPr bwMode="auto">
            <a:xfrm flipH="1" flipV="1">
              <a:off x="4118062" y="4593494"/>
              <a:ext cx="587360" cy="263697"/>
            </a:xfrm>
            <a:prstGeom prst="straightConnector1">
              <a:avLst/>
            </a:prstGeom>
            <a:noFill/>
            <a:ln w="9525" cap="flat" cmpd="sng" algn="ctr">
              <a:solidFill>
                <a:schemeClr val="tx1"/>
              </a:solidFill>
              <a:prstDash val="solid"/>
              <a:round/>
              <a:headEnd type="none" w="med" len="med"/>
              <a:tailEnd type="triangle"/>
            </a:ln>
            <a:effectLst/>
          </p:spPr>
        </p:cxnSp>
        <p:cxnSp>
          <p:nvCxnSpPr>
            <p:cNvPr id="47" name="Straight Arrow Connector 46">
              <a:extLst>
                <a:ext uri="{FF2B5EF4-FFF2-40B4-BE49-F238E27FC236}">
                  <a16:creationId xmlns:a16="http://schemas.microsoft.com/office/drawing/2014/main" id="{0A16BB6A-7ED8-A720-9711-8FEDC86D8336}"/>
                </a:ext>
              </a:extLst>
            </p:cNvPr>
            <p:cNvCxnSpPr>
              <a:cxnSpLocks/>
              <a:stCxn id="20" idx="2"/>
              <a:endCxn id="18" idx="0"/>
            </p:cNvCxnSpPr>
            <p:nvPr/>
          </p:nvCxnSpPr>
          <p:spPr bwMode="auto">
            <a:xfrm>
              <a:off x="3353438" y="2621883"/>
              <a:ext cx="96053" cy="1752734"/>
            </a:xfrm>
            <a:prstGeom prst="straightConnector1">
              <a:avLst/>
            </a:prstGeom>
            <a:noFill/>
            <a:ln w="9525" cap="flat" cmpd="sng" algn="ctr">
              <a:solidFill>
                <a:schemeClr val="tx1"/>
              </a:solidFill>
              <a:prstDash val="solid"/>
              <a:round/>
              <a:headEnd type="none" w="med" len="med"/>
              <a:tailEnd type="triangle"/>
            </a:ln>
            <a:effectLst/>
          </p:spPr>
        </p:cxnSp>
        <p:cxnSp>
          <p:nvCxnSpPr>
            <p:cNvPr id="50" name="Straight Arrow Connector 49">
              <a:extLst>
                <a:ext uri="{FF2B5EF4-FFF2-40B4-BE49-F238E27FC236}">
                  <a16:creationId xmlns:a16="http://schemas.microsoft.com/office/drawing/2014/main" id="{B965A112-F74D-AF22-4228-63F698DAA902}"/>
                </a:ext>
              </a:extLst>
            </p:cNvPr>
            <p:cNvCxnSpPr>
              <a:cxnSpLocks/>
            </p:cNvCxnSpPr>
            <p:nvPr/>
          </p:nvCxnSpPr>
          <p:spPr bwMode="auto">
            <a:xfrm flipH="1">
              <a:off x="2107091" y="2645222"/>
              <a:ext cx="891684" cy="1729395"/>
            </a:xfrm>
            <a:prstGeom prst="straightConnector1">
              <a:avLst/>
            </a:prstGeom>
            <a:noFill/>
            <a:ln w="9525" cap="flat" cmpd="sng" algn="ctr">
              <a:solidFill>
                <a:schemeClr val="tx1"/>
              </a:solidFill>
              <a:prstDash val="solid"/>
              <a:round/>
              <a:headEnd type="none" w="med" len="med"/>
              <a:tailEnd type="triangle"/>
            </a:ln>
            <a:effectLst/>
          </p:spPr>
        </p:cxnSp>
        <p:cxnSp>
          <p:nvCxnSpPr>
            <p:cNvPr id="52" name="Straight Arrow Connector 51">
              <a:extLst>
                <a:ext uri="{FF2B5EF4-FFF2-40B4-BE49-F238E27FC236}">
                  <a16:creationId xmlns:a16="http://schemas.microsoft.com/office/drawing/2014/main" id="{E7EE325D-0A0C-48FB-E875-75FBF5016AEE}"/>
                </a:ext>
              </a:extLst>
            </p:cNvPr>
            <p:cNvCxnSpPr>
              <a:cxnSpLocks/>
              <a:stCxn id="19" idx="1"/>
            </p:cNvCxnSpPr>
            <p:nvPr/>
          </p:nvCxnSpPr>
          <p:spPr bwMode="auto">
            <a:xfrm flipH="1" flipV="1">
              <a:off x="2139820" y="4593494"/>
              <a:ext cx="679894" cy="79031"/>
            </a:xfrm>
            <a:prstGeom prst="straightConnector1">
              <a:avLst/>
            </a:prstGeom>
            <a:noFill/>
            <a:ln w="9525" cap="flat" cmpd="sng" algn="ctr">
              <a:solidFill>
                <a:schemeClr val="tx1"/>
              </a:solidFill>
              <a:prstDash val="solid"/>
              <a:round/>
              <a:headEnd type="none" w="med" len="med"/>
              <a:tailEnd type="triangle"/>
            </a:ln>
            <a:effectLst/>
          </p:spPr>
        </p:cxnSp>
        <p:cxnSp>
          <p:nvCxnSpPr>
            <p:cNvPr id="55" name="Straight Arrow Connector 54">
              <a:extLst>
                <a:ext uri="{FF2B5EF4-FFF2-40B4-BE49-F238E27FC236}">
                  <a16:creationId xmlns:a16="http://schemas.microsoft.com/office/drawing/2014/main" id="{DB3FEC3D-B19E-6291-2C42-54EE18FFCF0C}"/>
                </a:ext>
              </a:extLst>
            </p:cNvPr>
            <p:cNvCxnSpPr>
              <a:cxnSpLocks/>
            </p:cNvCxnSpPr>
            <p:nvPr/>
          </p:nvCxnSpPr>
          <p:spPr bwMode="auto">
            <a:xfrm flipH="1" flipV="1">
              <a:off x="1311873" y="3608599"/>
              <a:ext cx="207858" cy="670493"/>
            </a:xfrm>
            <a:prstGeom prst="straightConnector1">
              <a:avLst/>
            </a:prstGeom>
            <a:noFill/>
            <a:ln w="9525" cap="flat" cmpd="sng" algn="ctr">
              <a:solidFill>
                <a:schemeClr val="tx1"/>
              </a:solidFill>
              <a:prstDash val="solid"/>
              <a:round/>
              <a:headEnd type="none" w="med" len="med"/>
              <a:tailEnd type="triangle"/>
            </a:ln>
            <a:effectLst/>
          </p:spPr>
        </p:cxnSp>
      </p:grpSp>
    </p:spTree>
    <p:extLst>
      <p:ext uri="{BB962C8B-B14F-4D97-AF65-F5344CB8AC3E}">
        <p14:creationId xmlns:p14="http://schemas.microsoft.com/office/powerpoint/2010/main" val="5127315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6C41F-4A9A-4EDC-95E9-8B58FD0F38C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A5E466D-C480-486A-D4D9-37A6707B308A}"/>
              </a:ext>
            </a:extLst>
          </p:cNvPr>
          <p:cNvSpPr txBox="1"/>
          <p:nvPr/>
        </p:nvSpPr>
        <p:spPr>
          <a:xfrm>
            <a:off x="775399" y="164219"/>
            <a:ext cx="7861826" cy="523220"/>
          </a:xfrm>
          <a:prstGeom prst="rect">
            <a:avLst/>
          </a:prstGeom>
          <a:noFill/>
        </p:spPr>
        <p:txBody>
          <a:bodyPr wrap="square" rtlCol="0">
            <a:spAutoFit/>
          </a:bodyPr>
          <a:lstStyle/>
          <a:p>
            <a:r>
              <a:rPr lang="en-US" b="1" dirty="0"/>
              <a:t>Example of model component formulation - events</a:t>
            </a:r>
          </a:p>
        </p:txBody>
      </p:sp>
      <p:sp>
        <p:nvSpPr>
          <p:cNvPr id="3" name="TextBox 2">
            <a:extLst>
              <a:ext uri="{FF2B5EF4-FFF2-40B4-BE49-F238E27FC236}">
                <a16:creationId xmlns:a16="http://schemas.microsoft.com/office/drawing/2014/main" id="{2FBEC595-012E-2B25-5C87-DCA8AF83AA17}"/>
              </a:ext>
            </a:extLst>
          </p:cNvPr>
          <p:cNvSpPr txBox="1"/>
          <p:nvPr/>
        </p:nvSpPr>
        <p:spPr>
          <a:xfrm>
            <a:off x="282221" y="958153"/>
            <a:ext cx="8579558" cy="4493538"/>
          </a:xfrm>
          <a:prstGeom prst="rect">
            <a:avLst/>
          </a:prstGeom>
          <a:noFill/>
        </p:spPr>
        <p:txBody>
          <a:bodyPr wrap="square" rtlCol="0">
            <a:spAutoFit/>
          </a:bodyPr>
          <a:lstStyle/>
          <a:p>
            <a:r>
              <a:rPr lang="en-US" sz="2200" b="1" i="1" dirty="0"/>
              <a:t>Number of events </a:t>
            </a:r>
            <a:r>
              <a:rPr lang="en-US" sz="2200" dirty="0"/>
              <a:t>each time step is chosen from a Poisson distribution with mean determined as one of (</a:t>
            </a:r>
            <a:r>
              <a:rPr lang="en-US" sz="2200" dirty="0" err="1"/>
              <a:t>i</a:t>
            </a:r>
            <a:r>
              <a:rPr lang="en-US" sz="2200" dirty="0"/>
              <a:t>) stationary mean; (ii) linear increase over time from a stationary mean; (iii) a step up from stationary level to a new one; (iv) a step up from stationary level to a new one and then step down back to stationary level over a time period. </a:t>
            </a:r>
          </a:p>
          <a:p>
            <a:endParaRPr lang="en-US" sz="2200" dirty="0"/>
          </a:p>
          <a:p>
            <a:r>
              <a:rPr lang="en-US" sz="2200" b="1" i="1" dirty="0"/>
              <a:t>Sizes of events </a:t>
            </a:r>
            <a:r>
              <a:rPr lang="en-US" sz="2200" dirty="0"/>
              <a:t>are chosen from a lognormal with median set similarly to the cases for number of events. </a:t>
            </a:r>
          </a:p>
          <a:p>
            <a:endParaRPr lang="en-US" sz="2200" dirty="0"/>
          </a:p>
          <a:p>
            <a:r>
              <a:rPr lang="en-US" sz="2200" b="1" i="1" dirty="0"/>
              <a:t>Salience</a:t>
            </a:r>
            <a:r>
              <a:rPr lang="en-US" sz="2200" dirty="0"/>
              <a:t> is modeled for three population groups (green grey and red) by modifying separately for each group both the median of the lognormal and a threshold above which an event is considered significant to impact that group’s memory of events. </a:t>
            </a:r>
          </a:p>
        </p:txBody>
      </p:sp>
    </p:spTree>
    <p:extLst>
      <p:ext uri="{BB962C8B-B14F-4D97-AF65-F5344CB8AC3E}">
        <p14:creationId xmlns:p14="http://schemas.microsoft.com/office/powerpoint/2010/main" val="31993461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A3CF5-F291-43FB-F880-1B57A7CE7D0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8049972-AF34-8922-5E7B-018AB418274A}"/>
              </a:ext>
            </a:extLst>
          </p:cNvPr>
          <p:cNvSpPr txBox="1"/>
          <p:nvPr/>
        </p:nvSpPr>
        <p:spPr>
          <a:xfrm>
            <a:off x="775399" y="164219"/>
            <a:ext cx="7861826" cy="523220"/>
          </a:xfrm>
          <a:prstGeom prst="rect">
            <a:avLst/>
          </a:prstGeom>
          <a:noFill/>
        </p:spPr>
        <p:txBody>
          <a:bodyPr wrap="square" rtlCol="0">
            <a:spAutoFit/>
          </a:bodyPr>
          <a:lstStyle/>
          <a:p>
            <a:r>
              <a:rPr lang="en-US" b="1" dirty="0"/>
              <a:t>Example of model component formulation - events</a:t>
            </a:r>
          </a:p>
        </p:txBody>
      </p:sp>
      <p:sp>
        <p:nvSpPr>
          <p:cNvPr id="3" name="TextBox 2">
            <a:extLst>
              <a:ext uri="{FF2B5EF4-FFF2-40B4-BE49-F238E27FC236}">
                <a16:creationId xmlns:a16="http://schemas.microsoft.com/office/drawing/2014/main" id="{6F51E535-BA83-CDCA-DA36-764D6D7F9997}"/>
              </a:ext>
            </a:extLst>
          </p:cNvPr>
          <p:cNvSpPr txBox="1"/>
          <p:nvPr/>
        </p:nvSpPr>
        <p:spPr>
          <a:xfrm>
            <a:off x="282221" y="958153"/>
            <a:ext cx="8579558" cy="3816429"/>
          </a:xfrm>
          <a:prstGeom prst="rect">
            <a:avLst/>
          </a:prstGeom>
          <a:noFill/>
        </p:spPr>
        <p:txBody>
          <a:bodyPr wrap="square" rtlCol="0">
            <a:spAutoFit/>
          </a:bodyPr>
          <a:lstStyle/>
          <a:p>
            <a:r>
              <a:rPr lang="en-US" sz="2200" b="1" i="1" dirty="0"/>
              <a:t>Recency </a:t>
            </a:r>
            <a:r>
              <a:rPr lang="en-US" sz="2200" dirty="0"/>
              <a:t>is modeled using two alternative formulations of how recent events affect behavioral response. One essentially sums events perceived by a population group over a fixed past time period, accounting for differences in salience for each group. The other formulation assumes an exponential weighting of number of perceived events for a population group over the past. </a:t>
            </a:r>
          </a:p>
          <a:p>
            <a:endParaRPr lang="en-US" sz="2200" dirty="0"/>
          </a:p>
          <a:p>
            <a:r>
              <a:rPr lang="en-US" sz="2200" dirty="0"/>
              <a:t>In both formulations for recency, </a:t>
            </a:r>
            <a:r>
              <a:rPr lang="en-US" sz="2200" b="1" i="1" dirty="0"/>
              <a:t>biased assimilation </a:t>
            </a:r>
            <a:r>
              <a:rPr lang="en-US" sz="2200" dirty="0"/>
              <a:t>applies a relative bias for each population group that increases or decreases the number of perceived events for that group. </a:t>
            </a:r>
          </a:p>
          <a:p>
            <a:endParaRPr lang="en-US" sz="2200" dirty="0"/>
          </a:p>
        </p:txBody>
      </p:sp>
    </p:spTree>
    <p:extLst>
      <p:ext uri="{BB962C8B-B14F-4D97-AF65-F5344CB8AC3E}">
        <p14:creationId xmlns:p14="http://schemas.microsoft.com/office/powerpoint/2010/main" val="36778311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3CCC1-A93A-7C10-56D5-1178ACA6E42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45AB737-3D5D-B40F-FBE4-D330C66DF872}"/>
              </a:ext>
            </a:extLst>
          </p:cNvPr>
          <p:cNvSpPr txBox="1"/>
          <p:nvPr/>
        </p:nvSpPr>
        <p:spPr>
          <a:xfrm>
            <a:off x="330506" y="164219"/>
            <a:ext cx="8306719" cy="1107996"/>
          </a:xfrm>
          <a:prstGeom prst="rect">
            <a:avLst/>
          </a:prstGeom>
          <a:noFill/>
        </p:spPr>
        <p:txBody>
          <a:bodyPr wrap="square" rtlCol="0">
            <a:spAutoFit/>
          </a:bodyPr>
          <a:lstStyle/>
          <a:p>
            <a:r>
              <a:rPr lang="en-US" sz="2200" b="1" dirty="0"/>
              <a:t>Model is implemented in Stella, has 11 “switches” for alternative model formulations/assumptions, about 30 parameters associated with these switches, and is designed to run factorial experiments. </a:t>
            </a:r>
          </a:p>
        </p:txBody>
      </p:sp>
      <p:pic>
        <p:nvPicPr>
          <p:cNvPr id="5" name="Picture 4" descr="A screenshot of a computer&#10;&#10;Description automatically generated">
            <a:extLst>
              <a:ext uri="{FF2B5EF4-FFF2-40B4-BE49-F238E27FC236}">
                <a16:creationId xmlns:a16="http://schemas.microsoft.com/office/drawing/2014/main" id="{B823C6F8-997D-0502-6A5C-59220C7190BC}"/>
              </a:ext>
            </a:extLst>
          </p:cNvPr>
          <p:cNvPicPr>
            <a:picLocks noChangeAspect="1"/>
          </p:cNvPicPr>
          <p:nvPr/>
        </p:nvPicPr>
        <p:blipFill>
          <a:blip r:embed="rId2"/>
          <a:stretch>
            <a:fillRect/>
          </a:stretch>
        </p:blipFill>
        <p:spPr>
          <a:xfrm>
            <a:off x="227868" y="1795605"/>
            <a:ext cx="8688264" cy="4898176"/>
          </a:xfrm>
          <a:prstGeom prst="rect">
            <a:avLst/>
          </a:prstGeom>
        </p:spPr>
      </p:pic>
    </p:spTree>
    <p:extLst>
      <p:ext uri="{BB962C8B-B14F-4D97-AF65-F5344CB8AC3E}">
        <p14:creationId xmlns:p14="http://schemas.microsoft.com/office/powerpoint/2010/main" val="20395591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618E9-7BA6-EDEB-E0F8-BE16D17F4FA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4C1D759-D0AD-0374-6B7D-46FBD10EDA88}"/>
              </a:ext>
            </a:extLst>
          </p:cNvPr>
          <p:cNvSpPr txBox="1"/>
          <p:nvPr/>
        </p:nvSpPr>
        <p:spPr>
          <a:xfrm>
            <a:off x="1370310" y="205981"/>
            <a:ext cx="7861826" cy="523220"/>
          </a:xfrm>
          <a:prstGeom prst="rect">
            <a:avLst/>
          </a:prstGeom>
          <a:noFill/>
        </p:spPr>
        <p:txBody>
          <a:bodyPr wrap="square" rtlCol="0">
            <a:spAutoFit/>
          </a:bodyPr>
          <a:lstStyle/>
          <a:p>
            <a:r>
              <a:rPr lang="en-US" b="1" dirty="0"/>
              <a:t>How do we evaluate such a model?</a:t>
            </a:r>
          </a:p>
        </p:txBody>
      </p:sp>
      <p:sp>
        <p:nvSpPr>
          <p:cNvPr id="3" name="TextBox 2">
            <a:extLst>
              <a:ext uri="{FF2B5EF4-FFF2-40B4-BE49-F238E27FC236}">
                <a16:creationId xmlns:a16="http://schemas.microsoft.com/office/drawing/2014/main" id="{39A6C6A1-8B9E-7CBF-4017-A7484007375B}"/>
              </a:ext>
            </a:extLst>
          </p:cNvPr>
          <p:cNvSpPr txBox="1"/>
          <p:nvPr/>
        </p:nvSpPr>
        <p:spPr>
          <a:xfrm>
            <a:off x="282221" y="958153"/>
            <a:ext cx="8579558" cy="5170646"/>
          </a:xfrm>
          <a:prstGeom prst="rect">
            <a:avLst/>
          </a:prstGeom>
          <a:noFill/>
        </p:spPr>
        <p:txBody>
          <a:bodyPr wrap="square" rtlCol="0">
            <a:spAutoFit/>
          </a:bodyPr>
          <a:lstStyle/>
          <a:p>
            <a:r>
              <a:rPr lang="en-US" sz="2200" dirty="0"/>
              <a:t>First, we ensure the coded model is behaving as designed for the key drivers – e.g. the code is correctly representing the desired model – by checking each component output. </a:t>
            </a:r>
          </a:p>
          <a:p>
            <a:endParaRPr lang="en-US" sz="2200" dirty="0"/>
          </a:p>
          <a:p>
            <a:r>
              <a:rPr lang="en-US" sz="2200" dirty="0"/>
              <a:t>Second, we establish general qualitative expectations – e.g. risk perception should increase as mean number of events increases and as mean size of events increases. </a:t>
            </a:r>
          </a:p>
          <a:p>
            <a:endParaRPr lang="en-US" sz="2200" dirty="0"/>
          </a:p>
          <a:p>
            <a:r>
              <a:rPr lang="en-US" sz="2200" dirty="0"/>
              <a:t>Third, we choose subsets of switched cases for which we have general guidance from our psychology collaborators and data from various publications as to how risk perception will respond.</a:t>
            </a:r>
          </a:p>
          <a:p>
            <a:endParaRPr lang="en-US" sz="2200" dirty="0"/>
          </a:p>
          <a:p>
            <a:r>
              <a:rPr lang="en-US" sz="2200" dirty="0"/>
              <a:t>Fourth, we carry out an uncertainty analysis for key parameters and model components to determine whether model output response is highly sensitive to certain model components.</a:t>
            </a:r>
          </a:p>
        </p:txBody>
      </p:sp>
    </p:spTree>
    <p:extLst>
      <p:ext uri="{BB962C8B-B14F-4D97-AF65-F5344CB8AC3E}">
        <p14:creationId xmlns:p14="http://schemas.microsoft.com/office/powerpoint/2010/main" val="14626175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43000" y="126694"/>
            <a:ext cx="6858000" cy="1828800"/>
          </a:xfrm>
        </p:spPr>
        <p:txBody>
          <a:bodyPr>
            <a:normAutofit fontScale="90000"/>
          </a:bodyPr>
          <a:lstStyle/>
          <a:p>
            <a:r>
              <a:rPr lang="en-US" b="1" dirty="0"/>
              <a:t>In Sum</a:t>
            </a:r>
            <a:br>
              <a:rPr lang="en-US" dirty="0"/>
            </a:br>
            <a:r>
              <a:rPr lang="en-US" b="1" dirty="0">
                <a:solidFill>
                  <a:srgbClr val="C00000"/>
                </a:solidFill>
              </a:rPr>
              <a:t>There is some rational basis for hope regarding climate</a:t>
            </a:r>
          </a:p>
        </p:txBody>
      </p:sp>
      <p:sp>
        <p:nvSpPr>
          <p:cNvPr id="6" name="Rectangle 5"/>
          <p:cNvSpPr/>
          <p:nvPr/>
        </p:nvSpPr>
        <p:spPr>
          <a:xfrm>
            <a:off x="806928" y="2025908"/>
            <a:ext cx="7977188" cy="4401205"/>
          </a:xfrm>
          <a:prstGeom prst="rect">
            <a:avLst/>
          </a:prstGeom>
        </p:spPr>
        <p:txBody>
          <a:bodyPr wrap="square">
            <a:spAutoFit/>
          </a:bodyPr>
          <a:lstStyle/>
          <a:p>
            <a:r>
              <a:rPr lang="en-US" dirty="0"/>
              <a:t>This hope is based upon results from multiple models that incorporate feedbacks between behavior and climate.</a:t>
            </a:r>
          </a:p>
          <a:p>
            <a:endParaRPr lang="en-US" dirty="0"/>
          </a:p>
          <a:p>
            <a:r>
              <a:rPr lang="en-US" dirty="0"/>
              <a:t>Climate models have had a huge impact on the ability to project global trajectories, and assess the potential impacts of policies. </a:t>
            </a:r>
            <a:r>
              <a:rPr lang="en-US" dirty="0">
                <a:latin typeface="Times New Roman" charset="0"/>
              </a:rPr>
              <a:t>Next steps will require us to not fear the </a:t>
            </a:r>
            <a:r>
              <a:rPr lang="en-US" dirty="0"/>
              <a:t>linkage</a:t>
            </a:r>
            <a:r>
              <a:rPr lang="en-US" dirty="0">
                <a:latin typeface="Times New Roman" charset="0"/>
              </a:rPr>
              <a:t> to cognition and social dynam</a:t>
            </a:r>
            <a:r>
              <a:rPr lang="en-US" dirty="0"/>
              <a:t>ics</a:t>
            </a:r>
            <a:r>
              <a:rPr lang="en-US" dirty="0">
                <a:latin typeface="Times New Roman" charset="0"/>
              </a:rPr>
              <a:t> </a:t>
            </a:r>
            <a:r>
              <a:rPr lang="en-US" dirty="0"/>
              <a:t>but</a:t>
            </a:r>
            <a:r>
              <a:rPr lang="en-US" dirty="0">
                <a:latin typeface="Times New Roman" charset="0"/>
              </a:rPr>
              <a:t> work to overcome the barriers to incorporating human behavior into climate models. </a:t>
            </a:r>
            <a:endParaRPr lang="en-US" dirty="0"/>
          </a:p>
        </p:txBody>
      </p:sp>
    </p:spTree>
    <p:extLst>
      <p:ext uri="{BB962C8B-B14F-4D97-AF65-F5344CB8AC3E}">
        <p14:creationId xmlns:p14="http://schemas.microsoft.com/office/powerpoint/2010/main" val="1614236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a photo&#10;&#10;Description automatically generated">
            <a:extLst>
              <a:ext uri="{FF2B5EF4-FFF2-40B4-BE49-F238E27FC236}">
                <a16:creationId xmlns:a16="http://schemas.microsoft.com/office/drawing/2014/main" id="{D44BAA91-7803-244C-AD45-3DDFF565608D}"/>
              </a:ext>
            </a:extLst>
          </p:cNvPr>
          <p:cNvPicPr>
            <a:picLocks noChangeAspect="1"/>
          </p:cNvPicPr>
          <p:nvPr/>
        </p:nvPicPr>
        <p:blipFill>
          <a:blip r:embed="rId2"/>
          <a:stretch>
            <a:fillRect/>
          </a:stretch>
        </p:blipFill>
        <p:spPr>
          <a:xfrm>
            <a:off x="-28574" y="28926"/>
            <a:ext cx="9144000" cy="6747138"/>
          </a:xfrm>
          <a:prstGeom prst="rect">
            <a:avLst/>
          </a:prstGeom>
        </p:spPr>
      </p:pic>
      <p:sp>
        <p:nvSpPr>
          <p:cNvPr id="6" name="TextBox 5">
            <a:extLst>
              <a:ext uri="{FF2B5EF4-FFF2-40B4-BE49-F238E27FC236}">
                <a16:creationId xmlns:a16="http://schemas.microsoft.com/office/drawing/2014/main" id="{623402C6-4ECA-0948-B790-20F243B1A523}"/>
              </a:ext>
            </a:extLst>
          </p:cNvPr>
          <p:cNvSpPr txBox="1"/>
          <p:nvPr/>
        </p:nvSpPr>
        <p:spPr>
          <a:xfrm>
            <a:off x="4543426" y="81936"/>
            <a:ext cx="4473574" cy="830997"/>
          </a:xfrm>
          <a:prstGeom prst="rect">
            <a:avLst/>
          </a:prstGeom>
          <a:noFill/>
        </p:spPr>
        <p:txBody>
          <a:bodyPr wrap="square" rtlCol="0">
            <a:spAutoFit/>
          </a:bodyPr>
          <a:lstStyle/>
          <a:p>
            <a:pPr algn="r"/>
            <a:r>
              <a:rPr lang="en-US" sz="2400" dirty="0"/>
              <a:t>SESYNC Theme: Putting People into Climate Models</a:t>
            </a:r>
          </a:p>
        </p:txBody>
      </p:sp>
      <p:sp>
        <p:nvSpPr>
          <p:cNvPr id="7" name="Subtitle 2">
            <a:extLst>
              <a:ext uri="{FF2B5EF4-FFF2-40B4-BE49-F238E27FC236}">
                <a16:creationId xmlns:a16="http://schemas.microsoft.com/office/drawing/2014/main" id="{C1884217-1BF1-9B4B-BCC0-450323DFC6B0}"/>
              </a:ext>
            </a:extLst>
          </p:cNvPr>
          <p:cNvSpPr txBox="1">
            <a:spLocks/>
          </p:cNvSpPr>
          <p:nvPr/>
        </p:nvSpPr>
        <p:spPr bwMode="auto">
          <a:xfrm>
            <a:off x="114058" y="4211726"/>
            <a:ext cx="4876800" cy="1972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fontScale="25000" lnSpcReduction="20000"/>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r>
              <a:rPr lang="en-US" sz="6400" dirty="0">
                <a:solidFill>
                  <a:schemeClr val="bg1"/>
                </a:solidFill>
              </a:rPr>
              <a:t>Sara Metcalf, University at Buffalo</a:t>
            </a:r>
          </a:p>
          <a:p>
            <a:r>
              <a:rPr lang="en-US" sz="6400" dirty="0">
                <a:solidFill>
                  <a:schemeClr val="bg1"/>
                </a:solidFill>
              </a:rPr>
              <a:t>Louis Gross, University of Tennessee</a:t>
            </a:r>
          </a:p>
          <a:p>
            <a:r>
              <a:rPr lang="en-US" sz="6400" dirty="0">
                <a:solidFill>
                  <a:schemeClr val="bg1"/>
                </a:solidFill>
              </a:rPr>
              <a:t>Wander Jager, University of Groningen</a:t>
            </a:r>
          </a:p>
          <a:p>
            <a:r>
              <a:rPr lang="en-US" sz="6400" dirty="0">
                <a:solidFill>
                  <a:schemeClr val="bg1"/>
                </a:solidFill>
              </a:rPr>
              <a:t>Katharine Mach, University of Miami</a:t>
            </a:r>
          </a:p>
          <a:p>
            <a:r>
              <a:rPr lang="en-US" sz="6400" dirty="0">
                <a:solidFill>
                  <a:schemeClr val="bg1"/>
                </a:solidFill>
              </a:rPr>
              <a:t>Fran Moore, University of California, Davis</a:t>
            </a:r>
          </a:p>
          <a:p>
            <a:r>
              <a:rPr lang="en-US" sz="6400" dirty="0">
                <a:solidFill>
                  <a:schemeClr val="bg1"/>
                </a:solidFill>
              </a:rPr>
              <a:t>Travis Franck, Climate Interactive</a:t>
            </a:r>
          </a:p>
          <a:p>
            <a:r>
              <a:rPr lang="en-US" sz="6400" dirty="0">
                <a:solidFill>
                  <a:schemeClr val="bg1"/>
                </a:solidFill>
              </a:rPr>
              <a:t>Karim </a:t>
            </a:r>
            <a:r>
              <a:rPr lang="en-US" sz="6400" dirty="0" err="1">
                <a:solidFill>
                  <a:schemeClr val="bg1"/>
                </a:solidFill>
              </a:rPr>
              <a:t>Chichakly</a:t>
            </a:r>
            <a:r>
              <a:rPr lang="en-US" sz="6400" dirty="0">
                <a:solidFill>
                  <a:schemeClr val="bg1"/>
                </a:solidFill>
              </a:rPr>
              <a:t>, Worcester Polytechnic Institute</a:t>
            </a:r>
          </a:p>
          <a:p>
            <a:r>
              <a:rPr lang="en-US" sz="6400" dirty="0">
                <a:solidFill>
                  <a:schemeClr val="bg1"/>
                </a:solidFill>
              </a:rPr>
              <a:t>Dale Rothman, George Mason University</a:t>
            </a:r>
          </a:p>
          <a:p>
            <a:r>
              <a:rPr lang="en-US" sz="6400" dirty="0">
                <a:solidFill>
                  <a:schemeClr val="bg1"/>
                </a:solidFill>
              </a:rPr>
              <a:t>Ann </a:t>
            </a:r>
            <a:r>
              <a:rPr lang="en-US" sz="6400" dirty="0" err="1">
                <a:solidFill>
                  <a:schemeClr val="bg1"/>
                </a:solidFill>
              </a:rPr>
              <a:t>Kinzig</a:t>
            </a:r>
            <a:r>
              <a:rPr lang="en-US" sz="6400" dirty="0">
                <a:solidFill>
                  <a:schemeClr val="bg1"/>
                </a:solidFill>
              </a:rPr>
              <a:t>, Arizona State University</a:t>
            </a:r>
          </a:p>
          <a:p>
            <a:endParaRPr lang="en-US" kern="0" baseline="30000" dirty="0">
              <a:solidFill>
                <a:schemeClr val="bg1"/>
              </a:solidFill>
            </a:endParaRPr>
          </a:p>
        </p:txBody>
      </p:sp>
      <p:sp>
        <p:nvSpPr>
          <p:cNvPr id="8" name="Text Box 14">
            <a:extLst>
              <a:ext uri="{FF2B5EF4-FFF2-40B4-BE49-F238E27FC236}">
                <a16:creationId xmlns:a16="http://schemas.microsoft.com/office/drawing/2014/main" id="{5868F89A-FD1A-004D-B55D-5A562CFEB4C5}"/>
              </a:ext>
            </a:extLst>
          </p:cNvPr>
          <p:cNvSpPr txBox="1">
            <a:spLocks noChangeArrowheads="1"/>
          </p:cNvSpPr>
          <p:nvPr/>
        </p:nvSpPr>
        <p:spPr bwMode="auto">
          <a:xfrm>
            <a:off x="4096910" y="6473754"/>
            <a:ext cx="4168203" cy="3023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86027" tIns="43013" rIns="86027" bIns="43013">
            <a:spAutoFit/>
          </a:bodyPr>
          <a:lstStyle/>
          <a:p>
            <a:pPr algn="ctr">
              <a:spcBef>
                <a:spcPct val="50000"/>
              </a:spcBef>
              <a:defRPr/>
            </a:pPr>
            <a:r>
              <a:rPr lang="en-US" sz="1400" dirty="0">
                <a:latin typeface="Times New Roman" pitchFamily="-112" charset="0"/>
                <a:ea typeface="+mn-ea"/>
              </a:rPr>
              <a:t>Supported by NSF Award DBI-1052875 to SESYNC </a:t>
            </a:r>
            <a:endParaRPr lang="en-US" sz="1400" dirty="0">
              <a:latin typeface="Courier" charset="0"/>
              <a:ea typeface="+mn-ea"/>
            </a:endParaRPr>
          </a:p>
        </p:txBody>
      </p:sp>
      <p:pic>
        <p:nvPicPr>
          <p:cNvPr id="3" name="Picture 2" descr="A person leaning against a wall&#10;&#10;Description automatically generated">
            <a:extLst>
              <a:ext uri="{FF2B5EF4-FFF2-40B4-BE49-F238E27FC236}">
                <a16:creationId xmlns:a16="http://schemas.microsoft.com/office/drawing/2014/main" id="{B9674E60-9989-9AE4-44BD-F818044AD7D3}"/>
              </a:ext>
            </a:extLst>
          </p:cNvPr>
          <p:cNvPicPr>
            <a:picLocks noChangeAspect="1"/>
          </p:cNvPicPr>
          <p:nvPr/>
        </p:nvPicPr>
        <p:blipFill>
          <a:blip r:embed="rId3"/>
          <a:stretch>
            <a:fillRect/>
          </a:stretch>
        </p:blipFill>
        <p:spPr>
          <a:xfrm>
            <a:off x="7530352" y="937755"/>
            <a:ext cx="1282252" cy="1709670"/>
          </a:xfrm>
          <a:prstGeom prst="rect">
            <a:avLst/>
          </a:prstGeom>
        </p:spPr>
      </p:pic>
      <p:sp>
        <p:nvSpPr>
          <p:cNvPr id="4" name="Subtitle 2">
            <a:extLst>
              <a:ext uri="{FF2B5EF4-FFF2-40B4-BE49-F238E27FC236}">
                <a16:creationId xmlns:a16="http://schemas.microsoft.com/office/drawing/2014/main" id="{CE792E8E-4C95-8E4D-E6D0-756D14B819A9}"/>
              </a:ext>
            </a:extLst>
          </p:cNvPr>
          <p:cNvSpPr txBox="1">
            <a:spLocks/>
          </p:cNvSpPr>
          <p:nvPr/>
        </p:nvSpPr>
        <p:spPr bwMode="auto">
          <a:xfrm>
            <a:off x="7386227" y="2726008"/>
            <a:ext cx="1757773" cy="514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fontScale="92500" lnSpcReduction="10000"/>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0" indent="0">
              <a:buNone/>
            </a:pPr>
            <a:r>
              <a:rPr lang="en-US" sz="1500" dirty="0">
                <a:solidFill>
                  <a:schemeClr val="bg1"/>
                </a:solidFill>
              </a:rPr>
              <a:t>Sara Constantino - </a:t>
            </a:r>
            <a:r>
              <a:rPr lang="en-US" sz="1500" dirty="0" err="1">
                <a:solidFill>
                  <a:schemeClr val="bg1"/>
                </a:solidFill>
              </a:rPr>
              <a:t>Notrthewestern</a:t>
            </a:r>
            <a:endParaRPr lang="en-US" sz="1500" dirty="0">
              <a:solidFill>
                <a:schemeClr val="bg1"/>
              </a:solidFill>
            </a:endParaRPr>
          </a:p>
          <a:p>
            <a:endParaRPr lang="en-US" kern="0" baseline="30000" dirty="0">
              <a:solidFill>
                <a:schemeClr val="bg1"/>
              </a:solidFill>
            </a:endParaRPr>
          </a:p>
        </p:txBody>
      </p:sp>
      <p:pic>
        <p:nvPicPr>
          <p:cNvPr id="10" name="Picture 9" descr="A person standing in a tree&#10;&#10;Description automatically generated">
            <a:extLst>
              <a:ext uri="{FF2B5EF4-FFF2-40B4-BE49-F238E27FC236}">
                <a16:creationId xmlns:a16="http://schemas.microsoft.com/office/drawing/2014/main" id="{44CCA5AE-2C3A-D5D4-6A6F-0C4B4EE481E2}"/>
              </a:ext>
            </a:extLst>
          </p:cNvPr>
          <p:cNvPicPr>
            <a:picLocks noChangeAspect="1"/>
          </p:cNvPicPr>
          <p:nvPr/>
        </p:nvPicPr>
        <p:blipFill>
          <a:blip r:embed="rId4"/>
          <a:stretch>
            <a:fillRect/>
          </a:stretch>
        </p:blipFill>
        <p:spPr>
          <a:xfrm>
            <a:off x="7418301" y="3765176"/>
            <a:ext cx="1432851" cy="1432851"/>
          </a:xfrm>
          <a:prstGeom prst="rect">
            <a:avLst/>
          </a:prstGeom>
        </p:spPr>
      </p:pic>
      <p:sp>
        <p:nvSpPr>
          <p:cNvPr id="11" name="Subtitle 2">
            <a:extLst>
              <a:ext uri="{FF2B5EF4-FFF2-40B4-BE49-F238E27FC236}">
                <a16:creationId xmlns:a16="http://schemas.microsoft.com/office/drawing/2014/main" id="{2AF608A2-1A63-5358-5181-3C58973F82D2}"/>
              </a:ext>
            </a:extLst>
          </p:cNvPr>
          <p:cNvSpPr txBox="1">
            <a:spLocks/>
          </p:cNvSpPr>
          <p:nvPr/>
        </p:nvSpPr>
        <p:spPr bwMode="auto">
          <a:xfrm>
            <a:off x="7386227" y="5276610"/>
            <a:ext cx="1757773" cy="514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fontScale="92500" lnSpcReduction="10000"/>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0" indent="0">
              <a:buNone/>
            </a:pPr>
            <a:r>
              <a:rPr lang="en-US" sz="1500" dirty="0">
                <a:solidFill>
                  <a:schemeClr val="bg1"/>
                </a:solidFill>
              </a:rPr>
              <a:t> Dale Rothman – George Mason</a:t>
            </a:r>
          </a:p>
          <a:p>
            <a:endParaRPr lang="en-US" kern="0" baseline="30000" dirty="0">
              <a:solidFill>
                <a:schemeClr val="bg1"/>
              </a:solidFill>
            </a:endParaRPr>
          </a:p>
        </p:txBody>
      </p:sp>
    </p:spTree>
    <p:extLst>
      <p:ext uri="{BB962C8B-B14F-4D97-AF65-F5344CB8AC3E}">
        <p14:creationId xmlns:p14="http://schemas.microsoft.com/office/powerpoint/2010/main" val="29409113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39FD4F-35DC-C64D-943B-8910105100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66" y="82664"/>
            <a:ext cx="5434608" cy="2067432"/>
          </a:xfrm>
          <a:prstGeom prst="rect">
            <a:avLst/>
          </a:prstGeom>
        </p:spPr>
      </p:pic>
      <p:pic>
        <p:nvPicPr>
          <p:cNvPr id="6" name="Picture 5" descr="Graphical user interface, text, application, email&#10;&#10;Description automatically generated">
            <a:extLst>
              <a:ext uri="{FF2B5EF4-FFF2-40B4-BE49-F238E27FC236}">
                <a16:creationId xmlns:a16="http://schemas.microsoft.com/office/drawing/2014/main" id="{EA22064E-EAE8-7845-9280-27535DCBB1FD}"/>
              </a:ext>
            </a:extLst>
          </p:cNvPr>
          <p:cNvPicPr>
            <a:picLocks noChangeAspect="1"/>
          </p:cNvPicPr>
          <p:nvPr/>
        </p:nvPicPr>
        <p:blipFill>
          <a:blip r:embed="rId3"/>
          <a:stretch>
            <a:fillRect/>
          </a:stretch>
        </p:blipFill>
        <p:spPr>
          <a:xfrm>
            <a:off x="1748767" y="1975516"/>
            <a:ext cx="5820635" cy="2580921"/>
          </a:xfrm>
          <a:prstGeom prst="rect">
            <a:avLst/>
          </a:prstGeom>
        </p:spPr>
      </p:pic>
      <p:pic>
        <p:nvPicPr>
          <p:cNvPr id="8" name="Picture 7" descr="Graphical user interface, text, application, email&#10;&#10;Description automatically generated">
            <a:extLst>
              <a:ext uri="{FF2B5EF4-FFF2-40B4-BE49-F238E27FC236}">
                <a16:creationId xmlns:a16="http://schemas.microsoft.com/office/drawing/2014/main" id="{D0F2B883-516A-FC48-AA61-85B433DC40BF}"/>
              </a:ext>
            </a:extLst>
          </p:cNvPr>
          <p:cNvPicPr>
            <a:picLocks noChangeAspect="1"/>
          </p:cNvPicPr>
          <p:nvPr/>
        </p:nvPicPr>
        <p:blipFill>
          <a:blip r:embed="rId4"/>
          <a:stretch>
            <a:fillRect/>
          </a:stretch>
        </p:blipFill>
        <p:spPr>
          <a:xfrm>
            <a:off x="4572000" y="4422236"/>
            <a:ext cx="4365170" cy="2353100"/>
          </a:xfrm>
          <a:prstGeom prst="rect">
            <a:avLst/>
          </a:prstGeom>
        </p:spPr>
      </p:pic>
    </p:spTree>
    <p:extLst>
      <p:ext uri="{BB962C8B-B14F-4D97-AF65-F5344CB8AC3E}">
        <p14:creationId xmlns:p14="http://schemas.microsoft.com/office/powerpoint/2010/main" val="2153295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0" y="838200"/>
            <a:ext cx="7099300" cy="5181600"/>
          </a:xfrm>
          <a:prstGeom prst="rect">
            <a:avLst/>
          </a:prstGeom>
        </p:spPr>
      </p:pic>
      <p:sp>
        <p:nvSpPr>
          <p:cNvPr id="3" name="TextBox 2"/>
          <p:cNvSpPr txBox="1"/>
          <p:nvPr/>
        </p:nvSpPr>
        <p:spPr>
          <a:xfrm>
            <a:off x="1257300" y="6315075"/>
            <a:ext cx="7072313" cy="338554"/>
          </a:xfrm>
          <a:prstGeom prst="rect">
            <a:avLst/>
          </a:prstGeom>
          <a:noFill/>
        </p:spPr>
        <p:txBody>
          <a:bodyPr wrap="square" rtlCol="0">
            <a:spAutoFit/>
          </a:bodyPr>
          <a:lstStyle/>
          <a:p>
            <a:r>
              <a:rPr lang="en-US" sz="1600" dirty="0"/>
              <a:t>https://</a:t>
            </a:r>
            <a:r>
              <a:rPr lang="en-US" sz="1600" dirty="0" err="1"/>
              <a:t>commons.wikimedia.org</a:t>
            </a:r>
            <a:r>
              <a:rPr lang="en-US" sz="1600" dirty="0"/>
              <a:t>/wiki/</a:t>
            </a:r>
            <a:r>
              <a:rPr lang="en-US" sz="1600" dirty="0" err="1"/>
              <a:t>File:Global_Warming_Predictions_Map.jpg</a:t>
            </a:r>
            <a:endParaRPr lang="en-US" sz="1600" dirty="0"/>
          </a:p>
        </p:txBody>
      </p:sp>
    </p:spTree>
    <p:extLst>
      <p:ext uri="{BB962C8B-B14F-4D97-AF65-F5344CB8AC3E}">
        <p14:creationId xmlns:p14="http://schemas.microsoft.com/office/powerpoint/2010/main" val="1283448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6" name="Rectangle 2"/>
          <p:cNvSpPr>
            <a:spLocks noGrp="1" noChangeArrowheads="1"/>
          </p:cNvSpPr>
          <p:nvPr>
            <p:ph type="title"/>
          </p:nvPr>
        </p:nvSpPr>
        <p:spPr>
          <a:xfrm>
            <a:off x="1295400" y="0"/>
            <a:ext cx="6194425" cy="838200"/>
          </a:xfrm>
        </p:spPr>
        <p:txBody>
          <a:bodyPr/>
          <a:lstStyle/>
          <a:p>
            <a:pPr>
              <a:defRPr/>
            </a:pPr>
            <a:r>
              <a:rPr lang="en-US" b="1" dirty="0">
                <a:solidFill>
                  <a:srgbClr val="0000F3"/>
                </a:solidFill>
                <a:cs typeface="+mj-cs"/>
              </a:rPr>
              <a:t>Overview</a:t>
            </a:r>
            <a:endParaRPr lang="en-US" b="1" dirty="0">
              <a:solidFill>
                <a:srgbClr val="FFFF66"/>
              </a:solidFill>
              <a:cs typeface="+mj-cs"/>
            </a:endParaRPr>
          </a:p>
        </p:txBody>
      </p:sp>
      <p:sp>
        <p:nvSpPr>
          <p:cNvPr id="717827" name="Rectangle 3"/>
          <p:cNvSpPr>
            <a:spLocks noGrp="1" noChangeArrowheads="1"/>
          </p:cNvSpPr>
          <p:nvPr>
            <p:ph type="body" idx="1"/>
          </p:nvPr>
        </p:nvSpPr>
        <p:spPr>
          <a:xfrm>
            <a:off x="811213" y="898525"/>
            <a:ext cx="7775575" cy="5319713"/>
          </a:xfrm>
        </p:spPr>
        <p:txBody>
          <a:bodyPr/>
          <a:lstStyle/>
          <a:p>
            <a:pPr defTabSz="858838">
              <a:lnSpc>
                <a:spcPct val="90000"/>
              </a:lnSpc>
            </a:pPr>
            <a:r>
              <a:rPr lang="en-US" altLang="en-US" sz="3600" dirty="0">
                <a:latin typeface="Times" charset="0"/>
                <a:ea typeface="ＭＳ Ｐゴシック" charset="-128"/>
              </a:rPr>
              <a:t>Modeling human behavior</a:t>
            </a:r>
          </a:p>
          <a:p>
            <a:pPr defTabSz="858838">
              <a:lnSpc>
                <a:spcPct val="90000"/>
              </a:lnSpc>
            </a:pPr>
            <a:r>
              <a:rPr lang="en-US" altLang="en-US" sz="3600" dirty="0">
                <a:latin typeface="Times" charset="0"/>
                <a:ea typeface="ＭＳ Ｐゴシック" charset="-128"/>
              </a:rPr>
              <a:t>Background on climate social system models</a:t>
            </a:r>
          </a:p>
          <a:p>
            <a:pPr defTabSz="858838">
              <a:lnSpc>
                <a:spcPct val="90000"/>
              </a:lnSpc>
            </a:pPr>
            <a:r>
              <a:rPr lang="en-US" altLang="en-US" sz="3600" dirty="0">
                <a:latin typeface="Times" charset="0"/>
                <a:ea typeface="ＭＳ Ｐゴシック" charset="-128"/>
              </a:rPr>
              <a:t>Theory of planned behavior and results from a linked climate-social model </a:t>
            </a:r>
          </a:p>
          <a:p>
            <a:pPr defTabSz="858838">
              <a:lnSpc>
                <a:spcPct val="90000"/>
              </a:lnSpc>
            </a:pPr>
            <a:r>
              <a:rPr lang="en-US" altLang="en-US" sz="3600" dirty="0">
                <a:latin typeface="Times" charset="0"/>
                <a:ea typeface="ＭＳ Ｐゴシック" charset="-128"/>
              </a:rPr>
              <a:t>Cognitive processes and terminology</a:t>
            </a:r>
          </a:p>
          <a:p>
            <a:pPr defTabSz="858838">
              <a:lnSpc>
                <a:spcPct val="90000"/>
              </a:lnSpc>
            </a:pPr>
            <a:r>
              <a:rPr lang="en-US" altLang="en-US" sz="3600" dirty="0">
                <a:latin typeface="Times" charset="0"/>
                <a:ea typeface="ＭＳ Ｐゴシック" charset="-128"/>
              </a:rPr>
              <a:t>Modeling cognition and climate risk perception</a:t>
            </a:r>
          </a:p>
          <a:p>
            <a:pPr marL="0" indent="0" defTabSz="858838">
              <a:lnSpc>
                <a:spcPct val="90000"/>
              </a:lnSpc>
              <a:buNone/>
            </a:pPr>
            <a:endParaRPr lang="en-US" altLang="en-US" sz="3000" dirty="0">
              <a:ea typeface="ＭＳ Ｐゴシック" charset="-12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860425" y="174625"/>
            <a:ext cx="7351713"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en-US" dirty="0"/>
              <a:t>Human activities are interconnected with earth systems and associated projections for future climate. </a:t>
            </a:r>
            <a:r>
              <a:rPr lang="en-US" altLang="en-US" b="1" dirty="0">
                <a:solidFill>
                  <a:schemeClr val="accent2"/>
                </a:solidFill>
              </a:rPr>
              <a:t>Our objective </a:t>
            </a:r>
            <a:r>
              <a:rPr lang="en-US" altLang="en-US" dirty="0">
                <a:solidFill>
                  <a:schemeClr val="accent2"/>
                </a:solidFill>
              </a:rPr>
              <a:t>is to consider </a:t>
            </a:r>
            <a:r>
              <a:rPr lang="en-US" altLang="en-US" b="1" i="1" dirty="0">
                <a:solidFill>
                  <a:schemeClr val="accent2"/>
                </a:solidFill>
              </a:rPr>
              <a:t>how human risk perception and behaviors arising from this might impact and interact with climate change</a:t>
            </a:r>
            <a:r>
              <a:rPr lang="en-US" altLang="en-US" dirty="0">
                <a:solidFill>
                  <a:schemeClr val="accent2"/>
                </a:solidFill>
              </a:rPr>
              <a:t>. </a:t>
            </a:r>
          </a:p>
          <a:p>
            <a:pPr eaLnBrk="1" hangingPunct="1"/>
            <a:endParaRPr lang="en-US" altLang="en-US" dirty="0"/>
          </a:p>
          <a:p>
            <a:pPr eaLnBrk="1" hangingPunct="1"/>
            <a:r>
              <a:rPr lang="en-US" altLang="en-US" dirty="0"/>
              <a:t>Of particular interest is whether the </a:t>
            </a:r>
            <a:r>
              <a:rPr lang="en-US" altLang="en-US" b="1" i="1" dirty="0">
                <a:solidFill>
                  <a:schemeClr val="accent2"/>
                </a:solidFill>
              </a:rPr>
              <a:t>potential feedbacks from human systems are sufficient to significantly, in some appropriate metric, push earth system response to a different state</a:t>
            </a:r>
            <a:r>
              <a:rPr lang="en-US" altLang="en-US" dirty="0">
                <a:solidFill>
                  <a:schemeClr val="accent2"/>
                </a:solidFill>
              </a:rPr>
              <a:t>. </a:t>
            </a:r>
            <a:r>
              <a:rPr lang="en-US" altLang="en-US" dirty="0"/>
              <a:t>That is, are there circumstances in which risk perception, perhaps arising from major events, shifts in a manner that causes behavioral changes and policy responses that could measurably impact future climate? </a:t>
            </a:r>
          </a:p>
        </p:txBody>
      </p:sp>
    </p:spTree>
    <p:extLst>
      <p:ext uri="{BB962C8B-B14F-4D97-AF65-F5344CB8AC3E}">
        <p14:creationId xmlns:p14="http://schemas.microsoft.com/office/powerpoint/2010/main" val="1861734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ADE37-5A99-D11D-DC61-9841F791F7F7}"/>
            </a:ext>
          </a:extLst>
        </p:cNvPr>
        <p:cNvGrpSpPr/>
        <p:nvPr/>
      </p:nvGrpSpPr>
      <p:grpSpPr>
        <a:xfrm>
          <a:off x="0" y="0"/>
          <a:ext cx="0" cy="0"/>
          <a:chOff x="0" y="0"/>
          <a:chExt cx="0" cy="0"/>
        </a:xfrm>
      </p:grpSpPr>
      <p:sp>
        <p:nvSpPr>
          <p:cNvPr id="717826" name="Rectangle 2">
            <a:extLst>
              <a:ext uri="{FF2B5EF4-FFF2-40B4-BE49-F238E27FC236}">
                <a16:creationId xmlns:a16="http://schemas.microsoft.com/office/drawing/2014/main" id="{1CBD29CF-311C-B989-8319-703EF02D99F0}"/>
              </a:ext>
            </a:extLst>
          </p:cNvPr>
          <p:cNvSpPr>
            <a:spLocks noGrp="1" noChangeArrowheads="1"/>
          </p:cNvSpPr>
          <p:nvPr>
            <p:ph type="title"/>
          </p:nvPr>
        </p:nvSpPr>
        <p:spPr>
          <a:xfrm>
            <a:off x="1295400" y="0"/>
            <a:ext cx="6857082" cy="838200"/>
          </a:xfrm>
        </p:spPr>
        <p:txBody>
          <a:bodyPr/>
          <a:lstStyle/>
          <a:p>
            <a:pPr>
              <a:defRPr/>
            </a:pPr>
            <a:r>
              <a:rPr lang="en-US" b="1" dirty="0">
                <a:solidFill>
                  <a:srgbClr val="0000F3"/>
                </a:solidFill>
                <a:cs typeface="+mj-cs"/>
              </a:rPr>
              <a:t>Modeling Human Behavior</a:t>
            </a:r>
            <a:endParaRPr lang="en-US" b="1" dirty="0">
              <a:solidFill>
                <a:srgbClr val="FFFF66"/>
              </a:solidFill>
              <a:cs typeface="+mj-cs"/>
            </a:endParaRPr>
          </a:p>
        </p:txBody>
      </p:sp>
      <p:sp>
        <p:nvSpPr>
          <p:cNvPr id="717827" name="Rectangle 3">
            <a:extLst>
              <a:ext uri="{FF2B5EF4-FFF2-40B4-BE49-F238E27FC236}">
                <a16:creationId xmlns:a16="http://schemas.microsoft.com/office/drawing/2014/main" id="{EF986368-DD60-0583-8F33-87CC8EC0FEDB}"/>
              </a:ext>
            </a:extLst>
          </p:cNvPr>
          <p:cNvSpPr>
            <a:spLocks noGrp="1" noChangeArrowheads="1"/>
          </p:cNvSpPr>
          <p:nvPr>
            <p:ph type="body" idx="1"/>
          </p:nvPr>
        </p:nvSpPr>
        <p:spPr>
          <a:xfrm>
            <a:off x="811213" y="898525"/>
            <a:ext cx="7775575" cy="1315865"/>
          </a:xfrm>
        </p:spPr>
        <p:txBody>
          <a:bodyPr/>
          <a:lstStyle/>
          <a:p>
            <a:pPr marL="0" indent="0" defTabSz="858838">
              <a:lnSpc>
                <a:spcPct val="90000"/>
              </a:lnSpc>
              <a:buNone/>
            </a:pPr>
            <a:r>
              <a:rPr lang="en-US" sz="2000" dirty="0"/>
              <a:t>For a summary of alternative approaches to human behavior modeling see: Schlüter, M. et al. 2017. </a:t>
            </a:r>
            <a:r>
              <a:rPr lang="en-US" sz="2000" i="1" dirty="0"/>
              <a:t>A framework for mapping and comparing </a:t>
            </a:r>
            <a:r>
              <a:rPr lang="en-US" sz="2000" i="1" dirty="0" err="1"/>
              <a:t>behavioural</a:t>
            </a:r>
            <a:r>
              <a:rPr lang="en-US" sz="2000" i="1" dirty="0"/>
              <a:t> theories in models of social-ecological systems.</a:t>
            </a:r>
            <a:r>
              <a:rPr lang="en-US" sz="2000" dirty="0"/>
              <a:t> </a:t>
            </a:r>
            <a:r>
              <a:rPr lang="en-US" sz="2000" b="1" i="1" dirty="0"/>
              <a:t>Ecological Economics</a:t>
            </a:r>
            <a:r>
              <a:rPr lang="en-US" sz="2000" dirty="0"/>
              <a:t> 131:21-35.      </a:t>
            </a:r>
            <a:r>
              <a:rPr lang="en-US" sz="2000" dirty="0" err="1"/>
              <a:t>MoHuB</a:t>
            </a:r>
            <a:endParaRPr lang="en-US" sz="2000" dirty="0"/>
          </a:p>
          <a:p>
            <a:pPr marL="0" indent="0" defTabSz="858838">
              <a:lnSpc>
                <a:spcPct val="90000"/>
              </a:lnSpc>
              <a:buNone/>
            </a:pPr>
            <a:endParaRPr lang="en-US" altLang="en-US" sz="3000" dirty="0">
              <a:ea typeface="ＭＳ Ｐゴシック" charset="-128"/>
            </a:endParaRPr>
          </a:p>
        </p:txBody>
      </p:sp>
      <p:pic>
        <p:nvPicPr>
          <p:cNvPr id="2" name="Picture 1" descr="Diagram&#10;&#10;Description automatically generated">
            <a:extLst>
              <a:ext uri="{FF2B5EF4-FFF2-40B4-BE49-F238E27FC236}">
                <a16:creationId xmlns:a16="http://schemas.microsoft.com/office/drawing/2014/main" id="{D8BB4DF1-F4D4-42BC-85AE-FD4F23B32A47}"/>
              </a:ext>
            </a:extLst>
          </p:cNvPr>
          <p:cNvPicPr>
            <a:picLocks noChangeAspect="1"/>
          </p:cNvPicPr>
          <p:nvPr/>
        </p:nvPicPr>
        <p:blipFill>
          <a:blip r:embed="rId3"/>
          <a:stretch>
            <a:fillRect/>
          </a:stretch>
        </p:blipFill>
        <p:spPr>
          <a:xfrm>
            <a:off x="1509310" y="2095002"/>
            <a:ext cx="6282593" cy="4664348"/>
          </a:xfrm>
          <a:prstGeom prst="rect">
            <a:avLst/>
          </a:prstGeom>
        </p:spPr>
      </p:pic>
    </p:spTree>
    <p:extLst>
      <p:ext uri="{BB962C8B-B14F-4D97-AF65-F5344CB8AC3E}">
        <p14:creationId xmlns:p14="http://schemas.microsoft.com/office/powerpoint/2010/main" val="3479489133"/>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am">
  <a:themeElements>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fontScheme name="Beam">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10589</TotalTime>
  <Words>3085</Words>
  <Application>Microsoft Macintosh PowerPoint</Application>
  <PresentationFormat>On-screen Show (4:3)</PresentationFormat>
  <Paragraphs>173</Paragraphs>
  <Slides>36</Slides>
  <Notes>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36</vt:i4>
      </vt:variant>
    </vt:vector>
  </HeadingPairs>
  <TitlesOfParts>
    <vt:vector size="46" baseType="lpstr">
      <vt:lpstr>ＭＳ Ｐゴシック</vt:lpstr>
      <vt:lpstr>Arial</vt:lpstr>
      <vt:lpstr>Courier</vt:lpstr>
      <vt:lpstr>Roboto</vt:lpstr>
      <vt:lpstr>Times</vt:lpstr>
      <vt:lpstr>Times New Roman</vt:lpstr>
      <vt:lpstr>Trebuchet MS</vt:lpstr>
      <vt:lpstr>Wingdings</vt:lpstr>
      <vt:lpstr>Default Design</vt:lpstr>
      <vt:lpstr>Beam</vt:lpstr>
      <vt:lpstr>Linking models of human behavior, risk perception, economics and climate change: a system dynamics perspective</vt:lpstr>
      <vt:lpstr>PowerPoint Presentation</vt:lpstr>
      <vt:lpstr>PowerPoint Presentation</vt:lpstr>
      <vt:lpstr>PowerPoint Presentation</vt:lpstr>
      <vt:lpstr>PowerPoint Presentation</vt:lpstr>
      <vt:lpstr>PowerPoint Presentation</vt:lpstr>
      <vt:lpstr>Overview</vt:lpstr>
      <vt:lpstr>PowerPoint Presentation</vt:lpstr>
      <vt:lpstr>Modeling Human Behavior</vt:lpstr>
      <vt:lpstr>PowerPoint Presentation</vt:lpstr>
      <vt:lpstr>PowerPoint Presentation</vt:lpstr>
      <vt:lpstr>PowerPoint Presentation</vt:lpstr>
      <vt:lpstr>Theory of Planned Behavior</vt:lpstr>
      <vt:lpstr>CSM (Climate Social Model)</vt:lpstr>
      <vt:lpstr>PowerPoint Presentation</vt:lpstr>
      <vt:lpstr>PowerPoint Presentation</vt:lpstr>
      <vt:lpstr>PowerPoint Presentation</vt:lpstr>
      <vt:lpstr>Conclusions from the CSM integration</vt:lpstr>
      <vt:lpstr>Conclusions from the CSM Integration</vt:lpstr>
      <vt:lpstr>PowerPoint Presentation</vt:lpstr>
      <vt:lpstr>PowerPoint Presentation</vt:lpstr>
      <vt:lpstr>PowerPoint Presentation</vt:lpstr>
      <vt:lpstr>Global temperature conclusions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Cognition Modules for Risk Perception</vt:lpstr>
      <vt:lpstr>PowerPoint Presentation</vt:lpstr>
      <vt:lpstr>PowerPoint Presentation</vt:lpstr>
      <vt:lpstr>PowerPoint Presentation</vt:lpstr>
      <vt:lpstr>PowerPoint Presentation</vt:lpstr>
      <vt:lpstr>In Sum There is some rational basis for hope regarding climate</vt:lpstr>
    </vt:vector>
  </TitlesOfParts>
  <Company>Brian Beckage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Gross, Louis J</cp:lastModifiedBy>
  <cp:revision>785</cp:revision>
  <dcterms:created xsi:type="dcterms:W3CDTF">2009-02-10T16:25:00Z</dcterms:created>
  <dcterms:modified xsi:type="dcterms:W3CDTF">2024-06-11T17:10:34Z</dcterms:modified>
</cp:coreProperties>
</file>