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27"/>
  </p:notesMasterIdLst>
  <p:handoutMasterIdLst>
    <p:handoutMasterId r:id="rId128"/>
  </p:handoutMasterIdLst>
  <p:sldIdLst>
    <p:sldId id="1902" r:id="rId2"/>
    <p:sldId id="1905" r:id="rId3"/>
    <p:sldId id="1906" r:id="rId4"/>
    <p:sldId id="1907" r:id="rId5"/>
    <p:sldId id="958" r:id="rId6"/>
    <p:sldId id="981" r:id="rId7"/>
    <p:sldId id="982" r:id="rId8"/>
    <p:sldId id="983" r:id="rId9"/>
    <p:sldId id="946" r:id="rId10"/>
    <p:sldId id="962" r:id="rId11"/>
    <p:sldId id="990" r:id="rId12"/>
    <p:sldId id="991" r:id="rId13"/>
    <p:sldId id="992" r:id="rId14"/>
    <p:sldId id="993" r:id="rId15"/>
    <p:sldId id="995" r:id="rId16"/>
    <p:sldId id="984" r:id="rId17"/>
    <p:sldId id="986" r:id="rId18"/>
    <p:sldId id="989" r:id="rId19"/>
    <p:sldId id="978" r:id="rId20"/>
    <p:sldId id="979" r:id="rId21"/>
    <p:sldId id="987" r:id="rId22"/>
    <p:sldId id="988" r:id="rId23"/>
    <p:sldId id="960" r:id="rId24"/>
    <p:sldId id="1909" r:id="rId25"/>
    <p:sldId id="994" r:id="rId26"/>
    <p:sldId id="1908" r:id="rId27"/>
    <p:sldId id="996" r:id="rId28"/>
    <p:sldId id="997" r:id="rId29"/>
    <p:sldId id="998" r:id="rId30"/>
    <p:sldId id="999" r:id="rId31"/>
    <p:sldId id="1006" r:id="rId32"/>
    <p:sldId id="1007" r:id="rId33"/>
    <p:sldId id="1008" r:id="rId34"/>
    <p:sldId id="1010" r:id="rId35"/>
    <p:sldId id="1009" r:id="rId36"/>
    <p:sldId id="1000" r:id="rId37"/>
    <p:sldId id="1001" r:id="rId38"/>
    <p:sldId id="1002" r:id="rId39"/>
    <p:sldId id="1003" r:id="rId40"/>
    <p:sldId id="1005" r:id="rId41"/>
    <p:sldId id="1004" r:id="rId42"/>
    <p:sldId id="1011" r:id="rId43"/>
    <p:sldId id="1012" r:id="rId44"/>
    <p:sldId id="1013" r:id="rId45"/>
    <p:sldId id="1014" r:id="rId46"/>
    <p:sldId id="1015" r:id="rId47"/>
    <p:sldId id="1016" r:id="rId48"/>
    <p:sldId id="1018" r:id="rId49"/>
    <p:sldId id="1019" r:id="rId50"/>
    <p:sldId id="1017" r:id="rId51"/>
    <p:sldId id="1020" r:id="rId52"/>
    <p:sldId id="1021" r:id="rId53"/>
    <p:sldId id="1022" r:id="rId54"/>
    <p:sldId id="1023" r:id="rId55"/>
    <p:sldId id="1024" r:id="rId56"/>
    <p:sldId id="1025" r:id="rId57"/>
    <p:sldId id="1026" r:id="rId58"/>
    <p:sldId id="1027" r:id="rId59"/>
    <p:sldId id="1028" r:id="rId60"/>
    <p:sldId id="1030" r:id="rId61"/>
    <p:sldId id="1031" r:id="rId62"/>
    <p:sldId id="1032" r:id="rId63"/>
    <p:sldId id="1033" r:id="rId64"/>
    <p:sldId id="1036" r:id="rId65"/>
    <p:sldId id="1035" r:id="rId66"/>
    <p:sldId id="1037" r:id="rId67"/>
    <p:sldId id="1038" r:id="rId68"/>
    <p:sldId id="256" r:id="rId69"/>
    <p:sldId id="1039" r:id="rId70"/>
    <p:sldId id="1040" r:id="rId71"/>
    <p:sldId id="1047" r:id="rId72"/>
    <p:sldId id="1043" r:id="rId73"/>
    <p:sldId id="1045" r:id="rId74"/>
    <p:sldId id="1046" r:id="rId75"/>
    <p:sldId id="1048" r:id="rId76"/>
    <p:sldId id="1049" r:id="rId77"/>
    <p:sldId id="1041" r:id="rId78"/>
    <p:sldId id="1042" r:id="rId79"/>
    <p:sldId id="1029" r:id="rId80"/>
    <p:sldId id="1051" r:id="rId81"/>
    <p:sldId id="1050" r:id="rId82"/>
    <p:sldId id="1052" r:id="rId83"/>
    <p:sldId id="1053" r:id="rId84"/>
    <p:sldId id="1054" r:id="rId85"/>
    <p:sldId id="1055" r:id="rId86"/>
    <p:sldId id="1056" r:id="rId87"/>
    <p:sldId id="1058" r:id="rId88"/>
    <p:sldId id="1064" r:id="rId89"/>
    <p:sldId id="1063" r:id="rId90"/>
    <p:sldId id="1059" r:id="rId91"/>
    <p:sldId id="1060" r:id="rId92"/>
    <p:sldId id="1061" r:id="rId93"/>
    <p:sldId id="1062" r:id="rId94"/>
    <p:sldId id="1065" r:id="rId95"/>
    <p:sldId id="1069" r:id="rId96"/>
    <p:sldId id="1071" r:id="rId97"/>
    <p:sldId id="1075" r:id="rId98"/>
    <p:sldId id="1070" r:id="rId99"/>
    <p:sldId id="1073" r:id="rId100"/>
    <p:sldId id="1072" r:id="rId101"/>
    <p:sldId id="1066" r:id="rId102"/>
    <p:sldId id="1067" r:id="rId103"/>
    <p:sldId id="1076" r:id="rId104"/>
    <p:sldId id="1068" r:id="rId105"/>
    <p:sldId id="1074" r:id="rId106"/>
    <p:sldId id="1077" r:id="rId107"/>
    <p:sldId id="1078" r:id="rId108"/>
    <p:sldId id="1079" r:id="rId109"/>
    <p:sldId id="1080" r:id="rId110"/>
    <p:sldId id="1081" r:id="rId111"/>
    <p:sldId id="1924" r:id="rId112"/>
    <p:sldId id="1082" r:id="rId113"/>
    <p:sldId id="1083" r:id="rId114"/>
    <p:sldId id="1084" r:id="rId115"/>
    <p:sldId id="1085" r:id="rId116"/>
    <p:sldId id="339" r:id="rId117"/>
    <p:sldId id="340" r:id="rId118"/>
    <p:sldId id="1086" r:id="rId119"/>
    <p:sldId id="1088" r:id="rId120"/>
    <p:sldId id="1089" r:id="rId121"/>
    <p:sldId id="1090" r:id="rId122"/>
    <p:sldId id="1087" r:id="rId123"/>
    <p:sldId id="1091" r:id="rId124"/>
    <p:sldId id="1092" r:id="rId125"/>
    <p:sldId id="1093" r:id="rId126"/>
  </p:sldIdLst>
  <p:sldSz cx="9445625" cy="7562850"/>
  <p:notesSz cx="7102475" cy="8991600"/>
  <p:defaultTextStyle>
    <a:defPPr>
      <a:defRPr lang="en-US"/>
    </a:defPPr>
    <a:lvl1pPr algn="l" rtl="0" eaLnBrk="0" fontAlgn="base" hangingPunct="0">
      <a:spcBef>
        <a:spcPct val="0"/>
      </a:spcBef>
      <a:spcAft>
        <a:spcPct val="0"/>
      </a:spcAft>
      <a:defRPr sz="4000" b="1" kern="1200">
        <a:solidFill>
          <a:schemeClr val="tx1"/>
        </a:solidFill>
        <a:latin typeface="Times New Roman" charset="0"/>
        <a:ea typeface="ＭＳ Ｐゴシック" charset="-128"/>
        <a:cs typeface="+mn-cs"/>
      </a:defRPr>
    </a:lvl1pPr>
    <a:lvl2pPr marL="455613" indent="1588" algn="l" rtl="0" eaLnBrk="0" fontAlgn="base" hangingPunct="0">
      <a:spcBef>
        <a:spcPct val="0"/>
      </a:spcBef>
      <a:spcAft>
        <a:spcPct val="0"/>
      </a:spcAft>
      <a:defRPr sz="4000" b="1" kern="1200">
        <a:solidFill>
          <a:schemeClr val="tx1"/>
        </a:solidFill>
        <a:latin typeface="Times New Roman" charset="0"/>
        <a:ea typeface="ＭＳ Ｐゴシック" charset="-128"/>
        <a:cs typeface="+mn-cs"/>
      </a:defRPr>
    </a:lvl2pPr>
    <a:lvl3pPr marL="912813" indent="1588" algn="l" rtl="0" eaLnBrk="0" fontAlgn="base" hangingPunct="0">
      <a:spcBef>
        <a:spcPct val="0"/>
      </a:spcBef>
      <a:spcAft>
        <a:spcPct val="0"/>
      </a:spcAft>
      <a:defRPr sz="4000" b="1" kern="1200">
        <a:solidFill>
          <a:schemeClr val="tx1"/>
        </a:solidFill>
        <a:latin typeface="Times New Roman" charset="0"/>
        <a:ea typeface="ＭＳ Ｐゴシック" charset="-128"/>
        <a:cs typeface="+mn-cs"/>
      </a:defRPr>
    </a:lvl3pPr>
    <a:lvl4pPr marL="1370013" indent="1588" algn="l" rtl="0" eaLnBrk="0" fontAlgn="base" hangingPunct="0">
      <a:spcBef>
        <a:spcPct val="0"/>
      </a:spcBef>
      <a:spcAft>
        <a:spcPct val="0"/>
      </a:spcAft>
      <a:defRPr sz="4000" b="1" kern="1200">
        <a:solidFill>
          <a:schemeClr val="tx1"/>
        </a:solidFill>
        <a:latin typeface="Times New Roman" charset="0"/>
        <a:ea typeface="ＭＳ Ｐゴシック" charset="-128"/>
        <a:cs typeface="+mn-cs"/>
      </a:defRPr>
    </a:lvl4pPr>
    <a:lvl5pPr marL="1827213" indent="1588" algn="l" rtl="0" eaLnBrk="0" fontAlgn="base" hangingPunct="0">
      <a:spcBef>
        <a:spcPct val="0"/>
      </a:spcBef>
      <a:spcAft>
        <a:spcPct val="0"/>
      </a:spcAft>
      <a:defRPr sz="4000" b="1" kern="1200">
        <a:solidFill>
          <a:schemeClr val="tx1"/>
        </a:solidFill>
        <a:latin typeface="Times New Roman" charset="0"/>
        <a:ea typeface="ＭＳ Ｐゴシック" charset="-128"/>
        <a:cs typeface="+mn-cs"/>
      </a:defRPr>
    </a:lvl5pPr>
    <a:lvl6pPr marL="2286000" algn="l" defTabSz="914400" rtl="0" eaLnBrk="1" latinLnBrk="0" hangingPunct="1">
      <a:defRPr sz="4000" b="1" kern="1200">
        <a:solidFill>
          <a:schemeClr val="tx1"/>
        </a:solidFill>
        <a:latin typeface="Times New Roman" charset="0"/>
        <a:ea typeface="ＭＳ Ｐゴシック" charset="-128"/>
        <a:cs typeface="+mn-cs"/>
      </a:defRPr>
    </a:lvl6pPr>
    <a:lvl7pPr marL="2743200" algn="l" defTabSz="914400" rtl="0" eaLnBrk="1" latinLnBrk="0" hangingPunct="1">
      <a:defRPr sz="4000" b="1" kern="1200">
        <a:solidFill>
          <a:schemeClr val="tx1"/>
        </a:solidFill>
        <a:latin typeface="Times New Roman" charset="0"/>
        <a:ea typeface="ＭＳ Ｐゴシック" charset="-128"/>
        <a:cs typeface="+mn-cs"/>
      </a:defRPr>
    </a:lvl7pPr>
    <a:lvl8pPr marL="3200400" algn="l" defTabSz="914400" rtl="0" eaLnBrk="1" latinLnBrk="0" hangingPunct="1">
      <a:defRPr sz="4000" b="1" kern="1200">
        <a:solidFill>
          <a:schemeClr val="tx1"/>
        </a:solidFill>
        <a:latin typeface="Times New Roman" charset="0"/>
        <a:ea typeface="ＭＳ Ｐゴシック" charset="-128"/>
        <a:cs typeface="+mn-cs"/>
      </a:defRPr>
    </a:lvl8pPr>
    <a:lvl9pPr marL="3657600" algn="l" defTabSz="914400" rtl="0" eaLnBrk="1" latinLnBrk="0" hangingPunct="1">
      <a:defRPr sz="4000" b="1" kern="1200">
        <a:solidFill>
          <a:schemeClr val="tx1"/>
        </a:solidFill>
        <a:latin typeface="Times New Roman" charset="0"/>
        <a:ea typeface="ＭＳ Ｐゴシック" charset="-128"/>
        <a:cs typeface="+mn-cs"/>
      </a:defRPr>
    </a:lvl9pPr>
  </p:defaultTextStyle>
  <p:extLst>
    <p:ext uri="{EFAFB233-063F-42B5-8137-9DF3F51BA10A}">
      <p15:sldGuideLst xmlns:p15="http://schemas.microsoft.com/office/powerpoint/2012/main">
        <p15:guide id="1" orient="horz" pos="2400">
          <p15:clr>
            <a:srgbClr val="A4A3A4"/>
          </p15:clr>
        </p15:guide>
        <p15:guide id="2" pos="2975">
          <p15:clr>
            <a:srgbClr val="A4A3A4"/>
          </p15:clr>
        </p15:guide>
      </p15:sldGuideLst>
    </p:ext>
    <p:ext uri="{2D200454-40CA-4A62-9FC3-DE9A4176ACB9}">
      <p15:notesGuideLst xmlns:p15="http://schemas.microsoft.com/office/powerpoint/2012/main">
        <p15:guide id="1" orient="horz" pos="2832">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D8A300"/>
    <a:srgbClr val="FFFF66"/>
    <a:srgbClr val="CC3399"/>
    <a:srgbClr val="660033"/>
    <a:srgbClr val="FFCC00"/>
    <a:srgbClr val="FF66CC"/>
    <a:srgbClr val="33CC33"/>
    <a:srgbClr val="0000F3"/>
    <a:srgbClr val="0000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38"/>
    <p:restoredTop sz="94658"/>
  </p:normalViewPr>
  <p:slideViewPr>
    <p:cSldViewPr>
      <p:cViewPr varScale="1">
        <p:scale>
          <a:sx n="104" d="100"/>
          <a:sy n="104" d="100"/>
        </p:scale>
        <p:origin x="840" y="208"/>
      </p:cViewPr>
      <p:guideLst>
        <p:guide orient="horz" pos="2400"/>
        <p:guide pos="2975"/>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1" d="1"/>
        <a:sy n="1" d="1"/>
      </p:scale>
      <p:origin x="0" y="0"/>
    </p:cViewPr>
  </p:sorterViewPr>
  <p:notesViewPr>
    <p:cSldViewPr>
      <p:cViewPr varScale="1">
        <p:scale>
          <a:sx n="80" d="100"/>
          <a:sy n="80" d="100"/>
        </p:scale>
        <p:origin x="-2928" y="-104"/>
      </p:cViewPr>
      <p:guideLst>
        <p:guide orient="horz" pos="2832"/>
        <p:guide pos="2237"/>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3078163" cy="4492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200" b="0">
                <a:ea typeface="ＭＳ Ｐゴシック" charset="0"/>
                <a:cs typeface="+mn-cs"/>
              </a:defRPr>
            </a:lvl1pPr>
          </a:lstStyle>
          <a:p>
            <a:pPr>
              <a:defRPr/>
            </a:pPr>
            <a:endParaRPr lang="en-US"/>
          </a:p>
        </p:txBody>
      </p:sp>
      <p:sp>
        <p:nvSpPr>
          <p:cNvPr id="47107" name="Rectangle 3"/>
          <p:cNvSpPr>
            <a:spLocks noGrp="1" noChangeArrowheads="1"/>
          </p:cNvSpPr>
          <p:nvPr>
            <p:ph type="dt" sz="quarter" idx="1"/>
          </p:nvPr>
        </p:nvSpPr>
        <p:spPr bwMode="auto">
          <a:xfrm>
            <a:off x="4024313" y="0"/>
            <a:ext cx="3078162" cy="4492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200" b="0">
                <a:ea typeface="ＭＳ Ｐゴシック" charset="0"/>
                <a:cs typeface="+mn-cs"/>
              </a:defRPr>
            </a:lvl1pPr>
          </a:lstStyle>
          <a:p>
            <a:pPr>
              <a:defRPr/>
            </a:pPr>
            <a:endParaRPr lang="en-US"/>
          </a:p>
        </p:txBody>
      </p:sp>
      <p:sp>
        <p:nvSpPr>
          <p:cNvPr id="47108" name="Rectangle 4"/>
          <p:cNvSpPr>
            <a:spLocks noGrp="1" noChangeArrowheads="1"/>
          </p:cNvSpPr>
          <p:nvPr>
            <p:ph type="ftr" sz="quarter" idx="2"/>
          </p:nvPr>
        </p:nvSpPr>
        <p:spPr bwMode="auto">
          <a:xfrm>
            <a:off x="0" y="8542338"/>
            <a:ext cx="3078163" cy="44926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b="0">
                <a:ea typeface="ＭＳ Ｐゴシック" charset="0"/>
                <a:cs typeface="+mn-cs"/>
              </a:defRPr>
            </a:lvl1pPr>
          </a:lstStyle>
          <a:p>
            <a:pPr>
              <a:defRPr/>
            </a:pPr>
            <a:endParaRPr lang="en-US"/>
          </a:p>
        </p:txBody>
      </p:sp>
      <p:sp>
        <p:nvSpPr>
          <p:cNvPr id="47109" name="Rectangle 5"/>
          <p:cNvSpPr>
            <a:spLocks noGrp="1" noChangeArrowheads="1"/>
          </p:cNvSpPr>
          <p:nvPr>
            <p:ph type="sldNum" sz="quarter" idx="3"/>
          </p:nvPr>
        </p:nvSpPr>
        <p:spPr bwMode="auto">
          <a:xfrm>
            <a:off x="4024313" y="8542338"/>
            <a:ext cx="3078162" cy="44926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200" b="0"/>
            </a:lvl1pPr>
          </a:lstStyle>
          <a:p>
            <a:fld id="{07465A01-502D-514C-BF27-1EDA220E8484}" type="slidenum">
              <a:rPr lang="en-US" altLang="en-US"/>
              <a:pPr/>
              <a:t>‹#›</a:t>
            </a:fld>
            <a:endParaRPr lang="en-US" altLang="en-US"/>
          </a:p>
        </p:txBody>
      </p:sp>
    </p:spTree>
    <p:extLst>
      <p:ext uri="{BB962C8B-B14F-4D97-AF65-F5344CB8AC3E}">
        <p14:creationId xmlns:p14="http://schemas.microsoft.com/office/powerpoint/2010/main" val="5545673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3078163" cy="4492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200" b="0">
                <a:ea typeface="ＭＳ Ｐゴシック" charset="0"/>
                <a:cs typeface="+mn-cs"/>
              </a:defRPr>
            </a:lvl1pPr>
          </a:lstStyle>
          <a:p>
            <a:pPr>
              <a:defRPr/>
            </a:pPr>
            <a:endParaRPr lang="en-US"/>
          </a:p>
        </p:txBody>
      </p:sp>
      <p:sp>
        <p:nvSpPr>
          <p:cNvPr id="28675" name="Rectangle 3"/>
          <p:cNvSpPr>
            <a:spLocks noGrp="1" noChangeArrowheads="1"/>
          </p:cNvSpPr>
          <p:nvPr>
            <p:ph type="dt" idx="1"/>
          </p:nvPr>
        </p:nvSpPr>
        <p:spPr bwMode="auto">
          <a:xfrm>
            <a:off x="4024313" y="0"/>
            <a:ext cx="3078162" cy="4492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200" b="0">
                <a:ea typeface="ＭＳ Ｐゴシック" charset="0"/>
                <a:cs typeface="+mn-cs"/>
              </a:defRPr>
            </a:lvl1pPr>
          </a:lstStyle>
          <a:p>
            <a:pPr>
              <a:defRPr/>
            </a:pPr>
            <a:endParaRPr lang="en-US"/>
          </a:p>
        </p:txBody>
      </p:sp>
      <p:sp>
        <p:nvSpPr>
          <p:cNvPr id="28676" name="Rectangle 4"/>
          <p:cNvSpPr>
            <a:spLocks noGrp="1" noRot="1" noChangeAspect="1" noChangeArrowheads="1" noTextEdit="1"/>
          </p:cNvSpPr>
          <p:nvPr>
            <p:ph type="sldImg" idx="2"/>
          </p:nvPr>
        </p:nvSpPr>
        <p:spPr bwMode="auto">
          <a:xfrm>
            <a:off x="1446213" y="674688"/>
            <a:ext cx="4211637" cy="337185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28677" name="Rectangle 5"/>
          <p:cNvSpPr>
            <a:spLocks noGrp="1" noChangeArrowheads="1"/>
          </p:cNvSpPr>
          <p:nvPr>
            <p:ph type="body" sz="quarter" idx="3"/>
          </p:nvPr>
        </p:nvSpPr>
        <p:spPr bwMode="auto">
          <a:xfrm>
            <a:off x="947738" y="4270375"/>
            <a:ext cx="5207000" cy="4046538"/>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678" name="Rectangle 6"/>
          <p:cNvSpPr>
            <a:spLocks noGrp="1" noChangeArrowheads="1"/>
          </p:cNvSpPr>
          <p:nvPr>
            <p:ph type="ftr" sz="quarter" idx="4"/>
          </p:nvPr>
        </p:nvSpPr>
        <p:spPr bwMode="auto">
          <a:xfrm>
            <a:off x="0" y="8542338"/>
            <a:ext cx="3078163" cy="44926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b="0">
                <a:ea typeface="ＭＳ Ｐゴシック" charset="0"/>
                <a:cs typeface="+mn-cs"/>
              </a:defRPr>
            </a:lvl1pPr>
          </a:lstStyle>
          <a:p>
            <a:pPr>
              <a:defRPr/>
            </a:pPr>
            <a:endParaRPr lang="en-US"/>
          </a:p>
        </p:txBody>
      </p:sp>
      <p:sp>
        <p:nvSpPr>
          <p:cNvPr id="28679" name="Rectangle 7"/>
          <p:cNvSpPr>
            <a:spLocks noGrp="1" noChangeArrowheads="1"/>
          </p:cNvSpPr>
          <p:nvPr>
            <p:ph type="sldNum" sz="quarter" idx="5"/>
          </p:nvPr>
        </p:nvSpPr>
        <p:spPr bwMode="auto">
          <a:xfrm>
            <a:off x="4024313" y="8542338"/>
            <a:ext cx="3078162" cy="44926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200" b="0"/>
            </a:lvl1pPr>
          </a:lstStyle>
          <a:p>
            <a:fld id="{9A4660B6-3BD9-2E4A-85C9-8AF732A0F233}" type="slidenum">
              <a:rPr lang="en-US" altLang="en-US"/>
              <a:pPr/>
              <a:t>‹#›</a:t>
            </a:fld>
            <a:endParaRPr lang="en-US" altLang="en-US"/>
          </a:p>
        </p:txBody>
      </p:sp>
    </p:spTree>
    <p:extLst>
      <p:ext uri="{BB962C8B-B14F-4D97-AF65-F5344CB8AC3E}">
        <p14:creationId xmlns:p14="http://schemas.microsoft.com/office/powerpoint/2010/main" val="12508045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5613"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2813"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0013"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7213"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5731" algn="l" defTabSz="457146" rtl="0" eaLnBrk="1" latinLnBrk="0" hangingPunct="1">
      <a:defRPr sz="1200" kern="1200">
        <a:solidFill>
          <a:schemeClr val="tx1"/>
        </a:solidFill>
        <a:latin typeface="+mn-lt"/>
        <a:ea typeface="+mn-ea"/>
        <a:cs typeface="+mn-cs"/>
      </a:defRPr>
    </a:lvl6pPr>
    <a:lvl7pPr marL="2742877" algn="l" defTabSz="457146" rtl="0" eaLnBrk="1" latinLnBrk="0" hangingPunct="1">
      <a:defRPr sz="1200" kern="1200">
        <a:solidFill>
          <a:schemeClr val="tx1"/>
        </a:solidFill>
        <a:latin typeface="+mn-lt"/>
        <a:ea typeface="+mn-ea"/>
        <a:cs typeface="+mn-cs"/>
      </a:defRPr>
    </a:lvl7pPr>
    <a:lvl8pPr marL="3200023" algn="l" defTabSz="457146" rtl="0" eaLnBrk="1" latinLnBrk="0" hangingPunct="1">
      <a:defRPr sz="1200" kern="1200">
        <a:solidFill>
          <a:schemeClr val="tx1"/>
        </a:solidFill>
        <a:latin typeface="+mn-lt"/>
        <a:ea typeface="+mn-ea"/>
        <a:cs typeface="+mn-cs"/>
      </a:defRPr>
    </a:lvl8pPr>
    <a:lvl9pPr marL="3657169" algn="l" defTabSz="45714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34FB7-E5E2-CE56-9707-F36A73FE6DF3}"/>
            </a:ext>
          </a:extLst>
        </p:cNvPr>
        <p:cNvGrpSpPr/>
        <p:nvPr/>
      </p:nvGrpSpPr>
      <p:grpSpPr>
        <a:xfrm>
          <a:off x="0" y="0"/>
          <a:ext cx="0" cy="0"/>
          <a:chOff x="0" y="0"/>
          <a:chExt cx="0" cy="0"/>
        </a:xfrm>
      </p:grpSpPr>
      <p:sp>
        <p:nvSpPr>
          <p:cNvPr id="32769" name="Rectangle 7">
            <a:extLst>
              <a:ext uri="{FF2B5EF4-FFF2-40B4-BE49-F238E27FC236}">
                <a16:creationId xmlns:a16="http://schemas.microsoft.com/office/drawing/2014/main" id="{0CC31515-A741-09A8-DA62-C692371AEF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F90F2690-EEEF-8949-9636-1B94206149B5}" type="slidenum">
              <a:rPr lang="en-US" altLang="en-US" sz="1200"/>
              <a:pPr eaLnBrk="1" hangingPunct="1"/>
              <a:t>1</a:t>
            </a:fld>
            <a:endParaRPr lang="en-US" altLang="en-US" sz="1200"/>
          </a:p>
        </p:txBody>
      </p:sp>
      <p:sp>
        <p:nvSpPr>
          <p:cNvPr id="32770" name="Rectangle 2">
            <a:extLst>
              <a:ext uri="{FF2B5EF4-FFF2-40B4-BE49-F238E27FC236}">
                <a16:creationId xmlns:a16="http://schemas.microsoft.com/office/drawing/2014/main" id="{580B1ADF-B974-36CC-BF58-3CB31D3506D8}"/>
              </a:ext>
            </a:extLst>
          </p:cNvPr>
          <p:cNvSpPr>
            <a:spLocks noGrp="1" noRot="1" noChangeAspect="1" noChangeArrowheads="1" noTextEdit="1"/>
          </p:cNvSpPr>
          <p:nvPr>
            <p:ph type="sldImg"/>
          </p:nvPr>
        </p:nvSpPr>
        <p:spPr>
          <a:xfrm>
            <a:off x="1289050" y="685800"/>
            <a:ext cx="4283075" cy="3429000"/>
          </a:xfrm>
          <a:ln/>
        </p:spPr>
      </p:sp>
      <p:sp>
        <p:nvSpPr>
          <p:cNvPr id="322563" name="Rectangle 3">
            <a:extLst>
              <a:ext uri="{FF2B5EF4-FFF2-40B4-BE49-F238E27FC236}">
                <a16:creationId xmlns:a16="http://schemas.microsoft.com/office/drawing/2014/main" id="{EE7B8F60-6E07-1463-5CAA-9CD73AAFDCAB}"/>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2176300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13</a:t>
            </a:fld>
            <a:endParaRPr lang="en-US" altLang="en-US" sz="1200" b="0"/>
          </a:p>
        </p:txBody>
      </p:sp>
    </p:spTree>
    <p:extLst>
      <p:ext uri="{BB962C8B-B14F-4D97-AF65-F5344CB8AC3E}">
        <p14:creationId xmlns:p14="http://schemas.microsoft.com/office/powerpoint/2010/main" val="38932087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108</a:t>
            </a:fld>
            <a:endParaRPr lang="en-US" altLang="en-US" sz="1200" b="0"/>
          </a:p>
        </p:txBody>
      </p:sp>
    </p:spTree>
    <p:extLst>
      <p:ext uri="{BB962C8B-B14F-4D97-AF65-F5344CB8AC3E}">
        <p14:creationId xmlns:p14="http://schemas.microsoft.com/office/powerpoint/2010/main" val="316391593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109</a:t>
            </a:fld>
            <a:endParaRPr lang="en-US" altLang="en-US" sz="1200" b="0"/>
          </a:p>
        </p:txBody>
      </p:sp>
    </p:spTree>
    <p:extLst>
      <p:ext uri="{BB962C8B-B14F-4D97-AF65-F5344CB8AC3E}">
        <p14:creationId xmlns:p14="http://schemas.microsoft.com/office/powerpoint/2010/main" val="205088280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110</a:t>
            </a:fld>
            <a:endParaRPr lang="en-US" altLang="en-US" sz="1200" b="0"/>
          </a:p>
        </p:txBody>
      </p:sp>
    </p:spTree>
    <p:extLst>
      <p:ext uri="{BB962C8B-B14F-4D97-AF65-F5344CB8AC3E}">
        <p14:creationId xmlns:p14="http://schemas.microsoft.com/office/powerpoint/2010/main" val="261096801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111</a:t>
            </a:fld>
            <a:endParaRPr lang="en-US" altLang="en-US" sz="1200" b="0"/>
          </a:p>
        </p:txBody>
      </p:sp>
    </p:spTree>
    <p:extLst>
      <p:ext uri="{BB962C8B-B14F-4D97-AF65-F5344CB8AC3E}">
        <p14:creationId xmlns:p14="http://schemas.microsoft.com/office/powerpoint/2010/main" val="376117912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112</a:t>
            </a:fld>
            <a:endParaRPr lang="en-US" altLang="en-US" sz="1200" b="0"/>
          </a:p>
        </p:txBody>
      </p:sp>
    </p:spTree>
    <p:extLst>
      <p:ext uri="{BB962C8B-B14F-4D97-AF65-F5344CB8AC3E}">
        <p14:creationId xmlns:p14="http://schemas.microsoft.com/office/powerpoint/2010/main" val="30345537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113</a:t>
            </a:fld>
            <a:endParaRPr lang="en-US" altLang="en-US" sz="1200" b="0"/>
          </a:p>
        </p:txBody>
      </p:sp>
    </p:spTree>
    <p:extLst>
      <p:ext uri="{BB962C8B-B14F-4D97-AF65-F5344CB8AC3E}">
        <p14:creationId xmlns:p14="http://schemas.microsoft.com/office/powerpoint/2010/main" val="261527951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114</a:t>
            </a:fld>
            <a:endParaRPr lang="en-US" altLang="en-US" sz="1200" b="0"/>
          </a:p>
        </p:txBody>
      </p:sp>
    </p:spTree>
    <p:extLst>
      <p:ext uri="{BB962C8B-B14F-4D97-AF65-F5344CB8AC3E}">
        <p14:creationId xmlns:p14="http://schemas.microsoft.com/office/powerpoint/2010/main" val="72573175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115</a:t>
            </a:fld>
            <a:endParaRPr lang="en-US" altLang="en-US" sz="1200" b="0"/>
          </a:p>
        </p:txBody>
      </p:sp>
    </p:spTree>
    <p:extLst>
      <p:ext uri="{BB962C8B-B14F-4D97-AF65-F5344CB8AC3E}">
        <p14:creationId xmlns:p14="http://schemas.microsoft.com/office/powerpoint/2010/main" val="306383815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5B11B333-68C4-8243-BF6A-6C0FCC52C25E}"/>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0531" name="Rectangle 3">
            <a:extLst>
              <a:ext uri="{FF2B5EF4-FFF2-40B4-BE49-F238E27FC236}">
                <a16:creationId xmlns:a16="http://schemas.microsoft.com/office/drawing/2014/main" id="{B1B9663A-7C0E-D646-AF79-DFCC197D9398}"/>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6D8810AA-4FB4-9241-92FE-DDA3C5E32053}"/>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2579" name="Rectangle 3">
            <a:extLst>
              <a:ext uri="{FF2B5EF4-FFF2-40B4-BE49-F238E27FC236}">
                <a16:creationId xmlns:a16="http://schemas.microsoft.com/office/drawing/2014/main" id="{8C45DCD5-1903-BC42-B8AA-1E46EEE41A10}"/>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14</a:t>
            </a:fld>
            <a:endParaRPr lang="en-US" altLang="en-US" sz="1200" b="0"/>
          </a:p>
        </p:txBody>
      </p:sp>
    </p:spTree>
    <p:extLst>
      <p:ext uri="{BB962C8B-B14F-4D97-AF65-F5344CB8AC3E}">
        <p14:creationId xmlns:p14="http://schemas.microsoft.com/office/powerpoint/2010/main" val="106611554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118</a:t>
            </a:fld>
            <a:endParaRPr lang="en-US" altLang="en-US" sz="1200" b="0"/>
          </a:p>
        </p:txBody>
      </p:sp>
    </p:spTree>
    <p:extLst>
      <p:ext uri="{BB962C8B-B14F-4D97-AF65-F5344CB8AC3E}">
        <p14:creationId xmlns:p14="http://schemas.microsoft.com/office/powerpoint/2010/main" val="367160222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119</a:t>
            </a:fld>
            <a:endParaRPr lang="en-US" altLang="en-US" sz="1200" b="0"/>
          </a:p>
        </p:txBody>
      </p:sp>
    </p:spTree>
    <p:extLst>
      <p:ext uri="{BB962C8B-B14F-4D97-AF65-F5344CB8AC3E}">
        <p14:creationId xmlns:p14="http://schemas.microsoft.com/office/powerpoint/2010/main" val="426206801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120</a:t>
            </a:fld>
            <a:endParaRPr lang="en-US" altLang="en-US" sz="1200" b="0"/>
          </a:p>
        </p:txBody>
      </p:sp>
    </p:spTree>
    <p:extLst>
      <p:ext uri="{BB962C8B-B14F-4D97-AF65-F5344CB8AC3E}">
        <p14:creationId xmlns:p14="http://schemas.microsoft.com/office/powerpoint/2010/main" val="344682845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121</a:t>
            </a:fld>
            <a:endParaRPr lang="en-US" altLang="en-US" sz="1200" b="0"/>
          </a:p>
        </p:txBody>
      </p:sp>
    </p:spTree>
    <p:extLst>
      <p:ext uri="{BB962C8B-B14F-4D97-AF65-F5344CB8AC3E}">
        <p14:creationId xmlns:p14="http://schemas.microsoft.com/office/powerpoint/2010/main" val="373304469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122</a:t>
            </a:fld>
            <a:endParaRPr lang="en-US" altLang="en-US" sz="1200" b="0"/>
          </a:p>
        </p:txBody>
      </p:sp>
    </p:spTree>
    <p:extLst>
      <p:ext uri="{BB962C8B-B14F-4D97-AF65-F5344CB8AC3E}">
        <p14:creationId xmlns:p14="http://schemas.microsoft.com/office/powerpoint/2010/main" val="182793623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123</a:t>
            </a:fld>
            <a:endParaRPr lang="en-US" altLang="en-US" sz="1200" b="0"/>
          </a:p>
        </p:txBody>
      </p:sp>
    </p:spTree>
    <p:extLst>
      <p:ext uri="{BB962C8B-B14F-4D97-AF65-F5344CB8AC3E}">
        <p14:creationId xmlns:p14="http://schemas.microsoft.com/office/powerpoint/2010/main" val="122047182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124</a:t>
            </a:fld>
            <a:endParaRPr lang="en-US" altLang="en-US" sz="1200" b="0"/>
          </a:p>
        </p:txBody>
      </p:sp>
    </p:spTree>
    <p:extLst>
      <p:ext uri="{BB962C8B-B14F-4D97-AF65-F5344CB8AC3E}">
        <p14:creationId xmlns:p14="http://schemas.microsoft.com/office/powerpoint/2010/main" val="36205036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125</a:t>
            </a:fld>
            <a:endParaRPr lang="en-US" altLang="en-US" sz="1200" b="0"/>
          </a:p>
        </p:txBody>
      </p:sp>
    </p:spTree>
    <p:extLst>
      <p:ext uri="{BB962C8B-B14F-4D97-AF65-F5344CB8AC3E}">
        <p14:creationId xmlns:p14="http://schemas.microsoft.com/office/powerpoint/2010/main" val="2867237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15</a:t>
            </a:fld>
            <a:endParaRPr lang="en-US" altLang="en-US" sz="1200" b="0"/>
          </a:p>
        </p:txBody>
      </p:sp>
    </p:spTree>
    <p:extLst>
      <p:ext uri="{BB962C8B-B14F-4D97-AF65-F5344CB8AC3E}">
        <p14:creationId xmlns:p14="http://schemas.microsoft.com/office/powerpoint/2010/main" val="2815815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16</a:t>
            </a:fld>
            <a:endParaRPr lang="en-US" altLang="en-US" sz="1200" b="0"/>
          </a:p>
        </p:txBody>
      </p:sp>
    </p:spTree>
    <p:extLst>
      <p:ext uri="{BB962C8B-B14F-4D97-AF65-F5344CB8AC3E}">
        <p14:creationId xmlns:p14="http://schemas.microsoft.com/office/powerpoint/2010/main" val="1430188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17</a:t>
            </a:fld>
            <a:endParaRPr lang="en-US" altLang="en-US" sz="1200" b="0"/>
          </a:p>
        </p:txBody>
      </p:sp>
    </p:spTree>
    <p:extLst>
      <p:ext uri="{BB962C8B-B14F-4D97-AF65-F5344CB8AC3E}">
        <p14:creationId xmlns:p14="http://schemas.microsoft.com/office/powerpoint/2010/main" val="2392766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18</a:t>
            </a:fld>
            <a:endParaRPr lang="en-US" altLang="en-US" sz="1200" b="0"/>
          </a:p>
        </p:txBody>
      </p:sp>
    </p:spTree>
    <p:extLst>
      <p:ext uri="{BB962C8B-B14F-4D97-AF65-F5344CB8AC3E}">
        <p14:creationId xmlns:p14="http://schemas.microsoft.com/office/powerpoint/2010/main" val="1018121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19</a:t>
            </a:fld>
            <a:endParaRPr lang="en-US" altLang="en-US" sz="1200" b="0"/>
          </a:p>
        </p:txBody>
      </p:sp>
    </p:spTree>
    <p:extLst>
      <p:ext uri="{BB962C8B-B14F-4D97-AF65-F5344CB8AC3E}">
        <p14:creationId xmlns:p14="http://schemas.microsoft.com/office/powerpoint/2010/main" val="17400768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20</a:t>
            </a:fld>
            <a:endParaRPr lang="en-US" altLang="en-US" sz="1200" b="0"/>
          </a:p>
        </p:txBody>
      </p:sp>
    </p:spTree>
    <p:extLst>
      <p:ext uri="{BB962C8B-B14F-4D97-AF65-F5344CB8AC3E}">
        <p14:creationId xmlns:p14="http://schemas.microsoft.com/office/powerpoint/2010/main" val="30665010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26</a:t>
            </a:fld>
            <a:endParaRPr lang="en-US" altLang="en-US" sz="1200" b="0"/>
          </a:p>
        </p:txBody>
      </p:sp>
    </p:spTree>
    <p:extLst>
      <p:ext uri="{BB962C8B-B14F-4D97-AF65-F5344CB8AC3E}">
        <p14:creationId xmlns:p14="http://schemas.microsoft.com/office/powerpoint/2010/main" val="1467381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27</a:t>
            </a:fld>
            <a:endParaRPr lang="en-US" altLang="en-US" sz="1200" b="0"/>
          </a:p>
        </p:txBody>
      </p:sp>
    </p:spTree>
    <p:extLst>
      <p:ext uri="{BB962C8B-B14F-4D97-AF65-F5344CB8AC3E}">
        <p14:creationId xmlns:p14="http://schemas.microsoft.com/office/powerpoint/2010/main" val="1352855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0C793-F3D0-873D-C341-0F88713426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12D78A-8938-E8FD-0D62-B349989843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651C5E-F7CB-337F-F895-33C04C393501}"/>
              </a:ext>
            </a:extLst>
          </p:cNvPr>
          <p:cNvSpPr>
            <a:spLocks noGrp="1"/>
          </p:cNvSpPr>
          <p:nvPr>
            <p:ph type="body" idx="1"/>
          </p:nvPr>
        </p:nvSpPr>
        <p:spPr/>
        <p:txBody>
          <a:bodyPr/>
          <a:lstStyle/>
          <a:p>
            <a:pPr>
              <a:defRPr/>
            </a:pPr>
            <a:endParaRPr lang="en-US" sz="1800" dirty="0"/>
          </a:p>
        </p:txBody>
      </p:sp>
      <p:sp>
        <p:nvSpPr>
          <p:cNvPr id="4" name="Slide Number Placeholder 3">
            <a:extLst>
              <a:ext uri="{FF2B5EF4-FFF2-40B4-BE49-F238E27FC236}">
                <a16:creationId xmlns:a16="http://schemas.microsoft.com/office/drawing/2014/main" id="{B4C9A5E9-BBD9-9F5C-008E-B27987F69303}"/>
              </a:ext>
            </a:extLst>
          </p:cNvPr>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3</a:t>
            </a:fld>
            <a:endParaRPr lang="en-US" altLang="en-US" sz="1200" b="0"/>
          </a:p>
        </p:txBody>
      </p:sp>
    </p:spTree>
    <p:extLst>
      <p:ext uri="{BB962C8B-B14F-4D97-AF65-F5344CB8AC3E}">
        <p14:creationId xmlns:p14="http://schemas.microsoft.com/office/powerpoint/2010/main" val="36794631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28</a:t>
            </a:fld>
            <a:endParaRPr lang="en-US" altLang="en-US" sz="1200" b="0"/>
          </a:p>
        </p:txBody>
      </p:sp>
    </p:spTree>
    <p:extLst>
      <p:ext uri="{BB962C8B-B14F-4D97-AF65-F5344CB8AC3E}">
        <p14:creationId xmlns:p14="http://schemas.microsoft.com/office/powerpoint/2010/main" val="40178474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29</a:t>
            </a:fld>
            <a:endParaRPr lang="en-US" altLang="en-US" sz="1200" b="0"/>
          </a:p>
        </p:txBody>
      </p:sp>
    </p:spTree>
    <p:extLst>
      <p:ext uri="{BB962C8B-B14F-4D97-AF65-F5344CB8AC3E}">
        <p14:creationId xmlns:p14="http://schemas.microsoft.com/office/powerpoint/2010/main" val="10388918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30</a:t>
            </a:fld>
            <a:endParaRPr lang="en-US" altLang="en-US" sz="1200" b="0"/>
          </a:p>
        </p:txBody>
      </p:sp>
    </p:spTree>
    <p:extLst>
      <p:ext uri="{BB962C8B-B14F-4D97-AF65-F5344CB8AC3E}">
        <p14:creationId xmlns:p14="http://schemas.microsoft.com/office/powerpoint/2010/main" val="21433685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31</a:t>
            </a:fld>
            <a:endParaRPr lang="en-US" altLang="en-US" sz="1200" b="0"/>
          </a:p>
        </p:txBody>
      </p:sp>
    </p:spTree>
    <p:extLst>
      <p:ext uri="{BB962C8B-B14F-4D97-AF65-F5344CB8AC3E}">
        <p14:creationId xmlns:p14="http://schemas.microsoft.com/office/powerpoint/2010/main" val="19129138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32</a:t>
            </a:fld>
            <a:endParaRPr lang="en-US" altLang="en-US" sz="1200" b="0"/>
          </a:p>
        </p:txBody>
      </p:sp>
    </p:spTree>
    <p:extLst>
      <p:ext uri="{BB962C8B-B14F-4D97-AF65-F5344CB8AC3E}">
        <p14:creationId xmlns:p14="http://schemas.microsoft.com/office/powerpoint/2010/main" val="9283556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33</a:t>
            </a:fld>
            <a:endParaRPr lang="en-US" altLang="en-US" sz="1200" b="0"/>
          </a:p>
        </p:txBody>
      </p:sp>
    </p:spTree>
    <p:extLst>
      <p:ext uri="{BB962C8B-B14F-4D97-AF65-F5344CB8AC3E}">
        <p14:creationId xmlns:p14="http://schemas.microsoft.com/office/powerpoint/2010/main" val="37584579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34</a:t>
            </a:fld>
            <a:endParaRPr lang="en-US" altLang="en-US" sz="1200" b="0"/>
          </a:p>
        </p:txBody>
      </p:sp>
    </p:spTree>
    <p:extLst>
      <p:ext uri="{BB962C8B-B14F-4D97-AF65-F5344CB8AC3E}">
        <p14:creationId xmlns:p14="http://schemas.microsoft.com/office/powerpoint/2010/main" val="34338986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35</a:t>
            </a:fld>
            <a:endParaRPr lang="en-US" altLang="en-US" sz="1200" b="0"/>
          </a:p>
        </p:txBody>
      </p:sp>
    </p:spTree>
    <p:extLst>
      <p:ext uri="{BB962C8B-B14F-4D97-AF65-F5344CB8AC3E}">
        <p14:creationId xmlns:p14="http://schemas.microsoft.com/office/powerpoint/2010/main" val="2819731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36</a:t>
            </a:fld>
            <a:endParaRPr lang="en-US" altLang="en-US" sz="1200" b="0"/>
          </a:p>
        </p:txBody>
      </p:sp>
    </p:spTree>
    <p:extLst>
      <p:ext uri="{BB962C8B-B14F-4D97-AF65-F5344CB8AC3E}">
        <p14:creationId xmlns:p14="http://schemas.microsoft.com/office/powerpoint/2010/main" val="42602333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37</a:t>
            </a:fld>
            <a:endParaRPr lang="en-US" altLang="en-US" sz="1200" b="0"/>
          </a:p>
        </p:txBody>
      </p:sp>
    </p:spTree>
    <p:extLst>
      <p:ext uri="{BB962C8B-B14F-4D97-AF65-F5344CB8AC3E}">
        <p14:creationId xmlns:p14="http://schemas.microsoft.com/office/powerpoint/2010/main" val="3664680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6</a:t>
            </a:fld>
            <a:endParaRPr lang="en-US" altLang="en-US" sz="1200" b="0"/>
          </a:p>
        </p:txBody>
      </p:sp>
    </p:spTree>
    <p:extLst>
      <p:ext uri="{BB962C8B-B14F-4D97-AF65-F5344CB8AC3E}">
        <p14:creationId xmlns:p14="http://schemas.microsoft.com/office/powerpoint/2010/main" val="20883335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38</a:t>
            </a:fld>
            <a:endParaRPr lang="en-US" altLang="en-US" sz="1200" b="0"/>
          </a:p>
        </p:txBody>
      </p:sp>
    </p:spTree>
    <p:extLst>
      <p:ext uri="{BB962C8B-B14F-4D97-AF65-F5344CB8AC3E}">
        <p14:creationId xmlns:p14="http://schemas.microsoft.com/office/powerpoint/2010/main" val="21942205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39</a:t>
            </a:fld>
            <a:endParaRPr lang="en-US" altLang="en-US" sz="1200" b="0"/>
          </a:p>
        </p:txBody>
      </p:sp>
    </p:spTree>
    <p:extLst>
      <p:ext uri="{BB962C8B-B14F-4D97-AF65-F5344CB8AC3E}">
        <p14:creationId xmlns:p14="http://schemas.microsoft.com/office/powerpoint/2010/main" val="35274601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40</a:t>
            </a:fld>
            <a:endParaRPr lang="en-US" altLang="en-US" sz="1200" b="0"/>
          </a:p>
        </p:txBody>
      </p:sp>
    </p:spTree>
    <p:extLst>
      <p:ext uri="{BB962C8B-B14F-4D97-AF65-F5344CB8AC3E}">
        <p14:creationId xmlns:p14="http://schemas.microsoft.com/office/powerpoint/2010/main" val="21261793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41</a:t>
            </a:fld>
            <a:endParaRPr lang="en-US" altLang="en-US" sz="1200" b="0"/>
          </a:p>
        </p:txBody>
      </p:sp>
    </p:spTree>
    <p:extLst>
      <p:ext uri="{BB962C8B-B14F-4D97-AF65-F5344CB8AC3E}">
        <p14:creationId xmlns:p14="http://schemas.microsoft.com/office/powerpoint/2010/main" val="20105013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42</a:t>
            </a:fld>
            <a:endParaRPr lang="en-US" altLang="en-US" sz="1200" b="0"/>
          </a:p>
        </p:txBody>
      </p:sp>
    </p:spTree>
    <p:extLst>
      <p:ext uri="{BB962C8B-B14F-4D97-AF65-F5344CB8AC3E}">
        <p14:creationId xmlns:p14="http://schemas.microsoft.com/office/powerpoint/2010/main" val="25827969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43</a:t>
            </a:fld>
            <a:endParaRPr lang="en-US" altLang="en-US" sz="1200" b="0"/>
          </a:p>
        </p:txBody>
      </p:sp>
    </p:spTree>
    <p:extLst>
      <p:ext uri="{BB962C8B-B14F-4D97-AF65-F5344CB8AC3E}">
        <p14:creationId xmlns:p14="http://schemas.microsoft.com/office/powerpoint/2010/main" val="13880001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44</a:t>
            </a:fld>
            <a:endParaRPr lang="en-US" altLang="en-US" sz="1200" b="0"/>
          </a:p>
        </p:txBody>
      </p:sp>
    </p:spTree>
    <p:extLst>
      <p:ext uri="{BB962C8B-B14F-4D97-AF65-F5344CB8AC3E}">
        <p14:creationId xmlns:p14="http://schemas.microsoft.com/office/powerpoint/2010/main" val="15077407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45</a:t>
            </a:fld>
            <a:endParaRPr lang="en-US" altLang="en-US" sz="1200" b="0"/>
          </a:p>
        </p:txBody>
      </p:sp>
    </p:spTree>
    <p:extLst>
      <p:ext uri="{BB962C8B-B14F-4D97-AF65-F5344CB8AC3E}">
        <p14:creationId xmlns:p14="http://schemas.microsoft.com/office/powerpoint/2010/main" val="33746719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46</a:t>
            </a:fld>
            <a:endParaRPr lang="en-US" altLang="en-US" sz="1200" b="0"/>
          </a:p>
        </p:txBody>
      </p:sp>
    </p:spTree>
    <p:extLst>
      <p:ext uri="{BB962C8B-B14F-4D97-AF65-F5344CB8AC3E}">
        <p14:creationId xmlns:p14="http://schemas.microsoft.com/office/powerpoint/2010/main" val="36963005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47</a:t>
            </a:fld>
            <a:endParaRPr lang="en-US" altLang="en-US" sz="1200" b="0"/>
          </a:p>
        </p:txBody>
      </p:sp>
    </p:spTree>
    <p:extLst>
      <p:ext uri="{BB962C8B-B14F-4D97-AF65-F5344CB8AC3E}">
        <p14:creationId xmlns:p14="http://schemas.microsoft.com/office/powerpoint/2010/main" val="2412078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7</a:t>
            </a:fld>
            <a:endParaRPr lang="en-US" altLang="en-US" sz="1200" b="0"/>
          </a:p>
        </p:txBody>
      </p:sp>
    </p:spTree>
    <p:extLst>
      <p:ext uri="{BB962C8B-B14F-4D97-AF65-F5344CB8AC3E}">
        <p14:creationId xmlns:p14="http://schemas.microsoft.com/office/powerpoint/2010/main" val="12303009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48</a:t>
            </a:fld>
            <a:endParaRPr lang="en-US" altLang="en-US" sz="1200" b="0"/>
          </a:p>
        </p:txBody>
      </p:sp>
    </p:spTree>
    <p:extLst>
      <p:ext uri="{BB962C8B-B14F-4D97-AF65-F5344CB8AC3E}">
        <p14:creationId xmlns:p14="http://schemas.microsoft.com/office/powerpoint/2010/main" val="18628720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49</a:t>
            </a:fld>
            <a:endParaRPr lang="en-US" altLang="en-US" sz="1200" b="0"/>
          </a:p>
        </p:txBody>
      </p:sp>
    </p:spTree>
    <p:extLst>
      <p:ext uri="{BB962C8B-B14F-4D97-AF65-F5344CB8AC3E}">
        <p14:creationId xmlns:p14="http://schemas.microsoft.com/office/powerpoint/2010/main" val="34577091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50</a:t>
            </a:fld>
            <a:endParaRPr lang="en-US" altLang="en-US" sz="1200" b="0"/>
          </a:p>
        </p:txBody>
      </p:sp>
    </p:spTree>
    <p:extLst>
      <p:ext uri="{BB962C8B-B14F-4D97-AF65-F5344CB8AC3E}">
        <p14:creationId xmlns:p14="http://schemas.microsoft.com/office/powerpoint/2010/main" val="37989917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51</a:t>
            </a:fld>
            <a:endParaRPr lang="en-US" altLang="en-US" sz="1200" b="0"/>
          </a:p>
        </p:txBody>
      </p:sp>
    </p:spTree>
    <p:extLst>
      <p:ext uri="{BB962C8B-B14F-4D97-AF65-F5344CB8AC3E}">
        <p14:creationId xmlns:p14="http://schemas.microsoft.com/office/powerpoint/2010/main" val="1594360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52</a:t>
            </a:fld>
            <a:endParaRPr lang="en-US" altLang="en-US" sz="1200" b="0"/>
          </a:p>
        </p:txBody>
      </p:sp>
    </p:spTree>
    <p:extLst>
      <p:ext uri="{BB962C8B-B14F-4D97-AF65-F5344CB8AC3E}">
        <p14:creationId xmlns:p14="http://schemas.microsoft.com/office/powerpoint/2010/main" val="8098195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53</a:t>
            </a:fld>
            <a:endParaRPr lang="en-US" altLang="en-US" sz="1200" b="0"/>
          </a:p>
        </p:txBody>
      </p:sp>
    </p:spTree>
    <p:extLst>
      <p:ext uri="{BB962C8B-B14F-4D97-AF65-F5344CB8AC3E}">
        <p14:creationId xmlns:p14="http://schemas.microsoft.com/office/powerpoint/2010/main" val="38470732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54</a:t>
            </a:fld>
            <a:endParaRPr lang="en-US" altLang="en-US" sz="1200" b="0"/>
          </a:p>
        </p:txBody>
      </p:sp>
    </p:spTree>
    <p:extLst>
      <p:ext uri="{BB962C8B-B14F-4D97-AF65-F5344CB8AC3E}">
        <p14:creationId xmlns:p14="http://schemas.microsoft.com/office/powerpoint/2010/main" val="26161784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55</a:t>
            </a:fld>
            <a:endParaRPr lang="en-US" altLang="en-US" sz="1200" b="0"/>
          </a:p>
        </p:txBody>
      </p:sp>
    </p:spTree>
    <p:extLst>
      <p:ext uri="{BB962C8B-B14F-4D97-AF65-F5344CB8AC3E}">
        <p14:creationId xmlns:p14="http://schemas.microsoft.com/office/powerpoint/2010/main" val="30492925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56</a:t>
            </a:fld>
            <a:endParaRPr lang="en-US" altLang="en-US" sz="1200" b="0"/>
          </a:p>
        </p:txBody>
      </p:sp>
    </p:spTree>
    <p:extLst>
      <p:ext uri="{BB962C8B-B14F-4D97-AF65-F5344CB8AC3E}">
        <p14:creationId xmlns:p14="http://schemas.microsoft.com/office/powerpoint/2010/main" val="8254786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57</a:t>
            </a:fld>
            <a:endParaRPr lang="en-US" altLang="en-US" sz="1200" b="0"/>
          </a:p>
        </p:txBody>
      </p:sp>
    </p:spTree>
    <p:extLst>
      <p:ext uri="{BB962C8B-B14F-4D97-AF65-F5344CB8AC3E}">
        <p14:creationId xmlns:p14="http://schemas.microsoft.com/office/powerpoint/2010/main" val="1717955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8</a:t>
            </a:fld>
            <a:endParaRPr lang="en-US" altLang="en-US" sz="1200" b="0"/>
          </a:p>
        </p:txBody>
      </p:sp>
    </p:spTree>
    <p:extLst>
      <p:ext uri="{BB962C8B-B14F-4D97-AF65-F5344CB8AC3E}">
        <p14:creationId xmlns:p14="http://schemas.microsoft.com/office/powerpoint/2010/main" val="20565204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58</a:t>
            </a:fld>
            <a:endParaRPr lang="en-US" altLang="en-US" sz="1200" b="0"/>
          </a:p>
        </p:txBody>
      </p:sp>
    </p:spTree>
    <p:extLst>
      <p:ext uri="{BB962C8B-B14F-4D97-AF65-F5344CB8AC3E}">
        <p14:creationId xmlns:p14="http://schemas.microsoft.com/office/powerpoint/2010/main" val="32031561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59</a:t>
            </a:fld>
            <a:endParaRPr lang="en-US" altLang="en-US" sz="1200" b="0"/>
          </a:p>
        </p:txBody>
      </p:sp>
    </p:spTree>
    <p:extLst>
      <p:ext uri="{BB962C8B-B14F-4D97-AF65-F5344CB8AC3E}">
        <p14:creationId xmlns:p14="http://schemas.microsoft.com/office/powerpoint/2010/main" val="3512985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60</a:t>
            </a:fld>
            <a:endParaRPr lang="en-US" altLang="en-US" sz="1200" b="0"/>
          </a:p>
        </p:txBody>
      </p:sp>
    </p:spTree>
    <p:extLst>
      <p:ext uri="{BB962C8B-B14F-4D97-AF65-F5344CB8AC3E}">
        <p14:creationId xmlns:p14="http://schemas.microsoft.com/office/powerpoint/2010/main" val="37799978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61</a:t>
            </a:fld>
            <a:endParaRPr lang="en-US" altLang="en-US" sz="1200" b="0"/>
          </a:p>
        </p:txBody>
      </p:sp>
    </p:spTree>
    <p:extLst>
      <p:ext uri="{BB962C8B-B14F-4D97-AF65-F5344CB8AC3E}">
        <p14:creationId xmlns:p14="http://schemas.microsoft.com/office/powerpoint/2010/main" val="2502685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62</a:t>
            </a:fld>
            <a:endParaRPr lang="en-US" altLang="en-US" sz="1200" b="0"/>
          </a:p>
        </p:txBody>
      </p:sp>
    </p:spTree>
    <p:extLst>
      <p:ext uri="{BB962C8B-B14F-4D97-AF65-F5344CB8AC3E}">
        <p14:creationId xmlns:p14="http://schemas.microsoft.com/office/powerpoint/2010/main" val="14523954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63</a:t>
            </a:fld>
            <a:endParaRPr lang="en-US" altLang="en-US" sz="1200" b="0"/>
          </a:p>
        </p:txBody>
      </p:sp>
    </p:spTree>
    <p:extLst>
      <p:ext uri="{BB962C8B-B14F-4D97-AF65-F5344CB8AC3E}">
        <p14:creationId xmlns:p14="http://schemas.microsoft.com/office/powerpoint/2010/main" val="33658434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64</a:t>
            </a:fld>
            <a:endParaRPr lang="en-US" altLang="en-US" sz="1200" b="0"/>
          </a:p>
        </p:txBody>
      </p:sp>
    </p:spTree>
    <p:extLst>
      <p:ext uri="{BB962C8B-B14F-4D97-AF65-F5344CB8AC3E}">
        <p14:creationId xmlns:p14="http://schemas.microsoft.com/office/powerpoint/2010/main" val="14698811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65</a:t>
            </a:fld>
            <a:endParaRPr lang="en-US" altLang="en-US" sz="1200" b="0"/>
          </a:p>
        </p:txBody>
      </p:sp>
    </p:spTree>
    <p:extLst>
      <p:ext uri="{BB962C8B-B14F-4D97-AF65-F5344CB8AC3E}">
        <p14:creationId xmlns:p14="http://schemas.microsoft.com/office/powerpoint/2010/main" val="33483281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7214E6D-582E-9D41-AB8E-FDF798E9A3B5}"/>
              </a:ext>
            </a:extLst>
          </p:cNvPr>
          <p:cNvSpPr>
            <a:spLocks noGrp="1" noChangeArrowheads="1"/>
          </p:cNvSpPr>
          <p:nvPr>
            <p:ph type="sldNum"/>
          </p:nvPr>
        </p:nvSpPr>
        <p:spPr>
          <a:ln/>
        </p:spPr>
        <p:txBody>
          <a:bodyPr/>
          <a:lstStyle/>
          <a:p>
            <a:fld id="{4784B92F-BC7C-4645-8633-7538D6A5202F}" type="slidenum">
              <a:rPr lang="en-US" altLang="en-US"/>
              <a:pPr/>
              <a:t>66</a:t>
            </a:fld>
            <a:endParaRPr lang="en-US" altLang="en-US"/>
          </a:p>
        </p:txBody>
      </p:sp>
      <p:sp>
        <p:nvSpPr>
          <p:cNvPr id="4097" name="Text Box 1">
            <a:extLst>
              <a:ext uri="{FF2B5EF4-FFF2-40B4-BE49-F238E27FC236}">
                <a16:creationId xmlns:a16="http://schemas.microsoft.com/office/drawing/2014/main" id="{141B2063-1D35-BE43-85EF-B3DE6BA224BD}"/>
              </a:ext>
            </a:extLst>
          </p:cNvPr>
          <p:cNvSpPr txBox="1">
            <a:spLocks noGrp="1" noRot="1" noChangeAspect="1" noChangeArrowheads="1"/>
          </p:cNvSpPr>
          <p:nvPr>
            <p:ph type="sldImg"/>
          </p:nvPr>
        </p:nvSpPr>
        <p:spPr bwMode="auto">
          <a:xfrm>
            <a:off x="1731963" y="1006475"/>
            <a:ext cx="4306887" cy="34480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a:extLst>
              <a:ext uri="{FF2B5EF4-FFF2-40B4-BE49-F238E27FC236}">
                <a16:creationId xmlns:a16="http://schemas.microsoft.com/office/drawing/2014/main" id="{E443319D-CC3B-8649-AAD8-219DA58F809F}"/>
              </a:ext>
            </a:extLst>
          </p:cNvPr>
          <p:cNvSpPr txBox="1">
            <a:spLocks noGrp="1" noChangeArrowheads="1"/>
          </p:cNvSpPr>
          <p:nvPr>
            <p:ph type="body" idx="1"/>
          </p:nvPr>
        </p:nvSpPr>
        <p:spPr bwMode="auto">
          <a:xfrm>
            <a:off x="1185863" y="4787900"/>
            <a:ext cx="5407025" cy="67992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40" rIns="0" bIns="0"/>
          <a:lstStyle/>
          <a:p>
            <a:pPr marL="215900" indent="-214313" eaLnBrk="1">
              <a:lnSpc>
                <a:spcPct val="93000"/>
              </a:lnSpc>
              <a:spcBef>
                <a:spcPct val="0"/>
              </a:spcBef>
              <a:tabLst>
                <a:tab pos="723900" algn="l"/>
                <a:tab pos="1447800" algn="l"/>
                <a:tab pos="2171700" algn="l"/>
                <a:tab pos="2895600" algn="l"/>
                <a:tab pos="3619500" algn="l"/>
                <a:tab pos="4343400" algn="l"/>
                <a:tab pos="5067300" algn="l"/>
              </a:tabLst>
            </a:pPr>
            <a:endParaRPr lang="en-US" altLang="en-US" sz="2000" dirty="0">
              <a:latin typeface="arial" panose="020B0604020202020204" pitchFamily="34" charset="0"/>
              <a:ea typeface="Baekmuk Batang" charset="0"/>
              <a:cs typeface="Baekmuk Batang" charset="0"/>
            </a:endParaRPr>
          </a:p>
        </p:txBody>
      </p:sp>
    </p:spTree>
    <p:extLst>
      <p:ext uri="{BB962C8B-B14F-4D97-AF65-F5344CB8AC3E}">
        <p14:creationId xmlns:p14="http://schemas.microsoft.com/office/powerpoint/2010/main" val="24859090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7214E6D-582E-9D41-AB8E-FDF798E9A3B5}"/>
              </a:ext>
            </a:extLst>
          </p:cNvPr>
          <p:cNvSpPr>
            <a:spLocks noGrp="1" noChangeArrowheads="1"/>
          </p:cNvSpPr>
          <p:nvPr>
            <p:ph type="sldNum"/>
          </p:nvPr>
        </p:nvSpPr>
        <p:spPr>
          <a:ln/>
        </p:spPr>
        <p:txBody>
          <a:bodyPr/>
          <a:lstStyle/>
          <a:p>
            <a:fld id="{4784B92F-BC7C-4645-8633-7538D6A5202F}" type="slidenum">
              <a:rPr lang="en-US" altLang="en-US"/>
              <a:pPr/>
              <a:t>67</a:t>
            </a:fld>
            <a:endParaRPr lang="en-US" altLang="en-US"/>
          </a:p>
        </p:txBody>
      </p:sp>
      <p:sp>
        <p:nvSpPr>
          <p:cNvPr id="4097" name="Text Box 1">
            <a:extLst>
              <a:ext uri="{FF2B5EF4-FFF2-40B4-BE49-F238E27FC236}">
                <a16:creationId xmlns:a16="http://schemas.microsoft.com/office/drawing/2014/main" id="{141B2063-1D35-BE43-85EF-B3DE6BA224BD}"/>
              </a:ext>
            </a:extLst>
          </p:cNvPr>
          <p:cNvSpPr txBox="1">
            <a:spLocks noGrp="1" noRot="1" noChangeAspect="1" noChangeArrowheads="1"/>
          </p:cNvSpPr>
          <p:nvPr>
            <p:ph type="sldImg"/>
          </p:nvPr>
        </p:nvSpPr>
        <p:spPr bwMode="auto">
          <a:xfrm>
            <a:off x="1731963" y="1006475"/>
            <a:ext cx="4306887" cy="34480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a:extLst>
              <a:ext uri="{FF2B5EF4-FFF2-40B4-BE49-F238E27FC236}">
                <a16:creationId xmlns:a16="http://schemas.microsoft.com/office/drawing/2014/main" id="{E443319D-CC3B-8649-AAD8-219DA58F809F}"/>
              </a:ext>
            </a:extLst>
          </p:cNvPr>
          <p:cNvSpPr txBox="1">
            <a:spLocks noGrp="1" noChangeArrowheads="1"/>
          </p:cNvSpPr>
          <p:nvPr>
            <p:ph type="body" idx="1"/>
          </p:nvPr>
        </p:nvSpPr>
        <p:spPr bwMode="auto">
          <a:xfrm>
            <a:off x="1185863" y="4787900"/>
            <a:ext cx="5407025" cy="67992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40" rIns="0" bIns="0"/>
          <a:lstStyle/>
          <a:p>
            <a:pPr marL="215900" indent="-214313" eaLnBrk="1">
              <a:lnSpc>
                <a:spcPct val="93000"/>
              </a:lnSpc>
              <a:spcBef>
                <a:spcPct val="0"/>
              </a:spcBef>
              <a:tabLst>
                <a:tab pos="723900" algn="l"/>
                <a:tab pos="1447800" algn="l"/>
                <a:tab pos="2171700" algn="l"/>
                <a:tab pos="2895600" algn="l"/>
                <a:tab pos="3619500" algn="l"/>
                <a:tab pos="4343400" algn="l"/>
                <a:tab pos="5067300" algn="l"/>
              </a:tabLst>
            </a:pPr>
            <a:endParaRPr lang="en-US" altLang="en-US" sz="2000" dirty="0">
              <a:latin typeface="arial" panose="020B0604020202020204" pitchFamily="34" charset="0"/>
              <a:ea typeface="Baekmuk Batang" charset="0"/>
              <a:cs typeface="Baekmuk Batang" charset="0"/>
            </a:endParaRPr>
          </a:p>
        </p:txBody>
      </p:sp>
    </p:spTree>
    <p:extLst>
      <p:ext uri="{BB962C8B-B14F-4D97-AF65-F5344CB8AC3E}">
        <p14:creationId xmlns:p14="http://schemas.microsoft.com/office/powerpoint/2010/main" val="4036263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9</a:t>
            </a:fld>
            <a:endParaRPr lang="en-US" altLang="en-US" sz="1200" b="0"/>
          </a:p>
        </p:txBody>
      </p:sp>
    </p:spTree>
    <p:extLst>
      <p:ext uri="{BB962C8B-B14F-4D97-AF65-F5344CB8AC3E}">
        <p14:creationId xmlns:p14="http://schemas.microsoft.com/office/powerpoint/2010/main" val="9576957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7214E6D-582E-9D41-AB8E-FDF798E9A3B5}"/>
              </a:ext>
            </a:extLst>
          </p:cNvPr>
          <p:cNvSpPr>
            <a:spLocks noGrp="1" noChangeArrowheads="1"/>
          </p:cNvSpPr>
          <p:nvPr>
            <p:ph type="sldNum"/>
          </p:nvPr>
        </p:nvSpPr>
        <p:spPr>
          <a:ln/>
        </p:spPr>
        <p:txBody>
          <a:bodyPr/>
          <a:lstStyle/>
          <a:p>
            <a:fld id="{4784B92F-BC7C-4645-8633-7538D6A5202F}" type="slidenum">
              <a:rPr lang="en-US" altLang="en-US"/>
              <a:pPr/>
              <a:t>68</a:t>
            </a:fld>
            <a:endParaRPr lang="en-US" altLang="en-US"/>
          </a:p>
        </p:txBody>
      </p:sp>
      <p:sp>
        <p:nvSpPr>
          <p:cNvPr id="4097" name="Text Box 1">
            <a:extLst>
              <a:ext uri="{FF2B5EF4-FFF2-40B4-BE49-F238E27FC236}">
                <a16:creationId xmlns:a16="http://schemas.microsoft.com/office/drawing/2014/main" id="{141B2063-1D35-BE43-85EF-B3DE6BA224BD}"/>
              </a:ext>
            </a:extLst>
          </p:cNvPr>
          <p:cNvSpPr txBox="1">
            <a:spLocks noGrp="1" noRot="1" noChangeAspect="1" noChangeArrowheads="1"/>
          </p:cNvSpPr>
          <p:nvPr>
            <p:ph type="sldImg"/>
          </p:nvPr>
        </p:nvSpPr>
        <p:spPr bwMode="auto">
          <a:xfrm>
            <a:off x="1731963" y="1006475"/>
            <a:ext cx="4306887" cy="34480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a:extLst>
              <a:ext uri="{FF2B5EF4-FFF2-40B4-BE49-F238E27FC236}">
                <a16:creationId xmlns:a16="http://schemas.microsoft.com/office/drawing/2014/main" id="{E443319D-CC3B-8649-AAD8-219DA58F809F}"/>
              </a:ext>
            </a:extLst>
          </p:cNvPr>
          <p:cNvSpPr txBox="1">
            <a:spLocks noGrp="1" noChangeArrowheads="1"/>
          </p:cNvSpPr>
          <p:nvPr>
            <p:ph type="body" idx="1"/>
          </p:nvPr>
        </p:nvSpPr>
        <p:spPr bwMode="auto">
          <a:xfrm>
            <a:off x="1185863" y="4787900"/>
            <a:ext cx="5407025" cy="67992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40" rIns="0" bIns="0"/>
          <a:lstStyle/>
          <a:p>
            <a:pPr marL="215900" indent="-214313" eaLnBrk="1">
              <a:lnSpc>
                <a:spcPct val="93000"/>
              </a:lnSpc>
              <a:spcBef>
                <a:spcPct val="0"/>
              </a:spcBef>
              <a:tabLst>
                <a:tab pos="723900" algn="l"/>
                <a:tab pos="1447800" algn="l"/>
                <a:tab pos="2171700" algn="l"/>
                <a:tab pos="2895600" algn="l"/>
                <a:tab pos="3619500" algn="l"/>
                <a:tab pos="4343400" algn="l"/>
                <a:tab pos="5067300" algn="l"/>
              </a:tabLst>
            </a:pPr>
            <a:r>
              <a:rPr lang="en-US" altLang="en-US" sz="2000">
                <a:latin typeface="arial" panose="020B0604020202020204" pitchFamily="34" charset="0"/>
                <a:ea typeface="Baekmuk Batang" charset="0"/>
                <a:cs typeface="Baekmuk Batang" charset="0"/>
              </a:rPr>
              <a:t>How mentors are involved in the undergraduate research experience over time. Each color represents a different topic described in the text, and the bars indicate when a given mentoring effort generally overlaps with the undergraduate research timeline. The gradient at the bottom represents the development of student ownership over time</a:t>
            </a:r>
          </a:p>
          <a:p>
            <a:pPr marL="215900" indent="-214313" eaLnBrk="1">
              <a:lnSpc>
                <a:spcPct val="93000"/>
              </a:lnSpc>
              <a:spcBef>
                <a:spcPct val="0"/>
              </a:spcBef>
              <a:tabLst>
                <a:tab pos="723900" algn="l"/>
                <a:tab pos="1447800" algn="l"/>
                <a:tab pos="2171700" algn="l"/>
                <a:tab pos="2895600" algn="l"/>
                <a:tab pos="3619500" algn="l"/>
                <a:tab pos="4343400" algn="l"/>
                <a:tab pos="5067300" algn="l"/>
              </a:tabLst>
            </a:pPr>
            <a:r>
              <a:rPr lang="en-US" altLang="en-US" sz="2000">
                <a:latin typeface="arial" panose="020B0604020202020204" pitchFamily="34" charset="0"/>
                <a:ea typeface="Baekmuk Batang" charset="0"/>
                <a:cs typeface="Baekmuk Batang" charset="0"/>
              </a:rPr>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 </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7214E6D-582E-9D41-AB8E-FDF798E9A3B5}"/>
              </a:ext>
            </a:extLst>
          </p:cNvPr>
          <p:cNvSpPr>
            <a:spLocks noGrp="1" noChangeArrowheads="1"/>
          </p:cNvSpPr>
          <p:nvPr>
            <p:ph type="sldNum"/>
          </p:nvPr>
        </p:nvSpPr>
        <p:spPr>
          <a:ln/>
        </p:spPr>
        <p:txBody>
          <a:bodyPr/>
          <a:lstStyle/>
          <a:p>
            <a:fld id="{4784B92F-BC7C-4645-8633-7538D6A5202F}" type="slidenum">
              <a:rPr lang="en-US" altLang="en-US"/>
              <a:pPr/>
              <a:t>69</a:t>
            </a:fld>
            <a:endParaRPr lang="en-US" altLang="en-US"/>
          </a:p>
        </p:txBody>
      </p:sp>
      <p:sp>
        <p:nvSpPr>
          <p:cNvPr id="4097" name="Text Box 1">
            <a:extLst>
              <a:ext uri="{FF2B5EF4-FFF2-40B4-BE49-F238E27FC236}">
                <a16:creationId xmlns:a16="http://schemas.microsoft.com/office/drawing/2014/main" id="{141B2063-1D35-BE43-85EF-B3DE6BA224BD}"/>
              </a:ext>
            </a:extLst>
          </p:cNvPr>
          <p:cNvSpPr txBox="1">
            <a:spLocks noGrp="1" noRot="1" noChangeAspect="1" noChangeArrowheads="1"/>
          </p:cNvSpPr>
          <p:nvPr>
            <p:ph type="sldImg"/>
          </p:nvPr>
        </p:nvSpPr>
        <p:spPr bwMode="auto">
          <a:xfrm>
            <a:off x="1731963" y="1006475"/>
            <a:ext cx="4306887" cy="34480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a:extLst>
              <a:ext uri="{FF2B5EF4-FFF2-40B4-BE49-F238E27FC236}">
                <a16:creationId xmlns:a16="http://schemas.microsoft.com/office/drawing/2014/main" id="{E443319D-CC3B-8649-AAD8-219DA58F809F}"/>
              </a:ext>
            </a:extLst>
          </p:cNvPr>
          <p:cNvSpPr txBox="1">
            <a:spLocks noGrp="1" noChangeArrowheads="1"/>
          </p:cNvSpPr>
          <p:nvPr>
            <p:ph type="body" idx="1"/>
          </p:nvPr>
        </p:nvSpPr>
        <p:spPr bwMode="auto">
          <a:xfrm>
            <a:off x="1185863" y="4787900"/>
            <a:ext cx="5407025" cy="67992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40" rIns="0" bIns="0"/>
          <a:lstStyle/>
          <a:p>
            <a:pPr marL="215900" indent="-214313" eaLnBrk="1">
              <a:lnSpc>
                <a:spcPct val="93000"/>
              </a:lnSpc>
              <a:spcBef>
                <a:spcPct val="0"/>
              </a:spcBef>
              <a:tabLst>
                <a:tab pos="723900" algn="l"/>
                <a:tab pos="1447800" algn="l"/>
                <a:tab pos="2171700" algn="l"/>
                <a:tab pos="2895600" algn="l"/>
                <a:tab pos="3619500" algn="l"/>
                <a:tab pos="4343400" algn="l"/>
                <a:tab pos="5067300" algn="l"/>
              </a:tabLst>
            </a:pPr>
            <a:endParaRPr lang="en-US" altLang="en-US" sz="2000" dirty="0">
              <a:latin typeface="arial" panose="020B0604020202020204" pitchFamily="34" charset="0"/>
              <a:ea typeface="Baekmuk Batang" charset="0"/>
              <a:cs typeface="Baekmuk Batang" charset="0"/>
            </a:endParaRPr>
          </a:p>
        </p:txBody>
      </p:sp>
    </p:spTree>
    <p:extLst>
      <p:ext uri="{BB962C8B-B14F-4D97-AF65-F5344CB8AC3E}">
        <p14:creationId xmlns:p14="http://schemas.microsoft.com/office/powerpoint/2010/main" val="25062560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7214E6D-582E-9D41-AB8E-FDF798E9A3B5}"/>
              </a:ext>
            </a:extLst>
          </p:cNvPr>
          <p:cNvSpPr>
            <a:spLocks noGrp="1" noChangeArrowheads="1"/>
          </p:cNvSpPr>
          <p:nvPr>
            <p:ph type="sldNum"/>
          </p:nvPr>
        </p:nvSpPr>
        <p:spPr>
          <a:ln/>
        </p:spPr>
        <p:txBody>
          <a:bodyPr/>
          <a:lstStyle/>
          <a:p>
            <a:fld id="{4784B92F-BC7C-4645-8633-7538D6A5202F}" type="slidenum">
              <a:rPr lang="en-US" altLang="en-US"/>
              <a:pPr/>
              <a:t>70</a:t>
            </a:fld>
            <a:endParaRPr lang="en-US" altLang="en-US"/>
          </a:p>
        </p:txBody>
      </p:sp>
      <p:sp>
        <p:nvSpPr>
          <p:cNvPr id="4097" name="Text Box 1">
            <a:extLst>
              <a:ext uri="{FF2B5EF4-FFF2-40B4-BE49-F238E27FC236}">
                <a16:creationId xmlns:a16="http://schemas.microsoft.com/office/drawing/2014/main" id="{141B2063-1D35-BE43-85EF-B3DE6BA224BD}"/>
              </a:ext>
            </a:extLst>
          </p:cNvPr>
          <p:cNvSpPr txBox="1">
            <a:spLocks noGrp="1" noRot="1" noChangeAspect="1" noChangeArrowheads="1"/>
          </p:cNvSpPr>
          <p:nvPr>
            <p:ph type="sldImg"/>
          </p:nvPr>
        </p:nvSpPr>
        <p:spPr bwMode="auto">
          <a:xfrm>
            <a:off x="1731963" y="1006475"/>
            <a:ext cx="4306887" cy="34480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a:extLst>
              <a:ext uri="{FF2B5EF4-FFF2-40B4-BE49-F238E27FC236}">
                <a16:creationId xmlns:a16="http://schemas.microsoft.com/office/drawing/2014/main" id="{E443319D-CC3B-8649-AAD8-219DA58F809F}"/>
              </a:ext>
            </a:extLst>
          </p:cNvPr>
          <p:cNvSpPr txBox="1">
            <a:spLocks noGrp="1" noChangeArrowheads="1"/>
          </p:cNvSpPr>
          <p:nvPr>
            <p:ph type="body" idx="1"/>
          </p:nvPr>
        </p:nvSpPr>
        <p:spPr bwMode="auto">
          <a:xfrm>
            <a:off x="1185863" y="4787900"/>
            <a:ext cx="5407025" cy="67992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40" rIns="0" bIns="0"/>
          <a:lstStyle/>
          <a:p>
            <a:pPr marL="215900" indent="-214313" eaLnBrk="1">
              <a:lnSpc>
                <a:spcPct val="93000"/>
              </a:lnSpc>
              <a:spcBef>
                <a:spcPct val="0"/>
              </a:spcBef>
              <a:tabLst>
                <a:tab pos="723900" algn="l"/>
                <a:tab pos="1447800" algn="l"/>
                <a:tab pos="2171700" algn="l"/>
                <a:tab pos="2895600" algn="l"/>
                <a:tab pos="3619500" algn="l"/>
                <a:tab pos="4343400" algn="l"/>
                <a:tab pos="5067300" algn="l"/>
              </a:tabLst>
            </a:pPr>
            <a:endParaRPr lang="en-US" altLang="en-US" sz="2000" dirty="0">
              <a:latin typeface="arial" panose="020B0604020202020204" pitchFamily="34" charset="0"/>
              <a:ea typeface="Baekmuk Batang" charset="0"/>
              <a:cs typeface="Baekmuk Batang" charset="0"/>
            </a:endParaRPr>
          </a:p>
        </p:txBody>
      </p:sp>
    </p:spTree>
    <p:extLst>
      <p:ext uri="{BB962C8B-B14F-4D97-AF65-F5344CB8AC3E}">
        <p14:creationId xmlns:p14="http://schemas.microsoft.com/office/powerpoint/2010/main" val="14999749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71</a:t>
            </a:fld>
            <a:endParaRPr lang="en-US" altLang="en-US" sz="1200" b="0"/>
          </a:p>
        </p:txBody>
      </p:sp>
    </p:spTree>
    <p:extLst>
      <p:ext uri="{BB962C8B-B14F-4D97-AF65-F5344CB8AC3E}">
        <p14:creationId xmlns:p14="http://schemas.microsoft.com/office/powerpoint/2010/main" val="27862067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72</a:t>
            </a:fld>
            <a:endParaRPr lang="en-US" altLang="en-US" sz="1200" b="0"/>
          </a:p>
        </p:txBody>
      </p:sp>
    </p:spTree>
    <p:extLst>
      <p:ext uri="{BB962C8B-B14F-4D97-AF65-F5344CB8AC3E}">
        <p14:creationId xmlns:p14="http://schemas.microsoft.com/office/powerpoint/2010/main" val="15440930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73</a:t>
            </a:fld>
            <a:endParaRPr lang="en-US" altLang="en-US" sz="1200" b="0"/>
          </a:p>
        </p:txBody>
      </p:sp>
    </p:spTree>
    <p:extLst>
      <p:ext uri="{BB962C8B-B14F-4D97-AF65-F5344CB8AC3E}">
        <p14:creationId xmlns:p14="http://schemas.microsoft.com/office/powerpoint/2010/main" val="29085396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74</a:t>
            </a:fld>
            <a:endParaRPr lang="en-US" altLang="en-US" sz="1200" b="0"/>
          </a:p>
        </p:txBody>
      </p:sp>
    </p:spTree>
    <p:extLst>
      <p:ext uri="{BB962C8B-B14F-4D97-AF65-F5344CB8AC3E}">
        <p14:creationId xmlns:p14="http://schemas.microsoft.com/office/powerpoint/2010/main" val="6294369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75</a:t>
            </a:fld>
            <a:endParaRPr lang="en-US" altLang="en-US" sz="1200" b="0"/>
          </a:p>
        </p:txBody>
      </p:sp>
    </p:spTree>
    <p:extLst>
      <p:ext uri="{BB962C8B-B14F-4D97-AF65-F5344CB8AC3E}">
        <p14:creationId xmlns:p14="http://schemas.microsoft.com/office/powerpoint/2010/main" val="17557621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76</a:t>
            </a:fld>
            <a:endParaRPr lang="en-US" altLang="en-US" sz="1200" b="0"/>
          </a:p>
        </p:txBody>
      </p:sp>
    </p:spTree>
    <p:extLst>
      <p:ext uri="{BB962C8B-B14F-4D97-AF65-F5344CB8AC3E}">
        <p14:creationId xmlns:p14="http://schemas.microsoft.com/office/powerpoint/2010/main" val="17773910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77</a:t>
            </a:fld>
            <a:endParaRPr lang="en-US" altLang="en-US" sz="1200" b="0"/>
          </a:p>
        </p:txBody>
      </p:sp>
    </p:spTree>
    <p:extLst>
      <p:ext uri="{BB962C8B-B14F-4D97-AF65-F5344CB8AC3E}">
        <p14:creationId xmlns:p14="http://schemas.microsoft.com/office/powerpoint/2010/main" val="1975653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10</a:t>
            </a:fld>
            <a:endParaRPr lang="en-US" altLang="en-US" sz="1200" b="0"/>
          </a:p>
        </p:txBody>
      </p:sp>
    </p:spTree>
    <p:extLst>
      <p:ext uri="{BB962C8B-B14F-4D97-AF65-F5344CB8AC3E}">
        <p14:creationId xmlns:p14="http://schemas.microsoft.com/office/powerpoint/2010/main" val="60450665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78</a:t>
            </a:fld>
            <a:endParaRPr lang="en-US" altLang="en-US" sz="1200" b="0"/>
          </a:p>
        </p:txBody>
      </p:sp>
    </p:spTree>
    <p:extLst>
      <p:ext uri="{BB962C8B-B14F-4D97-AF65-F5344CB8AC3E}">
        <p14:creationId xmlns:p14="http://schemas.microsoft.com/office/powerpoint/2010/main" val="158702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79</a:t>
            </a:fld>
            <a:endParaRPr lang="en-US" altLang="en-US" sz="1200" b="0"/>
          </a:p>
        </p:txBody>
      </p:sp>
    </p:spTree>
    <p:extLst>
      <p:ext uri="{BB962C8B-B14F-4D97-AF65-F5344CB8AC3E}">
        <p14:creationId xmlns:p14="http://schemas.microsoft.com/office/powerpoint/2010/main" val="33459168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80</a:t>
            </a:fld>
            <a:endParaRPr lang="en-US" altLang="en-US" sz="1200" b="0"/>
          </a:p>
        </p:txBody>
      </p:sp>
    </p:spTree>
    <p:extLst>
      <p:ext uri="{BB962C8B-B14F-4D97-AF65-F5344CB8AC3E}">
        <p14:creationId xmlns:p14="http://schemas.microsoft.com/office/powerpoint/2010/main" val="172116515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81</a:t>
            </a:fld>
            <a:endParaRPr lang="en-US" altLang="en-US" sz="1200" b="0"/>
          </a:p>
        </p:txBody>
      </p:sp>
    </p:spTree>
    <p:extLst>
      <p:ext uri="{BB962C8B-B14F-4D97-AF65-F5344CB8AC3E}">
        <p14:creationId xmlns:p14="http://schemas.microsoft.com/office/powerpoint/2010/main" val="2982871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82</a:t>
            </a:fld>
            <a:endParaRPr lang="en-US" altLang="en-US" sz="1200" b="0"/>
          </a:p>
        </p:txBody>
      </p:sp>
    </p:spTree>
    <p:extLst>
      <p:ext uri="{BB962C8B-B14F-4D97-AF65-F5344CB8AC3E}">
        <p14:creationId xmlns:p14="http://schemas.microsoft.com/office/powerpoint/2010/main" val="25157833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83</a:t>
            </a:fld>
            <a:endParaRPr lang="en-US" altLang="en-US" sz="1200" b="0"/>
          </a:p>
        </p:txBody>
      </p:sp>
    </p:spTree>
    <p:extLst>
      <p:ext uri="{BB962C8B-B14F-4D97-AF65-F5344CB8AC3E}">
        <p14:creationId xmlns:p14="http://schemas.microsoft.com/office/powerpoint/2010/main" val="17372636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84</a:t>
            </a:fld>
            <a:endParaRPr lang="en-US" altLang="en-US" sz="1200" b="0"/>
          </a:p>
        </p:txBody>
      </p:sp>
    </p:spTree>
    <p:extLst>
      <p:ext uri="{BB962C8B-B14F-4D97-AF65-F5344CB8AC3E}">
        <p14:creationId xmlns:p14="http://schemas.microsoft.com/office/powerpoint/2010/main" val="27365136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85</a:t>
            </a:fld>
            <a:endParaRPr lang="en-US" altLang="en-US" sz="1200" b="0"/>
          </a:p>
        </p:txBody>
      </p:sp>
    </p:spTree>
    <p:extLst>
      <p:ext uri="{BB962C8B-B14F-4D97-AF65-F5344CB8AC3E}">
        <p14:creationId xmlns:p14="http://schemas.microsoft.com/office/powerpoint/2010/main" val="27762372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86</a:t>
            </a:fld>
            <a:endParaRPr lang="en-US" altLang="en-US" sz="1200" b="0"/>
          </a:p>
        </p:txBody>
      </p:sp>
    </p:spTree>
    <p:extLst>
      <p:ext uri="{BB962C8B-B14F-4D97-AF65-F5344CB8AC3E}">
        <p14:creationId xmlns:p14="http://schemas.microsoft.com/office/powerpoint/2010/main" val="365820208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87</a:t>
            </a:fld>
            <a:endParaRPr lang="en-US" altLang="en-US" sz="1200" b="0"/>
          </a:p>
        </p:txBody>
      </p:sp>
    </p:spTree>
    <p:extLst>
      <p:ext uri="{BB962C8B-B14F-4D97-AF65-F5344CB8AC3E}">
        <p14:creationId xmlns:p14="http://schemas.microsoft.com/office/powerpoint/2010/main" val="2403479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11</a:t>
            </a:fld>
            <a:endParaRPr lang="en-US" altLang="en-US" sz="1200" b="0"/>
          </a:p>
        </p:txBody>
      </p:sp>
    </p:spTree>
    <p:extLst>
      <p:ext uri="{BB962C8B-B14F-4D97-AF65-F5344CB8AC3E}">
        <p14:creationId xmlns:p14="http://schemas.microsoft.com/office/powerpoint/2010/main" val="178313327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88</a:t>
            </a:fld>
            <a:endParaRPr lang="en-US" altLang="en-US" sz="1200" b="0"/>
          </a:p>
        </p:txBody>
      </p:sp>
    </p:spTree>
    <p:extLst>
      <p:ext uri="{BB962C8B-B14F-4D97-AF65-F5344CB8AC3E}">
        <p14:creationId xmlns:p14="http://schemas.microsoft.com/office/powerpoint/2010/main" val="190548636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89</a:t>
            </a:fld>
            <a:endParaRPr lang="en-US" altLang="en-US" sz="1200" b="0"/>
          </a:p>
        </p:txBody>
      </p:sp>
    </p:spTree>
    <p:extLst>
      <p:ext uri="{BB962C8B-B14F-4D97-AF65-F5344CB8AC3E}">
        <p14:creationId xmlns:p14="http://schemas.microsoft.com/office/powerpoint/2010/main" val="123852009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90</a:t>
            </a:fld>
            <a:endParaRPr lang="en-US" altLang="en-US" sz="1200" b="0"/>
          </a:p>
        </p:txBody>
      </p:sp>
    </p:spTree>
    <p:extLst>
      <p:ext uri="{BB962C8B-B14F-4D97-AF65-F5344CB8AC3E}">
        <p14:creationId xmlns:p14="http://schemas.microsoft.com/office/powerpoint/2010/main" val="159380044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91</a:t>
            </a:fld>
            <a:endParaRPr lang="en-US" altLang="en-US" sz="1200" b="0"/>
          </a:p>
        </p:txBody>
      </p:sp>
    </p:spTree>
    <p:extLst>
      <p:ext uri="{BB962C8B-B14F-4D97-AF65-F5344CB8AC3E}">
        <p14:creationId xmlns:p14="http://schemas.microsoft.com/office/powerpoint/2010/main" val="229268745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92</a:t>
            </a:fld>
            <a:endParaRPr lang="en-US" altLang="en-US" sz="1200" b="0"/>
          </a:p>
        </p:txBody>
      </p:sp>
    </p:spTree>
    <p:extLst>
      <p:ext uri="{BB962C8B-B14F-4D97-AF65-F5344CB8AC3E}">
        <p14:creationId xmlns:p14="http://schemas.microsoft.com/office/powerpoint/2010/main" val="206912094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93</a:t>
            </a:fld>
            <a:endParaRPr lang="en-US" altLang="en-US" sz="1200" b="0"/>
          </a:p>
        </p:txBody>
      </p:sp>
    </p:spTree>
    <p:extLst>
      <p:ext uri="{BB962C8B-B14F-4D97-AF65-F5344CB8AC3E}">
        <p14:creationId xmlns:p14="http://schemas.microsoft.com/office/powerpoint/2010/main" val="68150089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94</a:t>
            </a:fld>
            <a:endParaRPr lang="en-US" altLang="en-US" sz="1200" b="0"/>
          </a:p>
        </p:txBody>
      </p:sp>
    </p:spTree>
    <p:extLst>
      <p:ext uri="{BB962C8B-B14F-4D97-AF65-F5344CB8AC3E}">
        <p14:creationId xmlns:p14="http://schemas.microsoft.com/office/powerpoint/2010/main" val="32413800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95</a:t>
            </a:fld>
            <a:endParaRPr lang="en-US" altLang="en-US" sz="1200" b="0"/>
          </a:p>
        </p:txBody>
      </p:sp>
    </p:spTree>
    <p:extLst>
      <p:ext uri="{BB962C8B-B14F-4D97-AF65-F5344CB8AC3E}">
        <p14:creationId xmlns:p14="http://schemas.microsoft.com/office/powerpoint/2010/main" val="3280089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96</a:t>
            </a:fld>
            <a:endParaRPr lang="en-US" altLang="en-US" sz="1200" b="0"/>
          </a:p>
        </p:txBody>
      </p:sp>
    </p:spTree>
    <p:extLst>
      <p:ext uri="{BB962C8B-B14F-4D97-AF65-F5344CB8AC3E}">
        <p14:creationId xmlns:p14="http://schemas.microsoft.com/office/powerpoint/2010/main" val="376117912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97</a:t>
            </a:fld>
            <a:endParaRPr lang="en-US" altLang="en-US" sz="1200" b="0"/>
          </a:p>
        </p:txBody>
      </p:sp>
    </p:spTree>
    <p:extLst>
      <p:ext uri="{BB962C8B-B14F-4D97-AF65-F5344CB8AC3E}">
        <p14:creationId xmlns:p14="http://schemas.microsoft.com/office/powerpoint/2010/main" val="1331014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12</a:t>
            </a:fld>
            <a:endParaRPr lang="en-US" altLang="en-US" sz="1200" b="0"/>
          </a:p>
        </p:txBody>
      </p:sp>
    </p:spTree>
    <p:extLst>
      <p:ext uri="{BB962C8B-B14F-4D97-AF65-F5344CB8AC3E}">
        <p14:creationId xmlns:p14="http://schemas.microsoft.com/office/powerpoint/2010/main" val="176178142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98</a:t>
            </a:fld>
            <a:endParaRPr lang="en-US" altLang="en-US" sz="1200" b="0"/>
          </a:p>
        </p:txBody>
      </p:sp>
    </p:spTree>
    <p:extLst>
      <p:ext uri="{BB962C8B-B14F-4D97-AF65-F5344CB8AC3E}">
        <p14:creationId xmlns:p14="http://schemas.microsoft.com/office/powerpoint/2010/main" val="424380422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99</a:t>
            </a:fld>
            <a:endParaRPr lang="en-US" altLang="en-US" sz="1200" b="0"/>
          </a:p>
        </p:txBody>
      </p:sp>
    </p:spTree>
    <p:extLst>
      <p:ext uri="{BB962C8B-B14F-4D97-AF65-F5344CB8AC3E}">
        <p14:creationId xmlns:p14="http://schemas.microsoft.com/office/powerpoint/2010/main" val="398278599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100</a:t>
            </a:fld>
            <a:endParaRPr lang="en-US" altLang="en-US" sz="1200" b="0"/>
          </a:p>
        </p:txBody>
      </p:sp>
    </p:spTree>
    <p:extLst>
      <p:ext uri="{BB962C8B-B14F-4D97-AF65-F5344CB8AC3E}">
        <p14:creationId xmlns:p14="http://schemas.microsoft.com/office/powerpoint/2010/main" val="72307275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101</a:t>
            </a:fld>
            <a:endParaRPr lang="en-US" altLang="en-US" sz="1200" b="0"/>
          </a:p>
        </p:txBody>
      </p:sp>
    </p:spTree>
    <p:extLst>
      <p:ext uri="{BB962C8B-B14F-4D97-AF65-F5344CB8AC3E}">
        <p14:creationId xmlns:p14="http://schemas.microsoft.com/office/powerpoint/2010/main" val="372728688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102</a:t>
            </a:fld>
            <a:endParaRPr lang="en-US" altLang="en-US" sz="1200" b="0"/>
          </a:p>
        </p:txBody>
      </p:sp>
    </p:spTree>
    <p:extLst>
      <p:ext uri="{BB962C8B-B14F-4D97-AF65-F5344CB8AC3E}">
        <p14:creationId xmlns:p14="http://schemas.microsoft.com/office/powerpoint/2010/main" val="305551001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103</a:t>
            </a:fld>
            <a:endParaRPr lang="en-US" altLang="en-US" sz="1200" b="0"/>
          </a:p>
        </p:txBody>
      </p:sp>
    </p:spTree>
    <p:extLst>
      <p:ext uri="{BB962C8B-B14F-4D97-AF65-F5344CB8AC3E}">
        <p14:creationId xmlns:p14="http://schemas.microsoft.com/office/powerpoint/2010/main" val="401166749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104</a:t>
            </a:fld>
            <a:endParaRPr lang="en-US" altLang="en-US" sz="1200" b="0"/>
          </a:p>
        </p:txBody>
      </p:sp>
    </p:spTree>
    <p:extLst>
      <p:ext uri="{BB962C8B-B14F-4D97-AF65-F5344CB8AC3E}">
        <p14:creationId xmlns:p14="http://schemas.microsoft.com/office/powerpoint/2010/main" val="68823959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105</a:t>
            </a:fld>
            <a:endParaRPr lang="en-US" altLang="en-US" sz="1200" b="0"/>
          </a:p>
        </p:txBody>
      </p:sp>
    </p:spTree>
    <p:extLst>
      <p:ext uri="{BB962C8B-B14F-4D97-AF65-F5344CB8AC3E}">
        <p14:creationId xmlns:p14="http://schemas.microsoft.com/office/powerpoint/2010/main" val="276679719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106</a:t>
            </a:fld>
            <a:endParaRPr lang="en-US" altLang="en-US" sz="1200" b="0"/>
          </a:p>
        </p:txBody>
      </p:sp>
    </p:spTree>
    <p:extLst>
      <p:ext uri="{BB962C8B-B14F-4D97-AF65-F5344CB8AC3E}">
        <p14:creationId xmlns:p14="http://schemas.microsoft.com/office/powerpoint/2010/main" val="100697107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107</a:t>
            </a:fld>
            <a:endParaRPr lang="en-US" altLang="en-US" sz="1200" b="0"/>
          </a:p>
        </p:txBody>
      </p:sp>
    </p:spTree>
    <p:extLst>
      <p:ext uri="{BB962C8B-B14F-4D97-AF65-F5344CB8AC3E}">
        <p14:creationId xmlns:p14="http://schemas.microsoft.com/office/powerpoint/2010/main" val="3855086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08025" y="2349500"/>
            <a:ext cx="8029575" cy="1620839"/>
          </a:xfrm>
        </p:spPr>
        <p:txBody>
          <a:bodyPr/>
          <a:lstStyle/>
          <a:p>
            <a:r>
              <a:rPr lang="en-US"/>
              <a:t>Click to edit Master title style</a:t>
            </a:r>
          </a:p>
        </p:txBody>
      </p:sp>
      <p:sp>
        <p:nvSpPr>
          <p:cNvPr id="3" name="Subtitle 2"/>
          <p:cNvSpPr>
            <a:spLocks noGrp="1"/>
          </p:cNvSpPr>
          <p:nvPr>
            <p:ph type="subTitle" idx="1"/>
          </p:nvPr>
        </p:nvSpPr>
        <p:spPr>
          <a:xfrm>
            <a:off x="1417638" y="4286251"/>
            <a:ext cx="6611938" cy="1931988"/>
          </a:xfrm>
        </p:spPr>
        <p:txBody>
          <a:bodyPr/>
          <a:lstStyle>
            <a:lvl1pPr marL="0" indent="0" algn="ctr">
              <a:buNone/>
              <a:defRPr/>
            </a:lvl1pPr>
            <a:lvl2pPr marL="457146" indent="0" algn="ctr">
              <a:buNone/>
              <a:defRPr/>
            </a:lvl2pPr>
            <a:lvl3pPr marL="914293" indent="0" algn="ctr">
              <a:buNone/>
              <a:defRPr/>
            </a:lvl3pPr>
            <a:lvl4pPr marL="1371438" indent="0" algn="ctr">
              <a:buNone/>
              <a:defRPr/>
            </a:lvl4pPr>
            <a:lvl5pPr marL="1828585" indent="0" algn="ctr">
              <a:buNone/>
              <a:defRPr/>
            </a:lvl5pPr>
            <a:lvl6pPr marL="2285731" indent="0" algn="ctr">
              <a:buNone/>
              <a:defRPr/>
            </a:lvl6pPr>
            <a:lvl7pPr marL="2742877" indent="0" algn="ctr">
              <a:buNone/>
              <a:defRPr/>
            </a:lvl7pPr>
            <a:lvl8pPr marL="3200023" indent="0" algn="ctr">
              <a:buNone/>
              <a:defRPr/>
            </a:lvl8pPr>
            <a:lvl9pPr marL="3657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C9A8294-D97C-9245-97E4-D763DDC8372A}" type="slidenum">
              <a:rPr lang="en-US" altLang="en-US"/>
              <a:pPr/>
              <a:t>‹#›</a:t>
            </a:fld>
            <a:endParaRPr lang="en-US" altLang="en-US"/>
          </a:p>
        </p:txBody>
      </p:sp>
    </p:spTree>
    <p:extLst>
      <p:ext uri="{BB962C8B-B14F-4D97-AF65-F5344CB8AC3E}">
        <p14:creationId xmlns:p14="http://schemas.microsoft.com/office/powerpoint/2010/main" val="699175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1402738-15D1-594A-87E1-24D35971EF0E}" type="slidenum">
              <a:rPr lang="en-US" altLang="en-US"/>
              <a:pPr/>
              <a:t>‹#›</a:t>
            </a:fld>
            <a:endParaRPr lang="en-US" altLang="en-US"/>
          </a:p>
        </p:txBody>
      </p:sp>
    </p:spTree>
    <p:extLst>
      <p:ext uri="{BB962C8B-B14F-4D97-AF65-F5344CB8AC3E}">
        <p14:creationId xmlns:p14="http://schemas.microsoft.com/office/powerpoint/2010/main" val="950400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1000" y="671512"/>
            <a:ext cx="2006600" cy="60515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08026" y="671512"/>
            <a:ext cx="5870575" cy="6051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582DC38-2ABE-5E45-90C4-470C79C267F8}" type="slidenum">
              <a:rPr lang="en-US" altLang="en-US"/>
              <a:pPr/>
              <a:t>‹#›</a:t>
            </a:fld>
            <a:endParaRPr lang="en-US" altLang="en-US"/>
          </a:p>
        </p:txBody>
      </p:sp>
    </p:spTree>
    <p:extLst>
      <p:ext uri="{BB962C8B-B14F-4D97-AF65-F5344CB8AC3E}">
        <p14:creationId xmlns:p14="http://schemas.microsoft.com/office/powerpoint/2010/main" val="3965093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357CD-E225-BE4E-AE57-C027E7E3AD72}"/>
              </a:ext>
            </a:extLst>
          </p:cNvPr>
          <p:cNvSpPr>
            <a:spLocks noGrp="1"/>
          </p:cNvSpPr>
          <p:nvPr>
            <p:ph type="title"/>
          </p:nvPr>
        </p:nvSpPr>
        <p:spPr>
          <a:xfrm>
            <a:off x="649387" y="402652"/>
            <a:ext cx="8146852" cy="1461801"/>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776367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06A39A7-F5BE-7347-9556-C6A169B8778D}" type="slidenum">
              <a:rPr lang="en-US" altLang="en-US"/>
              <a:pPr/>
              <a:t>‹#›</a:t>
            </a:fld>
            <a:endParaRPr lang="en-US" altLang="en-US"/>
          </a:p>
        </p:txBody>
      </p:sp>
    </p:spTree>
    <p:extLst>
      <p:ext uri="{BB962C8B-B14F-4D97-AF65-F5344CB8AC3E}">
        <p14:creationId xmlns:p14="http://schemas.microsoft.com/office/powerpoint/2010/main" val="5338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46126" y="4859339"/>
            <a:ext cx="8029575"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46126" y="3205163"/>
            <a:ext cx="8029575" cy="1654175"/>
          </a:xfrm>
        </p:spPr>
        <p:txBody>
          <a:bodyPr anchor="b"/>
          <a:lstStyle>
            <a:lvl1pPr marL="0" indent="0">
              <a:buNone/>
              <a:defRPr sz="2000"/>
            </a:lvl1pPr>
            <a:lvl2pPr marL="457146" indent="0">
              <a:buNone/>
              <a:defRPr sz="1800"/>
            </a:lvl2pPr>
            <a:lvl3pPr marL="914293" indent="0">
              <a:buNone/>
              <a:defRPr sz="1600"/>
            </a:lvl3pPr>
            <a:lvl4pPr marL="1371438" indent="0">
              <a:buNone/>
              <a:defRPr sz="1400"/>
            </a:lvl4pPr>
            <a:lvl5pPr marL="1828585" indent="0">
              <a:buNone/>
              <a:defRPr sz="1400"/>
            </a:lvl5pPr>
            <a:lvl6pPr marL="2285731" indent="0">
              <a:buNone/>
              <a:defRPr sz="1400"/>
            </a:lvl6pPr>
            <a:lvl7pPr marL="2742877" indent="0">
              <a:buNone/>
              <a:defRPr sz="1400"/>
            </a:lvl7pPr>
            <a:lvl8pPr marL="3200023" indent="0">
              <a:buNone/>
              <a:defRPr sz="1400"/>
            </a:lvl8pPr>
            <a:lvl9pPr marL="3657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3D27179-947D-914A-AB6C-652548A5645E}" type="slidenum">
              <a:rPr lang="en-US" altLang="en-US"/>
              <a:pPr/>
              <a:t>‹#›</a:t>
            </a:fld>
            <a:endParaRPr lang="en-US" altLang="en-US"/>
          </a:p>
        </p:txBody>
      </p:sp>
    </p:spTree>
    <p:extLst>
      <p:ext uri="{BB962C8B-B14F-4D97-AF65-F5344CB8AC3E}">
        <p14:creationId xmlns:p14="http://schemas.microsoft.com/office/powerpoint/2010/main" val="1683978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08025" y="2184401"/>
            <a:ext cx="3938588" cy="4538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99014" y="2184401"/>
            <a:ext cx="3938587" cy="4538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CFFFB4A-05F2-5D4A-8061-21B6F0BBC43D}" type="slidenum">
              <a:rPr lang="en-US" altLang="en-US"/>
              <a:pPr/>
              <a:t>‹#›</a:t>
            </a:fld>
            <a:endParaRPr lang="en-US" altLang="en-US"/>
          </a:p>
        </p:txBody>
      </p:sp>
    </p:spTree>
    <p:extLst>
      <p:ext uri="{BB962C8B-B14F-4D97-AF65-F5344CB8AC3E}">
        <p14:creationId xmlns:p14="http://schemas.microsoft.com/office/powerpoint/2010/main" val="943665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3075" y="303213"/>
            <a:ext cx="8501063" cy="1260475"/>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73075" y="1692276"/>
            <a:ext cx="4171950" cy="706438"/>
          </a:xfrm>
        </p:spPr>
        <p:txBody>
          <a:bodyPr anchor="b"/>
          <a:lstStyle>
            <a:lvl1pPr marL="0" indent="0">
              <a:buNone/>
              <a:defRPr sz="2400" b="1"/>
            </a:lvl1pPr>
            <a:lvl2pPr marL="457146" indent="0">
              <a:buNone/>
              <a:defRPr sz="2000" b="1"/>
            </a:lvl2pPr>
            <a:lvl3pPr marL="914293" indent="0">
              <a:buNone/>
              <a:defRPr sz="1800" b="1"/>
            </a:lvl3pPr>
            <a:lvl4pPr marL="1371438" indent="0">
              <a:buNone/>
              <a:defRPr sz="1600" b="1"/>
            </a:lvl4pPr>
            <a:lvl5pPr marL="1828585" indent="0">
              <a:buNone/>
              <a:defRPr sz="1600" b="1"/>
            </a:lvl5pPr>
            <a:lvl6pPr marL="2285731" indent="0">
              <a:buNone/>
              <a:defRPr sz="1600" b="1"/>
            </a:lvl6pPr>
            <a:lvl7pPr marL="2742877" indent="0">
              <a:buNone/>
              <a:defRPr sz="1600" b="1"/>
            </a:lvl7pPr>
            <a:lvl8pPr marL="3200023" indent="0">
              <a:buNone/>
              <a:defRPr sz="1600" b="1"/>
            </a:lvl8pPr>
            <a:lvl9pPr marL="3657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73075" y="2398714"/>
            <a:ext cx="4171950" cy="43576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99014" y="1692276"/>
            <a:ext cx="4175125" cy="706438"/>
          </a:xfrm>
        </p:spPr>
        <p:txBody>
          <a:bodyPr anchor="b"/>
          <a:lstStyle>
            <a:lvl1pPr marL="0" indent="0">
              <a:buNone/>
              <a:defRPr sz="2400" b="1"/>
            </a:lvl1pPr>
            <a:lvl2pPr marL="457146" indent="0">
              <a:buNone/>
              <a:defRPr sz="2000" b="1"/>
            </a:lvl2pPr>
            <a:lvl3pPr marL="914293" indent="0">
              <a:buNone/>
              <a:defRPr sz="1800" b="1"/>
            </a:lvl3pPr>
            <a:lvl4pPr marL="1371438" indent="0">
              <a:buNone/>
              <a:defRPr sz="1600" b="1"/>
            </a:lvl4pPr>
            <a:lvl5pPr marL="1828585" indent="0">
              <a:buNone/>
              <a:defRPr sz="1600" b="1"/>
            </a:lvl5pPr>
            <a:lvl6pPr marL="2285731" indent="0">
              <a:buNone/>
              <a:defRPr sz="1600" b="1"/>
            </a:lvl6pPr>
            <a:lvl7pPr marL="2742877" indent="0">
              <a:buNone/>
              <a:defRPr sz="1600" b="1"/>
            </a:lvl7pPr>
            <a:lvl8pPr marL="3200023" indent="0">
              <a:buNone/>
              <a:defRPr sz="1600" b="1"/>
            </a:lvl8pPr>
            <a:lvl9pPr marL="3657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99014" y="2398714"/>
            <a:ext cx="4175125" cy="43576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B79C79F0-6686-1C4A-B99C-1207C57EB1F8}" type="slidenum">
              <a:rPr lang="en-US" altLang="en-US"/>
              <a:pPr/>
              <a:t>‹#›</a:t>
            </a:fld>
            <a:endParaRPr lang="en-US" altLang="en-US"/>
          </a:p>
        </p:txBody>
      </p:sp>
    </p:spTree>
    <p:extLst>
      <p:ext uri="{BB962C8B-B14F-4D97-AF65-F5344CB8AC3E}">
        <p14:creationId xmlns:p14="http://schemas.microsoft.com/office/powerpoint/2010/main" val="1023577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2DDF6A2-A560-1D45-B334-CCC2CC7D905A}" type="slidenum">
              <a:rPr lang="en-US" altLang="en-US"/>
              <a:pPr/>
              <a:t>‹#›</a:t>
            </a:fld>
            <a:endParaRPr lang="en-US" altLang="en-US"/>
          </a:p>
        </p:txBody>
      </p:sp>
    </p:spTree>
    <p:extLst>
      <p:ext uri="{BB962C8B-B14F-4D97-AF65-F5344CB8AC3E}">
        <p14:creationId xmlns:p14="http://schemas.microsoft.com/office/powerpoint/2010/main" val="1924307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460A7A0-4AE9-1C48-AB80-793E5B5AEC08}" type="slidenum">
              <a:rPr lang="en-US" altLang="en-US"/>
              <a:pPr/>
              <a:t>‹#›</a:t>
            </a:fld>
            <a:endParaRPr lang="en-US" altLang="en-US"/>
          </a:p>
        </p:txBody>
      </p:sp>
    </p:spTree>
    <p:extLst>
      <p:ext uri="{BB962C8B-B14F-4D97-AF65-F5344CB8AC3E}">
        <p14:creationId xmlns:p14="http://schemas.microsoft.com/office/powerpoint/2010/main" val="730109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3076" y="301626"/>
            <a:ext cx="3106738" cy="1281113"/>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692525" y="301627"/>
            <a:ext cx="5281613" cy="645477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3076" y="1582738"/>
            <a:ext cx="3106738" cy="5173662"/>
          </a:xfrm>
        </p:spPr>
        <p:txBody>
          <a:bodyPr/>
          <a:lstStyle>
            <a:lvl1pPr marL="0" indent="0">
              <a:buNone/>
              <a:defRPr sz="1400"/>
            </a:lvl1pPr>
            <a:lvl2pPr marL="457146" indent="0">
              <a:buNone/>
              <a:defRPr sz="1200"/>
            </a:lvl2pPr>
            <a:lvl3pPr marL="914293" indent="0">
              <a:buNone/>
              <a:defRPr sz="1000"/>
            </a:lvl3pPr>
            <a:lvl4pPr marL="1371438" indent="0">
              <a:buNone/>
              <a:defRPr sz="900"/>
            </a:lvl4pPr>
            <a:lvl5pPr marL="1828585" indent="0">
              <a:buNone/>
              <a:defRPr sz="900"/>
            </a:lvl5pPr>
            <a:lvl6pPr marL="2285731" indent="0">
              <a:buNone/>
              <a:defRPr sz="900"/>
            </a:lvl6pPr>
            <a:lvl7pPr marL="2742877" indent="0">
              <a:buNone/>
              <a:defRPr sz="900"/>
            </a:lvl7pPr>
            <a:lvl8pPr marL="3200023" indent="0">
              <a:buNone/>
              <a:defRPr sz="900"/>
            </a:lvl8pPr>
            <a:lvl9pPr marL="3657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0D0E9F0-E158-E048-BB87-602AA5A67E89}" type="slidenum">
              <a:rPr lang="en-US" altLang="en-US"/>
              <a:pPr/>
              <a:t>‹#›</a:t>
            </a:fld>
            <a:endParaRPr lang="en-US" altLang="en-US"/>
          </a:p>
        </p:txBody>
      </p:sp>
    </p:spTree>
    <p:extLst>
      <p:ext uri="{BB962C8B-B14F-4D97-AF65-F5344CB8AC3E}">
        <p14:creationId xmlns:p14="http://schemas.microsoft.com/office/powerpoint/2010/main" val="225681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51025" y="5294314"/>
            <a:ext cx="5667375" cy="62388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51025" y="676275"/>
            <a:ext cx="5667375" cy="4537075"/>
          </a:xfrm>
        </p:spPr>
        <p:txBody>
          <a:bodyPr/>
          <a:lstStyle>
            <a:lvl1pPr marL="0" indent="0">
              <a:buNone/>
              <a:defRPr sz="3200"/>
            </a:lvl1pPr>
            <a:lvl2pPr marL="457146" indent="0">
              <a:buNone/>
              <a:defRPr sz="2800"/>
            </a:lvl2pPr>
            <a:lvl3pPr marL="914293" indent="0">
              <a:buNone/>
              <a:defRPr sz="2400"/>
            </a:lvl3pPr>
            <a:lvl4pPr marL="1371438" indent="0">
              <a:buNone/>
              <a:defRPr sz="2000"/>
            </a:lvl4pPr>
            <a:lvl5pPr marL="1828585" indent="0">
              <a:buNone/>
              <a:defRPr sz="2000"/>
            </a:lvl5pPr>
            <a:lvl6pPr marL="2285731" indent="0">
              <a:buNone/>
              <a:defRPr sz="2000"/>
            </a:lvl6pPr>
            <a:lvl7pPr marL="2742877" indent="0">
              <a:buNone/>
              <a:defRPr sz="2000"/>
            </a:lvl7pPr>
            <a:lvl8pPr marL="3200023" indent="0">
              <a:buNone/>
              <a:defRPr sz="2000"/>
            </a:lvl8pPr>
            <a:lvl9pPr marL="3657169" indent="0">
              <a:buNone/>
              <a:defRPr sz="2000"/>
            </a:lvl9pPr>
          </a:lstStyle>
          <a:p>
            <a:pPr lvl="0"/>
            <a:endParaRPr lang="en-US" noProof="0"/>
          </a:p>
        </p:txBody>
      </p:sp>
      <p:sp>
        <p:nvSpPr>
          <p:cNvPr id="4" name="Text Placeholder 3"/>
          <p:cNvSpPr>
            <a:spLocks noGrp="1"/>
          </p:cNvSpPr>
          <p:nvPr>
            <p:ph type="body" sz="half" idx="2"/>
          </p:nvPr>
        </p:nvSpPr>
        <p:spPr>
          <a:xfrm>
            <a:off x="1851025" y="5918200"/>
            <a:ext cx="5667375" cy="889000"/>
          </a:xfrm>
        </p:spPr>
        <p:txBody>
          <a:bodyPr/>
          <a:lstStyle>
            <a:lvl1pPr marL="0" indent="0">
              <a:buNone/>
              <a:defRPr sz="1400"/>
            </a:lvl1pPr>
            <a:lvl2pPr marL="457146" indent="0">
              <a:buNone/>
              <a:defRPr sz="1200"/>
            </a:lvl2pPr>
            <a:lvl3pPr marL="914293" indent="0">
              <a:buNone/>
              <a:defRPr sz="1000"/>
            </a:lvl3pPr>
            <a:lvl4pPr marL="1371438" indent="0">
              <a:buNone/>
              <a:defRPr sz="900"/>
            </a:lvl4pPr>
            <a:lvl5pPr marL="1828585" indent="0">
              <a:buNone/>
              <a:defRPr sz="900"/>
            </a:lvl5pPr>
            <a:lvl6pPr marL="2285731" indent="0">
              <a:buNone/>
              <a:defRPr sz="900"/>
            </a:lvl6pPr>
            <a:lvl7pPr marL="2742877" indent="0">
              <a:buNone/>
              <a:defRPr sz="900"/>
            </a:lvl7pPr>
            <a:lvl8pPr marL="3200023" indent="0">
              <a:buNone/>
              <a:defRPr sz="900"/>
            </a:lvl8pPr>
            <a:lvl9pPr marL="3657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002A880-C453-B243-B046-C4C2FDD435F1}" type="slidenum">
              <a:rPr lang="en-US" altLang="en-US"/>
              <a:pPr/>
              <a:t>‹#›</a:t>
            </a:fld>
            <a:endParaRPr lang="en-US" altLang="en-US"/>
          </a:p>
        </p:txBody>
      </p:sp>
    </p:spTree>
    <p:extLst>
      <p:ext uri="{BB962C8B-B14F-4D97-AF65-F5344CB8AC3E}">
        <p14:creationId xmlns:p14="http://schemas.microsoft.com/office/powerpoint/2010/main" val="571841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08025" y="671513"/>
            <a:ext cx="8029575" cy="126047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171" tIns="48585" rIns="97171" bIns="48585"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708025" y="2184400"/>
            <a:ext cx="8029575" cy="45386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171" tIns="48585" rIns="97171" bIns="4858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708025" y="6891338"/>
            <a:ext cx="1968500" cy="503237"/>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171" tIns="48585" rIns="97171" bIns="48585" numCol="1" anchor="t" anchorCtr="0" compatLnSpc="1">
            <a:prstTxWarp prst="textNoShape">
              <a:avLst/>
            </a:prstTxWarp>
          </a:bodyPr>
          <a:lstStyle>
            <a:lvl1pPr defTabSz="971435">
              <a:defRPr sz="1500" b="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227388" y="6891338"/>
            <a:ext cx="2990850" cy="503237"/>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171" tIns="48585" rIns="97171" bIns="48585" numCol="1" anchor="t" anchorCtr="0" compatLnSpc="1">
            <a:prstTxWarp prst="textNoShape">
              <a:avLst/>
            </a:prstTxWarp>
          </a:bodyPr>
          <a:lstStyle>
            <a:lvl1pPr algn="ctr" defTabSz="971435">
              <a:defRPr sz="1500" b="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769100" y="6891338"/>
            <a:ext cx="1968500" cy="503237"/>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171" tIns="48585" rIns="97171" bIns="48585" numCol="1" anchor="t" anchorCtr="0" compatLnSpc="1">
            <a:prstTxWarp prst="textNoShape">
              <a:avLst/>
            </a:prstTxWarp>
          </a:bodyPr>
          <a:lstStyle>
            <a:lvl1pPr algn="r" defTabSz="969963">
              <a:defRPr sz="1500" b="0"/>
            </a:lvl1pPr>
          </a:lstStyle>
          <a:p>
            <a:fld id="{E7C3E58E-4048-EA4D-BB28-ADDE5A01428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69963" rtl="0" eaLnBrk="0" fontAlgn="base" hangingPunct="0">
        <a:spcBef>
          <a:spcPct val="0"/>
        </a:spcBef>
        <a:spcAft>
          <a:spcPct val="0"/>
        </a:spcAft>
        <a:defRPr sz="4700">
          <a:solidFill>
            <a:schemeClr val="tx2"/>
          </a:solidFill>
          <a:latin typeface="+mj-lt"/>
          <a:ea typeface="+mj-ea"/>
          <a:cs typeface="ＭＳ Ｐゴシック" charset="0"/>
        </a:defRPr>
      </a:lvl1pPr>
      <a:lvl2pPr algn="ctr" defTabSz="969963" rtl="0" eaLnBrk="0" fontAlgn="base" hangingPunct="0">
        <a:spcBef>
          <a:spcPct val="0"/>
        </a:spcBef>
        <a:spcAft>
          <a:spcPct val="0"/>
        </a:spcAft>
        <a:defRPr sz="4700">
          <a:solidFill>
            <a:schemeClr val="tx2"/>
          </a:solidFill>
          <a:latin typeface="Times New Roman" charset="0"/>
          <a:ea typeface="ＭＳ Ｐゴシック" charset="0"/>
          <a:cs typeface="ＭＳ Ｐゴシック" charset="0"/>
        </a:defRPr>
      </a:lvl2pPr>
      <a:lvl3pPr algn="ctr" defTabSz="969963" rtl="0" eaLnBrk="0" fontAlgn="base" hangingPunct="0">
        <a:spcBef>
          <a:spcPct val="0"/>
        </a:spcBef>
        <a:spcAft>
          <a:spcPct val="0"/>
        </a:spcAft>
        <a:defRPr sz="4700">
          <a:solidFill>
            <a:schemeClr val="tx2"/>
          </a:solidFill>
          <a:latin typeface="Times New Roman" charset="0"/>
          <a:ea typeface="ＭＳ Ｐゴシック" charset="0"/>
          <a:cs typeface="ＭＳ Ｐゴシック" charset="0"/>
        </a:defRPr>
      </a:lvl3pPr>
      <a:lvl4pPr algn="ctr" defTabSz="969963" rtl="0" eaLnBrk="0" fontAlgn="base" hangingPunct="0">
        <a:spcBef>
          <a:spcPct val="0"/>
        </a:spcBef>
        <a:spcAft>
          <a:spcPct val="0"/>
        </a:spcAft>
        <a:defRPr sz="4700">
          <a:solidFill>
            <a:schemeClr val="tx2"/>
          </a:solidFill>
          <a:latin typeface="Times New Roman" charset="0"/>
          <a:ea typeface="ＭＳ Ｐゴシック" charset="0"/>
          <a:cs typeface="ＭＳ Ｐゴシック" charset="0"/>
        </a:defRPr>
      </a:lvl4pPr>
      <a:lvl5pPr algn="ctr" defTabSz="969963" rtl="0" eaLnBrk="0" fontAlgn="base" hangingPunct="0">
        <a:spcBef>
          <a:spcPct val="0"/>
        </a:spcBef>
        <a:spcAft>
          <a:spcPct val="0"/>
        </a:spcAft>
        <a:defRPr sz="4700">
          <a:solidFill>
            <a:schemeClr val="tx2"/>
          </a:solidFill>
          <a:latin typeface="Times New Roman" charset="0"/>
          <a:ea typeface="ＭＳ Ｐゴシック" charset="0"/>
          <a:cs typeface="ＭＳ Ｐゴシック" charset="0"/>
        </a:defRPr>
      </a:lvl5pPr>
      <a:lvl6pPr marL="457146" algn="ctr" defTabSz="971435" rtl="0" eaLnBrk="0" fontAlgn="base" hangingPunct="0">
        <a:spcBef>
          <a:spcPct val="0"/>
        </a:spcBef>
        <a:spcAft>
          <a:spcPct val="0"/>
        </a:spcAft>
        <a:defRPr sz="4700">
          <a:solidFill>
            <a:schemeClr val="tx2"/>
          </a:solidFill>
          <a:latin typeface="Times New Roman" charset="0"/>
          <a:ea typeface="ＭＳ Ｐゴシック" charset="0"/>
        </a:defRPr>
      </a:lvl6pPr>
      <a:lvl7pPr marL="914293" algn="ctr" defTabSz="971435" rtl="0" eaLnBrk="0" fontAlgn="base" hangingPunct="0">
        <a:spcBef>
          <a:spcPct val="0"/>
        </a:spcBef>
        <a:spcAft>
          <a:spcPct val="0"/>
        </a:spcAft>
        <a:defRPr sz="4700">
          <a:solidFill>
            <a:schemeClr val="tx2"/>
          </a:solidFill>
          <a:latin typeface="Times New Roman" charset="0"/>
          <a:ea typeface="ＭＳ Ｐゴシック" charset="0"/>
        </a:defRPr>
      </a:lvl7pPr>
      <a:lvl8pPr marL="1371438" algn="ctr" defTabSz="971435" rtl="0" eaLnBrk="0" fontAlgn="base" hangingPunct="0">
        <a:spcBef>
          <a:spcPct val="0"/>
        </a:spcBef>
        <a:spcAft>
          <a:spcPct val="0"/>
        </a:spcAft>
        <a:defRPr sz="4700">
          <a:solidFill>
            <a:schemeClr val="tx2"/>
          </a:solidFill>
          <a:latin typeface="Times New Roman" charset="0"/>
          <a:ea typeface="ＭＳ Ｐゴシック" charset="0"/>
        </a:defRPr>
      </a:lvl8pPr>
      <a:lvl9pPr marL="1828585" algn="ctr" defTabSz="971435" rtl="0" eaLnBrk="0" fontAlgn="base" hangingPunct="0">
        <a:spcBef>
          <a:spcPct val="0"/>
        </a:spcBef>
        <a:spcAft>
          <a:spcPct val="0"/>
        </a:spcAft>
        <a:defRPr sz="4700">
          <a:solidFill>
            <a:schemeClr val="tx2"/>
          </a:solidFill>
          <a:latin typeface="Times New Roman" charset="0"/>
          <a:ea typeface="ＭＳ Ｐゴシック" charset="0"/>
        </a:defRPr>
      </a:lvl9pPr>
    </p:titleStyle>
    <p:bodyStyle>
      <a:lvl1pPr marL="363538" indent="-363538" algn="l" defTabSz="969963" rtl="0" eaLnBrk="0" fontAlgn="base" hangingPunct="0">
        <a:spcBef>
          <a:spcPct val="20000"/>
        </a:spcBef>
        <a:spcAft>
          <a:spcPct val="0"/>
        </a:spcAft>
        <a:buChar char="•"/>
        <a:defRPr sz="3400">
          <a:solidFill>
            <a:schemeClr val="tx1"/>
          </a:solidFill>
          <a:latin typeface="+mn-lt"/>
          <a:ea typeface="+mn-ea"/>
          <a:cs typeface="ＭＳ Ｐゴシック" charset="0"/>
        </a:defRPr>
      </a:lvl1pPr>
      <a:lvl2pPr marL="787400" indent="-301625" algn="l" defTabSz="969963" rtl="0" eaLnBrk="0" fontAlgn="base" hangingPunct="0">
        <a:spcBef>
          <a:spcPct val="20000"/>
        </a:spcBef>
        <a:spcAft>
          <a:spcPct val="0"/>
        </a:spcAft>
        <a:buChar char="–"/>
        <a:defRPr sz="3000">
          <a:solidFill>
            <a:schemeClr val="tx1"/>
          </a:solidFill>
          <a:latin typeface="+mn-lt"/>
          <a:ea typeface="+mn-ea"/>
        </a:defRPr>
      </a:lvl2pPr>
      <a:lvl3pPr marL="1212850" indent="-241300" algn="l" defTabSz="969963" rtl="0" eaLnBrk="0" fontAlgn="base" hangingPunct="0">
        <a:spcBef>
          <a:spcPct val="20000"/>
        </a:spcBef>
        <a:spcAft>
          <a:spcPct val="0"/>
        </a:spcAft>
        <a:buChar char="•"/>
        <a:defRPr sz="2600">
          <a:solidFill>
            <a:schemeClr val="tx1"/>
          </a:solidFill>
          <a:latin typeface="+mn-lt"/>
          <a:ea typeface="+mn-ea"/>
        </a:defRPr>
      </a:lvl3pPr>
      <a:lvl4pPr marL="1698625" indent="-241300" algn="l" defTabSz="969963" rtl="0" eaLnBrk="0" fontAlgn="base" hangingPunct="0">
        <a:spcBef>
          <a:spcPct val="20000"/>
        </a:spcBef>
        <a:spcAft>
          <a:spcPct val="0"/>
        </a:spcAft>
        <a:buChar char="–"/>
        <a:defRPr sz="2100">
          <a:solidFill>
            <a:schemeClr val="tx1"/>
          </a:solidFill>
          <a:latin typeface="+mn-lt"/>
          <a:ea typeface="+mn-ea"/>
        </a:defRPr>
      </a:lvl4pPr>
      <a:lvl5pPr marL="2184400" indent="-241300" algn="l" defTabSz="969963" rtl="0" eaLnBrk="0" fontAlgn="base" hangingPunct="0">
        <a:spcBef>
          <a:spcPct val="20000"/>
        </a:spcBef>
        <a:spcAft>
          <a:spcPct val="0"/>
        </a:spcAft>
        <a:buChar char="»"/>
        <a:defRPr sz="2100">
          <a:solidFill>
            <a:schemeClr val="tx1"/>
          </a:solidFill>
          <a:latin typeface="+mn-lt"/>
          <a:ea typeface="+mn-ea"/>
        </a:defRPr>
      </a:lvl5pPr>
      <a:lvl6pPr marL="2642876" indent="-242859" algn="l" defTabSz="971435" rtl="0" eaLnBrk="0" fontAlgn="base" hangingPunct="0">
        <a:spcBef>
          <a:spcPct val="20000"/>
        </a:spcBef>
        <a:spcAft>
          <a:spcPct val="0"/>
        </a:spcAft>
        <a:buChar char="»"/>
        <a:defRPr sz="2100">
          <a:solidFill>
            <a:schemeClr val="tx1"/>
          </a:solidFill>
          <a:latin typeface="+mn-lt"/>
          <a:ea typeface="+mn-ea"/>
        </a:defRPr>
      </a:lvl6pPr>
      <a:lvl7pPr marL="3100023" indent="-242859" algn="l" defTabSz="971435" rtl="0" eaLnBrk="0" fontAlgn="base" hangingPunct="0">
        <a:spcBef>
          <a:spcPct val="20000"/>
        </a:spcBef>
        <a:spcAft>
          <a:spcPct val="0"/>
        </a:spcAft>
        <a:buChar char="»"/>
        <a:defRPr sz="2100">
          <a:solidFill>
            <a:schemeClr val="tx1"/>
          </a:solidFill>
          <a:latin typeface="+mn-lt"/>
          <a:ea typeface="+mn-ea"/>
        </a:defRPr>
      </a:lvl7pPr>
      <a:lvl8pPr marL="3557169" indent="-242859" algn="l" defTabSz="971435" rtl="0" eaLnBrk="0" fontAlgn="base" hangingPunct="0">
        <a:spcBef>
          <a:spcPct val="20000"/>
        </a:spcBef>
        <a:spcAft>
          <a:spcPct val="0"/>
        </a:spcAft>
        <a:buChar char="»"/>
        <a:defRPr sz="2100">
          <a:solidFill>
            <a:schemeClr val="tx1"/>
          </a:solidFill>
          <a:latin typeface="+mn-lt"/>
          <a:ea typeface="+mn-ea"/>
        </a:defRPr>
      </a:lvl8pPr>
      <a:lvl9pPr marL="4014316" indent="-242859" algn="l" defTabSz="971435" rtl="0" eaLnBrk="0" fontAlgn="base" hangingPunct="0">
        <a:spcBef>
          <a:spcPct val="20000"/>
        </a:spcBef>
        <a:spcAft>
          <a:spcPct val="0"/>
        </a:spcAft>
        <a:buChar char="»"/>
        <a:defRPr sz="2100">
          <a:solidFill>
            <a:schemeClr val="tx1"/>
          </a:solidFill>
          <a:latin typeface="+mn-lt"/>
          <a:ea typeface="+mn-ea"/>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38" algn="l" defTabSz="457146" rtl="0" eaLnBrk="1" latinLnBrk="0" hangingPunct="1">
        <a:defRPr sz="1800" kern="1200">
          <a:solidFill>
            <a:schemeClr val="tx1"/>
          </a:solidFill>
          <a:latin typeface="+mn-lt"/>
          <a:ea typeface="+mn-ea"/>
          <a:cs typeface="+mn-cs"/>
        </a:defRPr>
      </a:lvl4pPr>
      <a:lvl5pPr marL="1828585" algn="l" defTabSz="457146" rtl="0" eaLnBrk="1" latinLnBrk="0" hangingPunct="1">
        <a:defRPr sz="1800" kern="1200">
          <a:solidFill>
            <a:schemeClr val="tx1"/>
          </a:solidFill>
          <a:latin typeface="+mn-lt"/>
          <a:ea typeface="+mn-ea"/>
          <a:cs typeface="+mn-cs"/>
        </a:defRPr>
      </a:lvl5pPr>
      <a:lvl6pPr marL="2285731" algn="l" defTabSz="457146" rtl="0" eaLnBrk="1" latinLnBrk="0" hangingPunct="1">
        <a:defRPr sz="1800" kern="1200">
          <a:solidFill>
            <a:schemeClr val="tx1"/>
          </a:solidFill>
          <a:latin typeface="+mn-lt"/>
          <a:ea typeface="+mn-ea"/>
          <a:cs typeface="+mn-cs"/>
        </a:defRPr>
      </a:lvl6pPr>
      <a:lvl7pPr marL="2742877" algn="l" defTabSz="457146" rtl="0" eaLnBrk="1" latinLnBrk="0" hangingPunct="1">
        <a:defRPr sz="1800" kern="1200">
          <a:solidFill>
            <a:schemeClr val="tx1"/>
          </a:solidFill>
          <a:latin typeface="+mn-lt"/>
          <a:ea typeface="+mn-ea"/>
          <a:cs typeface="+mn-cs"/>
        </a:defRPr>
      </a:lvl7pPr>
      <a:lvl8pPr marL="3200023" algn="l" defTabSz="457146" rtl="0" eaLnBrk="1" latinLnBrk="0" hangingPunct="1">
        <a:defRPr sz="1800" kern="1200">
          <a:solidFill>
            <a:schemeClr val="tx1"/>
          </a:solidFill>
          <a:latin typeface="+mn-lt"/>
          <a:ea typeface="+mn-ea"/>
          <a:cs typeface="+mn-cs"/>
        </a:defRPr>
      </a:lvl8pPr>
      <a:lvl9pPr marL="3657169" algn="l" defTabSz="4571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45.jpg"/><Relationship Id="rId2" Type="http://schemas.openxmlformats.org/officeDocument/2006/relationships/notesSlide" Target="../notesSlides/notesSlide111.xml"/><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15.xml"/><Relationship Id="rId1" Type="http://schemas.openxmlformats.org/officeDocument/2006/relationships/slideLayout" Target="../slideLayouts/slideLayout2.xml"/><Relationship Id="rId5" Type="http://schemas.openxmlformats.org/officeDocument/2006/relationships/image" Target="../media/image48.jpg"/><Relationship Id="rId4" Type="http://schemas.openxmlformats.org/officeDocument/2006/relationships/image" Target="../media/image47.jp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7.xml"/><Relationship Id="rId4" Type="http://schemas.openxmlformats.org/officeDocument/2006/relationships/image" Target="../media/image13.tif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www.maa.org/programs-and-communities/professional-development/project-next"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hyperlink" Target="https://www.esa.org/earlycareer/resources-2/early-career-mentoring-program/" TargetMode="External"/><Relationship Id="rId4" Type="http://schemas.openxmlformats.org/officeDocument/2006/relationships/hyperlink" Target="https://www.smb.org/mentorship-program/"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png"/><Relationship Id="rId7" Type="http://schemas.openxmlformats.org/officeDocument/2006/relationships/image" Target="../media/image29.jp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 Id="rId9" Type="http://schemas.openxmlformats.org/officeDocument/2006/relationships/image" Target="../media/image31.jp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10" Type="http://schemas.openxmlformats.org/officeDocument/2006/relationships/image" Target="../media/image39.jpg"/><Relationship Id="rId4" Type="http://schemas.openxmlformats.org/officeDocument/2006/relationships/image" Target="../media/image33.jpg"/><Relationship Id="rId9" Type="http://schemas.openxmlformats.org/officeDocument/2006/relationships/image" Target="../media/image38.jp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957D8-9F92-A754-F759-2B665A95B7E6}"/>
            </a:ext>
          </a:extLst>
        </p:cNvPr>
        <p:cNvGrpSpPr/>
        <p:nvPr/>
      </p:nvGrpSpPr>
      <p:grpSpPr>
        <a:xfrm>
          <a:off x="0" y="0"/>
          <a:ext cx="0" cy="0"/>
          <a:chOff x="0" y="0"/>
          <a:chExt cx="0" cy="0"/>
        </a:xfrm>
      </p:grpSpPr>
      <p:sp>
        <p:nvSpPr>
          <p:cNvPr id="321538" name="Rectangle 2">
            <a:extLst>
              <a:ext uri="{FF2B5EF4-FFF2-40B4-BE49-F238E27FC236}">
                <a16:creationId xmlns:a16="http://schemas.microsoft.com/office/drawing/2014/main" id="{BAB00533-283C-D5F5-B132-C5FBD745DCE2}"/>
              </a:ext>
            </a:extLst>
          </p:cNvPr>
          <p:cNvSpPr>
            <a:spLocks noGrp="1" noChangeArrowheads="1"/>
          </p:cNvSpPr>
          <p:nvPr>
            <p:ph type="ctrTitle"/>
          </p:nvPr>
        </p:nvSpPr>
        <p:spPr>
          <a:xfrm>
            <a:off x="131187" y="825564"/>
            <a:ext cx="9183247" cy="1652984"/>
          </a:xfrm>
          <a:extLst>
            <a:ext uri="{909E8E84-426E-40dd-AFC4-6F175D3DCCD1}">
              <a14:hiddenFill xmlns:a14="http://schemas.microsoft.com/office/drawing/2010/main" xmlns="">
                <a:solidFill>
                  <a:srgbClr val="FFFF66"/>
                </a:solidFill>
              </a14:hiddenFill>
            </a:ext>
          </a:extLst>
        </p:spPr>
        <p:txBody>
          <a:bodyPr/>
          <a:lstStyle/>
          <a:p>
            <a:pPr>
              <a:defRPr/>
            </a:pPr>
            <a:r>
              <a:rPr lang="en-US" sz="3925" b="1" dirty="0">
                <a:solidFill>
                  <a:srgbClr val="0000F3"/>
                </a:solidFill>
                <a:cs typeface="+mj-cs"/>
              </a:rPr>
              <a:t>Careers in Academia: How to Enhance your Chances for Success</a:t>
            </a:r>
            <a:endParaRPr lang="en-US" b="1" dirty="0">
              <a:solidFill>
                <a:srgbClr val="FFFF66"/>
              </a:solidFill>
              <a:cs typeface="+mj-cs"/>
            </a:endParaRPr>
          </a:p>
        </p:txBody>
      </p:sp>
      <p:pic>
        <p:nvPicPr>
          <p:cNvPr id="31752" name="Picture 13" descr="utlogo">
            <a:extLst>
              <a:ext uri="{FF2B5EF4-FFF2-40B4-BE49-F238E27FC236}">
                <a16:creationId xmlns:a16="http://schemas.microsoft.com/office/drawing/2014/main" id="{54D3174A-3C53-4375-B7D5-86200B89C5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9" y="382804"/>
            <a:ext cx="1308613" cy="665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550" name="Text Box 14">
            <a:extLst>
              <a:ext uri="{FF2B5EF4-FFF2-40B4-BE49-F238E27FC236}">
                <a16:creationId xmlns:a16="http://schemas.microsoft.com/office/drawing/2014/main" id="{6468F344-77EF-ACD7-C865-9B90FC35D9F1}"/>
              </a:ext>
            </a:extLst>
          </p:cNvPr>
          <p:cNvSpPr txBox="1">
            <a:spLocks noChangeArrowheads="1"/>
          </p:cNvSpPr>
          <p:nvPr/>
        </p:nvSpPr>
        <p:spPr bwMode="auto">
          <a:xfrm>
            <a:off x="568212" y="5525213"/>
            <a:ext cx="7923830" cy="9959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8865" tIns="44432" rIns="88865" bIns="44432">
            <a:spAutoFit/>
          </a:bodyPr>
          <a:lstStyle/>
          <a:p>
            <a:pPr algn="ctr">
              <a:spcBef>
                <a:spcPct val="50000"/>
              </a:spcBef>
              <a:defRPr/>
            </a:pPr>
            <a:r>
              <a:rPr lang="en-US" sz="1963" dirty="0">
                <a:latin typeface="Times New Roman" pitchFamily="-112" charset="0"/>
                <a:ea typeface="+mn-ea"/>
              </a:rPr>
              <a:t>With thanks to many, many students and colleagues over the past 50 years and to many NSF and other agency funded projects that provided funding support for many staff and students</a:t>
            </a:r>
            <a:endParaRPr lang="en-US" sz="2376" dirty="0">
              <a:latin typeface="Courier" charset="0"/>
              <a:ea typeface="+mn-ea"/>
            </a:endParaRPr>
          </a:p>
        </p:txBody>
      </p:sp>
      <p:pic>
        <p:nvPicPr>
          <p:cNvPr id="31754" name="Picture 15" descr="NIMBioSlogoshadowc">
            <a:extLst>
              <a:ext uri="{FF2B5EF4-FFF2-40B4-BE49-F238E27FC236}">
                <a16:creationId xmlns:a16="http://schemas.microsoft.com/office/drawing/2014/main" id="{2DC43B84-D43F-F719-BF4C-4AECBF83E4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664309"/>
            <a:ext cx="2633624" cy="65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552" name="Text Box 16">
            <a:extLst>
              <a:ext uri="{FF2B5EF4-FFF2-40B4-BE49-F238E27FC236}">
                <a16:creationId xmlns:a16="http://schemas.microsoft.com/office/drawing/2014/main" id="{74667241-6974-0D7D-94ED-9C368FB6B07E}"/>
              </a:ext>
            </a:extLst>
          </p:cNvPr>
          <p:cNvSpPr txBox="1">
            <a:spLocks noChangeArrowheads="1"/>
          </p:cNvSpPr>
          <p:nvPr/>
        </p:nvSpPr>
        <p:spPr bwMode="auto">
          <a:xfrm>
            <a:off x="2633624" y="6805987"/>
            <a:ext cx="2478659" cy="3852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88865" tIns="44432" rIns="88865" bIns="44432">
            <a:spAutoFit/>
          </a:bodyPr>
          <a:lstStyle/>
          <a:p>
            <a:pPr algn="ctr">
              <a:spcBef>
                <a:spcPct val="50000"/>
              </a:spcBef>
              <a:defRPr/>
            </a:pPr>
            <a:r>
              <a:rPr lang="en-US" sz="1859" dirty="0" err="1">
                <a:latin typeface="Times New Roman" pitchFamily="-112" charset="0"/>
                <a:ea typeface="+mn-ea"/>
              </a:rPr>
              <a:t>Legacy.NIMBioS.org</a:t>
            </a:r>
            <a:endParaRPr lang="en-US" sz="1859" dirty="0">
              <a:latin typeface="Times New Roman" pitchFamily="-112" charset="0"/>
              <a:ea typeface="+mn-ea"/>
            </a:endParaRPr>
          </a:p>
        </p:txBody>
      </p:sp>
      <p:pic>
        <p:nvPicPr>
          <p:cNvPr id="31756" name="Picture 12" descr="nsf1_print.tif">
            <a:extLst>
              <a:ext uri="{FF2B5EF4-FFF2-40B4-BE49-F238E27FC236}">
                <a16:creationId xmlns:a16="http://schemas.microsoft.com/office/drawing/2014/main" id="{B3BF31B7-799F-D3F0-0569-526230EE18C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22348" y="239315"/>
            <a:ext cx="1023276" cy="1029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
            <a:extLst>
              <a:ext uri="{FF2B5EF4-FFF2-40B4-BE49-F238E27FC236}">
                <a16:creationId xmlns:a16="http://schemas.microsoft.com/office/drawing/2014/main" id="{8CB1CE26-7A6C-81AA-433B-F9F19D8A6E3E}"/>
              </a:ext>
            </a:extLst>
          </p:cNvPr>
          <p:cNvSpPr txBox="1">
            <a:spLocks noChangeArrowheads="1"/>
          </p:cNvSpPr>
          <p:nvPr/>
        </p:nvSpPr>
        <p:spPr bwMode="auto">
          <a:xfrm>
            <a:off x="131188" y="2601235"/>
            <a:ext cx="8797878" cy="162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4456" tIns="47228" rIns="94456" bIns="47228"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ＭＳ Ｐゴシック" pitchFamily="-112" charset="-128"/>
                <a:cs typeface="ＭＳ Ｐゴシック" pitchFamily="-112" charset="-128"/>
              </a:defRPr>
            </a:lvl1pPr>
            <a:lvl2pPr marL="457200" indent="0" algn="ctr" rtl="0" eaLnBrk="0" fontAlgn="base" hangingPunct="0">
              <a:spcBef>
                <a:spcPct val="20000"/>
              </a:spcBef>
              <a:spcAft>
                <a:spcPct val="0"/>
              </a:spcAft>
              <a:buNone/>
              <a:defRPr sz="2800">
                <a:solidFill>
                  <a:schemeClr val="tx1"/>
                </a:solidFill>
                <a:latin typeface="+mn-lt"/>
                <a:ea typeface="ＭＳ Ｐゴシック" pitchFamily="-112" charset="-128"/>
              </a:defRPr>
            </a:lvl2pPr>
            <a:lvl3pPr marL="914400" indent="0" algn="ctr" rtl="0" eaLnBrk="0" fontAlgn="base" hangingPunct="0">
              <a:spcBef>
                <a:spcPct val="20000"/>
              </a:spcBef>
              <a:spcAft>
                <a:spcPct val="0"/>
              </a:spcAft>
              <a:buNone/>
              <a:defRPr sz="2400">
                <a:solidFill>
                  <a:schemeClr val="tx1"/>
                </a:solidFill>
                <a:latin typeface="+mn-lt"/>
                <a:ea typeface="ＭＳ Ｐゴシック" pitchFamily="-112" charset="-128"/>
              </a:defRPr>
            </a:lvl3pPr>
            <a:lvl4pPr marL="1371600" indent="0" algn="ctr" rtl="0" eaLnBrk="0" fontAlgn="base" hangingPunct="0">
              <a:spcBef>
                <a:spcPct val="20000"/>
              </a:spcBef>
              <a:spcAft>
                <a:spcPct val="0"/>
              </a:spcAft>
              <a:buNone/>
              <a:defRPr sz="2000">
                <a:solidFill>
                  <a:schemeClr val="tx1"/>
                </a:solidFill>
                <a:latin typeface="+mn-lt"/>
                <a:ea typeface="ＭＳ Ｐゴシック" pitchFamily="-112" charset="-128"/>
              </a:defRPr>
            </a:lvl4pPr>
            <a:lvl5pPr marL="1828800" indent="0" algn="ctr" rtl="0" eaLnBrk="0" fontAlgn="base" hangingPunct="0">
              <a:spcBef>
                <a:spcPct val="20000"/>
              </a:spcBef>
              <a:spcAft>
                <a:spcPct val="0"/>
              </a:spcAft>
              <a:buNone/>
              <a:defRPr sz="2000">
                <a:solidFill>
                  <a:schemeClr val="tx1"/>
                </a:solidFill>
                <a:latin typeface="+mn-lt"/>
                <a:ea typeface="ＭＳ Ｐゴシック" pitchFamily="-112" charset="-128"/>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pPr>
              <a:defRPr/>
            </a:pPr>
            <a:r>
              <a:rPr lang="en-US" sz="2273" kern="0" dirty="0">
                <a:solidFill>
                  <a:srgbClr val="CCFF33"/>
                </a:solidFill>
                <a:cs typeface="+mn-cs"/>
              </a:rPr>
              <a:t> </a:t>
            </a:r>
            <a:r>
              <a:rPr lang="en-US" sz="2892" kern="0" dirty="0">
                <a:cs typeface="+mn-cs"/>
              </a:rPr>
              <a:t>Louis J. Gross</a:t>
            </a:r>
          </a:p>
          <a:p>
            <a:pPr>
              <a:defRPr/>
            </a:pPr>
            <a:r>
              <a:rPr lang="en-US" sz="2892" kern="0" dirty="0">
                <a:cs typeface="+mn-cs"/>
              </a:rPr>
              <a:t>Chancellor’s Professor Emeritus </a:t>
            </a:r>
          </a:p>
          <a:p>
            <a:pPr>
              <a:defRPr/>
            </a:pPr>
            <a:r>
              <a:rPr lang="en-US" sz="2892" kern="0" dirty="0">
                <a:cs typeface="+mn-cs"/>
              </a:rPr>
              <a:t>Departments of Ecology and Evolutionary Biology and Mathematics</a:t>
            </a:r>
          </a:p>
          <a:p>
            <a:pPr>
              <a:defRPr/>
            </a:pPr>
            <a:r>
              <a:rPr lang="en-US" sz="2892" kern="0" dirty="0">
                <a:cs typeface="+mn-cs"/>
              </a:rPr>
              <a:t>University of Tennessee, Knoxville</a:t>
            </a:r>
          </a:p>
        </p:txBody>
      </p:sp>
    </p:spTree>
    <p:extLst>
      <p:ext uri="{BB962C8B-B14F-4D97-AF65-F5344CB8AC3E}">
        <p14:creationId xmlns:p14="http://schemas.microsoft.com/office/powerpoint/2010/main" val="3692756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230188" y="0"/>
            <a:ext cx="8029575" cy="1260475"/>
          </a:xfrm>
        </p:spPr>
        <p:txBody>
          <a:bodyPr/>
          <a:lstStyle/>
          <a:p>
            <a:pPr>
              <a:defRPr/>
            </a:pPr>
            <a:r>
              <a:rPr lang="en-US" sz="4000" b="1" dirty="0">
                <a:solidFill>
                  <a:srgbClr val="000090"/>
                </a:solidFill>
              </a:rPr>
              <a:t>Types of Institutions:</a:t>
            </a:r>
          </a:p>
        </p:txBody>
      </p:sp>
      <p:sp>
        <p:nvSpPr>
          <p:cNvPr id="321539" name="Rectangle 3"/>
          <p:cNvSpPr>
            <a:spLocks noGrp="1" noChangeArrowheads="1"/>
          </p:cNvSpPr>
          <p:nvPr>
            <p:ph type="body" idx="1"/>
          </p:nvPr>
        </p:nvSpPr>
        <p:spPr>
          <a:xfrm>
            <a:off x="1141412" y="1038225"/>
            <a:ext cx="8029575" cy="5757333"/>
          </a:xfrm>
          <a:ln>
            <a:solidFill>
              <a:schemeClr val="bg1"/>
            </a:solidFill>
          </a:ln>
        </p:spPr>
        <p:txBody>
          <a:bodyPr/>
          <a:lstStyle/>
          <a:p>
            <a:pPr>
              <a:lnSpc>
                <a:spcPct val="90000"/>
              </a:lnSpc>
              <a:buFontTx/>
              <a:buNone/>
              <a:defRPr/>
            </a:pPr>
            <a:r>
              <a:rPr lang="en-US" sz="3000" dirty="0"/>
              <a:t>Private/Public </a:t>
            </a:r>
          </a:p>
          <a:p>
            <a:pPr>
              <a:lnSpc>
                <a:spcPct val="90000"/>
              </a:lnSpc>
              <a:buFontTx/>
              <a:buNone/>
              <a:defRPr/>
            </a:pPr>
            <a:r>
              <a:rPr lang="en-US" sz="3000" dirty="0"/>
              <a:t>Systems</a:t>
            </a:r>
          </a:p>
          <a:p>
            <a:pPr>
              <a:lnSpc>
                <a:spcPct val="90000"/>
              </a:lnSpc>
              <a:buFontTx/>
              <a:buNone/>
              <a:defRPr/>
            </a:pPr>
            <a:r>
              <a:rPr lang="en-US" sz="3000" dirty="0"/>
              <a:t>Non-profit/For profit </a:t>
            </a:r>
          </a:p>
          <a:p>
            <a:pPr>
              <a:lnSpc>
                <a:spcPct val="90000"/>
              </a:lnSpc>
              <a:buFontTx/>
              <a:buNone/>
              <a:defRPr/>
            </a:pPr>
            <a:r>
              <a:rPr lang="en-US" sz="3000" dirty="0"/>
              <a:t>R1, 2, 3 Carnegie </a:t>
            </a:r>
          </a:p>
          <a:p>
            <a:pPr>
              <a:lnSpc>
                <a:spcPct val="90000"/>
              </a:lnSpc>
              <a:buFontTx/>
              <a:buNone/>
              <a:defRPr/>
            </a:pPr>
            <a:r>
              <a:rPr lang="en-US" sz="3000" dirty="0"/>
              <a:t>Comprehensive</a:t>
            </a:r>
          </a:p>
          <a:p>
            <a:pPr>
              <a:lnSpc>
                <a:spcPct val="90000"/>
              </a:lnSpc>
              <a:buFontTx/>
              <a:buNone/>
              <a:defRPr/>
            </a:pPr>
            <a:r>
              <a:rPr lang="en-US" sz="3000" dirty="0"/>
              <a:t>Land-grant </a:t>
            </a:r>
          </a:p>
          <a:p>
            <a:pPr>
              <a:lnSpc>
                <a:spcPct val="90000"/>
              </a:lnSpc>
              <a:buFontTx/>
              <a:buNone/>
              <a:defRPr/>
            </a:pPr>
            <a:r>
              <a:rPr lang="en-US" sz="3000" dirty="0"/>
              <a:t>4 year (PUI) – Primarily Undergraduate </a:t>
            </a:r>
          </a:p>
          <a:p>
            <a:pPr>
              <a:lnSpc>
                <a:spcPct val="90000"/>
              </a:lnSpc>
              <a:buFontTx/>
              <a:buNone/>
              <a:defRPr/>
            </a:pPr>
            <a:r>
              <a:rPr lang="en-US" sz="3000" dirty="0"/>
              <a:t>2 year (Community College)</a:t>
            </a:r>
          </a:p>
          <a:p>
            <a:pPr>
              <a:lnSpc>
                <a:spcPct val="90000"/>
              </a:lnSpc>
              <a:buFontTx/>
              <a:buNone/>
              <a:defRPr/>
            </a:pPr>
            <a:r>
              <a:rPr lang="en-US" sz="3000" dirty="0"/>
              <a:t>MSI – Minority-serving, HBCU, Tribal</a:t>
            </a:r>
          </a:p>
          <a:p>
            <a:pPr>
              <a:lnSpc>
                <a:spcPct val="90000"/>
              </a:lnSpc>
              <a:buFontTx/>
              <a:buNone/>
              <a:defRPr/>
            </a:pPr>
            <a:r>
              <a:rPr lang="en-US" sz="3000" dirty="0"/>
              <a:t>College (specialty, Arts, Graduate, Medical)</a:t>
            </a:r>
          </a:p>
          <a:p>
            <a:pPr>
              <a:lnSpc>
                <a:spcPct val="90000"/>
              </a:lnSpc>
              <a:buFontTx/>
              <a:buNone/>
              <a:defRPr/>
            </a:pPr>
            <a:r>
              <a:rPr lang="en-US" sz="3000" dirty="0"/>
              <a:t>Liberal Arts</a:t>
            </a:r>
          </a:p>
          <a:p>
            <a:pPr>
              <a:lnSpc>
                <a:spcPct val="90000"/>
              </a:lnSpc>
              <a:buFontTx/>
              <a:buNone/>
              <a:defRPr/>
            </a:pPr>
            <a:r>
              <a:rPr lang="en-US" sz="3000" dirty="0"/>
              <a:t>Alternative</a:t>
            </a:r>
          </a:p>
          <a:p>
            <a:pPr>
              <a:lnSpc>
                <a:spcPct val="90000"/>
              </a:lnSpc>
              <a:buFontTx/>
              <a:buNone/>
              <a:defRPr/>
            </a:pPr>
            <a:endParaRPr lang="en-US" sz="3200" b="1" dirty="0"/>
          </a:p>
          <a:p>
            <a:pPr>
              <a:lnSpc>
                <a:spcPct val="90000"/>
              </a:lnSpc>
              <a:buFontTx/>
              <a:buNone/>
              <a:defRPr/>
            </a:pPr>
            <a:endParaRPr lang="en-US" sz="3200" b="1" dirty="0"/>
          </a:p>
          <a:p>
            <a:pPr>
              <a:lnSpc>
                <a:spcPct val="90000"/>
              </a:lnSpc>
              <a:buFontTx/>
              <a:buNone/>
              <a:defRPr/>
            </a:pPr>
            <a:endParaRPr lang="en-US" sz="3200" b="1" dirty="0"/>
          </a:p>
        </p:txBody>
      </p:sp>
    </p:spTree>
    <p:extLst>
      <p:ext uri="{BB962C8B-B14F-4D97-AF65-F5344CB8AC3E}">
        <p14:creationId xmlns:p14="http://schemas.microsoft.com/office/powerpoint/2010/main" val="203124603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127792" y="-180975"/>
            <a:ext cx="8990013" cy="1260475"/>
          </a:xfrm>
        </p:spPr>
        <p:txBody>
          <a:bodyPr/>
          <a:lstStyle/>
          <a:p>
            <a:pPr>
              <a:defRPr/>
            </a:pPr>
            <a:r>
              <a:rPr lang="en-US" sz="4000" b="1" dirty="0">
                <a:solidFill>
                  <a:srgbClr val="000090"/>
                </a:solidFill>
              </a:rPr>
              <a:t>Getting Funding for your Scholarship:</a:t>
            </a:r>
          </a:p>
        </p:txBody>
      </p:sp>
      <p:sp>
        <p:nvSpPr>
          <p:cNvPr id="321539" name="Rectangle 3"/>
          <p:cNvSpPr>
            <a:spLocks noGrp="1" noChangeArrowheads="1"/>
          </p:cNvSpPr>
          <p:nvPr>
            <p:ph type="body" idx="1"/>
          </p:nvPr>
        </p:nvSpPr>
        <p:spPr>
          <a:xfrm>
            <a:off x="608010" y="809625"/>
            <a:ext cx="8029575" cy="6324600"/>
          </a:xfrm>
          <a:ln>
            <a:solidFill>
              <a:schemeClr val="bg1"/>
            </a:solidFill>
          </a:ln>
        </p:spPr>
        <p:txBody>
          <a:bodyPr/>
          <a:lstStyle/>
          <a:p>
            <a:pPr>
              <a:lnSpc>
                <a:spcPct val="90000"/>
              </a:lnSpc>
              <a:buFontTx/>
              <a:buNone/>
              <a:defRPr/>
            </a:pPr>
            <a:r>
              <a:rPr lang="en-US" sz="2400" i="1" dirty="0"/>
              <a:t>Writing a successful proposal</a:t>
            </a:r>
            <a:r>
              <a:rPr lang="en-US" sz="2400" dirty="0"/>
              <a:t>:</a:t>
            </a:r>
          </a:p>
          <a:p>
            <a:pPr>
              <a:lnSpc>
                <a:spcPct val="90000"/>
              </a:lnSpc>
              <a:buFontTx/>
              <a:buNone/>
              <a:defRPr/>
            </a:pPr>
            <a:r>
              <a:rPr lang="en-US" sz="2400" i="1" dirty="0"/>
              <a:t>If the proposal is rejected, what happens then? Is there an appeals process? Can you resubmit? </a:t>
            </a:r>
            <a:r>
              <a:rPr lang="en-US" sz="2400" dirty="0"/>
              <a:t>Most agencies do have an appeal process, but it is very rare for an individual investigator to try to use it. Much more likely is resubmission, unless the reviews were so negative that the whole idea is not really worth pursuing at that agency anymore. There is no rule at most agencies against resubmission of a proposal that hasn't been funded, but usually it is assumed it will be rewritten based upon review comments. Rewriting to meet review comments is still no guarantee of success. The review panel </a:t>
            </a:r>
            <a:r>
              <a:rPr lang="en-US" sz="2400" i="1" dirty="0"/>
              <a:t> </a:t>
            </a:r>
            <a:r>
              <a:rPr lang="en-US" sz="2400" dirty="0"/>
              <a:t>(and perhaps the agency program officers) change regularly so it is highly likely that a second proposal submission will not be read by the same reviewers who read the first one. Some agencies do allow you to note changes you made based upon previous reviews – this may be helpful if allowed. </a:t>
            </a:r>
            <a:br>
              <a:rPr lang="en-US" sz="2400" dirty="0"/>
            </a:br>
            <a:endParaRPr lang="en-US" sz="2400" dirty="0"/>
          </a:p>
        </p:txBody>
      </p:sp>
    </p:spTree>
    <p:extLst>
      <p:ext uri="{BB962C8B-B14F-4D97-AF65-F5344CB8AC3E}">
        <p14:creationId xmlns:p14="http://schemas.microsoft.com/office/powerpoint/2010/main" val="177358675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127792" y="-180975"/>
            <a:ext cx="8990013" cy="1260475"/>
          </a:xfrm>
        </p:spPr>
        <p:txBody>
          <a:bodyPr/>
          <a:lstStyle/>
          <a:p>
            <a:pPr>
              <a:defRPr/>
            </a:pPr>
            <a:r>
              <a:rPr lang="en-US" sz="4000" b="1" dirty="0">
                <a:solidFill>
                  <a:srgbClr val="000090"/>
                </a:solidFill>
              </a:rPr>
              <a:t>Getting Funding for your Scholarship:</a:t>
            </a:r>
          </a:p>
        </p:txBody>
      </p:sp>
      <p:sp>
        <p:nvSpPr>
          <p:cNvPr id="321539" name="Rectangle 3"/>
          <p:cNvSpPr>
            <a:spLocks noGrp="1" noChangeArrowheads="1"/>
          </p:cNvSpPr>
          <p:nvPr>
            <p:ph type="body" idx="1"/>
          </p:nvPr>
        </p:nvSpPr>
        <p:spPr>
          <a:xfrm>
            <a:off x="608010" y="885825"/>
            <a:ext cx="8029575" cy="6324600"/>
          </a:xfrm>
          <a:ln>
            <a:solidFill>
              <a:schemeClr val="bg1"/>
            </a:solidFill>
          </a:ln>
        </p:spPr>
        <p:txBody>
          <a:bodyPr/>
          <a:lstStyle/>
          <a:p>
            <a:pPr>
              <a:lnSpc>
                <a:spcPct val="90000"/>
              </a:lnSpc>
              <a:buFontTx/>
              <a:buNone/>
              <a:defRPr/>
            </a:pPr>
            <a:r>
              <a:rPr lang="en-US" sz="2400" i="1" dirty="0"/>
              <a:t>Overall tips on getting funding</a:t>
            </a:r>
            <a:r>
              <a:rPr lang="en-US" sz="2400" dirty="0"/>
              <a:t>:</a:t>
            </a:r>
          </a:p>
          <a:p>
            <a:pPr>
              <a:lnSpc>
                <a:spcPct val="90000"/>
              </a:lnSpc>
              <a:buFontTx/>
              <a:buNone/>
              <a:defRPr/>
            </a:pPr>
            <a:r>
              <a:rPr lang="en-US" sz="2400" dirty="0"/>
              <a:t>1. Know your audience - what the agency is requesting, what the review procedures will be, who will be the reviewers - Read the RFP carefully</a:t>
            </a:r>
          </a:p>
          <a:p>
            <a:pPr>
              <a:lnSpc>
                <a:spcPct val="90000"/>
              </a:lnSpc>
              <a:buFontTx/>
              <a:buNone/>
              <a:defRPr/>
            </a:pPr>
            <a:r>
              <a:rPr lang="en-US" sz="2400" dirty="0"/>
              <a:t>2. Have an idea that is appropriate, carefully state the goals of the proposed work near the beginning of the proposal and come back to these goals regularly in the proposal</a:t>
            </a:r>
          </a:p>
          <a:p>
            <a:pPr>
              <a:lnSpc>
                <a:spcPct val="90000"/>
              </a:lnSpc>
              <a:buFontTx/>
              <a:buNone/>
              <a:defRPr/>
            </a:pPr>
            <a:r>
              <a:rPr lang="en-US" sz="2400" dirty="0"/>
              <a:t>3. Emphasize why you are the appropriate person to do the work</a:t>
            </a:r>
          </a:p>
          <a:p>
            <a:pPr>
              <a:lnSpc>
                <a:spcPct val="90000"/>
              </a:lnSpc>
              <a:buFontTx/>
              <a:buNone/>
              <a:defRPr/>
            </a:pPr>
            <a:r>
              <a:rPr lang="en-US" sz="2400" dirty="0"/>
              <a:t>4. If appropriate, discuss the proposal with the agency's program manager before submitting it - be certain what you are proposing fits the guidelines for support. Ask if the proposal may be reviewed by more than one group in different programs (particularly possible for interdisciplinary proposals)</a:t>
            </a:r>
          </a:p>
          <a:p>
            <a:pPr>
              <a:lnSpc>
                <a:spcPct val="90000"/>
              </a:lnSpc>
              <a:buFontTx/>
              <a:buNone/>
              <a:defRPr/>
            </a:pPr>
            <a:r>
              <a:rPr lang="en-US" sz="2400" dirty="0"/>
              <a:t>5. Find out as much as you can about the review procedures - volunteer to review for the program if you have not reviewed for the agency to see what the procedures are</a:t>
            </a:r>
          </a:p>
          <a:p>
            <a:pPr>
              <a:lnSpc>
                <a:spcPct val="90000"/>
              </a:lnSpc>
              <a:buFontTx/>
              <a:buNone/>
              <a:defRPr/>
            </a:pPr>
            <a:endParaRPr lang="en-US" sz="2400" i="1" dirty="0"/>
          </a:p>
        </p:txBody>
      </p:sp>
    </p:spTree>
    <p:extLst>
      <p:ext uri="{BB962C8B-B14F-4D97-AF65-F5344CB8AC3E}">
        <p14:creationId xmlns:p14="http://schemas.microsoft.com/office/powerpoint/2010/main" val="256658578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127792" y="-180975"/>
            <a:ext cx="8990013" cy="1260475"/>
          </a:xfrm>
        </p:spPr>
        <p:txBody>
          <a:bodyPr/>
          <a:lstStyle/>
          <a:p>
            <a:pPr>
              <a:defRPr/>
            </a:pPr>
            <a:r>
              <a:rPr lang="en-US" sz="4000" b="1" dirty="0">
                <a:solidFill>
                  <a:srgbClr val="000090"/>
                </a:solidFill>
              </a:rPr>
              <a:t>Getting Funding for your Scholarship:</a:t>
            </a:r>
          </a:p>
        </p:txBody>
      </p:sp>
      <p:sp>
        <p:nvSpPr>
          <p:cNvPr id="321539" name="Rectangle 3"/>
          <p:cNvSpPr>
            <a:spLocks noGrp="1" noChangeArrowheads="1"/>
          </p:cNvSpPr>
          <p:nvPr>
            <p:ph type="body" idx="1"/>
          </p:nvPr>
        </p:nvSpPr>
        <p:spPr>
          <a:xfrm>
            <a:off x="608010" y="885825"/>
            <a:ext cx="8029575" cy="6324600"/>
          </a:xfrm>
          <a:ln>
            <a:solidFill>
              <a:schemeClr val="bg1"/>
            </a:solidFill>
          </a:ln>
        </p:spPr>
        <p:txBody>
          <a:bodyPr/>
          <a:lstStyle/>
          <a:p>
            <a:pPr>
              <a:lnSpc>
                <a:spcPct val="90000"/>
              </a:lnSpc>
              <a:buFontTx/>
              <a:buNone/>
              <a:defRPr/>
            </a:pPr>
            <a:r>
              <a:rPr lang="en-US" sz="2400" i="1" dirty="0"/>
              <a:t>Overall tips on getting funding</a:t>
            </a:r>
            <a:r>
              <a:rPr lang="en-US" sz="2400" dirty="0"/>
              <a:t>:</a:t>
            </a:r>
          </a:p>
          <a:p>
            <a:pPr>
              <a:lnSpc>
                <a:spcPct val="90000"/>
              </a:lnSpc>
              <a:buFontTx/>
              <a:buNone/>
              <a:defRPr/>
            </a:pPr>
            <a:r>
              <a:rPr lang="en-US" sz="2400" dirty="0"/>
              <a:t>6. Feel free in the cover letter or in the appropriate place in the proposal to suggest reviewers with whom you do not have a conflict of interest</a:t>
            </a:r>
          </a:p>
          <a:p>
            <a:pPr>
              <a:lnSpc>
                <a:spcPct val="90000"/>
              </a:lnSpc>
              <a:buFontTx/>
              <a:buNone/>
              <a:defRPr/>
            </a:pPr>
            <a:r>
              <a:rPr lang="en-US" sz="2400" dirty="0"/>
              <a:t>7. Be flexible - if one of your ideas is not getting funding support after several attempts, try something else</a:t>
            </a:r>
          </a:p>
          <a:p>
            <a:pPr>
              <a:lnSpc>
                <a:spcPct val="90000"/>
              </a:lnSpc>
              <a:buFontTx/>
              <a:buNone/>
              <a:defRPr/>
            </a:pPr>
            <a:r>
              <a:rPr lang="en-US" sz="2400" dirty="0"/>
              <a:t>8. Don't get discouraged - keep trying - try different agencies, different ideas</a:t>
            </a:r>
          </a:p>
          <a:p>
            <a:pPr>
              <a:lnSpc>
                <a:spcPct val="90000"/>
              </a:lnSpc>
              <a:buFontTx/>
              <a:buNone/>
              <a:defRPr/>
            </a:pPr>
            <a:r>
              <a:rPr lang="en-US" sz="2400" dirty="0"/>
              <a:t>9. Look at the list of successful previous proposals, read their abstracts, and modify your proposal accordingly to be sure it is in a similar vein </a:t>
            </a:r>
          </a:p>
          <a:p>
            <a:pPr>
              <a:lnSpc>
                <a:spcPct val="90000"/>
              </a:lnSpc>
              <a:buFontTx/>
              <a:buNone/>
              <a:defRPr/>
            </a:pPr>
            <a:r>
              <a:rPr lang="en-US" sz="2400" dirty="0"/>
              <a:t>10. Have someone who has been successful getting grants from the agency look over your proposal before sending it in.</a:t>
            </a:r>
          </a:p>
          <a:p>
            <a:pPr>
              <a:lnSpc>
                <a:spcPct val="90000"/>
              </a:lnSpc>
              <a:buFontTx/>
              <a:buNone/>
              <a:defRPr/>
            </a:pPr>
            <a:r>
              <a:rPr lang="en-US" sz="2400" dirty="0"/>
              <a:t>11. If you are not familiar with budgeting, have someone who is knowledgeable help you with the budget</a:t>
            </a:r>
          </a:p>
          <a:p>
            <a:pPr>
              <a:lnSpc>
                <a:spcPct val="90000"/>
              </a:lnSpc>
              <a:buFontTx/>
              <a:buNone/>
              <a:defRPr/>
            </a:pPr>
            <a:endParaRPr lang="en-US" sz="2400" dirty="0"/>
          </a:p>
        </p:txBody>
      </p:sp>
    </p:spTree>
    <p:extLst>
      <p:ext uri="{BB962C8B-B14F-4D97-AF65-F5344CB8AC3E}">
        <p14:creationId xmlns:p14="http://schemas.microsoft.com/office/powerpoint/2010/main" val="423063486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127792" y="-180975"/>
            <a:ext cx="8990013" cy="1260475"/>
          </a:xfrm>
        </p:spPr>
        <p:txBody>
          <a:bodyPr/>
          <a:lstStyle/>
          <a:p>
            <a:pPr>
              <a:defRPr/>
            </a:pPr>
            <a:r>
              <a:rPr lang="en-US" sz="4000" b="1" dirty="0">
                <a:solidFill>
                  <a:srgbClr val="000090"/>
                </a:solidFill>
              </a:rPr>
              <a:t>Getting Funding for your Scholarship:</a:t>
            </a:r>
          </a:p>
        </p:txBody>
      </p:sp>
      <p:sp>
        <p:nvSpPr>
          <p:cNvPr id="321539" name="Rectangle 3"/>
          <p:cNvSpPr>
            <a:spLocks noGrp="1" noChangeArrowheads="1"/>
          </p:cNvSpPr>
          <p:nvPr>
            <p:ph type="body" idx="1"/>
          </p:nvPr>
        </p:nvSpPr>
        <p:spPr>
          <a:xfrm>
            <a:off x="608010" y="885825"/>
            <a:ext cx="8029575" cy="6324600"/>
          </a:xfrm>
          <a:ln>
            <a:solidFill>
              <a:schemeClr val="bg1"/>
            </a:solidFill>
          </a:ln>
        </p:spPr>
        <p:txBody>
          <a:bodyPr/>
          <a:lstStyle/>
          <a:p>
            <a:pPr>
              <a:lnSpc>
                <a:spcPct val="90000"/>
              </a:lnSpc>
              <a:buFontTx/>
              <a:buNone/>
              <a:defRPr/>
            </a:pPr>
            <a:r>
              <a:rPr lang="en-US" sz="2400" i="1" dirty="0"/>
              <a:t>Overall tips on getting funding</a:t>
            </a:r>
            <a:r>
              <a:rPr lang="en-US" sz="2400" dirty="0"/>
              <a:t>:</a:t>
            </a:r>
          </a:p>
          <a:p>
            <a:pPr>
              <a:lnSpc>
                <a:spcPct val="90000"/>
              </a:lnSpc>
              <a:buFontTx/>
              <a:buNone/>
              <a:defRPr/>
            </a:pPr>
            <a:r>
              <a:rPr lang="en-US" sz="2400" dirty="0"/>
              <a:t>12. Don't overcommit yourself. All grants will require some administrative work on your part - be sure the grant includes sufficient support (or you should get agreement that, if funded, your institution will provide the support) to be able to actually do the work you propose</a:t>
            </a:r>
          </a:p>
          <a:p>
            <a:pPr>
              <a:lnSpc>
                <a:spcPct val="90000"/>
              </a:lnSpc>
              <a:buFontTx/>
              <a:buNone/>
              <a:defRPr/>
            </a:pPr>
            <a:r>
              <a:rPr lang="en-US" sz="2400" dirty="0"/>
              <a:t>13. Remember, many faculty at research universities never get any appreciable external funding support, but it is expected that most faculty in STEM will obtain some support. If you are having difficulty getting external funding, try collaborating with someone who has been successful and be a co-PI on a proposal with them. This need not be someone at your own institution, but be aware that it is in general much simpler administratively if the support goes to one institution. Being a co-P.I. is fine to start and will give you a chance to learn without all the headaches of being a lead P.I. </a:t>
            </a:r>
          </a:p>
          <a:p>
            <a:pPr>
              <a:lnSpc>
                <a:spcPct val="90000"/>
              </a:lnSpc>
              <a:buFontTx/>
              <a:buNone/>
              <a:defRPr/>
            </a:pPr>
            <a:endParaRPr lang="en-US" sz="2400" dirty="0"/>
          </a:p>
        </p:txBody>
      </p:sp>
    </p:spTree>
    <p:extLst>
      <p:ext uri="{BB962C8B-B14F-4D97-AF65-F5344CB8AC3E}">
        <p14:creationId xmlns:p14="http://schemas.microsoft.com/office/powerpoint/2010/main" val="239788305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127792" y="-180975"/>
            <a:ext cx="8990013" cy="1260475"/>
          </a:xfrm>
        </p:spPr>
        <p:txBody>
          <a:bodyPr/>
          <a:lstStyle/>
          <a:p>
            <a:pPr>
              <a:defRPr/>
            </a:pPr>
            <a:r>
              <a:rPr lang="en-US" sz="4000" b="1" dirty="0">
                <a:solidFill>
                  <a:srgbClr val="000090"/>
                </a:solidFill>
              </a:rPr>
              <a:t>Getting Funding for your Scholarship:</a:t>
            </a:r>
          </a:p>
        </p:txBody>
      </p:sp>
      <p:sp>
        <p:nvSpPr>
          <p:cNvPr id="321539" name="Rectangle 3"/>
          <p:cNvSpPr>
            <a:spLocks noGrp="1" noChangeArrowheads="1"/>
          </p:cNvSpPr>
          <p:nvPr>
            <p:ph type="body" idx="1"/>
          </p:nvPr>
        </p:nvSpPr>
        <p:spPr>
          <a:xfrm>
            <a:off x="608010" y="885825"/>
            <a:ext cx="8029575" cy="6324600"/>
          </a:xfrm>
          <a:ln>
            <a:solidFill>
              <a:schemeClr val="bg1"/>
            </a:solidFill>
          </a:ln>
        </p:spPr>
        <p:txBody>
          <a:bodyPr/>
          <a:lstStyle/>
          <a:p>
            <a:pPr>
              <a:lnSpc>
                <a:spcPct val="90000"/>
              </a:lnSpc>
              <a:buFontTx/>
              <a:buNone/>
              <a:defRPr/>
            </a:pPr>
            <a:r>
              <a:rPr lang="en-US" sz="2400" i="1" dirty="0"/>
              <a:t>Overall tips on getting funding</a:t>
            </a:r>
            <a:r>
              <a:rPr lang="en-US" sz="2400" dirty="0"/>
              <a:t>:</a:t>
            </a:r>
          </a:p>
          <a:p>
            <a:pPr>
              <a:lnSpc>
                <a:spcPct val="90000"/>
              </a:lnSpc>
              <a:buFontTx/>
              <a:buNone/>
              <a:defRPr/>
            </a:pPr>
            <a:r>
              <a:rPr lang="en-US" sz="2400" dirty="0"/>
              <a:t>14. If you ever get to the stage where you are highly successful, realize that running a research group is similar to running a small (or not so small) business. You will have to deal with personnel issues (hiring, reviewing the personnel who report to you, firing), budgetary issues, and space and supplies. You also will have an obligation to continue to find support for the full-time staff you have and to ensure that funding for a student does not end in the middle of their degree programs. This typically means that you will need to be constantly searching for more funding. Do not take on this level of obligation unless you are really committed to handling all of this, most of which a typical faculty member has no interest or training in dealing with.</a:t>
            </a:r>
          </a:p>
        </p:txBody>
      </p:sp>
    </p:spTree>
    <p:extLst>
      <p:ext uri="{BB962C8B-B14F-4D97-AF65-F5344CB8AC3E}">
        <p14:creationId xmlns:p14="http://schemas.microsoft.com/office/powerpoint/2010/main" val="276056942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227805" y="123825"/>
            <a:ext cx="8990013" cy="1260475"/>
          </a:xfrm>
        </p:spPr>
        <p:txBody>
          <a:bodyPr/>
          <a:lstStyle/>
          <a:p>
            <a:pPr>
              <a:defRPr/>
            </a:pPr>
            <a:r>
              <a:rPr lang="en-US" sz="4000" b="1" dirty="0">
                <a:solidFill>
                  <a:srgbClr val="000090"/>
                </a:solidFill>
              </a:rPr>
              <a:t>Administrators and how they impact your career</a:t>
            </a:r>
          </a:p>
        </p:txBody>
      </p:sp>
      <p:sp>
        <p:nvSpPr>
          <p:cNvPr id="321539" name="Rectangle 3"/>
          <p:cNvSpPr>
            <a:spLocks noGrp="1" noChangeArrowheads="1"/>
          </p:cNvSpPr>
          <p:nvPr>
            <p:ph type="body" idx="1"/>
          </p:nvPr>
        </p:nvSpPr>
        <p:spPr>
          <a:xfrm>
            <a:off x="493712" y="1415224"/>
            <a:ext cx="8458200" cy="6248400"/>
          </a:xfrm>
          <a:ln>
            <a:solidFill>
              <a:schemeClr val="bg1"/>
            </a:solidFill>
          </a:ln>
        </p:spPr>
        <p:txBody>
          <a:bodyPr/>
          <a:lstStyle/>
          <a:p>
            <a:pPr>
              <a:lnSpc>
                <a:spcPct val="90000"/>
              </a:lnSpc>
              <a:buFontTx/>
              <a:buNone/>
              <a:defRPr/>
            </a:pPr>
            <a:r>
              <a:rPr lang="en-US" sz="2400" dirty="0"/>
              <a:t>The key administrator you will deal with is your Department Head (or possibly Dean in a small institution). A good Head will do everything they can to provide you the resources to do your job, ensure you have effective mentoring, be equitable regarding expectations for your teaching and service, and will get out of your way as much as possible to allow your scholarship to flourish. Heads are typically overwhelmed with administrative tasks, but they are also colleagues and are expected to maintain their own scholarship, bring in funding, etc. </a:t>
            </a:r>
          </a:p>
          <a:p>
            <a:pPr>
              <a:lnSpc>
                <a:spcPct val="90000"/>
              </a:lnSpc>
              <a:buFontTx/>
              <a:buNone/>
              <a:defRPr/>
            </a:pPr>
            <a:r>
              <a:rPr lang="en-US" sz="2400" i="1" dirty="0"/>
              <a:t>How to help ensure your Head considers you a great faculty member? </a:t>
            </a:r>
            <a:r>
              <a:rPr lang="en-US" sz="2400" dirty="0"/>
              <a:t>Become outstanding in your scholarship, treat all your students and colleagues with respect, volunteer at least occasionally to accept service roles even if you have little interest in the ones that need doing, and do not go directly to any administrator higher up in the institutions hierarchy without making sure your Head is in the loop. </a:t>
            </a:r>
            <a:r>
              <a:rPr lang="en-US" sz="2400" i="1" dirty="0"/>
              <a:t> </a:t>
            </a:r>
          </a:p>
        </p:txBody>
      </p:sp>
    </p:spTree>
    <p:extLst>
      <p:ext uri="{BB962C8B-B14F-4D97-AF65-F5344CB8AC3E}">
        <p14:creationId xmlns:p14="http://schemas.microsoft.com/office/powerpoint/2010/main" val="340828006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227805" y="123825"/>
            <a:ext cx="8990013" cy="1260475"/>
          </a:xfrm>
        </p:spPr>
        <p:txBody>
          <a:bodyPr/>
          <a:lstStyle/>
          <a:p>
            <a:pPr>
              <a:defRPr/>
            </a:pPr>
            <a:r>
              <a:rPr lang="en-US" sz="4000" b="1" dirty="0">
                <a:solidFill>
                  <a:srgbClr val="000090"/>
                </a:solidFill>
              </a:rPr>
              <a:t>Administrators and how they impact your career</a:t>
            </a:r>
          </a:p>
        </p:txBody>
      </p:sp>
      <p:sp>
        <p:nvSpPr>
          <p:cNvPr id="321539" name="Rectangle 3"/>
          <p:cNvSpPr>
            <a:spLocks noGrp="1" noChangeArrowheads="1"/>
          </p:cNvSpPr>
          <p:nvPr>
            <p:ph type="body" idx="1"/>
          </p:nvPr>
        </p:nvSpPr>
        <p:spPr>
          <a:xfrm>
            <a:off x="493712" y="1415224"/>
            <a:ext cx="8458200" cy="6248400"/>
          </a:xfrm>
          <a:ln>
            <a:solidFill>
              <a:schemeClr val="bg1"/>
            </a:solidFill>
          </a:ln>
        </p:spPr>
        <p:txBody>
          <a:bodyPr/>
          <a:lstStyle/>
          <a:p>
            <a:pPr>
              <a:lnSpc>
                <a:spcPct val="90000"/>
              </a:lnSpc>
              <a:buFontTx/>
              <a:buNone/>
              <a:defRPr/>
            </a:pPr>
            <a:r>
              <a:rPr lang="en-US" sz="2400" i="1" dirty="0"/>
              <a:t>Getting your Head on your side: </a:t>
            </a:r>
            <a:r>
              <a:rPr lang="en-US" sz="2400" dirty="0"/>
              <a:t>Do keep them apprised of your accomplishments and goals (typically this is in a yearly review but make sure your Head is informed about any major new accomplishments such as a major paper), be careful about contacting them for assistance on routine matters which should be handled by staff in the department or by associate Heads/Deans (e.g. most details of undergraduate and graduate activities are handled by others) and be careful about making regular complaints to them (e.g. don’t be a “whiner”). Personnel issues are a tremendous time-sink for Heads – be careful to document everything if there is an issue you think they need to deal with arising from your interactions with others on campus. </a:t>
            </a:r>
          </a:p>
          <a:p>
            <a:pPr>
              <a:lnSpc>
                <a:spcPct val="90000"/>
              </a:lnSpc>
              <a:buFontTx/>
              <a:buNone/>
              <a:defRPr/>
            </a:pPr>
            <a:endParaRPr lang="en-US" sz="2400" dirty="0"/>
          </a:p>
          <a:p>
            <a:pPr>
              <a:lnSpc>
                <a:spcPct val="90000"/>
              </a:lnSpc>
              <a:buFontTx/>
              <a:buNone/>
              <a:defRPr/>
            </a:pPr>
            <a:r>
              <a:rPr lang="en-US" sz="2400" i="1" dirty="0"/>
              <a:t>You don’t need to be superb in each of the faculty members responsibilities (research, teaching and service), but you are expected to be competent in all and really strong in at least one (and preferably two) of these.</a:t>
            </a:r>
          </a:p>
        </p:txBody>
      </p:sp>
    </p:spTree>
    <p:extLst>
      <p:ext uri="{BB962C8B-B14F-4D97-AF65-F5344CB8AC3E}">
        <p14:creationId xmlns:p14="http://schemas.microsoft.com/office/powerpoint/2010/main" val="214709447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227805" y="123825"/>
            <a:ext cx="8990013" cy="1260475"/>
          </a:xfrm>
        </p:spPr>
        <p:txBody>
          <a:bodyPr/>
          <a:lstStyle/>
          <a:p>
            <a:pPr>
              <a:defRPr/>
            </a:pPr>
            <a:r>
              <a:rPr lang="en-US" sz="4000" b="1" dirty="0">
                <a:solidFill>
                  <a:srgbClr val="000090"/>
                </a:solidFill>
              </a:rPr>
              <a:t>Administrators and how they impact your career</a:t>
            </a:r>
          </a:p>
        </p:txBody>
      </p:sp>
      <p:sp>
        <p:nvSpPr>
          <p:cNvPr id="321539" name="Rectangle 3"/>
          <p:cNvSpPr>
            <a:spLocks noGrp="1" noChangeArrowheads="1"/>
          </p:cNvSpPr>
          <p:nvPr>
            <p:ph type="body" idx="1"/>
          </p:nvPr>
        </p:nvSpPr>
        <p:spPr>
          <a:xfrm>
            <a:off x="493712" y="1415224"/>
            <a:ext cx="8458200" cy="6248400"/>
          </a:xfrm>
          <a:ln>
            <a:solidFill>
              <a:schemeClr val="bg1"/>
            </a:solidFill>
          </a:ln>
        </p:spPr>
        <p:txBody>
          <a:bodyPr/>
          <a:lstStyle/>
          <a:p>
            <a:pPr>
              <a:lnSpc>
                <a:spcPct val="90000"/>
              </a:lnSpc>
              <a:buFontTx/>
              <a:buNone/>
              <a:defRPr/>
            </a:pPr>
            <a:r>
              <a:rPr lang="en-US" sz="2400" i="1" dirty="0"/>
              <a:t>Dealing with administrators other than your Head: </a:t>
            </a:r>
            <a:r>
              <a:rPr lang="en-US" sz="2400" dirty="0"/>
              <a:t>Some administrators are involved in the academic chain of command with your Head (e.g. Head reports to a Dean who reports to a Provost, who reports to a Chancellor/President). Other administrators are not part of this chain of command (e.g. Human Resources, Finance, IT, etc.) and your Head may well have less ability to deal with issues arising from their units. Start with your Head or departmental staff if there is an issue with any of the offices that these administrators are responsible for, but do not expect your Head to resolve issues that other units outside the academic chain of command are responsible for. In general, it is best to deal directly with the lower-level staff in these other units as they are the ones who can actually do something to resolve issues. If it involves the policies in a unit though, lower-level staff will be bound by them and you may have to go to your Faculty Senate or other representative body to foster a policy change, even if to you it appears to be a simple matter. </a:t>
            </a:r>
          </a:p>
          <a:p>
            <a:pPr>
              <a:lnSpc>
                <a:spcPct val="90000"/>
              </a:lnSpc>
              <a:buFontTx/>
              <a:buNone/>
              <a:defRPr/>
            </a:pPr>
            <a:endParaRPr lang="en-US" sz="2400" dirty="0"/>
          </a:p>
        </p:txBody>
      </p:sp>
    </p:spTree>
    <p:extLst>
      <p:ext uri="{BB962C8B-B14F-4D97-AF65-F5344CB8AC3E}">
        <p14:creationId xmlns:p14="http://schemas.microsoft.com/office/powerpoint/2010/main" val="198187087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227805" y="123825"/>
            <a:ext cx="8990013" cy="1260475"/>
          </a:xfrm>
        </p:spPr>
        <p:txBody>
          <a:bodyPr/>
          <a:lstStyle/>
          <a:p>
            <a:pPr>
              <a:defRPr/>
            </a:pPr>
            <a:r>
              <a:rPr lang="en-US" sz="4000" b="1" dirty="0">
                <a:solidFill>
                  <a:srgbClr val="000090"/>
                </a:solidFill>
              </a:rPr>
              <a:t>Administrators and how they impact your career</a:t>
            </a:r>
          </a:p>
        </p:txBody>
      </p:sp>
      <p:sp>
        <p:nvSpPr>
          <p:cNvPr id="321539" name="Rectangle 3"/>
          <p:cNvSpPr>
            <a:spLocks noGrp="1" noChangeArrowheads="1"/>
          </p:cNvSpPr>
          <p:nvPr>
            <p:ph type="body" idx="1"/>
          </p:nvPr>
        </p:nvSpPr>
        <p:spPr>
          <a:xfrm>
            <a:off x="493712" y="1415224"/>
            <a:ext cx="8458200" cy="5338001"/>
          </a:xfrm>
          <a:ln>
            <a:solidFill>
              <a:schemeClr val="bg1"/>
            </a:solidFill>
          </a:ln>
        </p:spPr>
        <p:txBody>
          <a:bodyPr/>
          <a:lstStyle/>
          <a:p>
            <a:pPr>
              <a:lnSpc>
                <a:spcPct val="90000"/>
              </a:lnSpc>
              <a:buFontTx/>
              <a:buNone/>
              <a:defRPr/>
            </a:pPr>
            <a:r>
              <a:rPr lang="en-US" sz="2400" i="1" dirty="0"/>
              <a:t>Dealing with administrators other than your Head: </a:t>
            </a:r>
            <a:r>
              <a:rPr lang="en-US" sz="2400" dirty="0"/>
              <a:t>Be careful of  hubris. You don’t know as much as you think you do. You may think you understand what is happening and what a certain unit on campus should be doing. However, you are viewing this from your own perspective and there may well be good reasons for a policy that seems unreasonable to you.  Universities are complex entities and administrators are dealing with hosts of issues and planning that involves diverse objectives, plus having to manage a staff that often have been around for many years and they have little ability to change. To get a better idea of how the University operates at levels beyond that in your own department, consider volunteering to serve on the Faculty Senate or any of the host of committees that are established at different levels in the University hierarchy.</a:t>
            </a:r>
          </a:p>
          <a:p>
            <a:pPr>
              <a:lnSpc>
                <a:spcPct val="90000"/>
              </a:lnSpc>
              <a:buFontTx/>
              <a:buNone/>
              <a:defRPr/>
            </a:pPr>
            <a:endParaRPr lang="en-US" sz="2400" dirty="0"/>
          </a:p>
        </p:txBody>
      </p:sp>
    </p:spTree>
    <p:extLst>
      <p:ext uri="{BB962C8B-B14F-4D97-AF65-F5344CB8AC3E}">
        <p14:creationId xmlns:p14="http://schemas.microsoft.com/office/powerpoint/2010/main" val="45767889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227805" y="11091"/>
            <a:ext cx="8990013" cy="1260475"/>
          </a:xfrm>
        </p:spPr>
        <p:txBody>
          <a:bodyPr/>
          <a:lstStyle/>
          <a:p>
            <a:pPr>
              <a:defRPr/>
            </a:pPr>
            <a:r>
              <a:rPr lang="en-US" sz="4000" b="1" dirty="0">
                <a:solidFill>
                  <a:srgbClr val="000090"/>
                </a:solidFill>
              </a:rPr>
              <a:t>Preparing for Evaluations</a:t>
            </a:r>
          </a:p>
        </p:txBody>
      </p:sp>
      <p:sp>
        <p:nvSpPr>
          <p:cNvPr id="321539" name="Rectangle 3"/>
          <p:cNvSpPr>
            <a:spLocks noGrp="1" noChangeArrowheads="1"/>
          </p:cNvSpPr>
          <p:nvPr>
            <p:ph type="body" idx="1"/>
          </p:nvPr>
        </p:nvSpPr>
        <p:spPr>
          <a:xfrm>
            <a:off x="493711" y="1271566"/>
            <a:ext cx="8458200" cy="5338001"/>
          </a:xfrm>
          <a:ln>
            <a:solidFill>
              <a:schemeClr val="bg1"/>
            </a:solidFill>
          </a:ln>
        </p:spPr>
        <p:txBody>
          <a:bodyPr/>
          <a:lstStyle/>
          <a:p>
            <a:pPr>
              <a:lnSpc>
                <a:spcPct val="90000"/>
              </a:lnSpc>
              <a:buFontTx/>
              <a:buNone/>
              <a:defRPr/>
            </a:pPr>
            <a:r>
              <a:rPr lang="en-US" sz="2400" i="1" dirty="0"/>
              <a:t>The Review Process: </a:t>
            </a:r>
            <a:r>
              <a:rPr lang="en-US" sz="2400" dirty="0"/>
              <a:t>We already discussed the tenure review and promotion process. There are additional annual reviews typically expected to be carried out by Heads for all the faculty. There may be explicit formats for documents you supply for this rather than just turning in a cv. It will help in completing these if you keep careful records of everything you have done, including all your formal courses, any other teaching you have done (e.g. running a tutorial for a professional society, giving guest lectures for classes of other faculty, journal clubs or seminars you have participated in, etc.), your mentoring activities, efforts for any professional societies, talks you have given, external funding proposals submitted, editing/reviewing for journals, reviewing for funding agencies, etc. Make it as easy as possible for your Head to complete a review by including in your annual report a “summary” that they can lift and use to laud you.</a:t>
            </a:r>
          </a:p>
        </p:txBody>
      </p:sp>
    </p:spTree>
    <p:extLst>
      <p:ext uri="{BB962C8B-B14F-4D97-AF65-F5344CB8AC3E}">
        <p14:creationId xmlns:p14="http://schemas.microsoft.com/office/powerpoint/2010/main" val="3241639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531812" y="-180975"/>
            <a:ext cx="8029575" cy="1260475"/>
          </a:xfrm>
        </p:spPr>
        <p:txBody>
          <a:bodyPr/>
          <a:lstStyle/>
          <a:p>
            <a:pPr>
              <a:defRPr/>
            </a:pPr>
            <a:r>
              <a:rPr lang="en-US" sz="4000" b="1" dirty="0">
                <a:solidFill>
                  <a:srgbClr val="000090"/>
                </a:solidFill>
              </a:rPr>
              <a:t>Higher education and the public</a:t>
            </a:r>
          </a:p>
        </p:txBody>
      </p:sp>
      <p:sp>
        <p:nvSpPr>
          <p:cNvPr id="321539" name="Rectangle 3"/>
          <p:cNvSpPr>
            <a:spLocks noGrp="1" noChangeArrowheads="1"/>
          </p:cNvSpPr>
          <p:nvPr>
            <p:ph type="body" idx="1"/>
          </p:nvPr>
        </p:nvSpPr>
        <p:spPr>
          <a:xfrm>
            <a:off x="552762" y="902758"/>
            <a:ext cx="8029575" cy="1049867"/>
          </a:xfrm>
          <a:ln>
            <a:solidFill>
              <a:schemeClr val="bg1"/>
            </a:solidFill>
          </a:ln>
        </p:spPr>
        <p:txBody>
          <a:bodyPr/>
          <a:lstStyle/>
          <a:p>
            <a:pPr>
              <a:lnSpc>
                <a:spcPct val="90000"/>
              </a:lnSpc>
              <a:buFontTx/>
              <a:buNone/>
              <a:defRPr/>
            </a:pPr>
            <a:r>
              <a:rPr lang="en-US" sz="2800" dirty="0"/>
              <a:t>There are regular articles, editorials, and books about the structure and costs of higher education:</a:t>
            </a:r>
            <a:endParaRPr lang="en-US" sz="2400" dirty="0"/>
          </a:p>
        </p:txBody>
      </p:sp>
      <p:pic>
        <p:nvPicPr>
          <p:cNvPr id="3" name="Picture 2" descr="A picture containing text&#10;&#10;Description automatically generated">
            <a:extLst>
              <a:ext uri="{FF2B5EF4-FFF2-40B4-BE49-F238E27FC236}">
                <a16:creationId xmlns:a16="http://schemas.microsoft.com/office/drawing/2014/main" id="{FBDF4CB2-E68B-104A-BEC9-B74042C636A6}"/>
              </a:ext>
            </a:extLst>
          </p:cNvPr>
          <p:cNvPicPr>
            <a:picLocks noChangeAspect="1"/>
          </p:cNvPicPr>
          <p:nvPr/>
        </p:nvPicPr>
        <p:blipFill>
          <a:blip r:embed="rId3"/>
          <a:stretch>
            <a:fillRect/>
          </a:stretch>
        </p:blipFill>
        <p:spPr>
          <a:xfrm>
            <a:off x="6461437" y="1952625"/>
            <a:ext cx="2120900" cy="3162300"/>
          </a:xfrm>
          <a:prstGeom prst="rect">
            <a:avLst/>
          </a:prstGeom>
        </p:spPr>
      </p:pic>
      <p:sp>
        <p:nvSpPr>
          <p:cNvPr id="6" name="Rectangle 3">
            <a:extLst>
              <a:ext uri="{FF2B5EF4-FFF2-40B4-BE49-F238E27FC236}">
                <a16:creationId xmlns:a16="http://schemas.microsoft.com/office/drawing/2014/main" id="{247B2000-724A-6945-9727-C202B2CD8E39}"/>
              </a:ext>
            </a:extLst>
          </p:cNvPr>
          <p:cNvSpPr txBox="1">
            <a:spLocks noChangeArrowheads="1"/>
          </p:cNvSpPr>
          <p:nvPr/>
        </p:nvSpPr>
        <p:spPr bwMode="auto">
          <a:xfrm>
            <a:off x="379412" y="2034758"/>
            <a:ext cx="5943600" cy="3880267"/>
          </a:xfrm>
          <a:prstGeom prst="rect">
            <a:avLst/>
          </a:prstGeom>
          <a:noFill/>
          <a:ln>
            <a:solidFill>
              <a:schemeClr val="bg1"/>
            </a:solid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171" tIns="48585" rIns="97171" bIns="48585" numCol="1" anchor="t" anchorCtr="0" compatLnSpc="1">
            <a:prstTxWarp prst="textNoShape">
              <a:avLst/>
            </a:prstTxWarp>
          </a:bodyPr>
          <a:lstStyle>
            <a:lvl1pPr marL="363538" indent="-363538" algn="l" defTabSz="969963" rtl="0" eaLnBrk="0" fontAlgn="base" hangingPunct="0">
              <a:spcBef>
                <a:spcPct val="20000"/>
              </a:spcBef>
              <a:spcAft>
                <a:spcPct val="0"/>
              </a:spcAft>
              <a:buChar char="•"/>
              <a:defRPr sz="3400">
                <a:solidFill>
                  <a:schemeClr val="tx1"/>
                </a:solidFill>
                <a:latin typeface="+mn-lt"/>
                <a:ea typeface="+mn-ea"/>
                <a:cs typeface="ＭＳ Ｐゴシック" charset="0"/>
              </a:defRPr>
            </a:lvl1pPr>
            <a:lvl2pPr marL="787400" indent="-301625" algn="l" defTabSz="969963" rtl="0" eaLnBrk="0" fontAlgn="base" hangingPunct="0">
              <a:spcBef>
                <a:spcPct val="20000"/>
              </a:spcBef>
              <a:spcAft>
                <a:spcPct val="0"/>
              </a:spcAft>
              <a:buChar char="–"/>
              <a:defRPr sz="3000">
                <a:solidFill>
                  <a:schemeClr val="tx1"/>
                </a:solidFill>
                <a:latin typeface="+mn-lt"/>
                <a:ea typeface="+mn-ea"/>
              </a:defRPr>
            </a:lvl2pPr>
            <a:lvl3pPr marL="1212850" indent="-241300" algn="l" defTabSz="969963" rtl="0" eaLnBrk="0" fontAlgn="base" hangingPunct="0">
              <a:spcBef>
                <a:spcPct val="20000"/>
              </a:spcBef>
              <a:spcAft>
                <a:spcPct val="0"/>
              </a:spcAft>
              <a:buChar char="•"/>
              <a:defRPr sz="2600">
                <a:solidFill>
                  <a:schemeClr val="tx1"/>
                </a:solidFill>
                <a:latin typeface="+mn-lt"/>
                <a:ea typeface="+mn-ea"/>
              </a:defRPr>
            </a:lvl3pPr>
            <a:lvl4pPr marL="1698625" indent="-241300" algn="l" defTabSz="969963" rtl="0" eaLnBrk="0" fontAlgn="base" hangingPunct="0">
              <a:spcBef>
                <a:spcPct val="20000"/>
              </a:spcBef>
              <a:spcAft>
                <a:spcPct val="0"/>
              </a:spcAft>
              <a:buChar char="–"/>
              <a:defRPr sz="2100">
                <a:solidFill>
                  <a:schemeClr val="tx1"/>
                </a:solidFill>
                <a:latin typeface="+mn-lt"/>
                <a:ea typeface="+mn-ea"/>
              </a:defRPr>
            </a:lvl4pPr>
            <a:lvl5pPr marL="2184400" indent="-241300" algn="l" defTabSz="969963" rtl="0" eaLnBrk="0" fontAlgn="base" hangingPunct="0">
              <a:spcBef>
                <a:spcPct val="20000"/>
              </a:spcBef>
              <a:spcAft>
                <a:spcPct val="0"/>
              </a:spcAft>
              <a:buChar char="»"/>
              <a:defRPr sz="2100">
                <a:solidFill>
                  <a:schemeClr val="tx1"/>
                </a:solidFill>
                <a:latin typeface="+mn-lt"/>
                <a:ea typeface="+mn-ea"/>
              </a:defRPr>
            </a:lvl5pPr>
            <a:lvl6pPr marL="2642876" indent="-242859" algn="l" defTabSz="971435" rtl="0" eaLnBrk="0" fontAlgn="base" hangingPunct="0">
              <a:spcBef>
                <a:spcPct val="20000"/>
              </a:spcBef>
              <a:spcAft>
                <a:spcPct val="0"/>
              </a:spcAft>
              <a:buChar char="»"/>
              <a:defRPr sz="2100">
                <a:solidFill>
                  <a:schemeClr val="tx1"/>
                </a:solidFill>
                <a:latin typeface="+mn-lt"/>
                <a:ea typeface="+mn-ea"/>
              </a:defRPr>
            </a:lvl6pPr>
            <a:lvl7pPr marL="3100023" indent="-242859" algn="l" defTabSz="971435" rtl="0" eaLnBrk="0" fontAlgn="base" hangingPunct="0">
              <a:spcBef>
                <a:spcPct val="20000"/>
              </a:spcBef>
              <a:spcAft>
                <a:spcPct val="0"/>
              </a:spcAft>
              <a:buChar char="»"/>
              <a:defRPr sz="2100">
                <a:solidFill>
                  <a:schemeClr val="tx1"/>
                </a:solidFill>
                <a:latin typeface="+mn-lt"/>
                <a:ea typeface="+mn-ea"/>
              </a:defRPr>
            </a:lvl7pPr>
            <a:lvl8pPr marL="3557169" indent="-242859" algn="l" defTabSz="971435" rtl="0" eaLnBrk="0" fontAlgn="base" hangingPunct="0">
              <a:spcBef>
                <a:spcPct val="20000"/>
              </a:spcBef>
              <a:spcAft>
                <a:spcPct val="0"/>
              </a:spcAft>
              <a:buChar char="»"/>
              <a:defRPr sz="2100">
                <a:solidFill>
                  <a:schemeClr val="tx1"/>
                </a:solidFill>
                <a:latin typeface="+mn-lt"/>
                <a:ea typeface="+mn-ea"/>
              </a:defRPr>
            </a:lvl8pPr>
            <a:lvl9pPr marL="4014316" indent="-242859" algn="l" defTabSz="971435" rtl="0" eaLnBrk="0" fontAlgn="base" hangingPunct="0">
              <a:spcBef>
                <a:spcPct val="20000"/>
              </a:spcBef>
              <a:spcAft>
                <a:spcPct val="0"/>
              </a:spcAft>
              <a:buChar char="»"/>
              <a:defRPr sz="2100">
                <a:solidFill>
                  <a:schemeClr val="tx1"/>
                </a:solidFill>
                <a:latin typeface="+mn-lt"/>
                <a:ea typeface="+mn-ea"/>
              </a:defRPr>
            </a:lvl9pPr>
          </a:lstStyle>
          <a:p>
            <a:pPr>
              <a:lnSpc>
                <a:spcPct val="90000"/>
              </a:lnSpc>
              <a:buFontTx/>
              <a:buNone/>
              <a:defRPr/>
            </a:pPr>
            <a:r>
              <a:rPr lang="en-US" sz="2800" b="0" kern="0" dirty="0"/>
              <a:t>The review of this book by Lieber in the NYT notes that: </a:t>
            </a:r>
          </a:p>
          <a:p>
            <a:pPr marL="571500" indent="-571500">
              <a:lnSpc>
                <a:spcPct val="90000"/>
              </a:lnSpc>
              <a:buFontTx/>
              <a:buAutoNum type="romanLcParenBoth"/>
              <a:defRPr/>
            </a:pPr>
            <a:r>
              <a:rPr lang="en-US" sz="2800" b="0" kern="0" dirty="0"/>
              <a:t>There is great inequity in what people pay for college</a:t>
            </a:r>
          </a:p>
          <a:p>
            <a:pPr marL="514350" indent="-514350">
              <a:lnSpc>
                <a:spcPct val="90000"/>
              </a:lnSpc>
              <a:buFontTx/>
              <a:buAutoNum type="romanLcParenBoth"/>
              <a:defRPr/>
            </a:pPr>
            <a:r>
              <a:rPr lang="en-US" sz="2800" b="0" kern="0" dirty="0"/>
              <a:t>There is inequity in the impact of what college you went to and your career options</a:t>
            </a:r>
          </a:p>
          <a:p>
            <a:pPr marL="514350" indent="-514350">
              <a:lnSpc>
                <a:spcPct val="90000"/>
              </a:lnSpc>
              <a:buFontTx/>
              <a:buAutoNum type="romanLcParenBoth"/>
              <a:defRPr/>
            </a:pPr>
            <a:r>
              <a:rPr lang="en-US" sz="2800" b="0" kern="0" dirty="0"/>
              <a:t> There is inequity in public support for the costs of college</a:t>
            </a:r>
          </a:p>
        </p:txBody>
      </p:sp>
      <p:sp>
        <p:nvSpPr>
          <p:cNvPr id="4" name="TextBox 3">
            <a:extLst>
              <a:ext uri="{FF2B5EF4-FFF2-40B4-BE49-F238E27FC236}">
                <a16:creationId xmlns:a16="http://schemas.microsoft.com/office/drawing/2014/main" id="{ADF12E06-1656-2D44-800E-0A4607AAF1BC}"/>
              </a:ext>
            </a:extLst>
          </p:cNvPr>
          <p:cNvSpPr txBox="1"/>
          <p:nvPr/>
        </p:nvSpPr>
        <p:spPr>
          <a:xfrm>
            <a:off x="113505" y="6013659"/>
            <a:ext cx="9218613" cy="1089529"/>
          </a:xfrm>
          <a:prstGeom prst="rect">
            <a:avLst/>
          </a:prstGeom>
          <a:noFill/>
        </p:spPr>
        <p:txBody>
          <a:bodyPr wrap="square" rtlCol="0">
            <a:spAutoFit/>
          </a:bodyPr>
          <a:lstStyle/>
          <a:p>
            <a:pPr marL="0" indent="0">
              <a:lnSpc>
                <a:spcPct val="90000"/>
              </a:lnSpc>
              <a:buNone/>
              <a:defRPr/>
            </a:pPr>
            <a:r>
              <a:rPr lang="en-US" sz="2400" b="0" kern="0" dirty="0"/>
              <a:t>Bottom line is that if you choose an academic career you should be aware of the very strong public attitudes regarding the benefits and costs of a college education </a:t>
            </a:r>
          </a:p>
        </p:txBody>
      </p:sp>
    </p:spTree>
    <p:extLst>
      <p:ext uri="{BB962C8B-B14F-4D97-AF65-F5344CB8AC3E}">
        <p14:creationId xmlns:p14="http://schemas.microsoft.com/office/powerpoint/2010/main" val="94711445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227805" y="11091"/>
            <a:ext cx="8990013" cy="1260475"/>
          </a:xfrm>
        </p:spPr>
        <p:txBody>
          <a:bodyPr/>
          <a:lstStyle/>
          <a:p>
            <a:pPr>
              <a:defRPr/>
            </a:pPr>
            <a:r>
              <a:rPr lang="en-US" sz="4000" b="1" dirty="0">
                <a:solidFill>
                  <a:srgbClr val="000090"/>
                </a:solidFill>
              </a:rPr>
              <a:t>Preparing for Evaluations</a:t>
            </a:r>
          </a:p>
        </p:txBody>
      </p:sp>
      <p:sp>
        <p:nvSpPr>
          <p:cNvPr id="321539" name="Rectangle 3"/>
          <p:cNvSpPr>
            <a:spLocks noGrp="1" noChangeArrowheads="1"/>
          </p:cNvSpPr>
          <p:nvPr>
            <p:ph type="body" idx="1"/>
          </p:nvPr>
        </p:nvSpPr>
        <p:spPr>
          <a:xfrm>
            <a:off x="493711" y="1271566"/>
            <a:ext cx="8458200" cy="5338001"/>
          </a:xfrm>
          <a:ln>
            <a:solidFill>
              <a:schemeClr val="bg1"/>
            </a:solidFill>
          </a:ln>
        </p:spPr>
        <p:txBody>
          <a:bodyPr/>
          <a:lstStyle/>
          <a:p>
            <a:pPr>
              <a:lnSpc>
                <a:spcPct val="90000"/>
              </a:lnSpc>
              <a:buFontTx/>
              <a:buNone/>
              <a:defRPr/>
            </a:pPr>
            <a:r>
              <a:rPr lang="en-US" sz="2400" i="1" dirty="0"/>
              <a:t>The Review Process: </a:t>
            </a:r>
            <a:r>
              <a:rPr lang="en-US" sz="2400" dirty="0"/>
              <a:t>While your Head is the primary individual involved in  your evaluation as a faculty member, the colleagues in your department also have a role for promotions and awards. Typically, the pre-tenure faculty are all reviewed annually by either a subcommittee of the tenured faculty or the complete group of tenured faculty. The tenured faculty may then make a recommendation to the Head (or Dean) on retention of the pre-tenured faculty. For promotion reviews, Associate Professors are reviewed by Full Professors. Departments (and the College, and University) have award committees who take nominations for whatever honors/awards are available, and then review these to make a recommendation to the administrator making the final decision. Sometimes these award committees are made up of recent or current winners of the awards. Professional societies also have awards – be aware of those in your field so if appropriate you can ask a colleague to nominate you. Be pro-active about these – awards are a typical method to assess the success of faculty.</a:t>
            </a:r>
          </a:p>
        </p:txBody>
      </p:sp>
    </p:spTree>
    <p:extLst>
      <p:ext uri="{BB962C8B-B14F-4D97-AF65-F5344CB8AC3E}">
        <p14:creationId xmlns:p14="http://schemas.microsoft.com/office/powerpoint/2010/main" val="322165775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127790" y="37187"/>
            <a:ext cx="8990013" cy="1260475"/>
          </a:xfrm>
        </p:spPr>
        <p:txBody>
          <a:bodyPr/>
          <a:lstStyle/>
          <a:p>
            <a:pPr>
              <a:defRPr/>
            </a:pPr>
            <a:r>
              <a:rPr lang="en-US" sz="4000" b="1" dirty="0">
                <a:solidFill>
                  <a:srgbClr val="0000F2"/>
                </a:solidFill>
              </a:rPr>
              <a:t>Participating in the broader academic community</a:t>
            </a:r>
            <a:r>
              <a:rPr lang="en-US" sz="4000" b="1" dirty="0">
                <a:solidFill>
                  <a:srgbClr val="000090"/>
                </a:solidFill>
              </a:rPr>
              <a:t>:</a:t>
            </a:r>
          </a:p>
        </p:txBody>
      </p:sp>
      <p:sp>
        <p:nvSpPr>
          <p:cNvPr id="321539" name="Rectangle 3"/>
          <p:cNvSpPr>
            <a:spLocks noGrp="1" noChangeArrowheads="1"/>
          </p:cNvSpPr>
          <p:nvPr>
            <p:ph type="body" idx="1"/>
          </p:nvPr>
        </p:nvSpPr>
        <p:spPr>
          <a:xfrm>
            <a:off x="608010" y="1246209"/>
            <a:ext cx="8029575" cy="6324600"/>
          </a:xfrm>
          <a:ln>
            <a:solidFill>
              <a:schemeClr val="bg1"/>
            </a:solidFill>
          </a:ln>
        </p:spPr>
        <p:txBody>
          <a:bodyPr/>
          <a:lstStyle/>
          <a:p>
            <a:pPr>
              <a:lnSpc>
                <a:spcPct val="90000"/>
              </a:lnSpc>
              <a:buFontTx/>
              <a:buNone/>
              <a:defRPr/>
            </a:pPr>
            <a:r>
              <a:rPr lang="en-US" sz="2400" i="1" dirty="0"/>
              <a:t>What does this mean</a:t>
            </a:r>
            <a:r>
              <a:rPr lang="en-US" sz="2400" dirty="0"/>
              <a:t>? In your academic field it could mean participating in professional societies, editing for journals, attending or organizing workshops/tutorials, reviewing for grant agencies. In a wider sense it refers to participating in the professoriate at your institution (e.g. being a good colleague when someone in another field asks for writing for your input), serving on advisory boards for local, regional or national organizations that may not directly relate to your academic discipline, giving outreach presentations, writing for the public.  </a:t>
            </a:r>
            <a:endParaRPr lang="en-US" sz="2400" i="1" dirty="0"/>
          </a:p>
          <a:p>
            <a:pPr>
              <a:lnSpc>
                <a:spcPct val="90000"/>
              </a:lnSpc>
              <a:buFontTx/>
              <a:buNone/>
              <a:defRPr/>
            </a:pPr>
            <a:r>
              <a:rPr lang="en-US" sz="2400" i="1" dirty="0"/>
              <a:t>Why does this matter? </a:t>
            </a:r>
            <a:r>
              <a:rPr lang="en-US" sz="2400" dirty="0"/>
              <a:t>It helps you expand your network. It can provide different perspectives than those available in your home institution. It builds your reputation. It can indicate that you have the “altruism gene” that may eventually lead to being recognized as an officer of your professional society or editor of a main journal. All this reflects positively on you and your institution . </a:t>
            </a:r>
          </a:p>
        </p:txBody>
      </p:sp>
    </p:spTree>
    <p:extLst>
      <p:ext uri="{BB962C8B-B14F-4D97-AF65-F5344CB8AC3E}">
        <p14:creationId xmlns:p14="http://schemas.microsoft.com/office/powerpoint/2010/main" val="134522225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127790" y="37187"/>
            <a:ext cx="8990013" cy="1260475"/>
          </a:xfrm>
        </p:spPr>
        <p:txBody>
          <a:bodyPr/>
          <a:lstStyle/>
          <a:p>
            <a:pPr>
              <a:defRPr/>
            </a:pPr>
            <a:r>
              <a:rPr lang="en-US" sz="4000" b="1" dirty="0">
                <a:solidFill>
                  <a:srgbClr val="0000F2"/>
                </a:solidFill>
              </a:rPr>
              <a:t>Participating in the broader academic community</a:t>
            </a:r>
            <a:r>
              <a:rPr lang="en-US" sz="4000" b="1" dirty="0">
                <a:solidFill>
                  <a:srgbClr val="000090"/>
                </a:solidFill>
              </a:rPr>
              <a:t>:</a:t>
            </a:r>
          </a:p>
        </p:txBody>
      </p:sp>
      <p:sp>
        <p:nvSpPr>
          <p:cNvPr id="321539" name="Rectangle 3"/>
          <p:cNvSpPr>
            <a:spLocks noGrp="1" noChangeArrowheads="1"/>
          </p:cNvSpPr>
          <p:nvPr>
            <p:ph type="body" idx="1"/>
          </p:nvPr>
        </p:nvSpPr>
        <p:spPr>
          <a:xfrm>
            <a:off x="608008" y="1495425"/>
            <a:ext cx="8029575" cy="6324600"/>
          </a:xfrm>
          <a:ln>
            <a:solidFill>
              <a:schemeClr val="bg1"/>
            </a:solidFill>
          </a:ln>
        </p:spPr>
        <p:txBody>
          <a:bodyPr/>
          <a:lstStyle/>
          <a:p>
            <a:pPr>
              <a:lnSpc>
                <a:spcPct val="90000"/>
              </a:lnSpc>
              <a:buFontTx/>
              <a:buNone/>
              <a:defRPr/>
            </a:pPr>
            <a:r>
              <a:rPr lang="en-US" sz="2400" i="1" dirty="0"/>
              <a:t>How do you bring this about</a:t>
            </a:r>
            <a:r>
              <a:rPr lang="en-US" sz="2400" dirty="0"/>
              <a:t>? Join appropriate professional societies (they often have lower rates for junior researchers), determine whether they have sub-groups that directly align with your interests and join these. The subgroups often are much more readily open to having new researchers take on leadership/volunteer roles than the larger overall society, so start there. If you publish in a particular journal you are already likely already on their potential reviewer list but if you don’t get requests and wish to, look at the editorial board and send a note to one of the board members whose area is most closely aligned with yours and volunteer to review. At your institution there is likely an outreach office which manages requests for faculty speakers – you can get on their list. Look at local organizations that you could feel connected to, attend some activities and volunteer for them if you are drawn to their efforts.</a:t>
            </a:r>
          </a:p>
        </p:txBody>
      </p:sp>
    </p:spTree>
    <p:extLst>
      <p:ext uri="{BB962C8B-B14F-4D97-AF65-F5344CB8AC3E}">
        <p14:creationId xmlns:p14="http://schemas.microsoft.com/office/powerpoint/2010/main" val="196716410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127790" y="37187"/>
            <a:ext cx="8990013" cy="1260475"/>
          </a:xfrm>
        </p:spPr>
        <p:txBody>
          <a:bodyPr/>
          <a:lstStyle/>
          <a:p>
            <a:pPr>
              <a:defRPr/>
            </a:pPr>
            <a:r>
              <a:rPr lang="en-US" sz="4000" b="1" dirty="0">
                <a:solidFill>
                  <a:srgbClr val="0000F2"/>
                </a:solidFill>
              </a:rPr>
              <a:t>Participating in the broader academic community</a:t>
            </a:r>
            <a:r>
              <a:rPr lang="en-US" sz="4000" b="1" dirty="0">
                <a:solidFill>
                  <a:srgbClr val="000090"/>
                </a:solidFill>
              </a:rPr>
              <a:t>:</a:t>
            </a:r>
          </a:p>
        </p:txBody>
      </p:sp>
      <p:sp>
        <p:nvSpPr>
          <p:cNvPr id="321539" name="Rectangle 3"/>
          <p:cNvSpPr>
            <a:spLocks noGrp="1" noChangeArrowheads="1"/>
          </p:cNvSpPr>
          <p:nvPr>
            <p:ph type="body" idx="1"/>
          </p:nvPr>
        </p:nvSpPr>
        <p:spPr>
          <a:xfrm>
            <a:off x="608008" y="1647825"/>
            <a:ext cx="8029575" cy="4724400"/>
          </a:xfrm>
          <a:ln>
            <a:solidFill>
              <a:schemeClr val="bg1"/>
            </a:solidFill>
          </a:ln>
        </p:spPr>
        <p:txBody>
          <a:bodyPr/>
          <a:lstStyle/>
          <a:p>
            <a:pPr>
              <a:lnSpc>
                <a:spcPct val="90000"/>
              </a:lnSpc>
              <a:buFontTx/>
              <a:buNone/>
              <a:defRPr/>
            </a:pPr>
            <a:r>
              <a:rPr lang="en-US" sz="2400" i="1" dirty="0"/>
              <a:t>Is this really necessary? </a:t>
            </a:r>
            <a:r>
              <a:rPr lang="en-US" sz="2400" dirty="0"/>
              <a:t>No, there are highly successful faculty who don’t invest time and effort in this. They “hunker down” and focus on their own scholarship. Or they limit their connections to those activities that are directly beneficial to their careers. However, among the leading researchers I’ve known, the really top ones (e.g. ones who win the major awards such as Medal of Science, National Academy membership, etc.) typically are known for their efforts outside the strictly research ones. One advantage of participating as described in the academic community is finding these folks and interacting with them. This can be professionally and personally rewarding.</a:t>
            </a:r>
          </a:p>
        </p:txBody>
      </p:sp>
    </p:spTree>
    <p:extLst>
      <p:ext uri="{BB962C8B-B14F-4D97-AF65-F5344CB8AC3E}">
        <p14:creationId xmlns:p14="http://schemas.microsoft.com/office/powerpoint/2010/main" val="285990572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127790" y="37187"/>
            <a:ext cx="8990013" cy="1260475"/>
          </a:xfrm>
        </p:spPr>
        <p:txBody>
          <a:bodyPr/>
          <a:lstStyle/>
          <a:p>
            <a:pPr>
              <a:defRPr/>
            </a:pPr>
            <a:r>
              <a:rPr lang="en-US" sz="4000" b="1" dirty="0">
                <a:solidFill>
                  <a:srgbClr val="0000F2"/>
                </a:solidFill>
              </a:rPr>
              <a:t>Building Effective Collaboration</a:t>
            </a:r>
            <a:r>
              <a:rPr lang="en-US" sz="4000" b="1" dirty="0">
                <a:solidFill>
                  <a:srgbClr val="000090"/>
                </a:solidFill>
              </a:rPr>
              <a:t>:</a:t>
            </a:r>
          </a:p>
        </p:txBody>
      </p:sp>
      <p:sp>
        <p:nvSpPr>
          <p:cNvPr id="321539" name="Rectangle 3"/>
          <p:cNvSpPr>
            <a:spLocks noGrp="1" noChangeArrowheads="1"/>
          </p:cNvSpPr>
          <p:nvPr>
            <p:ph type="body" idx="1"/>
          </p:nvPr>
        </p:nvSpPr>
        <p:spPr>
          <a:xfrm>
            <a:off x="608008" y="1320547"/>
            <a:ext cx="8029575" cy="4724400"/>
          </a:xfrm>
          <a:ln>
            <a:solidFill>
              <a:schemeClr val="bg1"/>
            </a:solidFill>
          </a:ln>
        </p:spPr>
        <p:txBody>
          <a:bodyPr/>
          <a:lstStyle/>
          <a:p>
            <a:pPr>
              <a:lnSpc>
                <a:spcPct val="90000"/>
              </a:lnSpc>
              <a:buFontTx/>
              <a:buNone/>
              <a:defRPr/>
            </a:pPr>
            <a:r>
              <a:rPr lang="en-US" sz="2400" i="1" dirty="0"/>
              <a:t>What counts as effective? </a:t>
            </a:r>
            <a:r>
              <a:rPr lang="en-US" sz="2400" dirty="0"/>
              <a:t>Each person involved has shared responsibility to carry out the effort, everyone contributes though not necessarily in “equal” ways, there is consensus about who is doing what, there is mutual respect, there are products that all agree upon</a:t>
            </a:r>
          </a:p>
          <a:p>
            <a:pPr>
              <a:lnSpc>
                <a:spcPct val="90000"/>
              </a:lnSpc>
              <a:buFontTx/>
              <a:buNone/>
              <a:defRPr/>
            </a:pPr>
            <a:r>
              <a:rPr lang="en-US" sz="2400" i="1" dirty="0"/>
              <a:t>Why this matters? </a:t>
            </a:r>
            <a:r>
              <a:rPr lang="en-US" sz="2400" dirty="0"/>
              <a:t>Effective collaborations are like “leveraging” in that they allow you to both hone your skills by learning from others with different skill sets, while being more effective yourself in getting scholarship accomplished. Particularly for problems crossing disciplinary boundaries, having a diversity of skills ensures that no single approach limits the methods utilized. In many particular areas there can be disagreement by experts on key approaches, as well as the particular methods to employ. Having diverse collaborators to call upon reduces the likelihood that the research becomes “canalized” along a particular path when other routes may be more productive</a:t>
            </a:r>
          </a:p>
        </p:txBody>
      </p:sp>
    </p:spTree>
    <p:extLst>
      <p:ext uri="{BB962C8B-B14F-4D97-AF65-F5344CB8AC3E}">
        <p14:creationId xmlns:p14="http://schemas.microsoft.com/office/powerpoint/2010/main" val="232019052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127790" y="37187"/>
            <a:ext cx="8990013" cy="1260475"/>
          </a:xfrm>
        </p:spPr>
        <p:txBody>
          <a:bodyPr/>
          <a:lstStyle/>
          <a:p>
            <a:pPr>
              <a:defRPr/>
            </a:pPr>
            <a:r>
              <a:rPr lang="en-US" sz="4000" b="1" dirty="0">
                <a:solidFill>
                  <a:srgbClr val="0000F2"/>
                </a:solidFill>
              </a:rPr>
              <a:t>Building Effective Collaboration</a:t>
            </a:r>
            <a:r>
              <a:rPr lang="en-US" sz="4000" b="1" dirty="0">
                <a:solidFill>
                  <a:srgbClr val="000090"/>
                </a:solidFill>
              </a:rPr>
              <a:t>:</a:t>
            </a:r>
          </a:p>
        </p:txBody>
      </p:sp>
      <p:sp>
        <p:nvSpPr>
          <p:cNvPr id="321539" name="Rectangle 3"/>
          <p:cNvSpPr>
            <a:spLocks noGrp="1" noChangeArrowheads="1"/>
          </p:cNvSpPr>
          <p:nvPr>
            <p:ph type="body" idx="1"/>
          </p:nvPr>
        </p:nvSpPr>
        <p:spPr>
          <a:xfrm>
            <a:off x="608008" y="1495425"/>
            <a:ext cx="8029575" cy="4724400"/>
          </a:xfrm>
          <a:ln>
            <a:solidFill>
              <a:schemeClr val="bg1"/>
            </a:solidFill>
          </a:ln>
        </p:spPr>
        <p:txBody>
          <a:bodyPr/>
          <a:lstStyle/>
          <a:p>
            <a:pPr>
              <a:lnSpc>
                <a:spcPct val="90000"/>
              </a:lnSpc>
              <a:buFontTx/>
              <a:buNone/>
              <a:defRPr/>
            </a:pPr>
            <a:r>
              <a:rPr lang="en-US" sz="2400" i="1" dirty="0"/>
              <a:t>How to bring this about? </a:t>
            </a:r>
            <a:r>
              <a:rPr lang="en-US" sz="2400" dirty="0"/>
              <a:t>The “Science of Team Science” has provided guidance on effective collaboration, though there is no single route to build these. Some arise from acknowledgement up-front that various skills are needed to analyze a problem, some arise only after a research effort has started and it is determined new perspectives are necessary to really address the main problems. There are organizations (</a:t>
            </a:r>
            <a:r>
              <a:rPr lang="en-US" sz="2400" dirty="0" err="1"/>
              <a:t>KnowInnovation</a:t>
            </a:r>
            <a:r>
              <a:rPr lang="en-US" sz="2400" dirty="0"/>
              <a:t> is one) that agencies such as NSF rely upon to foster collaborations ( e.g. this group coordinates the NSF “IDEAS Labs”) through formal facilitation. The NSF Synthesis Centers were designed to foster team science. </a:t>
            </a:r>
          </a:p>
        </p:txBody>
      </p:sp>
      <p:sp>
        <p:nvSpPr>
          <p:cNvPr id="2" name="TextBox 1">
            <a:extLst>
              <a:ext uri="{FF2B5EF4-FFF2-40B4-BE49-F238E27FC236}">
                <a16:creationId xmlns:a16="http://schemas.microsoft.com/office/drawing/2014/main" id="{3FD66F4A-AA96-684F-AC28-4E9A44A41FC4}"/>
              </a:ext>
            </a:extLst>
          </p:cNvPr>
          <p:cNvSpPr txBox="1"/>
          <p:nvPr/>
        </p:nvSpPr>
        <p:spPr>
          <a:xfrm>
            <a:off x="644519" y="5457825"/>
            <a:ext cx="8473283" cy="2185214"/>
          </a:xfrm>
          <a:prstGeom prst="rect">
            <a:avLst/>
          </a:prstGeom>
          <a:noFill/>
        </p:spPr>
        <p:txBody>
          <a:bodyPr wrap="square" rtlCol="0">
            <a:spAutoFit/>
          </a:bodyPr>
          <a:lstStyle/>
          <a:p>
            <a:r>
              <a:rPr lang="en-US" sz="1600" b="0" dirty="0"/>
              <a:t>Baron, J. S. et al. 2017.  Synthesis Centers as Critical Research Infrastructure, </a:t>
            </a:r>
            <a:r>
              <a:rPr lang="en-US" sz="1600" b="0" dirty="0" err="1"/>
              <a:t>BioScience</a:t>
            </a:r>
            <a:r>
              <a:rPr lang="en-US" sz="1600" b="0" dirty="0"/>
              <a:t>, Volume 67, Issue 8, August 2017, Pages 750–759, https://</a:t>
            </a:r>
            <a:r>
              <a:rPr lang="en-US" sz="1600" b="0" dirty="0" err="1"/>
              <a:t>doi.org</a:t>
            </a:r>
            <a:r>
              <a:rPr lang="en-US" sz="1600" b="0" dirty="0"/>
              <a:t>/10.1093/</a:t>
            </a:r>
            <a:r>
              <a:rPr lang="en-US" sz="1600" b="0" dirty="0" err="1"/>
              <a:t>biosci</a:t>
            </a:r>
            <a:r>
              <a:rPr lang="en-US" sz="1600" b="0" dirty="0"/>
              <a:t>/bix053 </a:t>
            </a:r>
          </a:p>
          <a:p>
            <a:endParaRPr lang="en-US" sz="1600" b="0" dirty="0"/>
          </a:p>
          <a:p>
            <a:r>
              <a:rPr lang="en-US" sz="1600" b="0" dirty="0"/>
              <a:t>Hall, K. E. et al.,. 2018. The Science of Team Science: A Review of the Empirical Evidence and Research Gaps on Collaboration in Science. American Psychologist 2018, Vol. 73, No. 4, 532–548.</a:t>
            </a:r>
          </a:p>
          <a:p>
            <a:endParaRPr lang="en-US" sz="1600" b="0" dirty="0"/>
          </a:p>
          <a:p>
            <a:endParaRPr lang="en-US" dirty="0"/>
          </a:p>
        </p:txBody>
      </p:sp>
    </p:spTree>
    <p:extLst>
      <p:ext uri="{BB962C8B-B14F-4D97-AF65-F5344CB8AC3E}">
        <p14:creationId xmlns:p14="http://schemas.microsoft.com/office/powerpoint/2010/main" val="367585723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01D33BF1-9792-EC4E-B207-C248D92BC8A6}"/>
              </a:ext>
            </a:extLst>
          </p:cNvPr>
          <p:cNvSpPr>
            <a:spLocks noGrp="1" noChangeArrowheads="1"/>
          </p:cNvSpPr>
          <p:nvPr>
            <p:ph type="title" idx="4294967295"/>
          </p:nvPr>
        </p:nvSpPr>
        <p:spPr>
          <a:xfrm>
            <a:off x="629708" y="239316"/>
            <a:ext cx="8028781" cy="1180703"/>
          </a:xfrm>
        </p:spPr>
        <p:txBody>
          <a:bodyPr/>
          <a:lstStyle/>
          <a:p>
            <a:pPr eaLnBrk="1" hangingPunct="1"/>
            <a:r>
              <a:rPr lang="en-US" altLang="en-US" sz="2479" b="1" dirty="0"/>
              <a:t> </a:t>
            </a:r>
            <a:r>
              <a:rPr lang="en-US" altLang="en-US" sz="3306" b="1" dirty="0">
                <a:solidFill>
                  <a:srgbClr val="0000F2"/>
                </a:solidFill>
              </a:rPr>
              <a:t>Fostering Interdisciplinary Collaboration: My Tips</a:t>
            </a:r>
            <a:endParaRPr lang="en-US" altLang="en-US" dirty="0">
              <a:solidFill>
                <a:srgbClr val="0000F2"/>
              </a:solidFill>
            </a:endParaRPr>
          </a:p>
        </p:txBody>
      </p:sp>
      <p:sp>
        <p:nvSpPr>
          <p:cNvPr id="149507" name="Rectangle 3">
            <a:extLst>
              <a:ext uri="{FF2B5EF4-FFF2-40B4-BE49-F238E27FC236}">
                <a16:creationId xmlns:a16="http://schemas.microsoft.com/office/drawing/2014/main" id="{DE469DE4-4779-374B-9249-DDD3C741E941}"/>
              </a:ext>
            </a:extLst>
          </p:cNvPr>
          <p:cNvSpPr>
            <a:spLocks noGrp="1" noChangeArrowheads="1"/>
          </p:cNvSpPr>
          <p:nvPr>
            <p:ph type="body" idx="4294967295"/>
          </p:nvPr>
        </p:nvSpPr>
        <p:spPr>
          <a:xfrm>
            <a:off x="393567" y="1734873"/>
            <a:ext cx="8815917" cy="5746089"/>
          </a:xfrm>
        </p:spPr>
        <p:txBody>
          <a:bodyPr/>
          <a:lstStyle/>
          <a:p>
            <a:pPr>
              <a:lnSpc>
                <a:spcPct val="90000"/>
              </a:lnSpc>
              <a:buFontTx/>
              <a:buNone/>
            </a:pPr>
            <a:r>
              <a:rPr lang="en-US" altLang="en-US" sz="2892" dirty="0"/>
              <a:t>Hubris is the enemy of collaboration - you don’t know as much as you think you do.</a:t>
            </a:r>
          </a:p>
          <a:p>
            <a:pPr>
              <a:lnSpc>
                <a:spcPct val="90000"/>
              </a:lnSpc>
              <a:buFontTx/>
              <a:buNone/>
            </a:pPr>
            <a:endParaRPr lang="en-US" altLang="en-US" sz="2892" dirty="0"/>
          </a:p>
          <a:p>
            <a:pPr>
              <a:lnSpc>
                <a:spcPct val="90000"/>
              </a:lnSpc>
              <a:buFontTx/>
              <a:buNone/>
            </a:pPr>
            <a:r>
              <a:rPr lang="en-US" altLang="en-US" sz="2892" dirty="0"/>
              <a:t>Trust your colleagues - they know more than you do. </a:t>
            </a:r>
          </a:p>
          <a:p>
            <a:pPr>
              <a:lnSpc>
                <a:spcPct val="90000"/>
              </a:lnSpc>
              <a:buFontTx/>
              <a:buNone/>
            </a:pPr>
            <a:endParaRPr lang="en-US" altLang="en-US" sz="2892" dirty="0"/>
          </a:p>
          <a:p>
            <a:pPr>
              <a:lnSpc>
                <a:spcPct val="90000"/>
              </a:lnSpc>
              <a:buFontTx/>
              <a:buNone/>
            </a:pPr>
            <a:r>
              <a:rPr lang="en-US" altLang="en-US" sz="2892" dirty="0"/>
              <a:t>Don’t feel obliged to collaborate with assholes, even if they are </a:t>
            </a:r>
            <a:r>
              <a:rPr lang="en-US" altLang="en-US" sz="2892" dirty="0" err="1"/>
              <a:t>brilliant.There</a:t>
            </a:r>
            <a:r>
              <a:rPr lang="en-US" altLang="en-US" sz="2892" dirty="0"/>
              <a:t> are great non-assholes out there  - find them. </a:t>
            </a:r>
          </a:p>
          <a:p>
            <a:pPr>
              <a:lnSpc>
                <a:spcPct val="90000"/>
              </a:lnSpc>
              <a:buFontTx/>
              <a:buNone/>
            </a:pPr>
            <a:endParaRPr lang="en-US" altLang="en-US" sz="2892" dirty="0"/>
          </a:p>
          <a:p>
            <a:pPr>
              <a:lnSpc>
                <a:spcPct val="90000"/>
              </a:lnSpc>
              <a:buFontTx/>
              <a:buNone/>
            </a:pPr>
            <a:r>
              <a:rPr lang="en-US" altLang="en-US" sz="2892" dirty="0"/>
              <a:t>Spice up your life - marry a poet.</a:t>
            </a:r>
          </a:p>
          <a:p>
            <a:pPr>
              <a:lnSpc>
                <a:spcPct val="90000"/>
              </a:lnSpc>
            </a:pPr>
            <a:endParaRPr lang="en-US" altLang="en-US" sz="2066" dirty="0"/>
          </a:p>
          <a:p>
            <a:pPr>
              <a:lnSpc>
                <a:spcPct val="90000"/>
              </a:lnSpc>
              <a:buFontTx/>
              <a:buNone/>
            </a:pPr>
            <a:endParaRPr lang="en-US" altLang="en-US" sz="2066"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95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950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9507">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950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7"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A24C532C-5951-8640-8FE1-235791BEA19A}"/>
              </a:ext>
            </a:extLst>
          </p:cNvPr>
          <p:cNvSpPr>
            <a:spLocks noGrp="1" noChangeArrowheads="1"/>
          </p:cNvSpPr>
          <p:nvPr>
            <p:ph type="title" idx="4294967295"/>
          </p:nvPr>
        </p:nvSpPr>
        <p:spPr>
          <a:xfrm>
            <a:off x="629708" y="239316"/>
            <a:ext cx="8028781" cy="1180703"/>
          </a:xfrm>
        </p:spPr>
        <p:txBody>
          <a:bodyPr/>
          <a:lstStyle/>
          <a:p>
            <a:pPr eaLnBrk="1" hangingPunct="1"/>
            <a:r>
              <a:rPr lang="en-US" altLang="en-US" sz="2479" b="1" dirty="0"/>
              <a:t> </a:t>
            </a:r>
            <a:r>
              <a:rPr lang="en-US" altLang="en-US" sz="3306" b="1" dirty="0">
                <a:solidFill>
                  <a:srgbClr val="0000F2"/>
                </a:solidFill>
              </a:rPr>
              <a:t>Fostering Interdisciplinary Collaboration: My Tips</a:t>
            </a:r>
            <a:endParaRPr lang="en-US" altLang="en-US" dirty="0">
              <a:solidFill>
                <a:srgbClr val="0000F2"/>
              </a:solidFill>
            </a:endParaRPr>
          </a:p>
        </p:txBody>
      </p:sp>
      <p:sp>
        <p:nvSpPr>
          <p:cNvPr id="151555" name="Rectangle 3">
            <a:extLst>
              <a:ext uri="{FF2B5EF4-FFF2-40B4-BE49-F238E27FC236}">
                <a16:creationId xmlns:a16="http://schemas.microsoft.com/office/drawing/2014/main" id="{170007C4-3421-934D-98AF-823E732EC455}"/>
              </a:ext>
            </a:extLst>
          </p:cNvPr>
          <p:cNvSpPr>
            <a:spLocks noGrp="1" noChangeArrowheads="1"/>
          </p:cNvSpPr>
          <p:nvPr>
            <p:ph type="body" idx="4294967295"/>
          </p:nvPr>
        </p:nvSpPr>
        <p:spPr>
          <a:xfrm>
            <a:off x="393567" y="1105164"/>
            <a:ext cx="8815917" cy="5746089"/>
          </a:xfrm>
        </p:spPr>
        <p:txBody>
          <a:bodyPr/>
          <a:lstStyle/>
          <a:p>
            <a:pPr>
              <a:lnSpc>
                <a:spcPct val="90000"/>
              </a:lnSpc>
              <a:buFontTx/>
              <a:buNone/>
            </a:pPr>
            <a:endParaRPr lang="en-US" altLang="en-US" sz="2066"/>
          </a:p>
          <a:p>
            <a:pPr>
              <a:lnSpc>
                <a:spcPct val="90000"/>
              </a:lnSpc>
              <a:buFontTx/>
              <a:buNone/>
            </a:pPr>
            <a:r>
              <a:rPr lang="en-US" altLang="en-US" sz="2479"/>
              <a:t>Don’t judge other disciplines based upon their students.</a:t>
            </a:r>
          </a:p>
          <a:p>
            <a:pPr>
              <a:lnSpc>
                <a:spcPct val="90000"/>
              </a:lnSpc>
            </a:pPr>
            <a:endParaRPr lang="en-US" altLang="en-US" sz="2479"/>
          </a:p>
          <a:p>
            <a:pPr>
              <a:lnSpc>
                <a:spcPct val="90000"/>
              </a:lnSpc>
              <a:buFontTx/>
              <a:buNone/>
            </a:pPr>
            <a:r>
              <a:rPr lang="en-US" altLang="en-US" sz="2479"/>
              <a:t>Find ways to explain your passion for your field to others.</a:t>
            </a:r>
          </a:p>
          <a:p>
            <a:pPr>
              <a:lnSpc>
                <a:spcPct val="90000"/>
              </a:lnSpc>
            </a:pPr>
            <a:endParaRPr lang="en-US" altLang="en-US" sz="2479"/>
          </a:p>
          <a:p>
            <a:pPr>
              <a:lnSpc>
                <a:spcPct val="90000"/>
              </a:lnSpc>
              <a:buFontTx/>
              <a:buNone/>
            </a:pPr>
            <a:r>
              <a:rPr lang="en-US" altLang="en-US" sz="2479"/>
              <a:t>Be patient - don’t expect to learn the language of another field easily.</a:t>
            </a:r>
          </a:p>
          <a:p>
            <a:pPr>
              <a:lnSpc>
                <a:spcPct val="90000"/>
              </a:lnSpc>
              <a:buFontTx/>
              <a:buNone/>
            </a:pPr>
            <a:endParaRPr lang="en-US" altLang="en-US" sz="2479"/>
          </a:p>
          <a:p>
            <a:pPr>
              <a:lnSpc>
                <a:spcPct val="90000"/>
              </a:lnSpc>
              <a:buFontTx/>
              <a:buNone/>
            </a:pPr>
            <a:r>
              <a:rPr lang="en-US" altLang="en-US" sz="2479"/>
              <a:t>The status quo arose from disciplinary silos - don’t be afraid to challenge it and modify or throw out the “rules”</a:t>
            </a:r>
          </a:p>
          <a:p>
            <a:pPr>
              <a:lnSpc>
                <a:spcPct val="90000"/>
              </a:lnSpc>
              <a:buFontTx/>
              <a:buNone/>
            </a:pPr>
            <a:endParaRPr lang="en-US" altLang="en-US" sz="2479"/>
          </a:p>
          <a:p>
            <a:pPr>
              <a:lnSpc>
                <a:spcPct val="90000"/>
              </a:lnSpc>
              <a:buFontTx/>
              <a:buNone/>
            </a:pPr>
            <a:r>
              <a:rPr lang="en-US" altLang="en-US" sz="2479"/>
              <a:t>Find mechanisms to ensure everyone benefits from a collaboration - individuals, their students, their department - share the wealth in order to generate new resources.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155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1555">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1555">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1555">
                                            <p:txEl>
                                              <p:pRg st="7" end="7"/>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155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build="p"/>
    </p:bldLst>
  </p:timing>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127790" y="37187"/>
            <a:ext cx="8990013" cy="1260475"/>
          </a:xfrm>
        </p:spPr>
        <p:txBody>
          <a:bodyPr/>
          <a:lstStyle/>
          <a:p>
            <a:pPr>
              <a:defRPr/>
            </a:pPr>
            <a:r>
              <a:rPr lang="en-US" sz="4000" b="1" dirty="0">
                <a:solidFill>
                  <a:srgbClr val="0000F2"/>
                </a:solidFill>
              </a:rPr>
              <a:t>Building Balance in your Life</a:t>
            </a:r>
            <a:r>
              <a:rPr lang="en-US" sz="4000" b="1" dirty="0">
                <a:solidFill>
                  <a:srgbClr val="000090"/>
                </a:solidFill>
              </a:rPr>
              <a:t>:</a:t>
            </a:r>
          </a:p>
        </p:txBody>
      </p:sp>
      <p:sp>
        <p:nvSpPr>
          <p:cNvPr id="321539" name="Rectangle 3"/>
          <p:cNvSpPr>
            <a:spLocks noGrp="1" noChangeArrowheads="1"/>
          </p:cNvSpPr>
          <p:nvPr>
            <p:ph type="body" idx="1"/>
          </p:nvPr>
        </p:nvSpPr>
        <p:spPr>
          <a:xfrm>
            <a:off x="760412" y="1167654"/>
            <a:ext cx="5410204" cy="4922163"/>
          </a:xfrm>
          <a:ln>
            <a:solidFill>
              <a:schemeClr val="bg1"/>
            </a:solidFill>
          </a:ln>
        </p:spPr>
        <p:txBody>
          <a:bodyPr/>
          <a:lstStyle/>
          <a:p>
            <a:pPr>
              <a:lnSpc>
                <a:spcPct val="90000"/>
              </a:lnSpc>
              <a:buFontTx/>
              <a:buNone/>
              <a:defRPr/>
            </a:pPr>
            <a:r>
              <a:rPr lang="en-US" sz="2400" i="1" dirty="0"/>
              <a:t>Remembering a Conversation: </a:t>
            </a:r>
          </a:p>
          <a:p>
            <a:pPr>
              <a:lnSpc>
                <a:spcPct val="90000"/>
              </a:lnSpc>
              <a:buFontTx/>
              <a:buNone/>
              <a:defRPr/>
            </a:pPr>
            <a:r>
              <a:rPr lang="en-US" sz="2400" dirty="0"/>
              <a:t>When visiting Morehouse College several years ago, I had a fascinating conversation with J.K. (as he is known) not about biology though there was that too) but about what drove us. In all my many visits to higher education institutions, J.K. was the only person who asked the deep questions of “What drives you”, “What really matters to you”, “What do you do for yourself”, “How do you contribute to the world”. This led to a discussion of family, art, music and educating students to “build a life they can look back on without regret”. </a:t>
            </a:r>
          </a:p>
          <a:p>
            <a:pPr>
              <a:lnSpc>
                <a:spcPct val="90000"/>
              </a:lnSpc>
              <a:buFontTx/>
              <a:buNone/>
              <a:defRPr/>
            </a:pPr>
            <a:r>
              <a:rPr lang="en-US" sz="2400" dirty="0"/>
              <a:t>This seems to relate today to YOLO – You only live once</a:t>
            </a:r>
          </a:p>
        </p:txBody>
      </p:sp>
      <p:pic>
        <p:nvPicPr>
          <p:cNvPr id="4" name="Picture 3" descr="A picture containing person, person, wearing, posing&#10;&#10;Description automatically generated">
            <a:extLst>
              <a:ext uri="{FF2B5EF4-FFF2-40B4-BE49-F238E27FC236}">
                <a16:creationId xmlns:a16="http://schemas.microsoft.com/office/drawing/2014/main" id="{81ADDCC1-B8AC-4F44-9CF2-309CAB55E5AF}"/>
              </a:ext>
            </a:extLst>
          </p:cNvPr>
          <p:cNvPicPr>
            <a:picLocks noChangeAspect="1"/>
          </p:cNvPicPr>
          <p:nvPr/>
        </p:nvPicPr>
        <p:blipFill>
          <a:blip r:embed="rId3"/>
          <a:stretch>
            <a:fillRect/>
          </a:stretch>
        </p:blipFill>
        <p:spPr>
          <a:xfrm>
            <a:off x="6524553" y="1297662"/>
            <a:ext cx="2451100" cy="3009900"/>
          </a:xfrm>
          <a:prstGeom prst="rect">
            <a:avLst/>
          </a:prstGeom>
        </p:spPr>
      </p:pic>
      <p:sp>
        <p:nvSpPr>
          <p:cNvPr id="5" name="TextBox 4">
            <a:extLst>
              <a:ext uri="{FF2B5EF4-FFF2-40B4-BE49-F238E27FC236}">
                <a16:creationId xmlns:a16="http://schemas.microsoft.com/office/drawing/2014/main" id="{948B97EA-8954-264E-A90B-35B4A83236AA}"/>
              </a:ext>
            </a:extLst>
          </p:cNvPr>
          <p:cNvSpPr txBox="1"/>
          <p:nvPr/>
        </p:nvSpPr>
        <p:spPr>
          <a:xfrm>
            <a:off x="6524553" y="4467225"/>
            <a:ext cx="2652641" cy="1631216"/>
          </a:xfrm>
          <a:prstGeom prst="rect">
            <a:avLst/>
          </a:prstGeom>
          <a:noFill/>
        </p:spPr>
        <p:txBody>
          <a:bodyPr wrap="square" rtlCol="0">
            <a:spAutoFit/>
          </a:bodyPr>
          <a:lstStyle/>
          <a:p>
            <a:r>
              <a:rPr lang="en-US" sz="2000" dirty="0"/>
              <a:t>J.K. Haynes – Professor of Biology and Dean of Science and Math, Morehouse College</a:t>
            </a:r>
          </a:p>
        </p:txBody>
      </p:sp>
    </p:spTree>
    <p:extLst>
      <p:ext uri="{BB962C8B-B14F-4D97-AF65-F5344CB8AC3E}">
        <p14:creationId xmlns:p14="http://schemas.microsoft.com/office/powerpoint/2010/main" val="67037032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127790" y="37187"/>
            <a:ext cx="8990013" cy="1260475"/>
          </a:xfrm>
        </p:spPr>
        <p:txBody>
          <a:bodyPr/>
          <a:lstStyle/>
          <a:p>
            <a:pPr>
              <a:defRPr/>
            </a:pPr>
            <a:r>
              <a:rPr lang="en-US" sz="4000" b="1" dirty="0">
                <a:solidFill>
                  <a:srgbClr val="0000F2"/>
                </a:solidFill>
              </a:rPr>
              <a:t>Building Balance in your Life</a:t>
            </a:r>
            <a:r>
              <a:rPr lang="en-US" sz="4000" b="1" dirty="0">
                <a:solidFill>
                  <a:srgbClr val="000090"/>
                </a:solidFill>
              </a:rPr>
              <a:t>:</a:t>
            </a:r>
          </a:p>
        </p:txBody>
      </p:sp>
      <p:sp>
        <p:nvSpPr>
          <p:cNvPr id="321539" name="Rectangle 3"/>
          <p:cNvSpPr>
            <a:spLocks noGrp="1" noChangeArrowheads="1"/>
          </p:cNvSpPr>
          <p:nvPr>
            <p:ph type="body" idx="1"/>
          </p:nvPr>
        </p:nvSpPr>
        <p:spPr>
          <a:xfrm>
            <a:off x="608012" y="1324506"/>
            <a:ext cx="6172200" cy="1085320"/>
          </a:xfrm>
          <a:ln>
            <a:solidFill>
              <a:schemeClr val="bg1"/>
            </a:solidFill>
          </a:ln>
        </p:spPr>
        <p:txBody>
          <a:bodyPr/>
          <a:lstStyle/>
          <a:p>
            <a:pPr>
              <a:lnSpc>
                <a:spcPct val="90000"/>
              </a:lnSpc>
              <a:buFontTx/>
              <a:buNone/>
              <a:defRPr/>
            </a:pPr>
            <a:r>
              <a:rPr lang="en-US" sz="2400" i="1" dirty="0"/>
              <a:t>There’s hosts of books on work-life balance:</a:t>
            </a:r>
            <a:endParaRPr lang="en-US" sz="2400" dirty="0"/>
          </a:p>
        </p:txBody>
      </p:sp>
      <p:pic>
        <p:nvPicPr>
          <p:cNvPr id="3" name="Picture 2" descr="A picture containing text&#10;&#10;Description automatically generated">
            <a:extLst>
              <a:ext uri="{FF2B5EF4-FFF2-40B4-BE49-F238E27FC236}">
                <a16:creationId xmlns:a16="http://schemas.microsoft.com/office/drawing/2014/main" id="{7AC9E82F-B5F8-724A-906D-479E9EE210E7}"/>
              </a:ext>
            </a:extLst>
          </p:cNvPr>
          <p:cNvPicPr>
            <a:picLocks noChangeAspect="1"/>
          </p:cNvPicPr>
          <p:nvPr/>
        </p:nvPicPr>
        <p:blipFill>
          <a:blip r:embed="rId3"/>
          <a:stretch>
            <a:fillRect/>
          </a:stretch>
        </p:blipFill>
        <p:spPr>
          <a:xfrm>
            <a:off x="992979" y="1836965"/>
            <a:ext cx="2197100" cy="2197100"/>
          </a:xfrm>
          <a:prstGeom prst="rect">
            <a:avLst/>
          </a:prstGeom>
        </p:spPr>
      </p:pic>
      <p:pic>
        <p:nvPicPr>
          <p:cNvPr id="5" name="Picture 4" descr="Text&#10;&#10;Description automatically generated">
            <a:extLst>
              <a:ext uri="{FF2B5EF4-FFF2-40B4-BE49-F238E27FC236}">
                <a16:creationId xmlns:a16="http://schemas.microsoft.com/office/drawing/2014/main" id="{F2FC258D-9238-3146-812C-5EF8DD102AA5}"/>
              </a:ext>
            </a:extLst>
          </p:cNvPr>
          <p:cNvPicPr>
            <a:picLocks noChangeAspect="1"/>
          </p:cNvPicPr>
          <p:nvPr/>
        </p:nvPicPr>
        <p:blipFill>
          <a:blip r:embed="rId4"/>
          <a:stretch>
            <a:fillRect/>
          </a:stretch>
        </p:blipFill>
        <p:spPr>
          <a:xfrm>
            <a:off x="3711327" y="2409826"/>
            <a:ext cx="2095500" cy="3175000"/>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4AF5AAD1-BC91-8643-A5A6-7F3411E507B3}"/>
              </a:ext>
            </a:extLst>
          </p:cNvPr>
          <p:cNvPicPr>
            <a:picLocks noChangeAspect="1"/>
          </p:cNvPicPr>
          <p:nvPr/>
        </p:nvPicPr>
        <p:blipFill>
          <a:blip r:embed="rId5"/>
          <a:stretch>
            <a:fillRect/>
          </a:stretch>
        </p:blipFill>
        <p:spPr>
          <a:xfrm>
            <a:off x="6713736" y="1063625"/>
            <a:ext cx="1765300" cy="3175000"/>
          </a:xfrm>
          <a:prstGeom prst="rect">
            <a:avLst/>
          </a:prstGeom>
        </p:spPr>
      </p:pic>
      <p:pic>
        <p:nvPicPr>
          <p:cNvPr id="11" name="Picture 10" descr="Diagram&#10;&#10;Description automatically generated">
            <a:extLst>
              <a:ext uri="{FF2B5EF4-FFF2-40B4-BE49-F238E27FC236}">
                <a16:creationId xmlns:a16="http://schemas.microsoft.com/office/drawing/2014/main" id="{26A73ED6-DB37-814D-A160-616866647F60}"/>
              </a:ext>
            </a:extLst>
          </p:cNvPr>
          <p:cNvPicPr>
            <a:picLocks noChangeAspect="1"/>
          </p:cNvPicPr>
          <p:nvPr/>
        </p:nvPicPr>
        <p:blipFill>
          <a:blip r:embed="rId6"/>
          <a:stretch>
            <a:fillRect/>
          </a:stretch>
        </p:blipFill>
        <p:spPr>
          <a:xfrm>
            <a:off x="1287063" y="4238625"/>
            <a:ext cx="2095500" cy="3162300"/>
          </a:xfrm>
          <a:prstGeom prst="rect">
            <a:avLst/>
          </a:prstGeom>
        </p:spPr>
      </p:pic>
      <p:pic>
        <p:nvPicPr>
          <p:cNvPr id="13" name="Picture 12" descr="Text&#10;&#10;Description automatically generated">
            <a:extLst>
              <a:ext uri="{FF2B5EF4-FFF2-40B4-BE49-F238E27FC236}">
                <a16:creationId xmlns:a16="http://schemas.microsoft.com/office/drawing/2014/main" id="{95812C8D-8CD6-AA4E-9801-B597E0675F64}"/>
              </a:ext>
            </a:extLst>
          </p:cNvPr>
          <p:cNvPicPr>
            <a:picLocks noChangeAspect="1"/>
          </p:cNvPicPr>
          <p:nvPr/>
        </p:nvPicPr>
        <p:blipFill>
          <a:blip r:embed="rId7"/>
          <a:stretch>
            <a:fillRect/>
          </a:stretch>
        </p:blipFill>
        <p:spPr>
          <a:xfrm>
            <a:off x="6011739" y="4279447"/>
            <a:ext cx="2095500" cy="3175000"/>
          </a:xfrm>
          <a:prstGeom prst="rect">
            <a:avLst/>
          </a:prstGeom>
        </p:spPr>
      </p:pic>
    </p:spTree>
    <p:extLst>
      <p:ext uri="{BB962C8B-B14F-4D97-AF65-F5344CB8AC3E}">
        <p14:creationId xmlns:p14="http://schemas.microsoft.com/office/powerpoint/2010/main" val="2133786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531812" y="-180975"/>
            <a:ext cx="8029575" cy="1260475"/>
          </a:xfrm>
        </p:spPr>
        <p:txBody>
          <a:bodyPr/>
          <a:lstStyle/>
          <a:p>
            <a:pPr>
              <a:defRPr/>
            </a:pPr>
            <a:r>
              <a:rPr lang="en-US" sz="4000" b="1" dirty="0">
                <a:solidFill>
                  <a:srgbClr val="000090"/>
                </a:solidFill>
              </a:rPr>
              <a:t>Higher education and the public</a:t>
            </a:r>
          </a:p>
        </p:txBody>
      </p:sp>
      <p:sp>
        <p:nvSpPr>
          <p:cNvPr id="321539" name="Rectangle 3"/>
          <p:cNvSpPr>
            <a:spLocks noGrp="1" noChangeArrowheads="1"/>
          </p:cNvSpPr>
          <p:nvPr>
            <p:ph type="body" idx="1"/>
          </p:nvPr>
        </p:nvSpPr>
        <p:spPr>
          <a:xfrm>
            <a:off x="531812" y="1079500"/>
            <a:ext cx="8029575" cy="1049867"/>
          </a:xfrm>
          <a:ln>
            <a:solidFill>
              <a:schemeClr val="bg1"/>
            </a:solidFill>
          </a:ln>
        </p:spPr>
        <p:txBody>
          <a:bodyPr/>
          <a:lstStyle/>
          <a:p>
            <a:pPr>
              <a:lnSpc>
                <a:spcPct val="90000"/>
              </a:lnSpc>
              <a:buFontTx/>
              <a:buNone/>
              <a:defRPr/>
            </a:pPr>
            <a:r>
              <a:rPr lang="en-US" sz="2800" dirty="0"/>
              <a:t>   The book review notes that subsidies for various institutions varies tremendously. Some higher education institutions, such as mine, get as much as 35% of their funding from State sources, while in California about 90% of community college funding comes from State funds while the State supplies about 30% of the UC budget. In some States the cost of undergraduate attendance is highly subsidized, separate from federal funding for Pell and other grants, while in others the higher ed institution is very heavily dependent on tuition and endowment revenue. There are explicit subsidies for higher education from taxes at State, Federal and Local levels and there are implicit subsidies from allowing charitable contributions and endowment income to not be taxed.</a:t>
            </a:r>
            <a:endParaRPr lang="en-US" sz="2400" dirty="0"/>
          </a:p>
        </p:txBody>
      </p:sp>
    </p:spTree>
    <p:extLst>
      <p:ext uri="{BB962C8B-B14F-4D97-AF65-F5344CB8AC3E}">
        <p14:creationId xmlns:p14="http://schemas.microsoft.com/office/powerpoint/2010/main" val="242118787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127790" y="37187"/>
            <a:ext cx="8990013" cy="1260475"/>
          </a:xfrm>
        </p:spPr>
        <p:txBody>
          <a:bodyPr/>
          <a:lstStyle/>
          <a:p>
            <a:pPr>
              <a:defRPr/>
            </a:pPr>
            <a:r>
              <a:rPr lang="en-US" sz="4000" b="1" dirty="0">
                <a:solidFill>
                  <a:srgbClr val="0000F2"/>
                </a:solidFill>
              </a:rPr>
              <a:t>Building Balance in your Life</a:t>
            </a:r>
            <a:r>
              <a:rPr lang="en-US" sz="4000" b="1" dirty="0">
                <a:solidFill>
                  <a:srgbClr val="000090"/>
                </a:solidFill>
              </a:rPr>
              <a:t>:</a:t>
            </a:r>
          </a:p>
        </p:txBody>
      </p:sp>
      <p:sp>
        <p:nvSpPr>
          <p:cNvPr id="321539" name="Rectangle 3"/>
          <p:cNvSpPr>
            <a:spLocks noGrp="1" noChangeArrowheads="1"/>
          </p:cNvSpPr>
          <p:nvPr>
            <p:ph type="body" idx="1"/>
          </p:nvPr>
        </p:nvSpPr>
        <p:spPr>
          <a:xfrm>
            <a:off x="608012" y="1145262"/>
            <a:ext cx="7467600" cy="3474363"/>
          </a:xfrm>
          <a:ln>
            <a:solidFill>
              <a:schemeClr val="bg1"/>
            </a:solidFill>
          </a:ln>
        </p:spPr>
        <p:txBody>
          <a:bodyPr/>
          <a:lstStyle/>
          <a:p>
            <a:pPr>
              <a:lnSpc>
                <a:spcPct val="90000"/>
              </a:lnSpc>
              <a:buFontTx/>
              <a:buNone/>
              <a:defRPr/>
            </a:pPr>
            <a:r>
              <a:rPr lang="en-US" sz="2400" i="1" dirty="0"/>
              <a:t>The Typical Suggested Steps include: </a:t>
            </a:r>
          </a:p>
          <a:p>
            <a:pPr>
              <a:lnSpc>
                <a:spcPct val="90000"/>
              </a:lnSpc>
              <a:defRPr/>
            </a:pPr>
            <a:r>
              <a:rPr lang="en-US" sz="2400" dirty="0"/>
              <a:t>Prioritize and redo this regularly</a:t>
            </a:r>
          </a:p>
          <a:p>
            <a:pPr>
              <a:lnSpc>
                <a:spcPct val="90000"/>
              </a:lnSpc>
              <a:defRPr/>
            </a:pPr>
            <a:r>
              <a:rPr lang="en-US" sz="2400" dirty="0"/>
              <a:t>Set firm boundaries between work and life</a:t>
            </a:r>
          </a:p>
          <a:p>
            <a:pPr>
              <a:lnSpc>
                <a:spcPct val="90000"/>
              </a:lnSpc>
              <a:defRPr/>
            </a:pPr>
            <a:r>
              <a:rPr lang="en-US" sz="2400" dirty="0"/>
              <a:t>Be consistent about your time for each</a:t>
            </a:r>
          </a:p>
          <a:p>
            <a:pPr>
              <a:lnSpc>
                <a:spcPct val="90000"/>
              </a:lnSpc>
              <a:defRPr/>
            </a:pPr>
            <a:r>
              <a:rPr lang="en-US" sz="2400" dirty="0"/>
              <a:t>Find time everyday to do something other than work</a:t>
            </a:r>
          </a:p>
          <a:p>
            <a:pPr>
              <a:lnSpc>
                <a:spcPct val="90000"/>
              </a:lnSpc>
              <a:defRPr/>
            </a:pPr>
            <a:r>
              <a:rPr lang="en-US" sz="2400" dirty="0"/>
              <a:t>Learn to separate and focus on work there but not at home</a:t>
            </a:r>
          </a:p>
          <a:p>
            <a:pPr>
              <a:lnSpc>
                <a:spcPct val="90000"/>
              </a:lnSpc>
              <a:defRPr/>
            </a:pPr>
            <a:r>
              <a:rPr lang="en-US" sz="2400" dirty="0"/>
              <a:t>Find people who are supportive</a:t>
            </a:r>
          </a:p>
          <a:p>
            <a:pPr>
              <a:lnSpc>
                <a:spcPct val="90000"/>
              </a:lnSpc>
              <a:defRPr/>
            </a:pPr>
            <a:endParaRPr lang="en-US" sz="2400" dirty="0"/>
          </a:p>
          <a:p>
            <a:pPr marL="0" indent="0">
              <a:lnSpc>
                <a:spcPct val="90000"/>
              </a:lnSpc>
              <a:buNone/>
              <a:defRPr/>
            </a:pPr>
            <a:endParaRPr lang="en-US" sz="2400" dirty="0"/>
          </a:p>
        </p:txBody>
      </p:sp>
      <p:sp>
        <p:nvSpPr>
          <p:cNvPr id="2" name="TextBox 1">
            <a:extLst>
              <a:ext uri="{FF2B5EF4-FFF2-40B4-BE49-F238E27FC236}">
                <a16:creationId xmlns:a16="http://schemas.microsoft.com/office/drawing/2014/main" id="{33269CE1-369D-E14A-B224-2FE4A529B6D9}"/>
              </a:ext>
            </a:extLst>
          </p:cNvPr>
          <p:cNvSpPr txBox="1"/>
          <p:nvPr/>
        </p:nvSpPr>
        <p:spPr>
          <a:xfrm>
            <a:off x="469896" y="4467225"/>
            <a:ext cx="8305800" cy="2677656"/>
          </a:xfrm>
          <a:prstGeom prst="rect">
            <a:avLst/>
          </a:prstGeom>
          <a:noFill/>
        </p:spPr>
        <p:txBody>
          <a:bodyPr wrap="square" rtlCol="0">
            <a:spAutoFit/>
          </a:bodyPr>
          <a:lstStyle/>
          <a:p>
            <a:r>
              <a:rPr lang="en-US" sz="2400" b="0" dirty="0"/>
              <a:t>The academic life is rather different from other “jobs” though. In academia, rather than having a “boss” who manages you, much of what you do is self-motivated. If you do not heavily prioritize your scholarship, frankly you are simply not going to be successful (brilliance is not sufficient – you have to work very hard to be successful – just the effort to publish a single paper is substantial). </a:t>
            </a:r>
          </a:p>
        </p:txBody>
      </p:sp>
    </p:spTree>
    <p:extLst>
      <p:ext uri="{BB962C8B-B14F-4D97-AF65-F5344CB8AC3E}">
        <p14:creationId xmlns:p14="http://schemas.microsoft.com/office/powerpoint/2010/main" val="102507588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127790" y="37187"/>
            <a:ext cx="8990013" cy="1260475"/>
          </a:xfrm>
        </p:spPr>
        <p:txBody>
          <a:bodyPr/>
          <a:lstStyle/>
          <a:p>
            <a:pPr>
              <a:defRPr/>
            </a:pPr>
            <a:r>
              <a:rPr lang="en-US" sz="4000" b="1" dirty="0">
                <a:solidFill>
                  <a:srgbClr val="0000F2"/>
                </a:solidFill>
              </a:rPr>
              <a:t>Building Balance in your Life</a:t>
            </a:r>
            <a:r>
              <a:rPr lang="en-US" sz="4000" b="1" dirty="0">
                <a:solidFill>
                  <a:srgbClr val="000090"/>
                </a:solidFill>
              </a:rPr>
              <a:t>:</a:t>
            </a:r>
          </a:p>
        </p:txBody>
      </p:sp>
      <p:sp>
        <p:nvSpPr>
          <p:cNvPr id="321539" name="Rectangle 3"/>
          <p:cNvSpPr>
            <a:spLocks noGrp="1" noChangeArrowheads="1"/>
          </p:cNvSpPr>
          <p:nvPr>
            <p:ph type="body" idx="1"/>
          </p:nvPr>
        </p:nvSpPr>
        <p:spPr>
          <a:xfrm>
            <a:off x="608012" y="1324505"/>
            <a:ext cx="7924800" cy="4922163"/>
          </a:xfrm>
          <a:ln>
            <a:solidFill>
              <a:schemeClr val="bg1"/>
            </a:solidFill>
          </a:ln>
        </p:spPr>
        <p:txBody>
          <a:bodyPr/>
          <a:lstStyle/>
          <a:p>
            <a:pPr>
              <a:lnSpc>
                <a:spcPct val="90000"/>
              </a:lnSpc>
              <a:buFontTx/>
              <a:buNone/>
              <a:defRPr/>
            </a:pPr>
            <a:r>
              <a:rPr lang="en-US" sz="2400" i="1" dirty="0"/>
              <a:t>So there is the danger: </a:t>
            </a:r>
          </a:p>
          <a:p>
            <a:pPr>
              <a:lnSpc>
                <a:spcPct val="90000"/>
              </a:lnSpc>
              <a:buFontTx/>
              <a:buNone/>
              <a:defRPr/>
            </a:pPr>
            <a:r>
              <a:rPr lang="en-US" sz="2400" dirty="0"/>
              <a:t>Creative effort in scholarship may well not be readily separable from the rest of your life. Indeed, that are many stories/books about self-absorbed artists whose life is destructive, and scientific work can be just as self-absorbing as artistic efforts. </a:t>
            </a:r>
          </a:p>
          <a:p>
            <a:pPr>
              <a:lnSpc>
                <a:spcPct val="90000"/>
              </a:lnSpc>
              <a:buFontTx/>
              <a:buNone/>
              <a:defRPr/>
            </a:pPr>
            <a:r>
              <a:rPr lang="en-US" sz="2400" i="1" dirty="0"/>
              <a:t>Avoiding this:</a:t>
            </a:r>
            <a:r>
              <a:rPr lang="en-US" sz="2400" dirty="0"/>
              <a:t> </a:t>
            </a:r>
          </a:p>
          <a:p>
            <a:pPr>
              <a:lnSpc>
                <a:spcPct val="90000"/>
              </a:lnSpc>
              <a:buFontTx/>
              <a:buNone/>
              <a:defRPr/>
            </a:pPr>
            <a:r>
              <a:rPr lang="en-US" sz="2400" dirty="0"/>
              <a:t>Look at the values in the IDP you chose – add to these values a set of items that are not on the list that really matter to you now, that you look forward to having time to spend on in the future (e.g. family activities, playing music, running, sports, etc.) and make sure that these make it into your IDP and revise the IDP and career plan accordingly</a:t>
            </a:r>
          </a:p>
        </p:txBody>
      </p:sp>
    </p:spTree>
    <p:extLst>
      <p:ext uri="{BB962C8B-B14F-4D97-AF65-F5344CB8AC3E}">
        <p14:creationId xmlns:p14="http://schemas.microsoft.com/office/powerpoint/2010/main" val="276562283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127790" y="37187"/>
            <a:ext cx="8990013" cy="1260475"/>
          </a:xfrm>
        </p:spPr>
        <p:txBody>
          <a:bodyPr/>
          <a:lstStyle/>
          <a:p>
            <a:pPr>
              <a:defRPr/>
            </a:pPr>
            <a:r>
              <a:rPr lang="en-US" sz="4000" b="1" dirty="0">
                <a:solidFill>
                  <a:srgbClr val="0000F2"/>
                </a:solidFill>
              </a:rPr>
              <a:t>Building Balance in your Life</a:t>
            </a:r>
            <a:r>
              <a:rPr lang="en-US" sz="4000" b="1" dirty="0">
                <a:solidFill>
                  <a:srgbClr val="000090"/>
                </a:solidFill>
              </a:rPr>
              <a:t>:</a:t>
            </a:r>
          </a:p>
        </p:txBody>
      </p:sp>
      <p:sp>
        <p:nvSpPr>
          <p:cNvPr id="321539" name="Rectangle 3"/>
          <p:cNvSpPr>
            <a:spLocks noGrp="1" noChangeArrowheads="1"/>
          </p:cNvSpPr>
          <p:nvPr>
            <p:ph type="body" idx="1"/>
          </p:nvPr>
        </p:nvSpPr>
        <p:spPr>
          <a:xfrm>
            <a:off x="608012" y="1324505"/>
            <a:ext cx="7467600" cy="4922163"/>
          </a:xfrm>
          <a:ln>
            <a:solidFill>
              <a:schemeClr val="bg1"/>
            </a:solidFill>
          </a:ln>
        </p:spPr>
        <p:txBody>
          <a:bodyPr/>
          <a:lstStyle/>
          <a:p>
            <a:pPr>
              <a:lnSpc>
                <a:spcPct val="90000"/>
              </a:lnSpc>
              <a:buFontTx/>
              <a:buNone/>
              <a:defRPr/>
            </a:pPr>
            <a:r>
              <a:rPr lang="en-US" sz="2400" i="1" dirty="0"/>
              <a:t>My suggestion: </a:t>
            </a:r>
          </a:p>
          <a:p>
            <a:pPr>
              <a:lnSpc>
                <a:spcPct val="90000"/>
              </a:lnSpc>
              <a:buFontTx/>
              <a:buNone/>
              <a:defRPr/>
            </a:pPr>
            <a:r>
              <a:rPr lang="en-US" sz="2400" dirty="0"/>
              <a:t>Have something outside your professional career and responsibilities that you want to be able to say you are really good at, maybe that you are the “best” at among some selected group. Then allocate time and effort to getting to that point. Like playing a musical instrument, it may require years of effort, and there may be plateau’s where you want to evaluate whether you want to try something else to focus on (this is typical of certain physical activities that are more difficult to be as competitive at as you age). So resetting and reevaluating these, particularly as your family responsibilities may change, is needed.</a:t>
            </a:r>
          </a:p>
          <a:p>
            <a:pPr>
              <a:lnSpc>
                <a:spcPct val="90000"/>
              </a:lnSpc>
              <a:buFontTx/>
              <a:buNone/>
              <a:defRPr/>
            </a:pPr>
            <a:r>
              <a:rPr lang="en-US" sz="2400" dirty="0"/>
              <a:t>In the end, have something outside academia that allows you to build a different cohort of friends and to be proud of your accomplishments is healthy. </a:t>
            </a:r>
          </a:p>
        </p:txBody>
      </p:sp>
    </p:spTree>
    <p:extLst>
      <p:ext uri="{BB962C8B-B14F-4D97-AF65-F5344CB8AC3E}">
        <p14:creationId xmlns:p14="http://schemas.microsoft.com/office/powerpoint/2010/main" val="316120113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127790" y="37187"/>
            <a:ext cx="8990013" cy="1260475"/>
          </a:xfrm>
        </p:spPr>
        <p:txBody>
          <a:bodyPr/>
          <a:lstStyle/>
          <a:p>
            <a:pPr>
              <a:defRPr/>
            </a:pPr>
            <a:r>
              <a:rPr lang="en-US" sz="4000" b="1" dirty="0">
                <a:solidFill>
                  <a:srgbClr val="0000F2"/>
                </a:solidFill>
              </a:rPr>
              <a:t>Time Management</a:t>
            </a:r>
            <a:r>
              <a:rPr lang="en-US" sz="4000" b="1" dirty="0">
                <a:solidFill>
                  <a:srgbClr val="000090"/>
                </a:solidFill>
              </a:rPr>
              <a:t>:</a:t>
            </a:r>
          </a:p>
        </p:txBody>
      </p:sp>
      <p:sp>
        <p:nvSpPr>
          <p:cNvPr id="321539" name="Rectangle 3"/>
          <p:cNvSpPr>
            <a:spLocks noGrp="1" noChangeArrowheads="1"/>
          </p:cNvSpPr>
          <p:nvPr>
            <p:ph type="body" idx="1"/>
          </p:nvPr>
        </p:nvSpPr>
        <p:spPr>
          <a:xfrm>
            <a:off x="760412" y="1038225"/>
            <a:ext cx="7467600" cy="856720"/>
          </a:xfrm>
          <a:ln>
            <a:solidFill>
              <a:schemeClr val="bg1"/>
            </a:solidFill>
          </a:ln>
        </p:spPr>
        <p:txBody>
          <a:bodyPr/>
          <a:lstStyle/>
          <a:p>
            <a:pPr>
              <a:lnSpc>
                <a:spcPct val="90000"/>
              </a:lnSpc>
              <a:buFontTx/>
              <a:buNone/>
              <a:defRPr/>
            </a:pPr>
            <a:r>
              <a:rPr lang="en-US" sz="2400" i="1" dirty="0"/>
              <a:t>Again there are many books with suggestions: </a:t>
            </a:r>
          </a:p>
        </p:txBody>
      </p:sp>
      <p:pic>
        <p:nvPicPr>
          <p:cNvPr id="5" name="Picture 4" descr="A picture containing text, sign, screenshot&#10;&#10;Description automatically generated">
            <a:extLst>
              <a:ext uri="{FF2B5EF4-FFF2-40B4-BE49-F238E27FC236}">
                <a16:creationId xmlns:a16="http://schemas.microsoft.com/office/drawing/2014/main" id="{B5AC6861-EA2F-BD45-B9BD-DB024AAEB558}"/>
              </a:ext>
            </a:extLst>
          </p:cNvPr>
          <p:cNvPicPr>
            <a:picLocks noChangeAspect="1"/>
          </p:cNvPicPr>
          <p:nvPr/>
        </p:nvPicPr>
        <p:blipFill>
          <a:blip r:embed="rId3"/>
          <a:stretch>
            <a:fillRect/>
          </a:stretch>
        </p:blipFill>
        <p:spPr>
          <a:xfrm>
            <a:off x="862013" y="2105025"/>
            <a:ext cx="2082800" cy="3162300"/>
          </a:xfrm>
          <a:prstGeom prst="rect">
            <a:avLst/>
          </a:prstGeom>
        </p:spPr>
      </p:pic>
      <p:pic>
        <p:nvPicPr>
          <p:cNvPr id="9" name="Picture 8" descr="Diagram&#10;&#10;Description automatically generated">
            <a:extLst>
              <a:ext uri="{FF2B5EF4-FFF2-40B4-BE49-F238E27FC236}">
                <a16:creationId xmlns:a16="http://schemas.microsoft.com/office/drawing/2014/main" id="{E6D4738D-78CF-ED43-918E-2AC073A407E7}"/>
              </a:ext>
            </a:extLst>
          </p:cNvPr>
          <p:cNvPicPr>
            <a:picLocks noChangeAspect="1"/>
          </p:cNvPicPr>
          <p:nvPr/>
        </p:nvPicPr>
        <p:blipFill>
          <a:blip r:embed="rId4"/>
          <a:stretch>
            <a:fillRect/>
          </a:stretch>
        </p:blipFill>
        <p:spPr>
          <a:xfrm>
            <a:off x="6521902" y="2092325"/>
            <a:ext cx="2095500" cy="3175000"/>
          </a:xfrm>
          <a:prstGeom prst="rect">
            <a:avLst/>
          </a:prstGeom>
        </p:spPr>
      </p:pic>
      <p:pic>
        <p:nvPicPr>
          <p:cNvPr id="15" name="Picture 14" descr="Text, whiteboard&#10;&#10;Description automatically generated">
            <a:extLst>
              <a:ext uri="{FF2B5EF4-FFF2-40B4-BE49-F238E27FC236}">
                <a16:creationId xmlns:a16="http://schemas.microsoft.com/office/drawing/2014/main" id="{040190A7-968C-A544-97FE-BDFE716C8839}"/>
              </a:ext>
            </a:extLst>
          </p:cNvPr>
          <p:cNvPicPr>
            <a:picLocks noChangeAspect="1"/>
          </p:cNvPicPr>
          <p:nvPr/>
        </p:nvPicPr>
        <p:blipFill>
          <a:blip r:embed="rId5"/>
          <a:stretch>
            <a:fillRect/>
          </a:stretch>
        </p:blipFill>
        <p:spPr>
          <a:xfrm>
            <a:off x="3732212" y="2092325"/>
            <a:ext cx="1981200" cy="3175000"/>
          </a:xfrm>
          <a:prstGeom prst="rect">
            <a:avLst/>
          </a:prstGeom>
        </p:spPr>
      </p:pic>
    </p:spTree>
    <p:extLst>
      <p:ext uri="{BB962C8B-B14F-4D97-AF65-F5344CB8AC3E}">
        <p14:creationId xmlns:p14="http://schemas.microsoft.com/office/powerpoint/2010/main" val="134442409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127790" y="37187"/>
            <a:ext cx="8990013" cy="1260475"/>
          </a:xfrm>
        </p:spPr>
        <p:txBody>
          <a:bodyPr/>
          <a:lstStyle/>
          <a:p>
            <a:pPr>
              <a:defRPr/>
            </a:pPr>
            <a:r>
              <a:rPr lang="en-US" sz="4000" b="1" dirty="0">
                <a:solidFill>
                  <a:srgbClr val="0000F2"/>
                </a:solidFill>
              </a:rPr>
              <a:t>Time Management</a:t>
            </a:r>
            <a:r>
              <a:rPr lang="en-US" sz="4000" b="1" dirty="0">
                <a:solidFill>
                  <a:srgbClr val="000090"/>
                </a:solidFill>
              </a:rPr>
              <a:t>:</a:t>
            </a:r>
          </a:p>
        </p:txBody>
      </p:sp>
      <p:sp>
        <p:nvSpPr>
          <p:cNvPr id="321539" name="Rectangle 3"/>
          <p:cNvSpPr>
            <a:spLocks noGrp="1" noChangeArrowheads="1"/>
          </p:cNvSpPr>
          <p:nvPr>
            <p:ph type="body" idx="1"/>
          </p:nvPr>
        </p:nvSpPr>
        <p:spPr>
          <a:xfrm>
            <a:off x="760412" y="1038225"/>
            <a:ext cx="7467600" cy="3124200"/>
          </a:xfrm>
          <a:ln>
            <a:solidFill>
              <a:schemeClr val="bg1"/>
            </a:solidFill>
          </a:ln>
        </p:spPr>
        <p:txBody>
          <a:bodyPr/>
          <a:lstStyle/>
          <a:p>
            <a:pPr>
              <a:lnSpc>
                <a:spcPct val="90000"/>
              </a:lnSpc>
              <a:buFontTx/>
              <a:buNone/>
              <a:defRPr/>
            </a:pPr>
            <a:r>
              <a:rPr lang="en-US" sz="2400" i="1" dirty="0"/>
              <a:t>Example of the tips (from Steven Covey’s book): </a:t>
            </a:r>
          </a:p>
          <a:p>
            <a:pPr>
              <a:lnSpc>
                <a:spcPct val="90000"/>
              </a:lnSpc>
              <a:defRPr/>
            </a:pPr>
            <a:r>
              <a:rPr lang="en-US" sz="2400" dirty="0"/>
              <a:t>Be proactive </a:t>
            </a:r>
          </a:p>
          <a:p>
            <a:pPr>
              <a:lnSpc>
                <a:spcPct val="90000"/>
              </a:lnSpc>
              <a:defRPr/>
            </a:pPr>
            <a:r>
              <a:rPr lang="en-US" sz="2400" dirty="0"/>
              <a:t>Begin with the end in mind</a:t>
            </a:r>
          </a:p>
          <a:p>
            <a:pPr>
              <a:lnSpc>
                <a:spcPct val="90000"/>
              </a:lnSpc>
              <a:defRPr/>
            </a:pPr>
            <a:r>
              <a:rPr lang="en-US" sz="2400" dirty="0"/>
              <a:t>Put first things first</a:t>
            </a:r>
          </a:p>
          <a:p>
            <a:pPr>
              <a:lnSpc>
                <a:spcPct val="90000"/>
              </a:lnSpc>
              <a:defRPr/>
            </a:pPr>
            <a:r>
              <a:rPr lang="en-US" sz="2400" dirty="0"/>
              <a:t>Think win/win</a:t>
            </a:r>
          </a:p>
          <a:p>
            <a:pPr>
              <a:lnSpc>
                <a:spcPct val="90000"/>
              </a:lnSpc>
              <a:defRPr/>
            </a:pPr>
            <a:r>
              <a:rPr lang="en-US" sz="2400" dirty="0"/>
              <a:t>Seek first to be understanding (of others), then to be understood</a:t>
            </a:r>
          </a:p>
          <a:p>
            <a:pPr>
              <a:lnSpc>
                <a:spcPct val="90000"/>
              </a:lnSpc>
              <a:defRPr/>
            </a:pPr>
            <a:r>
              <a:rPr lang="en-US" sz="2400" dirty="0"/>
              <a:t>Synergize (seek creative cooperation)</a:t>
            </a:r>
          </a:p>
          <a:p>
            <a:pPr>
              <a:lnSpc>
                <a:spcPct val="90000"/>
              </a:lnSpc>
              <a:defRPr/>
            </a:pPr>
            <a:r>
              <a:rPr lang="en-US" sz="2400" dirty="0"/>
              <a:t>Sharpen the saw – improve yourself mentally, in value seeking, socially/emotionally, physically</a:t>
            </a:r>
          </a:p>
        </p:txBody>
      </p:sp>
      <p:sp>
        <p:nvSpPr>
          <p:cNvPr id="2" name="TextBox 1">
            <a:extLst>
              <a:ext uri="{FF2B5EF4-FFF2-40B4-BE49-F238E27FC236}">
                <a16:creationId xmlns:a16="http://schemas.microsoft.com/office/drawing/2014/main" id="{BDC94431-5048-9940-9BA6-AEA6DC6DA938}"/>
              </a:ext>
            </a:extLst>
          </p:cNvPr>
          <p:cNvSpPr txBox="1"/>
          <p:nvPr/>
        </p:nvSpPr>
        <p:spPr>
          <a:xfrm>
            <a:off x="455612" y="5153025"/>
            <a:ext cx="8229600" cy="1200329"/>
          </a:xfrm>
          <a:prstGeom prst="rect">
            <a:avLst/>
          </a:prstGeom>
          <a:noFill/>
        </p:spPr>
        <p:txBody>
          <a:bodyPr wrap="square" rtlCol="0">
            <a:spAutoFit/>
          </a:bodyPr>
          <a:lstStyle/>
          <a:p>
            <a:r>
              <a:rPr lang="en-US" sz="2400" dirty="0"/>
              <a:t>A key in the time management literature is making lists, formalizing these, establishing a schedule and setting rules for yourself to follow the schedule. </a:t>
            </a:r>
          </a:p>
        </p:txBody>
      </p:sp>
    </p:spTree>
    <p:extLst>
      <p:ext uri="{BB962C8B-B14F-4D97-AF65-F5344CB8AC3E}">
        <p14:creationId xmlns:p14="http://schemas.microsoft.com/office/powerpoint/2010/main" val="340260760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127790" y="37187"/>
            <a:ext cx="8990013" cy="1260475"/>
          </a:xfrm>
        </p:spPr>
        <p:txBody>
          <a:bodyPr/>
          <a:lstStyle/>
          <a:p>
            <a:pPr>
              <a:defRPr/>
            </a:pPr>
            <a:r>
              <a:rPr lang="en-US" sz="4000" b="1" dirty="0">
                <a:solidFill>
                  <a:srgbClr val="0000F2"/>
                </a:solidFill>
              </a:rPr>
              <a:t>Time Management</a:t>
            </a:r>
            <a:r>
              <a:rPr lang="en-US" sz="4000" b="1" dirty="0">
                <a:solidFill>
                  <a:srgbClr val="000090"/>
                </a:solidFill>
              </a:rPr>
              <a:t>:</a:t>
            </a:r>
          </a:p>
        </p:txBody>
      </p:sp>
      <p:sp>
        <p:nvSpPr>
          <p:cNvPr id="321539" name="Rectangle 3"/>
          <p:cNvSpPr>
            <a:spLocks noGrp="1" noChangeArrowheads="1"/>
          </p:cNvSpPr>
          <p:nvPr>
            <p:ph type="body" idx="1"/>
          </p:nvPr>
        </p:nvSpPr>
        <p:spPr>
          <a:xfrm>
            <a:off x="760412" y="1038225"/>
            <a:ext cx="7467600" cy="6172200"/>
          </a:xfrm>
          <a:ln>
            <a:solidFill>
              <a:schemeClr val="bg1"/>
            </a:solidFill>
          </a:ln>
        </p:spPr>
        <p:txBody>
          <a:bodyPr/>
          <a:lstStyle/>
          <a:p>
            <a:pPr>
              <a:lnSpc>
                <a:spcPct val="90000"/>
              </a:lnSpc>
              <a:buFontTx/>
              <a:buNone/>
              <a:defRPr/>
            </a:pPr>
            <a:r>
              <a:rPr lang="en-US" sz="2400" i="1" dirty="0"/>
              <a:t>Some tips: </a:t>
            </a:r>
          </a:p>
          <a:p>
            <a:pPr>
              <a:lnSpc>
                <a:spcPct val="90000"/>
              </a:lnSpc>
              <a:defRPr/>
            </a:pPr>
            <a:r>
              <a:rPr lang="en-US" sz="2400" dirty="0"/>
              <a:t>Prioritize (how will this help my career goals, how much effort will it take) – view it as a cost/benefit analysis even if you don’t know the exact values</a:t>
            </a:r>
          </a:p>
          <a:p>
            <a:pPr>
              <a:lnSpc>
                <a:spcPct val="90000"/>
              </a:lnSpc>
              <a:defRPr/>
            </a:pPr>
            <a:r>
              <a:rPr lang="en-US" sz="2400" dirty="0"/>
              <a:t>Give higher priority if it is “fun”</a:t>
            </a:r>
          </a:p>
          <a:p>
            <a:pPr>
              <a:lnSpc>
                <a:spcPct val="90000"/>
              </a:lnSpc>
              <a:defRPr/>
            </a:pPr>
            <a:r>
              <a:rPr lang="en-US" sz="2400" dirty="0"/>
              <a:t>Learn to say “No”</a:t>
            </a:r>
          </a:p>
          <a:p>
            <a:pPr>
              <a:lnSpc>
                <a:spcPct val="90000"/>
              </a:lnSpc>
              <a:defRPr/>
            </a:pPr>
            <a:r>
              <a:rPr lang="en-US" sz="2400" dirty="0"/>
              <a:t>Plan and make time for the “big issues” that you hope to look back on and say you chose to work on problems that matter</a:t>
            </a:r>
          </a:p>
          <a:p>
            <a:pPr>
              <a:lnSpc>
                <a:spcPct val="90000"/>
              </a:lnSpc>
              <a:defRPr/>
            </a:pPr>
            <a:r>
              <a:rPr lang="en-US" sz="2400" dirty="0"/>
              <a:t>Use a “time matrix” placing tasks on Urgent/Not urgent and Important/Less important</a:t>
            </a:r>
          </a:p>
          <a:p>
            <a:pPr>
              <a:lnSpc>
                <a:spcPct val="90000"/>
              </a:lnSpc>
              <a:defRPr/>
            </a:pPr>
            <a:r>
              <a:rPr lang="en-US" sz="2400" dirty="0"/>
              <a:t>Set goals on different time scales – short/medium/long that align with phases of your career plan</a:t>
            </a:r>
            <a:endParaRPr lang="en-US" sz="2400" b="1" dirty="0"/>
          </a:p>
          <a:p>
            <a:pPr>
              <a:lnSpc>
                <a:spcPct val="90000"/>
              </a:lnSpc>
              <a:defRPr/>
            </a:pPr>
            <a:r>
              <a:rPr lang="en-US" sz="2400" dirty="0"/>
              <a:t>Learn to “triage” and discard (or don’t agree to) tasks that don’t align with your career plan </a:t>
            </a:r>
          </a:p>
          <a:p>
            <a:pPr>
              <a:lnSpc>
                <a:spcPct val="90000"/>
              </a:lnSpc>
              <a:defRPr/>
            </a:pPr>
            <a:r>
              <a:rPr lang="en-US" sz="2400" dirty="0"/>
              <a:t>Avoid procrastination</a:t>
            </a:r>
          </a:p>
          <a:p>
            <a:pPr marL="0" indent="0">
              <a:lnSpc>
                <a:spcPct val="90000"/>
              </a:lnSpc>
              <a:buNone/>
              <a:defRPr/>
            </a:pPr>
            <a:endParaRPr lang="en-US" sz="2400" dirty="0"/>
          </a:p>
        </p:txBody>
      </p:sp>
    </p:spTree>
    <p:extLst>
      <p:ext uri="{BB962C8B-B14F-4D97-AF65-F5344CB8AC3E}">
        <p14:creationId xmlns:p14="http://schemas.microsoft.com/office/powerpoint/2010/main" val="4006387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531812" y="-180975"/>
            <a:ext cx="8029575" cy="1260475"/>
          </a:xfrm>
        </p:spPr>
        <p:txBody>
          <a:bodyPr/>
          <a:lstStyle/>
          <a:p>
            <a:pPr>
              <a:defRPr/>
            </a:pPr>
            <a:r>
              <a:rPr lang="en-US" sz="4000" b="1" dirty="0">
                <a:solidFill>
                  <a:srgbClr val="000090"/>
                </a:solidFill>
              </a:rPr>
              <a:t>Higher education and the public</a:t>
            </a:r>
          </a:p>
        </p:txBody>
      </p:sp>
      <p:pic>
        <p:nvPicPr>
          <p:cNvPr id="5" name="Picture 4" descr="Chart, line chart&#10;&#10;Description automatically generated">
            <a:extLst>
              <a:ext uri="{FF2B5EF4-FFF2-40B4-BE49-F238E27FC236}">
                <a16:creationId xmlns:a16="http://schemas.microsoft.com/office/drawing/2014/main" id="{AF8B8252-AA13-8047-90FF-361406EBBFFF}"/>
              </a:ext>
            </a:extLst>
          </p:cNvPr>
          <p:cNvPicPr>
            <a:picLocks noChangeAspect="1"/>
          </p:cNvPicPr>
          <p:nvPr/>
        </p:nvPicPr>
        <p:blipFill>
          <a:blip r:embed="rId3"/>
          <a:stretch>
            <a:fillRect/>
          </a:stretch>
        </p:blipFill>
        <p:spPr>
          <a:xfrm>
            <a:off x="394492" y="962025"/>
            <a:ext cx="8304213" cy="5922858"/>
          </a:xfrm>
          <a:prstGeom prst="rect">
            <a:avLst/>
          </a:prstGeom>
        </p:spPr>
      </p:pic>
      <p:sp>
        <p:nvSpPr>
          <p:cNvPr id="2" name="TextBox 1">
            <a:extLst>
              <a:ext uri="{FF2B5EF4-FFF2-40B4-BE49-F238E27FC236}">
                <a16:creationId xmlns:a16="http://schemas.microsoft.com/office/drawing/2014/main" id="{4FA18A8D-4BB3-FF41-A5AD-25BC7BB9A361}"/>
              </a:ext>
            </a:extLst>
          </p:cNvPr>
          <p:cNvSpPr txBox="1"/>
          <p:nvPr/>
        </p:nvSpPr>
        <p:spPr>
          <a:xfrm>
            <a:off x="150812" y="6981825"/>
            <a:ext cx="9144000" cy="369332"/>
          </a:xfrm>
          <a:prstGeom prst="rect">
            <a:avLst/>
          </a:prstGeom>
          <a:noFill/>
        </p:spPr>
        <p:txBody>
          <a:bodyPr wrap="square" rtlCol="0">
            <a:spAutoFit/>
          </a:bodyPr>
          <a:lstStyle/>
          <a:p>
            <a:r>
              <a:rPr lang="en-US" sz="1800" dirty="0"/>
              <a:t>http://</a:t>
            </a:r>
            <a:r>
              <a:rPr lang="en-US" sz="1800" dirty="0" err="1"/>
              <a:t>www.nimbios.org</a:t>
            </a:r>
            <a:r>
              <a:rPr lang="en-US" sz="1800" dirty="0"/>
              <a:t>/~gross/Senate/</a:t>
            </a:r>
            <a:r>
              <a:rPr lang="en-US" sz="1800" dirty="0" err="1"/>
              <a:t>UTKTuitionandExpendituresReportFinal.pdf</a:t>
            </a:r>
            <a:endParaRPr lang="en-US" sz="1800" dirty="0"/>
          </a:p>
        </p:txBody>
      </p:sp>
    </p:spTree>
    <p:extLst>
      <p:ext uri="{BB962C8B-B14F-4D97-AF65-F5344CB8AC3E}">
        <p14:creationId xmlns:p14="http://schemas.microsoft.com/office/powerpoint/2010/main" val="36974561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531812" y="-180975"/>
            <a:ext cx="8029575" cy="1260475"/>
          </a:xfrm>
        </p:spPr>
        <p:txBody>
          <a:bodyPr/>
          <a:lstStyle/>
          <a:p>
            <a:pPr>
              <a:defRPr/>
            </a:pPr>
            <a:r>
              <a:rPr lang="en-US" sz="4000" b="1" dirty="0">
                <a:solidFill>
                  <a:srgbClr val="000090"/>
                </a:solidFill>
              </a:rPr>
              <a:t>Higher education and the public</a:t>
            </a:r>
          </a:p>
        </p:txBody>
      </p:sp>
      <p:pic>
        <p:nvPicPr>
          <p:cNvPr id="3" name="Picture 2" descr="Chart, line chart, scatter chart&#10;&#10;Description automatically generated">
            <a:extLst>
              <a:ext uri="{FF2B5EF4-FFF2-40B4-BE49-F238E27FC236}">
                <a16:creationId xmlns:a16="http://schemas.microsoft.com/office/drawing/2014/main" id="{AB016FE9-0170-BD42-A01E-3A42E949C3FB}"/>
              </a:ext>
            </a:extLst>
          </p:cNvPr>
          <p:cNvPicPr>
            <a:picLocks noChangeAspect="1"/>
          </p:cNvPicPr>
          <p:nvPr/>
        </p:nvPicPr>
        <p:blipFill>
          <a:blip r:embed="rId3"/>
          <a:stretch>
            <a:fillRect/>
          </a:stretch>
        </p:blipFill>
        <p:spPr>
          <a:xfrm>
            <a:off x="265905" y="733425"/>
            <a:ext cx="8913813" cy="6563513"/>
          </a:xfrm>
          <a:prstGeom prst="rect">
            <a:avLst/>
          </a:prstGeom>
        </p:spPr>
      </p:pic>
      <p:sp>
        <p:nvSpPr>
          <p:cNvPr id="4" name="TextBox 3">
            <a:extLst>
              <a:ext uri="{FF2B5EF4-FFF2-40B4-BE49-F238E27FC236}">
                <a16:creationId xmlns:a16="http://schemas.microsoft.com/office/drawing/2014/main" id="{744C6F89-809D-7142-BC18-EBB59EEAAE2F}"/>
              </a:ext>
            </a:extLst>
          </p:cNvPr>
          <p:cNvSpPr txBox="1"/>
          <p:nvPr/>
        </p:nvSpPr>
        <p:spPr>
          <a:xfrm>
            <a:off x="531812" y="7149498"/>
            <a:ext cx="9144000" cy="369332"/>
          </a:xfrm>
          <a:prstGeom prst="rect">
            <a:avLst/>
          </a:prstGeom>
          <a:noFill/>
        </p:spPr>
        <p:txBody>
          <a:bodyPr wrap="square" rtlCol="0">
            <a:spAutoFit/>
          </a:bodyPr>
          <a:lstStyle/>
          <a:p>
            <a:r>
              <a:rPr lang="en-US" sz="1800" dirty="0"/>
              <a:t>http://</a:t>
            </a:r>
            <a:r>
              <a:rPr lang="en-US" sz="1800" dirty="0" err="1"/>
              <a:t>www.nimbios.org</a:t>
            </a:r>
            <a:r>
              <a:rPr lang="en-US" sz="1800" dirty="0"/>
              <a:t>/~gross/Senate/</a:t>
            </a:r>
            <a:r>
              <a:rPr lang="en-US" sz="1800" dirty="0" err="1"/>
              <a:t>UTKTuitionandExpendituresReportFinal.pdf</a:t>
            </a:r>
            <a:endParaRPr lang="en-US" sz="1800" dirty="0"/>
          </a:p>
        </p:txBody>
      </p:sp>
    </p:spTree>
    <p:extLst>
      <p:ext uri="{BB962C8B-B14F-4D97-AF65-F5344CB8AC3E}">
        <p14:creationId xmlns:p14="http://schemas.microsoft.com/office/powerpoint/2010/main" val="2549668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531812" y="-180975"/>
            <a:ext cx="8029575" cy="1260475"/>
          </a:xfrm>
        </p:spPr>
        <p:txBody>
          <a:bodyPr/>
          <a:lstStyle/>
          <a:p>
            <a:pPr>
              <a:defRPr/>
            </a:pPr>
            <a:r>
              <a:rPr lang="en-US" sz="4000" b="1" dirty="0">
                <a:solidFill>
                  <a:srgbClr val="000090"/>
                </a:solidFill>
              </a:rPr>
              <a:t>Higher education and the public</a:t>
            </a:r>
          </a:p>
        </p:txBody>
      </p:sp>
      <p:sp>
        <p:nvSpPr>
          <p:cNvPr id="2" name="TextBox 1">
            <a:extLst>
              <a:ext uri="{FF2B5EF4-FFF2-40B4-BE49-F238E27FC236}">
                <a16:creationId xmlns:a16="http://schemas.microsoft.com/office/drawing/2014/main" id="{8DC579F6-8060-B743-8490-3B5A46AC7002}"/>
              </a:ext>
            </a:extLst>
          </p:cNvPr>
          <p:cNvSpPr txBox="1"/>
          <p:nvPr/>
        </p:nvSpPr>
        <p:spPr>
          <a:xfrm>
            <a:off x="608012" y="1079500"/>
            <a:ext cx="7953375" cy="6001643"/>
          </a:xfrm>
          <a:prstGeom prst="rect">
            <a:avLst/>
          </a:prstGeom>
          <a:noFill/>
        </p:spPr>
        <p:txBody>
          <a:bodyPr wrap="square" rtlCol="0">
            <a:spAutoFit/>
          </a:bodyPr>
          <a:lstStyle/>
          <a:p>
            <a:r>
              <a:rPr lang="en-US" sz="3200" b="0" i="1" dirty="0"/>
              <a:t>How much is a college degree worth? </a:t>
            </a:r>
            <a:r>
              <a:rPr lang="en-US" sz="3200" b="0" dirty="0"/>
              <a:t>A search on this topic shows that average lifetime earnings for a Bachelors degree is about 75% higher than for a high school degree, 100% higher with a Masters degree, 200% higher with a PhD and 360% higher with a professional (nursing, law, medicine MBA, etc.). There are many arguments about these figures though as they depend on the field of the degree, there are many discussions about debt taken on and about the opportunity lost by staying in school longer with low earnings.</a:t>
            </a:r>
          </a:p>
        </p:txBody>
      </p:sp>
    </p:spTree>
    <p:extLst>
      <p:ext uri="{BB962C8B-B14F-4D97-AF65-F5344CB8AC3E}">
        <p14:creationId xmlns:p14="http://schemas.microsoft.com/office/powerpoint/2010/main" val="4057532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379412" y="0"/>
            <a:ext cx="8029575" cy="1260475"/>
          </a:xfrm>
        </p:spPr>
        <p:txBody>
          <a:bodyPr/>
          <a:lstStyle/>
          <a:p>
            <a:pPr>
              <a:defRPr/>
            </a:pPr>
            <a:r>
              <a:rPr lang="en-US" sz="4000" b="1" dirty="0">
                <a:solidFill>
                  <a:srgbClr val="000090"/>
                </a:solidFill>
              </a:rPr>
              <a:t>Stakeholders in Higher Education Institutions:</a:t>
            </a:r>
          </a:p>
        </p:txBody>
      </p:sp>
      <p:sp>
        <p:nvSpPr>
          <p:cNvPr id="321539" name="Rectangle 3"/>
          <p:cNvSpPr>
            <a:spLocks noGrp="1" noChangeArrowheads="1"/>
          </p:cNvSpPr>
          <p:nvPr>
            <p:ph type="body" idx="1"/>
          </p:nvPr>
        </p:nvSpPr>
        <p:spPr>
          <a:xfrm>
            <a:off x="708024" y="1243932"/>
            <a:ext cx="8029575" cy="5757333"/>
          </a:xfrm>
          <a:ln>
            <a:solidFill>
              <a:schemeClr val="bg1"/>
            </a:solidFill>
          </a:ln>
        </p:spPr>
        <p:txBody>
          <a:bodyPr/>
          <a:lstStyle/>
          <a:p>
            <a:pPr>
              <a:lnSpc>
                <a:spcPct val="90000"/>
              </a:lnSpc>
              <a:buFontTx/>
              <a:buNone/>
              <a:defRPr/>
            </a:pPr>
            <a:r>
              <a:rPr lang="en-US" sz="2800" dirty="0"/>
              <a:t>General public (State taxpayers, local citizens)</a:t>
            </a:r>
          </a:p>
          <a:p>
            <a:pPr>
              <a:lnSpc>
                <a:spcPct val="90000"/>
              </a:lnSpc>
              <a:buFontTx/>
              <a:buNone/>
              <a:defRPr/>
            </a:pPr>
            <a:r>
              <a:rPr lang="en-US" sz="2800" dirty="0"/>
              <a:t>Local Community (government, business)</a:t>
            </a:r>
          </a:p>
          <a:p>
            <a:pPr>
              <a:lnSpc>
                <a:spcPct val="90000"/>
              </a:lnSpc>
              <a:buFontTx/>
              <a:buNone/>
              <a:defRPr/>
            </a:pPr>
            <a:r>
              <a:rPr lang="en-US" sz="2800" dirty="0"/>
              <a:t>National agencies (government, accrediting, non-profits)</a:t>
            </a:r>
          </a:p>
          <a:p>
            <a:pPr>
              <a:lnSpc>
                <a:spcPct val="90000"/>
              </a:lnSpc>
              <a:buFontTx/>
              <a:buNone/>
              <a:defRPr/>
            </a:pPr>
            <a:r>
              <a:rPr lang="en-US" sz="2800" dirty="0"/>
              <a:t>Governing board</a:t>
            </a:r>
          </a:p>
          <a:p>
            <a:pPr>
              <a:lnSpc>
                <a:spcPct val="90000"/>
              </a:lnSpc>
              <a:buFontTx/>
              <a:buNone/>
              <a:defRPr/>
            </a:pPr>
            <a:r>
              <a:rPr lang="en-US" sz="2800" dirty="0"/>
              <a:t>Employees</a:t>
            </a:r>
          </a:p>
          <a:p>
            <a:pPr>
              <a:lnSpc>
                <a:spcPct val="90000"/>
              </a:lnSpc>
              <a:buFontTx/>
              <a:buNone/>
              <a:defRPr/>
            </a:pPr>
            <a:r>
              <a:rPr lang="en-US" sz="2800" dirty="0"/>
              <a:t>Administrators</a:t>
            </a:r>
          </a:p>
          <a:p>
            <a:pPr>
              <a:lnSpc>
                <a:spcPct val="90000"/>
              </a:lnSpc>
              <a:buFontTx/>
              <a:buNone/>
              <a:defRPr/>
            </a:pPr>
            <a:r>
              <a:rPr lang="en-US" sz="2800" dirty="0"/>
              <a:t>Students </a:t>
            </a:r>
          </a:p>
          <a:p>
            <a:pPr>
              <a:lnSpc>
                <a:spcPct val="90000"/>
              </a:lnSpc>
              <a:buFontTx/>
              <a:buNone/>
              <a:defRPr/>
            </a:pPr>
            <a:r>
              <a:rPr lang="en-US" sz="2800" dirty="0"/>
              <a:t>Alumni</a:t>
            </a:r>
          </a:p>
          <a:p>
            <a:pPr>
              <a:lnSpc>
                <a:spcPct val="90000"/>
              </a:lnSpc>
              <a:buFontTx/>
              <a:buNone/>
              <a:defRPr/>
            </a:pPr>
            <a:r>
              <a:rPr lang="en-US" sz="2800" dirty="0"/>
              <a:t>Particular constituencies (sports fans, facility users, identity groups)</a:t>
            </a:r>
          </a:p>
          <a:p>
            <a:pPr>
              <a:lnSpc>
                <a:spcPct val="90000"/>
              </a:lnSpc>
              <a:buFontTx/>
              <a:buNone/>
              <a:defRPr/>
            </a:pPr>
            <a:r>
              <a:rPr lang="en-US" sz="2400" b="1" dirty="0"/>
              <a:t>Note: there are potential conflicts between the perceptions and goals of the stakeholders regarding the role and objectives of the institution</a:t>
            </a:r>
            <a:endParaRPr lang="en-US" sz="3200" b="1" dirty="0"/>
          </a:p>
        </p:txBody>
      </p:sp>
    </p:spTree>
    <p:extLst>
      <p:ext uri="{BB962C8B-B14F-4D97-AF65-F5344CB8AC3E}">
        <p14:creationId xmlns:p14="http://schemas.microsoft.com/office/powerpoint/2010/main" val="1022789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379412" y="0"/>
            <a:ext cx="8029575" cy="1260475"/>
          </a:xfrm>
        </p:spPr>
        <p:txBody>
          <a:bodyPr/>
          <a:lstStyle/>
          <a:p>
            <a:pPr>
              <a:defRPr/>
            </a:pPr>
            <a:r>
              <a:rPr lang="en-US" sz="4000" b="1" dirty="0">
                <a:solidFill>
                  <a:srgbClr val="000090"/>
                </a:solidFill>
              </a:rPr>
              <a:t>Missions and Objectives:</a:t>
            </a:r>
          </a:p>
        </p:txBody>
      </p:sp>
      <p:sp>
        <p:nvSpPr>
          <p:cNvPr id="321539" name="Rectangle 3"/>
          <p:cNvSpPr>
            <a:spLocks noGrp="1" noChangeArrowheads="1"/>
          </p:cNvSpPr>
          <p:nvPr>
            <p:ph type="body" idx="1"/>
          </p:nvPr>
        </p:nvSpPr>
        <p:spPr>
          <a:xfrm>
            <a:off x="708024" y="1243932"/>
            <a:ext cx="8029575" cy="5757333"/>
          </a:xfrm>
          <a:ln>
            <a:solidFill>
              <a:schemeClr val="bg1"/>
            </a:solidFill>
          </a:ln>
        </p:spPr>
        <p:txBody>
          <a:bodyPr/>
          <a:lstStyle/>
          <a:p>
            <a:pPr>
              <a:lnSpc>
                <a:spcPct val="90000"/>
              </a:lnSpc>
              <a:buFontTx/>
              <a:buNone/>
              <a:defRPr/>
            </a:pPr>
            <a:r>
              <a:rPr lang="en-US" sz="2800" dirty="0"/>
              <a:t>Every higher institution has some type of mission statement, likely a visions statement, and a strategic plan. These typically have very similar statements of objectives – scholarship and research, education, service to the local and national community, enhancing diverse opportunities for all, and inclusive excellence. Certainly, there are differences connected to the role of the institution, but these statements generally do not include any details of the processes to be used to meet the objectives. Even the strategic plans are typically quite vague. They also are not necessarily binding. </a:t>
            </a:r>
          </a:p>
        </p:txBody>
      </p:sp>
    </p:spTree>
    <p:extLst>
      <p:ext uri="{BB962C8B-B14F-4D97-AF65-F5344CB8AC3E}">
        <p14:creationId xmlns:p14="http://schemas.microsoft.com/office/powerpoint/2010/main" val="1388934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531812" y="-180975"/>
            <a:ext cx="8029575" cy="1260475"/>
          </a:xfrm>
        </p:spPr>
        <p:txBody>
          <a:bodyPr/>
          <a:lstStyle/>
          <a:p>
            <a:pPr>
              <a:defRPr/>
            </a:pPr>
            <a:r>
              <a:rPr lang="en-US" sz="4000" b="1" dirty="0">
                <a:solidFill>
                  <a:srgbClr val="000090"/>
                </a:solidFill>
              </a:rPr>
              <a:t>Example Mission Statements</a:t>
            </a:r>
          </a:p>
        </p:txBody>
      </p:sp>
      <p:sp>
        <p:nvSpPr>
          <p:cNvPr id="321539" name="Rectangle 3"/>
          <p:cNvSpPr>
            <a:spLocks noGrp="1" noChangeArrowheads="1"/>
          </p:cNvSpPr>
          <p:nvPr>
            <p:ph type="body" idx="1"/>
          </p:nvPr>
        </p:nvSpPr>
        <p:spPr>
          <a:xfrm>
            <a:off x="552762" y="902758"/>
            <a:ext cx="8029575" cy="5757333"/>
          </a:xfrm>
          <a:ln>
            <a:solidFill>
              <a:schemeClr val="bg1"/>
            </a:solidFill>
          </a:ln>
        </p:spPr>
        <p:txBody>
          <a:bodyPr/>
          <a:lstStyle/>
          <a:p>
            <a:r>
              <a:rPr lang="en-US" sz="2400" dirty="0"/>
              <a:t>Stanford University's mission centers on creating and sharing knowledge, educating future leaders, and contributing to society through research and teaching, fostering critical thinking, innovation, and preparing students for success and engaged citizenship, all while upholding principles of academic freedom, diversity, and service. Key goals include promoting learning, advancing research, developing leaders, and serving the broader community. </a:t>
            </a:r>
          </a:p>
          <a:p>
            <a:r>
              <a:rPr lang="en-US" sz="2400" dirty="0"/>
              <a:t>UTK: The primary mission of the University of Tennessee is to move forward the frontiers of human knowledge and enrich and elevate the citizens of the state of Tennessee, the nation, and the world. As the preeminent research-based land-grant university in the state, UT embodies the spirit of excellence in teaching, research, scholarship, creative activity, outreach, and engagement attained by the nation’s finest public research institutions. </a:t>
            </a:r>
          </a:p>
        </p:txBody>
      </p:sp>
    </p:spTree>
    <p:extLst>
      <p:ext uri="{BB962C8B-B14F-4D97-AF65-F5344CB8AC3E}">
        <p14:creationId xmlns:p14="http://schemas.microsoft.com/office/powerpoint/2010/main" val="60482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230188" y="-125413"/>
            <a:ext cx="8029575" cy="1260475"/>
          </a:xfrm>
        </p:spPr>
        <p:txBody>
          <a:bodyPr/>
          <a:lstStyle/>
          <a:p>
            <a:pPr>
              <a:defRPr/>
            </a:pPr>
            <a:r>
              <a:rPr lang="en-US" sz="4000" b="1" dirty="0">
                <a:solidFill>
                  <a:srgbClr val="000090"/>
                </a:solidFill>
              </a:rPr>
              <a:t>Who works at these:</a:t>
            </a:r>
          </a:p>
        </p:txBody>
      </p:sp>
      <p:sp>
        <p:nvSpPr>
          <p:cNvPr id="321539" name="Rectangle 3"/>
          <p:cNvSpPr>
            <a:spLocks noGrp="1" noChangeArrowheads="1"/>
          </p:cNvSpPr>
          <p:nvPr>
            <p:ph type="body" idx="1"/>
          </p:nvPr>
        </p:nvSpPr>
        <p:spPr>
          <a:xfrm>
            <a:off x="708024" y="902758"/>
            <a:ext cx="8029575" cy="5757333"/>
          </a:xfrm>
          <a:ln>
            <a:solidFill>
              <a:schemeClr val="bg1"/>
            </a:solidFill>
          </a:ln>
        </p:spPr>
        <p:txBody>
          <a:bodyPr/>
          <a:lstStyle/>
          <a:p>
            <a:pPr>
              <a:lnSpc>
                <a:spcPct val="90000"/>
              </a:lnSpc>
              <a:buFontTx/>
              <a:buNone/>
              <a:defRPr/>
            </a:pPr>
            <a:r>
              <a:rPr lang="en-US" sz="3200" b="1" dirty="0"/>
              <a:t>Faculty</a:t>
            </a:r>
            <a:r>
              <a:rPr lang="en-US" sz="3200" dirty="0"/>
              <a:t> -Tenured, Tenure-track, Contingent, Part-time </a:t>
            </a:r>
          </a:p>
          <a:p>
            <a:pPr>
              <a:lnSpc>
                <a:spcPct val="90000"/>
              </a:lnSpc>
              <a:buFontTx/>
              <a:buNone/>
              <a:defRPr/>
            </a:pPr>
            <a:r>
              <a:rPr lang="en-US" dirty="0"/>
              <a:t>        </a:t>
            </a:r>
            <a:r>
              <a:rPr lang="en-US" sz="2800" dirty="0"/>
              <a:t>Ranks: Full Professor, Associate Professor,    </a:t>
            </a:r>
          </a:p>
          <a:p>
            <a:pPr>
              <a:lnSpc>
                <a:spcPct val="90000"/>
              </a:lnSpc>
              <a:buFontTx/>
              <a:buNone/>
              <a:defRPr/>
            </a:pPr>
            <a:r>
              <a:rPr lang="en-US" sz="2800" dirty="0"/>
              <a:t>                      Assistant Professor</a:t>
            </a:r>
          </a:p>
          <a:p>
            <a:pPr>
              <a:lnSpc>
                <a:spcPct val="90000"/>
              </a:lnSpc>
              <a:buFontTx/>
              <a:buNone/>
              <a:defRPr/>
            </a:pPr>
            <a:r>
              <a:rPr lang="en-US" sz="3200" dirty="0"/>
              <a:t>    Research Professors at these ranks (Soft money), Professors of Practice (teaching-focused), Clinical Professors (Nursing, Psychology),  Instructors/Lecturers</a:t>
            </a:r>
          </a:p>
          <a:p>
            <a:pPr>
              <a:lnSpc>
                <a:spcPct val="90000"/>
              </a:lnSpc>
              <a:buFontTx/>
              <a:buNone/>
              <a:defRPr/>
            </a:pPr>
            <a:r>
              <a:rPr lang="en-US" sz="3200" b="1" dirty="0"/>
              <a:t>Staff (</a:t>
            </a:r>
            <a:r>
              <a:rPr lang="en-US" sz="3200" dirty="0"/>
              <a:t>Hard money, soft money</a:t>
            </a:r>
            <a:r>
              <a:rPr lang="en-US" sz="3200" b="1" dirty="0"/>
              <a:t>) </a:t>
            </a:r>
          </a:p>
          <a:p>
            <a:pPr>
              <a:lnSpc>
                <a:spcPct val="90000"/>
              </a:lnSpc>
              <a:buFontTx/>
              <a:buNone/>
              <a:defRPr/>
            </a:pPr>
            <a:r>
              <a:rPr lang="en-US" sz="3200" b="1" dirty="0"/>
              <a:t>Administrators (</a:t>
            </a:r>
            <a:r>
              <a:rPr lang="en-US" sz="3200" dirty="0"/>
              <a:t>some have Faculty positions</a:t>
            </a:r>
            <a:r>
              <a:rPr lang="en-US" sz="3200" b="1" dirty="0"/>
              <a:t>)</a:t>
            </a:r>
          </a:p>
          <a:p>
            <a:pPr>
              <a:lnSpc>
                <a:spcPct val="90000"/>
              </a:lnSpc>
              <a:buFontTx/>
              <a:buNone/>
              <a:defRPr/>
            </a:pPr>
            <a:r>
              <a:rPr lang="en-US" sz="3200" b="1" dirty="0"/>
              <a:t>Students (</a:t>
            </a:r>
            <a:r>
              <a:rPr lang="en-US" sz="3200" dirty="0"/>
              <a:t>Teaching/Research Assistants, hourly, soft and hard money</a:t>
            </a:r>
            <a:r>
              <a:rPr lang="en-US" sz="3200" b="1" dirty="0"/>
              <a:t>)</a:t>
            </a:r>
          </a:p>
          <a:p>
            <a:pPr>
              <a:lnSpc>
                <a:spcPct val="90000"/>
              </a:lnSpc>
              <a:buFontTx/>
              <a:buNone/>
              <a:defRPr/>
            </a:pPr>
            <a:r>
              <a:rPr lang="en-US" sz="2400" b="1" dirty="0"/>
              <a:t>Note: </a:t>
            </a:r>
            <a:r>
              <a:rPr lang="en-US" sz="2400" dirty="0"/>
              <a:t>some of the above are contract employees, some not.</a:t>
            </a:r>
          </a:p>
          <a:p>
            <a:pPr>
              <a:lnSpc>
                <a:spcPct val="90000"/>
              </a:lnSpc>
              <a:buFontTx/>
              <a:buNone/>
              <a:defRPr/>
            </a:pPr>
            <a:endParaRPr lang="en-US" sz="3200" b="1" dirty="0"/>
          </a:p>
        </p:txBody>
      </p:sp>
    </p:spTree>
    <p:extLst>
      <p:ext uri="{BB962C8B-B14F-4D97-AF65-F5344CB8AC3E}">
        <p14:creationId xmlns:p14="http://schemas.microsoft.com/office/powerpoint/2010/main" val="2284930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219AEB50-8327-3078-9638-719204C000B7}"/>
              </a:ext>
            </a:extLst>
          </p:cNvPr>
          <p:cNvPicPr>
            <a:picLocks noChangeAspect="1"/>
          </p:cNvPicPr>
          <p:nvPr/>
        </p:nvPicPr>
        <p:blipFill>
          <a:blip r:embed="rId2"/>
          <a:stretch>
            <a:fillRect/>
          </a:stretch>
        </p:blipFill>
        <p:spPr>
          <a:xfrm>
            <a:off x="478905" y="353808"/>
            <a:ext cx="8028781" cy="6461410"/>
          </a:xfrm>
          <a:prstGeom prst="rect">
            <a:avLst/>
          </a:prstGeom>
        </p:spPr>
      </p:pic>
      <p:pic>
        <p:nvPicPr>
          <p:cNvPr id="7" name="Picture 6" descr="A group of people standing in front of a podium&#10;&#10;Description automatically generated">
            <a:extLst>
              <a:ext uri="{FF2B5EF4-FFF2-40B4-BE49-F238E27FC236}">
                <a16:creationId xmlns:a16="http://schemas.microsoft.com/office/drawing/2014/main" id="{F94B614D-C78E-2DD1-708C-F2176F62ADE9}"/>
              </a:ext>
            </a:extLst>
          </p:cNvPr>
          <p:cNvPicPr>
            <a:picLocks noChangeAspect="1"/>
          </p:cNvPicPr>
          <p:nvPr/>
        </p:nvPicPr>
        <p:blipFill>
          <a:blip r:embed="rId3"/>
          <a:stretch>
            <a:fillRect/>
          </a:stretch>
        </p:blipFill>
        <p:spPr>
          <a:xfrm>
            <a:off x="2561767" y="3227425"/>
            <a:ext cx="6511757" cy="3008432"/>
          </a:xfrm>
          <a:prstGeom prst="rect">
            <a:avLst/>
          </a:prstGeom>
        </p:spPr>
      </p:pic>
    </p:spTree>
    <p:extLst>
      <p:ext uri="{BB962C8B-B14F-4D97-AF65-F5344CB8AC3E}">
        <p14:creationId xmlns:p14="http://schemas.microsoft.com/office/powerpoint/2010/main" val="26351040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230188" y="-125413"/>
            <a:ext cx="8029575" cy="1260475"/>
          </a:xfrm>
        </p:spPr>
        <p:txBody>
          <a:bodyPr/>
          <a:lstStyle/>
          <a:p>
            <a:pPr>
              <a:defRPr/>
            </a:pPr>
            <a:r>
              <a:rPr lang="en-US" sz="4000" b="1" dirty="0">
                <a:solidFill>
                  <a:srgbClr val="000090"/>
                </a:solidFill>
              </a:rPr>
              <a:t>The hierarchy of positions:</a:t>
            </a:r>
          </a:p>
        </p:txBody>
      </p:sp>
      <p:sp>
        <p:nvSpPr>
          <p:cNvPr id="321539" name="Rectangle 3"/>
          <p:cNvSpPr>
            <a:spLocks noGrp="1" noChangeArrowheads="1"/>
          </p:cNvSpPr>
          <p:nvPr>
            <p:ph type="body" idx="1"/>
          </p:nvPr>
        </p:nvSpPr>
        <p:spPr>
          <a:xfrm>
            <a:off x="708024" y="902758"/>
            <a:ext cx="8029575" cy="5757333"/>
          </a:xfrm>
          <a:ln>
            <a:solidFill>
              <a:schemeClr val="bg1"/>
            </a:solidFill>
          </a:ln>
        </p:spPr>
        <p:txBody>
          <a:bodyPr/>
          <a:lstStyle/>
          <a:p>
            <a:pPr>
              <a:lnSpc>
                <a:spcPct val="90000"/>
              </a:lnSpc>
              <a:buFontTx/>
              <a:buNone/>
              <a:defRPr/>
            </a:pPr>
            <a:r>
              <a:rPr lang="en-US" sz="3200" b="1" dirty="0"/>
              <a:t>There are several ways to consider this:</a:t>
            </a:r>
          </a:p>
          <a:p>
            <a:pPr>
              <a:lnSpc>
                <a:spcPct val="90000"/>
              </a:lnSpc>
              <a:buFontTx/>
              <a:buNone/>
              <a:defRPr/>
            </a:pPr>
            <a:r>
              <a:rPr lang="en-US" sz="3200" dirty="0"/>
              <a:t>Compensation – order is roughly: coaches, administrators, faculty, staff, students </a:t>
            </a:r>
          </a:p>
          <a:p>
            <a:pPr>
              <a:lnSpc>
                <a:spcPct val="90000"/>
              </a:lnSpc>
              <a:buFontTx/>
              <a:buNone/>
              <a:defRPr/>
            </a:pPr>
            <a:r>
              <a:rPr lang="en-US" sz="3200" dirty="0"/>
              <a:t>Longevity – order is roughly: staff, faculty, administrators, students</a:t>
            </a:r>
          </a:p>
          <a:p>
            <a:pPr>
              <a:lnSpc>
                <a:spcPct val="90000"/>
              </a:lnSpc>
              <a:buFontTx/>
              <a:buNone/>
              <a:defRPr/>
            </a:pPr>
            <a:r>
              <a:rPr lang="en-US" sz="3200" dirty="0"/>
              <a:t>Power (e.g. funding decision authority): administrators, faculty, staff, students </a:t>
            </a:r>
          </a:p>
          <a:p>
            <a:pPr>
              <a:lnSpc>
                <a:spcPct val="90000"/>
              </a:lnSpc>
              <a:buFontTx/>
              <a:buNone/>
              <a:defRPr/>
            </a:pPr>
            <a:r>
              <a:rPr lang="en-US" sz="3200" dirty="0"/>
              <a:t>Academic matters: faculty, administrators, staff, students</a:t>
            </a:r>
          </a:p>
          <a:p>
            <a:pPr>
              <a:lnSpc>
                <a:spcPct val="90000"/>
              </a:lnSpc>
              <a:buFontTx/>
              <a:buNone/>
              <a:defRPr/>
            </a:pPr>
            <a:r>
              <a:rPr lang="en-US" sz="3200" dirty="0"/>
              <a:t>Student life: students, administrators, staff,  faculty</a:t>
            </a:r>
          </a:p>
          <a:p>
            <a:pPr>
              <a:lnSpc>
                <a:spcPct val="90000"/>
              </a:lnSpc>
              <a:buFontTx/>
              <a:buNone/>
              <a:defRPr/>
            </a:pPr>
            <a:r>
              <a:rPr lang="en-US" sz="3200" dirty="0"/>
              <a:t>Note: overall authority for all of this rests with an oversight Board (Trustees)</a:t>
            </a:r>
          </a:p>
        </p:txBody>
      </p:sp>
    </p:spTree>
    <p:extLst>
      <p:ext uri="{BB962C8B-B14F-4D97-AF65-F5344CB8AC3E}">
        <p14:creationId xmlns:p14="http://schemas.microsoft.com/office/powerpoint/2010/main" val="20229945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6EB3D-2D33-0B41-9F79-DEA0533309D7}"/>
              </a:ext>
            </a:extLst>
          </p:cNvPr>
          <p:cNvSpPr>
            <a:spLocks noGrp="1"/>
          </p:cNvSpPr>
          <p:nvPr>
            <p:ph type="title"/>
          </p:nvPr>
        </p:nvSpPr>
        <p:spPr>
          <a:xfrm>
            <a:off x="708024" y="-104775"/>
            <a:ext cx="8029575" cy="1260475"/>
          </a:xfrm>
        </p:spPr>
        <p:txBody>
          <a:bodyPr/>
          <a:lstStyle/>
          <a:p>
            <a:r>
              <a:rPr lang="en-US" sz="3200" b="1" dirty="0"/>
              <a:t>Basic Structure of a University System</a:t>
            </a:r>
          </a:p>
        </p:txBody>
      </p:sp>
      <p:grpSp>
        <p:nvGrpSpPr>
          <p:cNvPr id="13" name="Group 12">
            <a:extLst>
              <a:ext uri="{FF2B5EF4-FFF2-40B4-BE49-F238E27FC236}">
                <a16:creationId xmlns:a16="http://schemas.microsoft.com/office/drawing/2014/main" id="{52C96645-92D7-7D46-82D8-5E700BE2849F}"/>
              </a:ext>
            </a:extLst>
          </p:cNvPr>
          <p:cNvGrpSpPr/>
          <p:nvPr/>
        </p:nvGrpSpPr>
        <p:grpSpPr>
          <a:xfrm>
            <a:off x="2436812" y="1067516"/>
            <a:ext cx="4069096" cy="672458"/>
            <a:chOff x="2436812" y="1067516"/>
            <a:chExt cx="4069096" cy="672458"/>
          </a:xfrm>
        </p:grpSpPr>
        <p:sp>
          <p:nvSpPr>
            <p:cNvPr id="4" name="TextBox 3">
              <a:extLst>
                <a:ext uri="{FF2B5EF4-FFF2-40B4-BE49-F238E27FC236}">
                  <a16:creationId xmlns:a16="http://schemas.microsoft.com/office/drawing/2014/main" id="{DC7CA469-B16E-C244-A437-2670B6F89AF9}"/>
                </a:ext>
              </a:extLst>
            </p:cNvPr>
            <p:cNvSpPr txBox="1"/>
            <p:nvPr/>
          </p:nvSpPr>
          <p:spPr>
            <a:xfrm>
              <a:off x="2467308" y="1067516"/>
              <a:ext cx="4038600" cy="584775"/>
            </a:xfrm>
            <a:prstGeom prst="rect">
              <a:avLst/>
            </a:prstGeom>
            <a:noFill/>
          </p:spPr>
          <p:txBody>
            <a:bodyPr wrap="square" rtlCol="0">
              <a:spAutoFit/>
            </a:bodyPr>
            <a:lstStyle/>
            <a:p>
              <a:r>
                <a:rPr lang="en-US" sz="3200" dirty="0"/>
                <a:t>Board of Trustees</a:t>
              </a:r>
            </a:p>
          </p:txBody>
        </p:sp>
        <p:sp>
          <p:nvSpPr>
            <p:cNvPr id="8" name="Rectangle 7">
              <a:extLst>
                <a:ext uri="{FF2B5EF4-FFF2-40B4-BE49-F238E27FC236}">
                  <a16:creationId xmlns:a16="http://schemas.microsoft.com/office/drawing/2014/main" id="{BAFF5111-7054-FC4E-9E7D-9814FA1BB6B9}"/>
                </a:ext>
              </a:extLst>
            </p:cNvPr>
            <p:cNvSpPr/>
            <p:nvPr/>
          </p:nvSpPr>
          <p:spPr bwMode="auto">
            <a:xfrm>
              <a:off x="2436812" y="1155199"/>
              <a:ext cx="3429000" cy="584775"/>
            </a:xfrm>
            <a:prstGeom prst="rect">
              <a:avLst/>
            </a:prstGeom>
            <a:no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grpSp>
      <p:grpSp>
        <p:nvGrpSpPr>
          <p:cNvPr id="14" name="Group 13">
            <a:extLst>
              <a:ext uri="{FF2B5EF4-FFF2-40B4-BE49-F238E27FC236}">
                <a16:creationId xmlns:a16="http://schemas.microsoft.com/office/drawing/2014/main" id="{FE5F1BAE-F801-8B4B-A4AC-9B0B1A93BBB5}"/>
              </a:ext>
            </a:extLst>
          </p:cNvPr>
          <p:cNvGrpSpPr/>
          <p:nvPr/>
        </p:nvGrpSpPr>
        <p:grpSpPr>
          <a:xfrm>
            <a:off x="2190582" y="2250741"/>
            <a:ext cx="4038601" cy="650529"/>
            <a:chOff x="2284412" y="1996853"/>
            <a:chExt cx="4038601" cy="650529"/>
          </a:xfrm>
        </p:grpSpPr>
        <p:sp>
          <p:nvSpPr>
            <p:cNvPr id="5" name="TextBox 4">
              <a:extLst>
                <a:ext uri="{FF2B5EF4-FFF2-40B4-BE49-F238E27FC236}">
                  <a16:creationId xmlns:a16="http://schemas.microsoft.com/office/drawing/2014/main" id="{E5CBA26B-0C4B-D34F-AFBD-5C0F6214B76B}"/>
                </a:ext>
              </a:extLst>
            </p:cNvPr>
            <p:cNvSpPr txBox="1"/>
            <p:nvPr/>
          </p:nvSpPr>
          <p:spPr>
            <a:xfrm>
              <a:off x="2284412" y="1996853"/>
              <a:ext cx="4038600" cy="584775"/>
            </a:xfrm>
            <a:prstGeom prst="rect">
              <a:avLst/>
            </a:prstGeom>
            <a:noFill/>
          </p:spPr>
          <p:txBody>
            <a:bodyPr wrap="square" rtlCol="0">
              <a:spAutoFit/>
            </a:bodyPr>
            <a:lstStyle/>
            <a:p>
              <a:r>
                <a:rPr lang="en-US" sz="3200" dirty="0"/>
                <a:t>President/Chancellor</a:t>
              </a:r>
            </a:p>
          </p:txBody>
        </p:sp>
        <p:sp>
          <p:nvSpPr>
            <p:cNvPr id="10" name="Rectangle 9">
              <a:extLst>
                <a:ext uri="{FF2B5EF4-FFF2-40B4-BE49-F238E27FC236}">
                  <a16:creationId xmlns:a16="http://schemas.microsoft.com/office/drawing/2014/main" id="{6F462223-9F03-0340-BB9F-731214FD8995}"/>
                </a:ext>
              </a:extLst>
            </p:cNvPr>
            <p:cNvSpPr/>
            <p:nvPr/>
          </p:nvSpPr>
          <p:spPr bwMode="auto">
            <a:xfrm>
              <a:off x="2284413" y="2004957"/>
              <a:ext cx="4038600" cy="642425"/>
            </a:xfrm>
            <a:prstGeom prst="rect">
              <a:avLst/>
            </a:prstGeom>
            <a:no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grpSp>
      <p:grpSp>
        <p:nvGrpSpPr>
          <p:cNvPr id="15" name="Group 14">
            <a:extLst>
              <a:ext uri="{FF2B5EF4-FFF2-40B4-BE49-F238E27FC236}">
                <a16:creationId xmlns:a16="http://schemas.microsoft.com/office/drawing/2014/main" id="{9661EFB7-C288-BB45-8884-41A63F52CC3E}"/>
              </a:ext>
            </a:extLst>
          </p:cNvPr>
          <p:cNvGrpSpPr/>
          <p:nvPr/>
        </p:nvGrpSpPr>
        <p:grpSpPr>
          <a:xfrm>
            <a:off x="379412" y="3501448"/>
            <a:ext cx="3429000" cy="600983"/>
            <a:chOff x="227012" y="3489037"/>
            <a:chExt cx="3429000" cy="600983"/>
          </a:xfrm>
        </p:grpSpPr>
        <p:sp>
          <p:nvSpPr>
            <p:cNvPr id="6" name="TextBox 5">
              <a:extLst>
                <a:ext uri="{FF2B5EF4-FFF2-40B4-BE49-F238E27FC236}">
                  <a16:creationId xmlns:a16="http://schemas.microsoft.com/office/drawing/2014/main" id="{72CEBCA0-B300-214D-AF3B-8034D3B07746}"/>
                </a:ext>
              </a:extLst>
            </p:cNvPr>
            <p:cNvSpPr txBox="1"/>
            <p:nvPr/>
          </p:nvSpPr>
          <p:spPr>
            <a:xfrm>
              <a:off x="531812" y="3489037"/>
              <a:ext cx="2971800" cy="584775"/>
            </a:xfrm>
            <a:prstGeom prst="rect">
              <a:avLst/>
            </a:prstGeom>
            <a:noFill/>
          </p:spPr>
          <p:txBody>
            <a:bodyPr wrap="square" rtlCol="0">
              <a:spAutoFit/>
            </a:bodyPr>
            <a:lstStyle/>
            <a:p>
              <a:r>
                <a:rPr lang="en-US" sz="3200" dirty="0"/>
                <a:t>Vice Presidents</a:t>
              </a:r>
            </a:p>
          </p:txBody>
        </p:sp>
        <p:sp>
          <p:nvSpPr>
            <p:cNvPr id="11" name="Rectangle 10">
              <a:extLst>
                <a:ext uri="{FF2B5EF4-FFF2-40B4-BE49-F238E27FC236}">
                  <a16:creationId xmlns:a16="http://schemas.microsoft.com/office/drawing/2014/main" id="{BB7E9A16-B807-1D4F-ACED-8B156771D1EE}"/>
                </a:ext>
              </a:extLst>
            </p:cNvPr>
            <p:cNvSpPr/>
            <p:nvPr/>
          </p:nvSpPr>
          <p:spPr bwMode="auto">
            <a:xfrm>
              <a:off x="227012" y="3505245"/>
              <a:ext cx="3429000" cy="584775"/>
            </a:xfrm>
            <a:prstGeom prst="rect">
              <a:avLst/>
            </a:prstGeom>
            <a:no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grpSp>
      <p:grpSp>
        <p:nvGrpSpPr>
          <p:cNvPr id="16" name="Group 15">
            <a:extLst>
              <a:ext uri="{FF2B5EF4-FFF2-40B4-BE49-F238E27FC236}">
                <a16:creationId xmlns:a16="http://schemas.microsoft.com/office/drawing/2014/main" id="{EACCEBBB-EFBB-1C45-9F45-17A81ED54DA8}"/>
              </a:ext>
            </a:extLst>
          </p:cNvPr>
          <p:cNvGrpSpPr/>
          <p:nvPr/>
        </p:nvGrpSpPr>
        <p:grpSpPr>
          <a:xfrm>
            <a:off x="4722812" y="3489036"/>
            <a:ext cx="4089148" cy="597187"/>
            <a:chOff x="4722812" y="3489036"/>
            <a:chExt cx="4089148" cy="597187"/>
          </a:xfrm>
        </p:grpSpPr>
        <p:sp>
          <p:nvSpPr>
            <p:cNvPr id="7" name="TextBox 6">
              <a:extLst>
                <a:ext uri="{FF2B5EF4-FFF2-40B4-BE49-F238E27FC236}">
                  <a16:creationId xmlns:a16="http://schemas.microsoft.com/office/drawing/2014/main" id="{7A92B099-0E20-0444-8FFC-5A9EAC717472}"/>
                </a:ext>
              </a:extLst>
            </p:cNvPr>
            <p:cNvSpPr txBox="1"/>
            <p:nvPr/>
          </p:nvSpPr>
          <p:spPr>
            <a:xfrm>
              <a:off x="4773360" y="3489036"/>
              <a:ext cx="4038600" cy="584775"/>
            </a:xfrm>
            <a:prstGeom prst="rect">
              <a:avLst/>
            </a:prstGeom>
            <a:noFill/>
          </p:spPr>
          <p:txBody>
            <a:bodyPr wrap="square" rtlCol="0">
              <a:spAutoFit/>
            </a:bodyPr>
            <a:lstStyle/>
            <a:p>
              <a:r>
                <a:rPr lang="en-US" sz="3200" dirty="0"/>
                <a:t>Campus Chancellors</a:t>
              </a:r>
            </a:p>
          </p:txBody>
        </p:sp>
        <p:sp>
          <p:nvSpPr>
            <p:cNvPr id="12" name="Rectangle 11">
              <a:extLst>
                <a:ext uri="{FF2B5EF4-FFF2-40B4-BE49-F238E27FC236}">
                  <a16:creationId xmlns:a16="http://schemas.microsoft.com/office/drawing/2014/main" id="{85D4C042-6F04-234C-B696-15368F8F5574}"/>
                </a:ext>
              </a:extLst>
            </p:cNvPr>
            <p:cNvSpPr/>
            <p:nvPr/>
          </p:nvSpPr>
          <p:spPr bwMode="auto">
            <a:xfrm>
              <a:off x="4722812" y="3501448"/>
              <a:ext cx="3784348" cy="584775"/>
            </a:xfrm>
            <a:prstGeom prst="rect">
              <a:avLst/>
            </a:prstGeom>
            <a:no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grpSp>
      <p:grpSp>
        <p:nvGrpSpPr>
          <p:cNvPr id="18" name="Group 17">
            <a:extLst>
              <a:ext uri="{FF2B5EF4-FFF2-40B4-BE49-F238E27FC236}">
                <a16:creationId xmlns:a16="http://schemas.microsoft.com/office/drawing/2014/main" id="{682A3903-D723-F843-9285-68F26A40C545}"/>
              </a:ext>
            </a:extLst>
          </p:cNvPr>
          <p:cNvGrpSpPr/>
          <p:nvPr/>
        </p:nvGrpSpPr>
        <p:grpSpPr>
          <a:xfrm>
            <a:off x="4707606" y="4931989"/>
            <a:ext cx="4305299" cy="642425"/>
            <a:chOff x="4037012" y="4847850"/>
            <a:chExt cx="4305299" cy="642425"/>
          </a:xfrm>
        </p:grpSpPr>
        <p:sp>
          <p:nvSpPr>
            <p:cNvPr id="9" name="Rectangle 8">
              <a:extLst>
                <a:ext uri="{FF2B5EF4-FFF2-40B4-BE49-F238E27FC236}">
                  <a16:creationId xmlns:a16="http://schemas.microsoft.com/office/drawing/2014/main" id="{C99D38FF-9DE5-3945-BAF2-D9E113C5B272}"/>
                </a:ext>
              </a:extLst>
            </p:cNvPr>
            <p:cNvSpPr/>
            <p:nvPr/>
          </p:nvSpPr>
          <p:spPr bwMode="auto">
            <a:xfrm>
              <a:off x="4037012" y="4847850"/>
              <a:ext cx="4292474" cy="642425"/>
            </a:xfrm>
            <a:prstGeom prst="rect">
              <a:avLst/>
            </a:prstGeom>
            <a:no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7" name="TextBox 16">
              <a:extLst>
                <a:ext uri="{FF2B5EF4-FFF2-40B4-BE49-F238E27FC236}">
                  <a16:creationId xmlns:a16="http://schemas.microsoft.com/office/drawing/2014/main" id="{8F91542A-AAE1-7D43-BB23-C38E9E9AB968}"/>
                </a:ext>
              </a:extLst>
            </p:cNvPr>
            <p:cNvSpPr txBox="1"/>
            <p:nvPr/>
          </p:nvSpPr>
          <p:spPr>
            <a:xfrm>
              <a:off x="4303712" y="4936278"/>
              <a:ext cx="4038599" cy="523220"/>
            </a:xfrm>
            <a:prstGeom prst="rect">
              <a:avLst/>
            </a:prstGeom>
            <a:noFill/>
          </p:spPr>
          <p:txBody>
            <a:bodyPr wrap="square" rtlCol="0">
              <a:spAutoFit/>
            </a:bodyPr>
            <a:lstStyle/>
            <a:p>
              <a:r>
                <a:rPr lang="en-US" sz="2800" dirty="0"/>
                <a:t>Campus Administration</a:t>
              </a:r>
            </a:p>
          </p:txBody>
        </p:sp>
      </p:grpSp>
      <p:grpSp>
        <p:nvGrpSpPr>
          <p:cNvPr id="19" name="Group 18">
            <a:extLst>
              <a:ext uri="{FF2B5EF4-FFF2-40B4-BE49-F238E27FC236}">
                <a16:creationId xmlns:a16="http://schemas.microsoft.com/office/drawing/2014/main" id="{79C39033-1E03-5E49-8287-4D309BA3DFAF}"/>
              </a:ext>
            </a:extLst>
          </p:cNvPr>
          <p:cNvGrpSpPr/>
          <p:nvPr/>
        </p:nvGrpSpPr>
        <p:grpSpPr>
          <a:xfrm>
            <a:off x="227011" y="4733899"/>
            <a:ext cx="4259597" cy="2019326"/>
            <a:chOff x="4082714" y="4847850"/>
            <a:chExt cx="4259597" cy="2019326"/>
          </a:xfrm>
        </p:grpSpPr>
        <p:sp>
          <p:nvSpPr>
            <p:cNvPr id="20" name="Rectangle 19">
              <a:extLst>
                <a:ext uri="{FF2B5EF4-FFF2-40B4-BE49-F238E27FC236}">
                  <a16:creationId xmlns:a16="http://schemas.microsoft.com/office/drawing/2014/main" id="{CD3E7B7E-5C0E-A24D-86BA-AC7E093A2CBF}"/>
                </a:ext>
              </a:extLst>
            </p:cNvPr>
            <p:cNvSpPr/>
            <p:nvPr/>
          </p:nvSpPr>
          <p:spPr bwMode="auto">
            <a:xfrm>
              <a:off x="4082714" y="4847850"/>
              <a:ext cx="4246771" cy="2019326"/>
            </a:xfrm>
            <a:prstGeom prst="rect">
              <a:avLst/>
            </a:prstGeom>
            <a:no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1" name="TextBox 20">
              <a:extLst>
                <a:ext uri="{FF2B5EF4-FFF2-40B4-BE49-F238E27FC236}">
                  <a16:creationId xmlns:a16="http://schemas.microsoft.com/office/drawing/2014/main" id="{396C15F6-C517-474A-8035-B866558BB8F2}"/>
                </a:ext>
              </a:extLst>
            </p:cNvPr>
            <p:cNvSpPr txBox="1"/>
            <p:nvPr/>
          </p:nvSpPr>
          <p:spPr>
            <a:xfrm>
              <a:off x="4303712" y="4936278"/>
              <a:ext cx="4038599" cy="1815882"/>
            </a:xfrm>
            <a:prstGeom prst="rect">
              <a:avLst/>
            </a:prstGeom>
            <a:noFill/>
          </p:spPr>
          <p:txBody>
            <a:bodyPr wrap="square" rtlCol="0">
              <a:spAutoFit/>
            </a:bodyPr>
            <a:lstStyle/>
            <a:p>
              <a:r>
                <a:rPr lang="en-US" sz="2800" dirty="0"/>
                <a:t>Offices for Research, Academics, Development, Treasurer, Government Relations</a:t>
              </a:r>
            </a:p>
          </p:txBody>
        </p:sp>
      </p:grpSp>
      <p:cxnSp>
        <p:nvCxnSpPr>
          <p:cNvPr id="23" name="Straight Connector 22">
            <a:extLst>
              <a:ext uri="{FF2B5EF4-FFF2-40B4-BE49-F238E27FC236}">
                <a16:creationId xmlns:a16="http://schemas.microsoft.com/office/drawing/2014/main" id="{861408D2-6E23-9E4F-823D-4B50EDA7D75F}"/>
              </a:ext>
            </a:extLst>
          </p:cNvPr>
          <p:cNvCxnSpPr>
            <a:stCxn id="8" idx="2"/>
          </p:cNvCxnSpPr>
          <p:nvPr/>
        </p:nvCxnSpPr>
        <p:spPr bwMode="auto">
          <a:xfrm>
            <a:off x="4151312" y="1739974"/>
            <a:ext cx="0" cy="510767"/>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4" name="Straight Connector 23">
            <a:extLst>
              <a:ext uri="{FF2B5EF4-FFF2-40B4-BE49-F238E27FC236}">
                <a16:creationId xmlns:a16="http://schemas.microsoft.com/office/drawing/2014/main" id="{B488D9AB-CF38-E348-8FD0-65A24019616D}"/>
              </a:ext>
            </a:extLst>
          </p:cNvPr>
          <p:cNvCxnSpPr/>
          <p:nvPr/>
        </p:nvCxnSpPr>
        <p:spPr bwMode="auto">
          <a:xfrm>
            <a:off x="2589212" y="2931469"/>
            <a:ext cx="0" cy="510767"/>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5" name="Straight Connector 24">
            <a:extLst>
              <a:ext uri="{FF2B5EF4-FFF2-40B4-BE49-F238E27FC236}">
                <a16:creationId xmlns:a16="http://schemas.microsoft.com/office/drawing/2014/main" id="{D3196E83-D41D-0049-B76B-473DB75CD6F9}"/>
              </a:ext>
            </a:extLst>
          </p:cNvPr>
          <p:cNvCxnSpPr/>
          <p:nvPr/>
        </p:nvCxnSpPr>
        <p:spPr bwMode="auto">
          <a:xfrm>
            <a:off x="5888704" y="2931468"/>
            <a:ext cx="0" cy="510767"/>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6" name="Straight Connector 25">
            <a:extLst>
              <a:ext uri="{FF2B5EF4-FFF2-40B4-BE49-F238E27FC236}">
                <a16:creationId xmlns:a16="http://schemas.microsoft.com/office/drawing/2014/main" id="{82179E71-B74A-254A-8A4F-C9B4ADE25B1D}"/>
              </a:ext>
            </a:extLst>
          </p:cNvPr>
          <p:cNvCxnSpPr>
            <a:cxnSpLocks/>
          </p:cNvCxnSpPr>
          <p:nvPr/>
        </p:nvCxnSpPr>
        <p:spPr bwMode="auto">
          <a:xfrm>
            <a:off x="1903412" y="4102431"/>
            <a:ext cx="0" cy="63107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7" name="Straight Connector 26">
            <a:extLst>
              <a:ext uri="{FF2B5EF4-FFF2-40B4-BE49-F238E27FC236}">
                <a16:creationId xmlns:a16="http://schemas.microsoft.com/office/drawing/2014/main" id="{B507B7BC-CB3A-B445-A23D-94E48E0A2A9C}"/>
              </a:ext>
            </a:extLst>
          </p:cNvPr>
          <p:cNvCxnSpPr>
            <a:cxnSpLocks/>
            <a:stCxn id="12" idx="2"/>
          </p:cNvCxnSpPr>
          <p:nvPr/>
        </p:nvCxnSpPr>
        <p:spPr bwMode="auto">
          <a:xfrm>
            <a:off x="6614986" y="4086223"/>
            <a:ext cx="0" cy="845766"/>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8253272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6EB3D-2D33-0B41-9F79-DEA0533309D7}"/>
              </a:ext>
            </a:extLst>
          </p:cNvPr>
          <p:cNvSpPr>
            <a:spLocks noGrp="1"/>
          </p:cNvSpPr>
          <p:nvPr>
            <p:ph type="title"/>
          </p:nvPr>
        </p:nvSpPr>
        <p:spPr>
          <a:xfrm>
            <a:off x="624051" y="-356045"/>
            <a:ext cx="8029575" cy="1260475"/>
          </a:xfrm>
        </p:spPr>
        <p:txBody>
          <a:bodyPr/>
          <a:lstStyle/>
          <a:p>
            <a:r>
              <a:rPr lang="en-US" sz="3200" b="1" dirty="0"/>
              <a:t>Basic Structure of a Campus</a:t>
            </a:r>
          </a:p>
        </p:txBody>
      </p:sp>
      <p:grpSp>
        <p:nvGrpSpPr>
          <p:cNvPr id="14" name="Group 13">
            <a:extLst>
              <a:ext uri="{FF2B5EF4-FFF2-40B4-BE49-F238E27FC236}">
                <a16:creationId xmlns:a16="http://schemas.microsoft.com/office/drawing/2014/main" id="{FE5F1BAE-F801-8B4B-A4AC-9B0B1A93BBB5}"/>
              </a:ext>
            </a:extLst>
          </p:cNvPr>
          <p:cNvGrpSpPr/>
          <p:nvPr/>
        </p:nvGrpSpPr>
        <p:grpSpPr>
          <a:xfrm>
            <a:off x="3503440" y="579165"/>
            <a:ext cx="2270795" cy="650529"/>
            <a:chOff x="2284412" y="1996853"/>
            <a:chExt cx="2674493" cy="650529"/>
          </a:xfrm>
        </p:grpSpPr>
        <p:sp>
          <p:nvSpPr>
            <p:cNvPr id="5" name="TextBox 4">
              <a:extLst>
                <a:ext uri="{FF2B5EF4-FFF2-40B4-BE49-F238E27FC236}">
                  <a16:creationId xmlns:a16="http://schemas.microsoft.com/office/drawing/2014/main" id="{E5CBA26B-0C4B-D34F-AFBD-5C0F6214B76B}"/>
                </a:ext>
              </a:extLst>
            </p:cNvPr>
            <p:cNvSpPr txBox="1"/>
            <p:nvPr/>
          </p:nvSpPr>
          <p:spPr>
            <a:xfrm>
              <a:off x="2284412" y="1996853"/>
              <a:ext cx="2476502" cy="584775"/>
            </a:xfrm>
            <a:prstGeom prst="rect">
              <a:avLst/>
            </a:prstGeom>
            <a:noFill/>
          </p:spPr>
          <p:txBody>
            <a:bodyPr wrap="square" rtlCol="0">
              <a:spAutoFit/>
            </a:bodyPr>
            <a:lstStyle/>
            <a:p>
              <a:r>
                <a:rPr lang="en-US" sz="3200" dirty="0"/>
                <a:t>Chancellor</a:t>
              </a:r>
            </a:p>
          </p:txBody>
        </p:sp>
        <p:sp>
          <p:nvSpPr>
            <p:cNvPr id="10" name="Rectangle 9">
              <a:extLst>
                <a:ext uri="{FF2B5EF4-FFF2-40B4-BE49-F238E27FC236}">
                  <a16:creationId xmlns:a16="http://schemas.microsoft.com/office/drawing/2014/main" id="{6F462223-9F03-0340-BB9F-731214FD8995}"/>
                </a:ext>
              </a:extLst>
            </p:cNvPr>
            <p:cNvSpPr/>
            <p:nvPr/>
          </p:nvSpPr>
          <p:spPr bwMode="auto">
            <a:xfrm>
              <a:off x="2284414" y="2004957"/>
              <a:ext cx="2674491" cy="642425"/>
            </a:xfrm>
            <a:prstGeom prst="rect">
              <a:avLst/>
            </a:prstGeom>
            <a:no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grpSp>
      <p:grpSp>
        <p:nvGrpSpPr>
          <p:cNvPr id="15" name="Group 14">
            <a:extLst>
              <a:ext uri="{FF2B5EF4-FFF2-40B4-BE49-F238E27FC236}">
                <a16:creationId xmlns:a16="http://schemas.microsoft.com/office/drawing/2014/main" id="{9661EFB7-C288-BB45-8884-41A63F52CC3E}"/>
              </a:ext>
            </a:extLst>
          </p:cNvPr>
          <p:cNvGrpSpPr/>
          <p:nvPr/>
        </p:nvGrpSpPr>
        <p:grpSpPr>
          <a:xfrm>
            <a:off x="428095" y="2299189"/>
            <a:ext cx="1831056" cy="915162"/>
            <a:chOff x="306163" y="3423517"/>
            <a:chExt cx="2112767" cy="650295"/>
          </a:xfrm>
        </p:grpSpPr>
        <p:sp>
          <p:nvSpPr>
            <p:cNvPr id="6" name="TextBox 5">
              <a:extLst>
                <a:ext uri="{FF2B5EF4-FFF2-40B4-BE49-F238E27FC236}">
                  <a16:creationId xmlns:a16="http://schemas.microsoft.com/office/drawing/2014/main" id="{72CEBCA0-B300-214D-AF3B-8034D3B07746}"/>
                </a:ext>
              </a:extLst>
            </p:cNvPr>
            <p:cNvSpPr txBox="1"/>
            <p:nvPr/>
          </p:nvSpPr>
          <p:spPr>
            <a:xfrm>
              <a:off x="531812" y="3489037"/>
              <a:ext cx="1828793" cy="584775"/>
            </a:xfrm>
            <a:prstGeom prst="rect">
              <a:avLst/>
            </a:prstGeom>
            <a:noFill/>
          </p:spPr>
          <p:txBody>
            <a:bodyPr wrap="square" rtlCol="0">
              <a:spAutoFit/>
            </a:bodyPr>
            <a:lstStyle/>
            <a:p>
              <a:r>
                <a:rPr lang="en-US" sz="3200" dirty="0"/>
                <a:t>Provost</a:t>
              </a:r>
            </a:p>
          </p:txBody>
        </p:sp>
        <p:sp>
          <p:nvSpPr>
            <p:cNvPr id="11" name="Rectangle 10">
              <a:extLst>
                <a:ext uri="{FF2B5EF4-FFF2-40B4-BE49-F238E27FC236}">
                  <a16:creationId xmlns:a16="http://schemas.microsoft.com/office/drawing/2014/main" id="{BB7E9A16-B807-1D4F-ACED-8B156771D1EE}"/>
                </a:ext>
              </a:extLst>
            </p:cNvPr>
            <p:cNvSpPr/>
            <p:nvPr/>
          </p:nvSpPr>
          <p:spPr bwMode="auto">
            <a:xfrm>
              <a:off x="306163" y="3423517"/>
              <a:ext cx="2112767" cy="584775"/>
            </a:xfrm>
            <a:prstGeom prst="rect">
              <a:avLst/>
            </a:prstGeom>
            <a:no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grpSp>
      <p:grpSp>
        <p:nvGrpSpPr>
          <p:cNvPr id="16" name="Group 15">
            <a:extLst>
              <a:ext uri="{FF2B5EF4-FFF2-40B4-BE49-F238E27FC236}">
                <a16:creationId xmlns:a16="http://schemas.microsoft.com/office/drawing/2014/main" id="{EACCEBBB-EFBB-1C45-9F45-17A81ED54DA8}"/>
              </a:ext>
            </a:extLst>
          </p:cNvPr>
          <p:cNvGrpSpPr/>
          <p:nvPr/>
        </p:nvGrpSpPr>
        <p:grpSpPr>
          <a:xfrm>
            <a:off x="5232842" y="2260643"/>
            <a:ext cx="4089149" cy="3191023"/>
            <a:chOff x="4722811" y="3357378"/>
            <a:chExt cx="4089149" cy="3191023"/>
          </a:xfrm>
        </p:grpSpPr>
        <p:sp>
          <p:nvSpPr>
            <p:cNvPr id="7" name="TextBox 6">
              <a:extLst>
                <a:ext uri="{FF2B5EF4-FFF2-40B4-BE49-F238E27FC236}">
                  <a16:creationId xmlns:a16="http://schemas.microsoft.com/office/drawing/2014/main" id="{7A92B099-0E20-0444-8FFC-5A9EAC717472}"/>
                </a:ext>
              </a:extLst>
            </p:cNvPr>
            <p:cNvSpPr txBox="1"/>
            <p:nvPr/>
          </p:nvSpPr>
          <p:spPr>
            <a:xfrm>
              <a:off x="4773360" y="3458223"/>
              <a:ext cx="4038600" cy="3046988"/>
            </a:xfrm>
            <a:prstGeom prst="rect">
              <a:avLst/>
            </a:prstGeom>
            <a:noFill/>
          </p:spPr>
          <p:txBody>
            <a:bodyPr wrap="square" rtlCol="0">
              <a:spAutoFit/>
            </a:bodyPr>
            <a:lstStyle/>
            <a:p>
              <a:r>
                <a:rPr lang="en-US" sz="3200" dirty="0"/>
                <a:t>Vice Chancellors for Student Affairs, Development, Communications, Finance, Research, Diversity</a:t>
              </a:r>
            </a:p>
          </p:txBody>
        </p:sp>
        <p:sp>
          <p:nvSpPr>
            <p:cNvPr id="12" name="Rectangle 11">
              <a:extLst>
                <a:ext uri="{FF2B5EF4-FFF2-40B4-BE49-F238E27FC236}">
                  <a16:creationId xmlns:a16="http://schemas.microsoft.com/office/drawing/2014/main" id="{85D4C042-6F04-234C-B696-15368F8F5574}"/>
                </a:ext>
              </a:extLst>
            </p:cNvPr>
            <p:cNvSpPr/>
            <p:nvPr/>
          </p:nvSpPr>
          <p:spPr bwMode="auto">
            <a:xfrm>
              <a:off x="4722811" y="3357378"/>
              <a:ext cx="3818999" cy="3191023"/>
            </a:xfrm>
            <a:prstGeom prst="rect">
              <a:avLst/>
            </a:prstGeom>
            <a:no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grpSp>
      <p:grpSp>
        <p:nvGrpSpPr>
          <p:cNvPr id="18" name="Group 17">
            <a:extLst>
              <a:ext uri="{FF2B5EF4-FFF2-40B4-BE49-F238E27FC236}">
                <a16:creationId xmlns:a16="http://schemas.microsoft.com/office/drawing/2014/main" id="{682A3903-D723-F843-9285-68F26A40C545}"/>
              </a:ext>
            </a:extLst>
          </p:cNvPr>
          <p:cNvGrpSpPr/>
          <p:nvPr/>
        </p:nvGrpSpPr>
        <p:grpSpPr>
          <a:xfrm>
            <a:off x="2528701" y="2990644"/>
            <a:ext cx="2057398" cy="594247"/>
            <a:chOff x="4017853" y="4936278"/>
            <a:chExt cx="2057398" cy="594247"/>
          </a:xfrm>
        </p:grpSpPr>
        <p:sp>
          <p:nvSpPr>
            <p:cNvPr id="9" name="Rectangle 8">
              <a:extLst>
                <a:ext uri="{FF2B5EF4-FFF2-40B4-BE49-F238E27FC236}">
                  <a16:creationId xmlns:a16="http://schemas.microsoft.com/office/drawing/2014/main" id="{C99D38FF-9DE5-3945-BAF2-D9E113C5B272}"/>
                </a:ext>
              </a:extLst>
            </p:cNvPr>
            <p:cNvSpPr/>
            <p:nvPr/>
          </p:nvSpPr>
          <p:spPr bwMode="auto">
            <a:xfrm>
              <a:off x="4017853" y="4936278"/>
              <a:ext cx="2057385" cy="594247"/>
            </a:xfrm>
            <a:prstGeom prst="rect">
              <a:avLst/>
            </a:prstGeom>
            <a:no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7" name="TextBox 16">
              <a:extLst>
                <a:ext uri="{FF2B5EF4-FFF2-40B4-BE49-F238E27FC236}">
                  <a16:creationId xmlns:a16="http://schemas.microsoft.com/office/drawing/2014/main" id="{8F91542A-AAE1-7D43-BB23-C38E9E9AB968}"/>
                </a:ext>
              </a:extLst>
            </p:cNvPr>
            <p:cNvSpPr txBox="1"/>
            <p:nvPr/>
          </p:nvSpPr>
          <p:spPr>
            <a:xfrm>
              <a:off x="4303712" y="4936278"/>
              <a:ext cx="1771539" cy="523220"/>
            </a:xfrm>
            <a:prstGeom prst="rect">
              <a:avLst/>
            </a:prstGeom>
            <a:noFill/>
          </p:spPr>
          <p:txBody>
            <a:bodyPr wrap="square" rtlCol="0">
              <a:spAutoFit/>
            </a:bodyPr>
            <a:lstStyle/>
            <a:p>
              <a:r>
                <a:rPr lang="en-US" sz="2800" dirty="0"/>
                <a:t>Athletics</a:t>
              </a:r>
            </a:p>
          </p:txBody>
        </p:sp>
      </p:grpSp>
      <p:grpSp>
        <p:nvGrpSpPr>
          <p:cNvPr id="19" name="Group 18">
            <a:extLst>
              <a:ext uri="{FF2B5EF4-FFF2-40B4-BE49-F238E27FC236}">
                <a16:creationId xmlns:a16="http://schemas.microsoft.com/office/drawing/2014/main" id="{79C39033-1E03-5E49-8287-4D309BA3DFAF}"/>
              </a:ext>
            </a:extLst>
          </p:cNvPr>
          <p:cNvGrpSpPr/>
          <p:nvPr/>
        </p:nvGrpSpPr>
        <p:grpSpPr>
          <a:xfrm>
            <a:off x="623657" y="3856155"/>
            <a:ext cx="1348350" cy="560070"/>
            <a:chOff x="4082715" y="4847850"/>
            <a:chExt cx="3995138" cy="1345470"/>
          </a:xfrm>
        </p:grpSpPr>
        <p:sp>
          <p:nvSpPr>
            <p:cNvPr id="20" name="Rectangle 19">
              <a:extLst>
                <a:ext uri="{FF2B5EF4-FFF2-40B4-BE49-F238E27FC236}">
                  <a16:creationId xmlns:a16="http://schemas.microsoft.com/office/drawing/2014/main" id="{CD3E7B7E-5C0E-A24D-86BA-AC7E093A2CBF}"/>
                </a:ext>
              </a:extLst>
            </p:cNvPr>
            <p:cNvSpPr/>
            <p:nvPr/>
          </p:nvSpPr>
          <p:spPr bwMode="auto">
            <a:xfrm>
              <a:off x="4082715" y="4847850"/>
              <a:ext cx="3995138" cy="1345470"/>
            </a:xfrm>
            <a:prstGeom prst="rect">
              <a:avLst/>
            </a:prstGeom>
            <a:no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Times New Roman" charset="0"/>
                <a:ea typeface="ＭＳ Ｐゴシック" charset="0"/>
              </a:endParaRPr>
            </a:p>
          </p:txBody>
        </p:sp>
        <p:sp>
          <p:nvSpPr>
            <p:cNvPr id="21" name="TextBox 20">
              <a:extLst>
                <a:ext uri="{FF2B5EF4-FFF2-40B4-BE49-F238E27FC236}">
                  <a16:creationId xmlns:a16="http://schemas.microsoft.com/office/drawing/2014/main" id="{396C15F6-C517-474A-8035-B866558BB8F2}"/>
                </a:ext>
              </a:extLst>
            </p:cNvPr>
            <p:cNvSpPr txBox="1"/>
            <p:nvPr/>
          </p:nvSpPr>
          <p:spPr>
            <a:xfrm>
              <a:off x="4303712" y="4936277"/>
              <a:ext cx="3567705" cy="1257040"/>
            </a:xfrm>
            <a:prstGeom prst="rect">
              <a:avLst/>
            </a:prstGeom>
            <a:noFill/>
          </p:spPr>
          <p:txBody>
            <a:bodyPr wrap="square" rtlCol="0">
              <a:spAutoFit/>
            </a:bodyPr>
            <a:lstStyle/>
            <a:p>
              <a:r>
                <a:rPr lang="en-US" sz="2800" dirty="0"/>
                <a:t>Deans</a:t>
              </a:r>
            </a:p>
          </p:txBody>
        </p:sp>
      </p:grpSp>
      <p:cxnSp>
        <p:nvCxnSpPr>
          <p:cNvPr id="24" name="Straight Connector 23">
            <a:extLst>
              <a:ext uri="{FF2B5EF4-FFF2-40B4-BE49-F238E27FC236}">
                <a16:creationId xmlns:a16="http://schemas.microsoft.com/office/drawing/2014/main" id="{B488D9AB-CF38-E348-8FD0-65A24019616D}"/>
              </a:ext>
            </a:extLst>
          </p:cNvPr>
          <p:cNvCxnSpPr/>
          <p:nvPr/>
        </p:nvCxnSpPr>
        <p:spPr bwMode="auto">
          <a:xfrm>
            <a:off x="4542465" y="1229694"/>
            <a:ext cx="0" cy="510767"/>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5" name="Straight Connector 24">
            <a:extLst>
              <a:ext uri="{FF2B5EF4-FFF2-40B4-BE49-F238E27FC236}">
                <a16:creationId xmlns:a16="http://schemas.microsoft.com/office/drawing/2014/main" id="{D3196E83-D41D-0049-B76B-473DB75CD6F9}"/>
              </a:ext>
            </a:extLst>
          </p:cNvPr>
          <p:cNvCxnSpPr/>
          <p:nvPr/>
        </p:nvCxnSpPr>
        <p:spPr bwMode="auto">
          <a:xfrm>
            <a:off x="7999242" y="1740461"/>
            <a:ext cx="0" cy="510767"/>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6" name="Straight Connector 25">
            <a:extLst>
              <a:ext uri="{FF2B5EF4-FFF2-40B4-BE49-F238E27FC236}">
                <a16:creationId xmlns:a16="http://schemas.microsoft.com/office/drawing/2014/main" id="{82179E71-B74A-254A-8A4F-C9B4ADE25B1D}"/>
              </a:ext>
            </a:extLst>
          </p:cNvPr>
          <p:cNvCxnSpPr>
            <a:cxnSpLocks/>
          </p:cNvCxnSpPr>
          <p:nvPr/>
        </p:nvCxnSpPr>
        <p:spPr bwMode="auto">
          <a:xfrm>
            <a:off x="1343623" y="3214351"/>
            <a:ext cx="0" cy="63107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7" name="Straight Connector 26">
            <a:extLst>
              <a:ext uri="{FF2B5EF4-FFF2-40B4-BE49-F238E27FC236}">
                <a16:creationId xmlns:a16="http://schemas.microsoft.com/office/drawing/2014/main" id="{B507B7BC-CB3A-B445-A23D-94E48E0A2A9C}"/>
              </a:ext>
            </a:extLst>
          </p:cNvPr>
          <p:cNvCxnSpPr>
            <a:cxnSpLocks/>
          </p:cNvCxnSpPr>
          <p:nvPr/>
        </p:nvCxnSpPr>
        <p:spPr bwMode="auto">
          <a:xfrm flipV="1">
            <a:off x="3558927" y="1769121"/>
            <a:ext cx="26174" cy="1192864"/>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2" name="Straight Connector 21">
            <a:extLst>
              <a:ext uri="{FF2B5EF4-FFF2-40B4-BE49-F238E27FC236}">
                <a16:creationId xmlns:a16="http://schemas.microsoft.com/office/drawing/2014/main" id="{C1C88CB3-6439-524D-8C18-8CA3C4B5B73E}"/>
              </a:ext>
            </a:extLst>
          </p:cNvPr>
          <p:cNvCxnSpPr/>
          <p:nvPr/>
        </p:nvCxnSpPr>
        <p:spPr bwMode="auto">
          <a:xfrm>
            <a:off x="1674642" y="1740461"/>
            <a:ext cx="6324600"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8" name="Straight Connector 27">
            <a:extLst>
              <a:ext uri="{FF2B5EF4-FFF2-40B4-BE49-F238E27FC236}">
                <a16:creationId xmlns:a16="http://schemas.microsoft.com/office/drawing/2014/main" id="{E379A932-9CB3-C243-98C9-D8DEE95CD5ED}"/>
              </a:ext>
            </a:extLst>
          </p:cNvPr>
          <p:cNvCxnSpPr>
            <a:cxnSpLocks/>
          </p:cNvCxnSpPr>
          <p:nvPr/>
        </p:nvCxnSpPr>
        <p:spPr bwMode="auto">
          <a:xfrm>
            <a:off x="1674642" y="1740461"/>
            <a:ext cx="0" cy="558728"/>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30" name="Group 29">
            <a:extLst>
              <a:ext uri="{FF2B5EF4-FFF2-40B4-BE49-F238E27FC236}">
                <a16:creationId xmlns:a16="http://schemas.microsoft.com/office/drawing/2014/main" id="{29B743B1-3A5B-2A43-B056-FBF693E40AB7}"/>
              </a:ext>
            </a:extLst>
          </p:cNvPr>
          <p:cNvGrpSpPr/>
          <p:nvPr/>
        </p:nvGrpSpPr>
        <p:grpSpPr>
          <a:xfrm>
            <a:off x="169501" y="5696178"/>
            <a:ext cx="3428999" cy="821253"/>
            <a:chOff x="4082715" y="4847850"/>
            <a:chExt cx="3995138" cy="1345470"/>
          </a:xfrm>
        </p:grpSpPr>
        <p:sp>
          <p:nvSpPr>
            <p:cNvPr id="31" name="Rectangle 30">
              <a:extLst>
                <a:ext uri="{FF2B5EF4-FFF2-40B4-BE49-F238E27FC236}">
                  <a16:creationId xmlns:a16="http://schemas.microsoft.com/office/drawing/2014/main" id="{680C338A-8529-034F-8986-16C6D52F802B}"/>
                </a:ext>
              </a:extLst>
            </p:cNvPr>
            <p:cNvSpPr/>
            <p:nvPr/>
          </p:nvSpPr>
          <p:spPr bwMode="auto">
            <a:xfrm>
              <a:off x="4082715" y="4847850"/>
              <a:ext cx="3995138" cy="1345470"/>
            </a:xfrm>
            <a:prstGeom prst="rect">
              <a:avLst/>
            </a:prstGeom>
            <a:no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Times New Roman" charset="0"/>
                <a:ea typeface="ＭＳ Ｐゴシック" charset="0"/>
              </a:endParaRPr>
            </a:p>
          </p:txBody>
        </p:sp>
        <p:sp>
          <p:nvSpPr>
            <p:cNvPr id="32" name="TextBox 31">
              <a:extLst>
                <a:ext uri="{FF2B5EF4-FFF2-40B4-BE49-F238E27FC236}">
                  <a16:creationId xmlns:a16="http://schemas.microsoft.com/office/drawing/2014/main" id="{960A0D3C-6B96-8E43-AE5B-E1891B0D8FF9}"/>
                </a:ext>
              </a:extLst>
            </p:cNvPr>
            <p:cNvSpPr txBox="1"/>
            <p:nvPr/>
          </p:nvSpPr>
          <p:spPr>
            <a:xfrm>
              <a:off x="4303712" y="4936276"/>
              <a:ext cx="3567705" cy="857198"/>
            </a:xfrm>
            <a:prstGeom prst="rect">
              <a:avLst/>
            </a:prstGeom>
            <a:noFill/>
          </p:spPr>
          <p:txBody>
            <a:bodyPr wrap="square" rtlCol="0">
              <a:spAutoFit/>
            </a:bodyPr>
            <a:lstStyle/>
            <a:p>
              <a:r>
                <a:rPr lang="en-US" sz="2800" dirty="0"/>
                <a:t>Department Heads</a:t>
              </a:r>
            </a:p>
          </p:txBody>
        </p:sp>
      </p:grpSp>
      <p:cxnSp>
        <p:nvCxnSpPr>
          <p:cNvPr id="33" name="Straight Connector 32">
            <a:extLst>
              <a:ext uri="{FF2B5EF4-FFF2-40B4-BE49-F238E27FC236}">
                <a16:creationId xmlns:a16="http://schemas.microsoft.com/office/drawing/2014/main" id="{D3E6180E-23B6-E142-9144-CE00E206F420}"/>
              </a:ext>
            </a:extLst>
          </p:cNvPr>
          <p:cNvCxnSpPr>
            <a:cxnSpLocks/>
            <a:stCxn id="21" idx="2"/>
          </p:cNvCxnSpPr>
          <p:nvPr/>
        </p:nvCxnSpPr>
        <p:spPr bwMode="auto">
          <a:xfrm flipH="1">
            <a:off x="1297832" y="4416224"/>
            <a:ext cx="2457" cy="1279954"/>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4" name="Straight Connector 33">
            <a:extLst>
              <a:ext uri="{FF2B5EF4-FFF2-40B4-BE49-F238E27FC236}">
                <a16:creationId xmlns:a16="http://schemas.microsoft.com/office/drawing/2014/main" id="{4CDEED14-8716-3D4C-8302-A8901AC3A82C}"/>
              </a:ext>
            </a:extLst>
          </p:cNvPr>
          <p:cNvCxnSpPr>
            <a:cxnSpLocks/>
          </p:cNvCxnSpPr>
          <p:nvPr/>
        </p:nvCxnSpPr>
        <p:spPr bwMode="auto">
          <a:xfrm>
            <a:off x="1297832" y="5408476"/>
            <a:ext cx="3539110"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35" name="Group 34">
            <a:extLst>
              <a:ext uri="{FF2B5EF4-FFF2-40B4-BE49-F238E27FC236}">
                <a16:creationId xmlns:a16="http://schemas.microsoft.com/office/drawing/2014/main" id="{A679CC85-89EB-DC4F-8661-53D7CEE48FF8}"/>
              </a:ext>
            </a:extLst>
          </p:cNvPr>
          <p:cNvGrpSpPr/>
          <p:nvPr/>
        </p:nvGrpSpPr>
        <p:grpSpPr>
          <a:xfrm>
            <a:off x="4059735" y="5706273"/>
            <a:ext cx="3428999" cy="821253"/>
            <a:chOff x="4082715" y="4847850"/>
            <a:chExt cx="3995138" cy="1345470"/>
          </a:xfrm>
        </p:grpSpPr>
        <p:sp>
          <p:nvSpPr>
            <p:cNvPr id="36" name="Rectangle 35">
              <a:extLst>
                <a:ext uri="{FF2B5EF4-FFF2-40B4-BE49-F238E27FC236}">
                  <a16:creationId xmlns:a16="http://schemas.microsoft.com/office/drawing/2014/main" id="{420FA589-B51F-B44C-AB73-4C2E1FEE80A8}"/>
                </a:ext>
              </a:extLst>
            </p:cNvPr>
            <p:cNvSpPr/>
            <p:nvPr/>
          </p:nvSpPr>
          <p:spPr bwMode="auto">
            <a:xfrm>
              <a:off x="4082715" y="4847850"/>
              <a:ext cx="3995138" cy="1345470"/>
            </a:xfrm>
            <a:prstGeom prst="rect">
              <a:avLst/>
            </a:prstGeom>
            <a:no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Times New Roman" charset="0"/>
                <a:ea typeface="ＭＳ Ｐゴシック" charset="0"/>
              </a:endParaRPr>
            </a:p>
          </p:txBody>
        </p:sp>
        <p:sp>
          <p:nvSpPr>
            <p:cNvPr id="37" name="TextBox 36">
              <a:extLst>
                <a:ext uri="{FF2B5EF4-FFF2-40B4-BE49-F238E27FC236}">
                  <a16:creationId xmlns:a16="http://schemas.microsoft.com/office/drawing/2014/main" id="{DB94E3D2-9C5A-8649-B50C-EE354B1D5F01}"/>
                </a:ext>
              </a:extLst>
            </p:cNvPr>
            <p:cNvSpPr txBox="1"/>
            <p:nvPr/>
          </p:nvSpPr>
          <p:spPr>
            <a:xfrm>
              <a:off x="4303712" y="4936276"/>
              <a:ext cx="3567705" cy="857198"/>
            </a:xfrm>
            <a:prstGeom prst="rect">
              <a:avLst/>
            </a:prstGeom>
            <a:noFill/>
          </p:spPr>
          <p:txBody>
            <a:bodyPr wrap="square" rtlCol="0">
              <a:spAutoFit/>
            </a:bodyPr>
            <a:lstStyle/>
            <a:p>
              <a:r>
                <a:rPr lang="en-US" sz="2800" dirty="0"/>
                <a:t>Associate Deans</a:t>
              </a:r>
            </a:p>
          </p:txBody>
        </p:sp>
      </p:grpSp>
      <p:cxnSp>
        <p:nvCxnSpPr>
          <p:cNvPr id="38" name="Straight Connector 37">
            <a:extLst>
              <a:ext uri="{FF2B5EF4-FFF2-40B4-BE49-F238E27FC236}">
                <a16:creationId xmlns:a16="http://schemas.microsoft.com/office/drawing/2014/main" id="{7E7D51D8-5A3C-7842-B651-30970B323394}"/>
              </a:ext>
            </a:extLst>
          </p:cNvPr>
          <p:cNvCxnSpPr>
            <a:cxnSpLocks/>
          </p:cNvCxnSpPr>
          <p:nvPr/>
        </p:nvCxnSpPr>
        <p:spPr bwMode="auto">
          <a:xfrm>
            <a:off x="4836942" y="5408476"/>
            <a:ext cx="0" cy="28770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0" name="Straight Connector 39">
            <a:extLst>
              <a:ext uri="{FF2B5EF4-FFF2-40B4-BE49-F238E27FC236}">
                <a16:creationId xmlns:a16="http://schemas.microsoft.com/office/drawing/2014/main" id="{05251BAE-2AB5-044C-8A1A-73F5B9A91BE0}"/>
              </a:ext>
            </a:extLst>
          </p:cNvPr>
          <p:cNvCxnSpPr>
            <a:cxnSpLocks/>
          </p:cNvCxnSpPr>
          <p:nvPr/>
        </p:nvCxnSpPr>
        <p:spPr bwMode="auto">
          <a:xfrm>
            <a:off x="1452642" y="6527526"/>
            <a:ext cx="0" cy="28770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41" name="Group 40">
            <a:extLst>
              <a:ext uri="{FF2B5EF4-FFF2-40B4-BE49-F238E27FC236}">
                <a16:creationId xmlns:a16="http://schemas.microsoft.com/office/drawing/2014/main" id="{ADE2E9F3-DA44-7044-A1C9-CB6642C419F1}"/>
              </a:ext>
            </a:extLst>
          </p:cNvPr>
          <p:cNvGrpSpPr/>
          <p:nvPr/>
        </p:nvGrpSpPr>
        <p:grpSpPr>
          <a:xfrm>
            <a:off x="623657" y="6825323"/>
            <a:ext cx="1708387" cy="990916"/>
            <a:chOff x="4082715" y="4847850"/>
            <a:chExt cx="3995138" cy="2380502"/>
          </a:xfrm>
        </p:grpSpPr>
        <p:sp>
          <p:nvSpPr>
            <p:cNvPr id="42" name="Rectangle 41">
              <a:extLst>
                <a:ext uri="{FF2B5EF4-FFF2-40B4-BE49-F238E27FC236}">
                  <a16:creationId xmlns:a16="http://schemas.microsoft.com/office/drawing/2014/main" id="{333BF291-5A6C-4444-BDBD-3FDFEA843B8A}"/>
                </a:ext>
              </a:extLst>
            </p:cNvPr>
            <p:cNvSpPr/>
            <p:nvPr/>
          </p:nvSpPr>
          <p:spPr bwMode="auto">
            <a:xfrm>
              <a:off x="4082715" y="4847850"/>
              <a:ext cx="3995138" cy="1345470"/>
            </a:xfrm>
            <a:prstGeom prst="rect">
              <a:avLst/>
            </a:prstGeom>
            <a:no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Times New Roman" charset="0"/>
                <a:ea typeface="ＭＳ Ｐゴシック" charset="0"/>
              </a:endParaRPr>
            </a:p>
          </p:txBody>
        </p:sp>
        <p:sp>
          <p:nvSpPr>
            <p:cNvPr id="43" name="TextBox 42">
              <a:extLst>
                <a:ext uri="{FF2B5EF4-FFF2-40B4-BE49-F238E27FC236}">
                  <a16:creationId xmlns:a16="http://schemas.microsoft.com/office/drawing/2014/main" id="{A88E56DC-9DB5-3546-B96F-3E8B1ABF6F78}"/>
                </a:ext>
              </a:extLst>
            </p:cNvPr>
            <p:cNvSpPr txBox="1"/>
            <p:nvPr/>
          </p:nvSpPr>
          <p:spPr>
            <a:xfrm>
              <a:off x="4303712" y="4936277"/>
              <a:ext cx="3567704" cy="2292075"/>
            </a:xfrm>
            <a:prstGeom prst="rect">
              <a:avLst/>
            </a:prstGeom>
            <a:noFill/>
          </p:spPr>
          <p:txBody>
            <a:bodyPr wrap="square" rtlCol="0">
              <a:spAutoFit/>
            </a:bodyPr>
            <a:lstStyle/>
            <a:p>
              <a:r>
                <a:rPr lang="en-US" sz="2800" dirty="0"/>
                <a:t>Faculty</a:t>
              </a:r>
            </a:p>
          </p:txBody>
        </p:sp>
      </p:grpSp>
    </p:spTree>
    <p:extLst>
      <p:ext uri="{BB962C8B-B14F-4D97-AF65-F5344CB8AC3E}">
        <p14:creationId xmlns:p14="http://schemas.microsoft.com/office/powerpoint/2010/main" val="36173545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60612" y="7164943"/>
            <a:ext cx="6553200" cy="369332"/>
          </a:xfrm>
          <a:prstGeom prst="rect">
            <a:avLst/>
          </a:prstGeom>
          <a:noFill/>
        </p:spPr>
        <p:txBody>
          <a:bodyPr wrap="square" rtlCol="0">
            <a:spAutoFit/>
          </a:bodyPr>
          <a:lstStyle/>
          <a:p>
            <a:r>
              <a:rPr lang="en-US" sz="1800" dirty="0"/>
              <a:t>From Stanford President Website</a:t>
            </a:r>
          </a:p>
        </p:txBody>
      </p:sp>
      <p:pic>
        <p:nvPicPr>
          <p:cNvPr id="5" name="Picture 4">
            <a:extLst>
              <a:ext uri="{FF2B5EF4-FFF2-40B4-BE49-F238E27FC236}">
                <a16:creationId xmlns:a16="http://schemas.microsoft.com/office/drawing/2014/main" id="{E2A861DC-D8A5-8CF9-745B-D69134B8853C}"/>
              </a:ext>
            </a:extLst>
          </p:cNvPr>
          <p:cNvPicPr>
            <a:picLocks noChangeAspect="1"/>
          </p:cNvPicPr>
          <p:nvPr/>
        </p:nvPicPr>
        <p:blipFill>
          <a:blip r:embed="rId2"/>
          <a:stretch>
            <a:fillRect/>
          </a:stretch>
        </p:blipFill>
        <p:spPr>
          <a:xfrm>
            <a:off x="1598612" y="362230"/>
            <a:ext cx="5284210" cy="6838390"/>
          </a:xfrm>
          <a:prstGeom prst="rect">
            <a:avLst/>
          </a:prstGeom>
        </p:spPr>
      </p:pic>
    </p:spTree>
    <p:extLst>
      <p:ext uri="{BB962C8B-B14F-4D97-AF65-F5344CB8AC3E}">
        <p14:creationId xmlns:p14="http://schemas.microsoft.com/office/powerpoint/2010/main" val="10549006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333D03-3865-EC12-36BF-88E1119C3AEE}"/>
              </a:ext>
            </a:extLst>
          </p:cNvPr>
          <p:cNvPicPr>
            <a:picLocks noChangeAspect="1"/>
          </p:cNvPicPr>
          <p:nvPr/>
        </p:nvPicPr>
        <p:blipFill>
          <a:blip r:embed="rId2"/>
          <a:stretch>
            <a:fillRect/>
          </a:stretch>
        </p:blipFill>
        <p:spPr>
          <a:xfrm>
            <a:off x="1800802" y="0"/>
            <a:ext cx="5844020" cy="7562850"/>
          </a:xfrm>
          <a:prstGeom prst="rect">
            <a:avLst/>
          </a:prstGeom>
        </p:spPr>
      </p:pic>
      <p:sp>
        <p:nvSpPr>
          <p:cNvPr id="4" name="TextBox 3">
            <a:extLst>
              <a:ext uri="{FF2B5EF4-FFF2-40B4-BE49-F238E27FC236}">
                <a16:creationId xmlns:a16="http://schemas.microsoft.com/office/drawing/2014/main" id="{261FA7F4-59F1-64D4-0F66-A6FCF458D498}"/>
              </a:ext>
            </a:extLst>
          </p:cNvPr>
          <p:cNvSpPr txBox="1"/>
          <p:nvPr/>
        </p:nvSpPr>
        <p:spPr>
          <a:xfrm>
            <a:off x="3656012" y="7164943"/>
            <a:ext cx="6553200" cy="646331"/>
          </a:xfrm>
          <a:prstGeom prst="rect">
            <a:avLst/>
          </a:prstGeom>
          <a:noFill/>
        </p:spPr>
        <p:txBody>
          <a:bodyPr wrap="square" rtlCol="0">
            <a:spAutoFit/>
          </a:bodyPr>
          <a:lstStyle/>
          <a:p>
            <a:r>
              <a:rPr lang="en-US" sz="1800" dirty="0"/>
              <a:t>From Stanford Provost</a:t>
            </a:r>
          </a:p>
          <a:p>
            <a:r>
              <a:rPr lang="en-US" sz="1800" dirty="0"/>
              <a:t>Website</a:t>
            </a:r>
          </a:p>
        </p:txBody>
      </p:sp>
    </p:spTree>
    <p:extLst>
      <p:ext uri="{BB962C8B-B14F-4D97-AF65-F5344CB8AC3E}">
        <p14:creationId xmlns:p14="http://schemas.microsoft.com/office/powerpoint/2010/main" val="4231784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1C1B46-8B11-314D-B525-2F35525129D2}"/>
              </a:ext>
            </a:extLst>
          </p:cNvPr>
          <p:cNvPicPr>
            <a:picLocks noChangeAspect="1"/>
          </p:cNvPicPr>
          <p:nvPr/>
        </p:nvPicPr>
        <p:blipFill>
          <a:blip r:embed="rId2"/>
          <a:stretch>
            <a:fillRect/>
          </a:stretch>
        </p:blipFill>
        <p:spPr>
          <a:xfrm>
            <a:off x="150812" y="866775"/>
            <a:ext cx="10058400" cy="7543800"/>
          </a:xfrm>
          <a:prstGeom prst="rect">
            <a:avLst/>
          </a:prstGeom>
        </p:spPr>
      </p:pic>
      <p:sp>
        <p:nvSpPr>
          <p:cNvPr id="4" name="TextBox 3">
            <a:extLst>
              <a:ext uri="{FF2B5EF4-FFF2-40B4-BE49-F238E27FC236}">
                <a16:creationId xmlns:a16="http://schemas.microsoft.com/office/drawing/2014/main" id="{93325791-AFF1-6A4F-8713-D7395A80AED3}"/>
              </a:ext>
            </a:extLst>
          </p:cNvPr>
          <p:cNvSpPr txBox="1"/>
          <p:nvPr/>
        </p:nvSpPr>
        <p:spPr>
          <a:xfrm>
            <a:off x="1293812" y="200025"/>
            <a:ext cx="6553200" cy="707886"/>
          </a:xfrm>
          <a:prstGeom prst="rect">
            <a:avLst/>
          </a:prstGeom>
          <a:noFill/>
        </p:spPr>
        <p:txBody>
          <a:bodyPr wrap="square" rtlCol="0">
            <a:spAutoFit/>
          </a:bodyPr>
          <a:lstStyle/>
          <a:p>
            <a:r>
              <a:rPr lang="en-US" dirty="0"/>
              <a:t>UTK Organization chart</a:t>
            </a:r>
          </a:p>
        </p:txBody>
      </p:sp>
    </p:spTree>
    <p:extLst>
      <p:ext uri="{BB962C8B-B14F-4D97-AF65-F5344CB8AC3E}">
        <p14:creationId xmlns:p14="http://schemas.microsoft.com/office/powerpoint/2010/main" val="36768587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104775"/>
            <a:ext cx="8029575" cy="1260475"/>
          </a:xfrm>
        </p:spPr>
        <p:txBody>
          <a:bodyPr/>
          <a:lstStyle/>
          <a:p>
            <a:pPr>
              <a:defRPr/>
            </a:pPr>
            <a:r>
              <a:rPr lang="en-US" sz="4000" b="1" dirty="0">
                <a:solidFill>
                  <a:srgbClr val="000090"/>
                </a:solidFill>
              </a:rPr>
              <a:t>Departmental Structures:</a:t>
            </a:r>
          </a:p>
        </p:txBody>
      </p:sp>
      <p:sp>
        <p:nvSpPr>
          <p:cNvPr id="321539" name="Rectangle 3"/>
          <p:cNvSpPr>
            <a:spLocks noGrp="1" noChangeArrowheads="1"/>
          </p:cNvSpPr>
          <p:nvPr>
            <p:ph type="body" idx="1"/>
          </p:nvPr>
        </p:nvSpPr>
        <p:spPr>
          <a:xfrm>
            <a:off x="708024" y="962025"/>
            <a:ext cx="8029575" cy="6054725"/>
          </a:xfrm>
          <a:ln>
            <a:solidFill>
              <a:schemeClr val="bg1"/>
            </a:solidFill>
          </a:ln>
        </p:spPr>
        <p:txBody>
          <a:bodyPr/>
          <a:lstStyle/>
          <a:p>
            <a:pPr>
              <a:lnSpc>
                <a:spcPct val="90000"/>
              </a:lnSpc>
              <a:buFontTx/>
              <a:buNone/>
              <a:defRPr/>
            </a:pPr>
            <a:r>
              <a:rPr lang="en-US" sz="2600" dirty="0"/>
              <a:t>Except for those reporting to some type of center or interdisciplinary units, faculty generally report to a Department.</a:t>
            </a:r>
          </a:p>
          <a:p>
            <a:pPr>
              <a:lnSpc>
                <a:spcPct val="90000"/>
              </a:lnSpc>
              <a:buFontTx/>
              <a:buNone/>
              <a:defRPr/>
            </a:pPr>
            <a:r>
              <a:rPr lang="en-US" sz="2600" dirty="0"/>
              <a:t>There are two general ways Departments are led:</a:t>
            </a:r>
          </a:p>
          <a:p>
            <a:pPr>
              <a:lnSpc>
                <a:spcPct val="90000"/>
              </a:lnSpc>
              <a:buFontTx/>
              <a:buNone/>
              <a:defRPr/>
            </a:pPr>
            <a:r>
              <a:rPr lang="en-US" sz="2600" dirty="0"/>
              <a:t>Department Head – appointed by a Dean, serves at the pleasure of the Dean for 3-5 years and often longer, has authority over issues such as recommending raises for faculty, and decisions on hiring by making recommendations to Dean – may be external hire</a:t>
            </a:r>
          </a:p>
          <a:p>
            <a:pPr>
              <a:lnSpc>
                <a:spcPct val="90000"/>
              </a:lnSpc>
              <a:buFontTx/>
              <a:buNone/>
              <a:defRPr/>
            </a:pPr>
            <a:r>
              <a:rPr lang="en-US" sz="2600" dirty="0"/>
              <a:t>Department Chair – elected by the faculty though appointed formally by Dean, serves at the pleasure of the faculty, expected to rotate among senior faculty who take their turn serving typically a 3-year term, may not have authority over faculty salary, hiring decisions typically made by faculty and then recommended by Chair to Dean – usually internal appointment</a:t>
            </a:r>
          </a:p>
          <a:p>
            <a:pPr>
              <a:lnSpc>
                <a:spcPct val="90000"/>
              </a:lnSpc>
              <a:buFontTx/>
              <a:buNone/>
              <a:defRPr/>
            </a:pPr>
            <a:endParaRPr lang="en-US" sz="3200" b="1" dirty="0"/>
          </a:p>
        </p:txBody>
      </p:sp>
    </p:spTree>
    <p:extLst>
      <p:ext uri="{BB962C8B-B14F-4D97-AF65-F5344CB8AC3E}">
        <p14:creationId xmlns:p14="http://schemas.microsoft.com/office/powerpoint/2010/main" val="10248080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104775"/>
            <a:ext cx="8029575" cy="1260475"/>
          </a:xfrm>
        </p:spPr>
        <p:txBody>
          <a:bodyPr/>
          <a:lstStyle/>
          <a:p>
            <a:pPr>
              <a:defRPr/>
            </a:pPr>
            <a:r>
              <a:rPr lang="en-US" sz="4000" b="1" dirty="0">
                <a:solidFill>
                  <a:srgbClr val="000090"/>
                </a:solidFill>
              </a:rPr>
              <a:t>Departmental Structures:</a:t>
            </a:r>
          </a:p>
        </p:txBody>
      </p:sp>
      <p:sp>
        <p:nvSpPr>
          <p:cNvPr id="321539" name="Rectangle 3"/>
          <p:cNvSpPr>
            <a:spLocks noGrp="1" noChangeArrowheads="1"/>
          </p:cNvSpPr>
          <p:nvPr>
            <p:ph type="body" idx="1"/>
          </p:nvPr>
        </p:nvSpPr>
        <p:spPr>
          <a:xfrm>
            <a:off x="708024" y="962025"/>
            <a:ext cx="8029575" cy="6054725"/>
          </a:xfrm>
          <a:ln>
            <a:solidFill>
              <a:schemeClr val="bg1"/>
            </a:solidFill>
          </a:ln>
        </p:spPr>
        <p:txBody>
          <a:bodyPr/>
          <a:lstStyle/>
          <a:p>
            <a:pPr>
              <a:lnSpc>
                <a:spcPct val="90000"/>
              </a:lnSpc>
              <a:buFontTx/>
              <a:buNone/>
              <a:defRPr/>
            </a:pPr>
            <a:r>
              <a:rPr lang="en-US" sz="2600" dirty="0"/>
              <a:t>Governance documents – </a:t>
            </a:r>
          </a:p>
          <a:p>
            <a:pPr>
              <a:lnSpc>
                <a:spcPct val="90000"/>
              </a:lnSpc>
              <a:buFontTx/>
              <a:buNone/>
              <a:defRPr/>
            </a:pPr>
            <a:r>
              <a:rPr lang="en-US" sz="2600" dirty="0"/>
              <a:t>Bylaws of the Department typically provide guidance on hiring practices; expectations for retention, promotion and tenure that are specific to the department to expand on those provided in a Faculty Handbook; committees such as graduate affairs and undergraduate affairs; appointment, responsibilities and evaluation of Head/Chair; expectations regarding mentoring of undergraduate and graduate students. </a:t>
            </a:r>
          </a:p>
          <a:p>
            <a:pPr>
              <a:lnSpc>
                <a:spcPct val="90000"/>
              </a:lnSpc>
              <a:buFontTx/>
              <a:buNone/>
              <a:defRPr/>
            </a:pPr>
            <a:r>
              <a:rPr lang="en-US" sz="2600" dirty="0"/>
              <a:t>Curricular plans – as approved by the faculty for all degrees and aligned with College/University requirements</a:t>
            </a:r>
          </a:p>
          <a:p>
            <a:pPr>
              <a:lnSpc>
                <a:spcPct val="90000"/>
              </a:lnSpc>
              <a:buFontTx/>
              <a:buNone/>
              <a:defRPr/>
            </a:pPr>
            <a:r>
              <a:rPr lang="en-US" sz="2600" dirty="0"/>
              <a:t>Student handbooks – typically only for Graduate students with undergrads referred to curricular materials</a:t>
            </a:r>
            <a:endParaRPr lang="en-US" sz="3200" b="1" dirty="0"/>
          </a:p>
        </p:txBody>
      </p:sp>
    </p:spTree>
    <p:extLst>
      <p:ext uri="{BB962C8B-B14F-4D97-AF65-F5344CB8AC3E}">
        <p14:creationId xmlns:p14="http://schemas.microsoft.com/office/powerpoint/2010/main" val="13142959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104775"/>
            <a:ext cx="8029575" cy="1260475"/>
          </a:xfrm>
        </p:spPr>
        <p:txBody>
          <a:bodyPr/>
          <a:lstStyle/>
          <a:p>
            <a:pPr>
              <a:defRPr/>
            </a:pPr>
            <a:r>
              <a:rPr lang="en-US" sz="4000" b="1" dirty="0">
                <a:solidFill>
                  <a:srgbClr val="000090"/>
                </a:solidFill>
              </a:rPr>
              <a:t>College Structures:</a:t>
            </a:r>
          </a:p>
        </p:txBody>
      </p:sp>
      <p:sp>
        <p:nvSpPr>
          <p:cNvPr id="321539" name="Rectangle 3"/>
          <p:cNvSpPr>
            <a:spLocks noGrp="1" noChangeArrowheads="1"/>
          </p:cNvSpPr>
          <p:nvPr>
            <p:ph type="body" idx="1"/>
          </p:nvPr>
        </p:nvSpPr>
        <p:spPr>
          <a:xfrm>
            <a:off x="708024" y="962025"/>
            <a:ext cx="8029575" cy="6054725"/>
          </a:xfrm>
          <a:ln>
            <a:solidFill>
              <a:schemeClr val="bg1"/>
            </a:solidFill>
          </a:ln>
        </p:spPr>
        <p:txBody>
          <a:bodyPr/>
          <a:lstStyle/>
          <a:p>
            <a:pPr>
              <a:lnSpc>
                <a:spcPct val="90000"/>
              </a:lnSpc>
              <a:buFontTx/>
              <a:buNone/>
              <a:defRPr/>
            </a:pPr>
            <a:r>
              <a:rPr lang="en-US" sz="2600" dirty="0"/>
              <a:t>Colleges have their own structures that rely on participation from faculty in the departments that are part of the College. </a:t>
            </a:r>
          </a:p>
          <a:p>
            <a:pPr>
              <a:lnSpc>
                <a:spcPct val="90000"/>
              </a:lnSpc>
              <a:buFontTx/>
              <a:buNone/>
              <a:defRPr/>
            </a:pPr>
            <a:r>
              <a:rPr lang="en-US" sz="2600" dirty="0"/>
              <a:t>Governance documents – </a:t>
            </a:r>
          </a:p>
          <a:p>
            <a:pPr>
              <a:lnSpc>
                <a:spcPct val="90000"/>
              </a:lnSpc>
              <a:buFontTx/>
              <a:buNone/>
              <a:defRPr/>
            </a:pPr>
            <a:r>
              <a:rPr lang="en-US" sz="2600" dirty="0"/>
              <a:t>Bylaws of the College specify roles of Deans, their appointment process and evaluation; structure such as roles of Associate Deans (typically for faculty affairs, student affairs and research); any structure that groups departments into Divisions; committees such as curriculum, promotion and tenure (which looks at these for all departments in the College), and advisory; College-level guidelines for retention, promotion and tenure; selection of representatives to University Committees (e.g. Faculty Senate, Research Council, Teaching Council, University promotion and tenure Committee)</a:t>
            </a:r>
            <a:endParaRPr lang="en-US" sz="3200" b="1" dirty="0"/>
          </a:p>
        </p:txBody>
      </p:sp>
    </p:spTree>
    <p:extLst>
      <p:ext uri="{BB962C8B-B14F-4D97-AF65-F5344CB8AC3E}">
        <p14:creationId xmlns:p14="http://schemas.microsoft.com/office/powerpoint/2010/main" val="20290599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104775"/>
            <a:ext cx="8029575" cy="1260475"/>
          </a:xfrm>
        </p:spPr>
        <p:txBody>
          <a:bodyPr/>
          <a:lstStyle/>
          <a:p>
            <a:pPr>
              <a:defRPr/>
            </a:pPr>
            <a:r>
              <a:rPr lang="en-US" sz="4000" b="1" dirty="0">
                <a:solidFill>
                  <a:srgbClr val="000090"/>
                </a:solidFill>
              </a:rPr>
              <a:t>Budgets:</a:t>
            </a:r>
          </a:p>
        </p:txBody>
      </p:sp>
      <p:sp>
        <p:nvSpPr>
          <p:cNvPr id="321539" name="Rectangle 3"/>
          <p:cNvSpPr>
            <a:spLocks noGrp="1" noChangeArrowheads="1"/>
          </p:cNvSpPr>
          <p:nvPr>
            <p:ph type="body" idx="1"/>
          </p:nvPr>
        </p:nvSpPr>
        <p:spPr>
          <a:xfrm>
            <a:off x="708024" y="962025"/>
            <a:ext cx="8029575" cy="6054725"/>
          </a:xfrm>
          <a:ln>
            <a:solidFill>
              <a:schemeClr val="bg1"/>
            </a:solidFill>
          </a:ln>
        </p:spPr>
        <p:txBody>
          <a:bodyPr/>
          <a:lstStyle/>
          <a:p>
            <a:pPr>
              <a:lnSpc>
                <a:spcPct val="90000"/>
              </a:lnSpc>
              <a:buFontTx/>
              <a:buNone/>
              <a:defRPr/>
            </a:pPr>
            <a:r>
              <a:rPr lang="en-US" sz="2600" dirty="0"/>
              <a:t>There are two basic budget models for universities which have implications for units at all levels:</a:t>
            </a:r>
          </a:p>
          <a:p>
            <a:pPr marL="514350" indent="-514350">
              <a:lnSpc>
                <a:spcPct val="90000"/>
              </a:lnSpc>
              <a:buFontTx/>
              <a:buAutoNum type="arabicParenBoth"/>
              <a:defRPr/>
            </a:pPr>
            <a:r>
              <a:rPr lang="en-US" sz="2600" b="1" i="1" dirty="0"/>
              <a:t>Historical budget </a:t>
            </a:r>
            <a:r>
              <a:rPr lang="en-US" sz="2600" dirty="0"/>
              <a:t>or incremental funding model – units receive an annual allocation of funds based on historical needs, mainly salary expenses for faculty and staff, and ask for new funds for special needs</a:t>
            </a:r>
          </a:p>
          <a:p>
            <a:pPr marL="514350" indent="-514350">
              <a:lnSpc>
                <a:spcPct val="90000"/>
              </a:lnSpc>
              <a:buFontTx/>
              <a:buAutoNum type="arabicParenBoth"/>
              <a:defRPr/>
            </a:pPr>
            <a:r>
              <a:rPr lang="en-US" sz="2600" b="1" i="1" dirty="0"/>
              <a:t>Responsibility-based budget </a:t>
            </a:r>
            <a:r>
              <a:rPr lang="en-US" sz="2600" dirty="0"/>
              <a:t>model – units receive annual funding based on student credit hours generated, majors graduated, external research funding received</a:t>
            </a:r>
          </a:p>
          <a:p>
            <a:pPr marL="0" indent="0">
              <a:lnSpc>
                <a:spcPct val="90000"/>
              </a:lnSpc>
              <a:buNone/>
              <a:defRPr/>
            </a:pPr>
            <a:r>
              <a:rPr lang="en-US" sz="2600" dirty="0"/>
              <a:t>In the first of these, Colleges and Departments focus on requests for new resources each year (e.g. new faculty/staff  positions). In the second of these, Colleges and Departments focus on gaining student credit hours, attracting students for degrees, allocating budgets to meet current needs and planning for new initiatives</a:t>
            </a:r>
          </a:p>
        </p:txBody>
      </p:sp>
    </p:spTree>
    <p:extLst>
      <p:ext uri="{BB962C8B-B14F-4D97-AF65-F5344CB8AC3E}">
        <p14:creationId xmlns:p14="http://schemas.microsoft.com/office/powerpoint/2010/main" val="2285412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AA9EF0B8-C5B1-C4B8-9C01-FDC6C0F29599}"/>
            </a:ext>
          </a:extLst>
        </p:cNvPr>
        <p:cNvGrpSpPr/>
        <p:nvPr/>
      </p:nvGrpSpPr>
      <p:grpSpPr>
        <a:xfrm>
          <a:off x="0" y="0"/>
          <a:ext cx="0" cy="0"/>
          <a:chOff x="0" y="0"/>
          <a:chExt cx="0" cy="0"/>
        </a:xfrm>
      </p:grpSpPr>
      <p:sp>
        <p:nvSpPr>
          <p:cNvPr id="321538" name="Rectangle 2">
            <a:extLst>
              <a:ext uri="{FF2B5EF4-FFF2-40B4-BE49-F238E27FC236}">
                <a16:creationId xmlns:a16="http://schemas.microsoft.com/office/drawing/2014/main" id="{7CED393E-F4C7-F46B-A718-776B3D4383AD}"/>
              </a:ext>
            </a:extLst>
          </p:cNvPr>
          <p:cNvSpPr>
            <a:spLocks noGrp="1" noChangeArrowheads="1"/>
          </p:cNvSpPr>
          <p:nvPr>
            <p:ph type="title"/>
          </p:nvPr>
        </p:nvSpPr>
        <p:spPr>
          <a:xfrm>
            <a:off x="427037" y="553508"/>
            <a:ext cx="8591549" cy="1446742"/>
          </a:xfrm>
        </p:spPr>
        <p:txBody>
          <a:bodyPr/>
          <a:lstStyle/>
          <a:p>
            <a:pPr>
              <a:defRPr/>
            </a:pPr>
            <a:r>
              <a:rPr lang="en-US" sz="4000" b="1" dirty="0">
                <a:solidFill>
                  <a:srgbClr val="000090"/>
                </a:solidFill>
              </a:rPr>
              <a:t>This is a summary of a seminar with all material available at </a:t>
            </a:r>
            <a:br>
              <a:rPr lang="en-US" sz="4000" b="1" dirty="0">
                <a:solidFill>
                  <a:srgbClr val="000090"/>
                </a:solidFill>
              </a:rPr>
            </a:br>
            <a:r>
              <a:rPr lang="en-US" sz="3200" b="1" dirty="0">
                <a:solidFill>
                  <a:srgbClr val="000090"/>
                </a:solidFill>
              </a:rPr>
              <a:t>https://</a:t>
            </a:r>
            <a:r>
              <a:rPr lang="en-US" sz="3200" b="1" dirty="0" err="1">
                <a:solidFill>
                  <a:srgbClr val="000090"/>
                </a:solidFill>
              </a:rPr>
              <a:t>lgross.utk.edu</a:t>
            </a:r>
            <a:r>
              <a:rPr lang="en-US" sz="3200" b="1" dirty="0">
                <a:solidFill>
                  <a:srgbClr val="000090"/>
                </a:solidFill>
              </a:rPr>
              <a:t>/eeb504Spring2021.html</a:t>
            </a:r>
            <a:endParaRPr lang="en-US" sz="4000" b="1" dirty="0">
              <a:solidFill>
                <a:srgbClr val="000090"/>
              </a:solidFill>
            </a:endParaRPr>
          </a:p>
        </p:txBody>
      </p:sp>
      <p:sp>
        <p:nvSpPr>
          <p:cNvPr id="321539" name="Rectangle 3">
            <a:extLst>
              <a:ext uri="{FF2B5EF4-FFF2-40B4-BE49-F238E27FC236}">
                <a16:creationId xmlns:a16="http://schemas.microsoft.com/office/drawing/2014/main" id="{884EFC07-AB1B-379C-FF50-74AC5C55A1EF}"/>
              </a:ext>
            </a:extLst>
          </p:cNvPr>
          <p:cNvSpPr>
            <a:spLocks noGrp="1" noChangeArrowheads="1"/>
          </p:cNvSpPr>
          <p:nvPr>
            <p:ph type="body" idx="1"/>
          </p:nvPr>
        </p:nvSpPr>
        <p:spPr>
          <a:xfrm>
            <a:off x="989012" y="2028825"/>
            <a:ext cx="8029575" cy="4461933"/>
          </a:xfrm>
          <a:ln>
            <a:solidFill>
              <a:schemeClr val="bg1"/>
            </a:solidFill>
          </a:ln>
        </p:spPr>
        <p:txBody>
          <a:bodyPr/>
          <a:lstStyle/>
          <a:p>
            <a:pPr>
              <a:lnSpc>
                <a:spcPct val="90000"/>
              </a:lnSpc>
              <a:buFontTx/>
              <a:buNone/>
              <a:defRPr/>
            </a:pPr>
            <a:endParaRPr lang="en-US" sz="3200" b="1" dirty="0"/>
          </a:p>
          <a:p>
            <a:pPr>
              <a:lnSpc>
                <a:spcPct val="90000"/>
              </a:lnSpc>
              <a:buFontTx/>
              <a:buNone/>
              <a:defRPr/>
            </a:pPr>
            <a:endParaRPr lang="en-US" sz="3200" b="1" dirty="0"/>
          </a:p>
        </p:txBody>
      </p:sp>
      <p:sp>
        <p:nvSpPr>
          <p:cNvPr id="2" name="TextBox 1">
            <a:extLst>
              <a:ext uri="{FF2B5EF4-FFF2-40B4-BE49-F238E27FC236}">
                <a16:creationId xmlns:a16="http://schemas.microsoft.com/office/drawing/2014/main" id="{6A1D65F4-7E08-6CAE-CE08-C688A637F240}"/>
              </a:ext>
            </a:extLst>
          </p:cNvPr>
          <p:cNvSpPr txBox="1"/>
          <p:nvPr/>
        </p:nvSpPr>
        <p:spPr>
          <a:xfrm>
            <a:off x="760412" y="2867025"/>
            <a:ext cx="7696200" cy="3785652"/>
          </a:xfrm>
          <a:prstGeom prst="rect">
            <a:avLst/>
          </a:prstGeom>
          <a:noFill/>
        </p:spPr>
        <p:txBody>
          <a:bodyPr wrap="square" rtlCol="0">
            <a:spAutoFit/>
          </a:bodyPr>
          <a:lstStyle/>
          <a:p>
            <a:r>
              <a:rPr lang="en-US" dirty="0"/>
              <a:t>In addition to all course notes, this has references on positions, getting funding, Individual Development Plans (IDP), mentoring, and team science. </a:t>
            </a:r>
          </a:p>
          <a:p>
            <a:endParaRPr lang="en-US" dirty="0"/>
          </a:p>
        </p:txBody>
      </p:sp>
    </p:spTree>
    <p:extLst>
      <p:ext uri="{BB962C8B-B14F-4D97-AF65-F5344CB8AC3E}">
        <p14:creationId xmlns:p14="http://schemas.microsoft.com/office/powerpoint/2010/main" val="9754730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104775"/>
            <a:ext cx="8029575" cy="1260475"/>
          </a:xfrm>
        </p:spPr>
        <p:txBody>
          <a:bodyPr/>
          <a:lstStyle/>
          <a:p>
            <a:pPr>
              <a:defRPr/>
            </a:pPr>
            <a:r>
              <a:rPr lang="en-US" sz="4000" b="1" dirty="0">
                <a:solidFill>
                  <a:srgbClr val="000090"/>
                </a:solidFill>
              </a:rPr>
              <a:t>Departmental Budgets:</a:t>
            </a:r>
          </a:p>
        </p:txBody>
      </p:sp>
      <p:sp>
        <p:nvSpPr>
          <p:cNvPr id="321539" name="Rectangle 3"/>
          <p:cNvSpPr>
            <a:spLocks noGrp="1" noChangeArrowheads="1"/>
          </p:cNvSpPr>
          <p:nvPr>
            <p:ph type="body" idx="1"/>
          </p:nvPr>
        </p:nvSpPr>
        <p:spPr>
          <a:xfrm>
            <a:off x="708024" y="962025"/>
            <a:ext cx="8029575" cy="6054725"/>
          </a:xfrm>
          <a:ln>
            <a:solidFill>
              <a:schemeClr val="bg1"/>
            </a:solidFill>
          </a:ln>
        </p:spPr>
        <p:txBody>
          <a:bodyPr/>
          <a:lstStyle/>
          <a:p>
            <a:pPr>
              <a:lnSpc>
                <a:spcPct val="90000"/>
              </a:lnSpc>
              <a:buFontTx/>
              <a:buNone/>
              <a:defRPr/>
            </a:pPr>
            <a:r>
              <a:rPr lang="en-US" sz="2600" b="1" i="1" dirty="0"/>
              <a:t>Expenditures:</a:t>
            </a:r>
            <a:r>
              <a:rPr lang="en-US" sz="2600" dirty="0"/>
              <a:t> In either budget model, most funding goes to salaries. New faculty/staff positions typically arise only from faculty who leave, unless the institution has a major initiative. GTA lines may be determined by the department based on teaching needs, or may be historical. Grad tuition waivers may be available centrally or may be charged to the unit. GRAs arise typically only from external grant support.</a:t>
            </a:r>
          </a:p>
          <a:p>
            <a:pPr>
              <a:lnSpc>
                <a:spcPct val="90000"/>
              </a:lnSpc>
              <a:buFontTx/>
              <a:buNone/>
              <a:defRPr/>
            </a:pPr>
            <a:r>
              <a:rPr lang="en-US" sz="2600" b="1" i="1" dirty="0"/>
              <a:t>Revenues:</a:t>
            </a:r>
            <a:r>
              <a:rPr lang="en-US" sz="2600" dirty="0"/>
              <a:t> Major portion is for teaching needs and arises either historically, or based on a formula for credits taught in the past from tuition and State support. Summer teaching may generate revenue depending upon university. External funding supports research faculty, postdocs, GRAs. Indirect cost returns (F&amp;A – Facilities and Administrative) from grant expenditures the previous year may be available. Endowment funding may be available but typically supports students. </a:t>
            </a:r>
          </a:p>
        </p:txBody>
      </p:sp>
    </p:spTree>
    <p:extLst>
      <p:ext uri="{BB962C8B-B14F-4D97-AF65-F5344CB8AC3E}">
        <p14:creationId xmlns:p14="http://schemas.microsoft.com/office/powerpoint/2010/main" val="31547284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104775"/>
            <a:ext cx="8029575" cy="1260475"/>
          </a:xfrm>
        </p:spPr>
        <p:txBody>
          <a:bodyPr/>
          <a:lstStyle/>
          <a:p>
            <a:pPr>
              <a:defRPr/>
            </a:pPr>
            <a:r>
              <a:rPr lang="en-US" sz="4000" b="1" dirty="0">
                <a:solidFill>
                  <a:srgbClr val="000090"/>
                </a:solidFill>
              </a:rPr>
              <a:t>Indirect Costs or F&amp;A:</a:t>
            </a:r>
          </a:p>
        </p:txBody>
      </p:sp>
      <p:sp>
        <p:nvSpPr>
          <p:cNvPr id="321539" name="Rectangle 3"/>
          <p:cNvSpPr>
            <a:spLocks noGrp="1" noChangeArrowheads="1"/>
          </p:cNvSpPr>
          <p:nvPr>
            <p:ph type="body" idx="1"/>
          </p:nvPr>
        </p:nvSpPr>
        <p:spPr>
          <a:xfrm>
            <a:off x="708024" y="962025"/>
            <a:ext cx="8029575" cy="6054725"/>
          </a:xfrm>
          <a:ln>
            <a:solidFill>
              <a:schemeClr val="bg1"/>
            </a:solidFill>
          </a:ln>
        </p:spPr>
        <p:txBody>
          <a:bodyPr/>
          <a:lstStyle/>
          <a:p>
            <a:pPr>
              <a:lnSpc>
                <a:spcPct val="90000"/>
              </a:lnSpc>
              <a:buFontTx/>
              <a:buNone/>
              <a:defRPr/>
            </a:pPr>
            <a:r>
              <a:rPr lang="en-US" sz="2600" b="1" i="1" dirty="0"/>
              <a:t>Indirect costs </a:t>
            </a:r>
            <a:r>
              <a:rPr lang="en-US" sz="2600" dirty="0"/>
              <a:t>(F&amp;A – Facilities and Administrative) are the costs charged to external funding for infrastructure such as phones, network, payroll systems, library, buildings, utilities, etc. The rate is typically 50% (full-F&amp;A) for research and lower for teaching awards. The rate is negotiated every few years by the university with one federal agency which sets the rate for all agencies. Some government agencies (e.g. Dept of Interior, State agencies) will not pay the full rate, and most private foundations will not pay any F&amp;A. </a:t>
            </a:r>
          </a:p>
          <a:p>
            <a:pPr>
              <a:lnSpc>
                <a:spcPct val="90000"/>
              </a:lnSpc>
              <a:buFontTx/>
              <a:buNone/>
              <a:defRPr/>
            </a:pPr>
            <a:r>
              <a:rPr lang="en-US" sz="2600" b="1" i="1" dirty="0"/>
              <a:t>Indirect cost returns </a:t>
            </a:r>
            <a:r>
              <a:rPr lang="en-US" sz="2600" dirty="0"/>
              <a:t>are funds from the F&amp;A that the institution charges that are “returned” to the unit (College, Department, faculty member who is the PI – principal investigator). This is typically some fraction of the total F&amp;A the institution receives and used to cover basic department costs and can be used by a faculty member for research, travel, students, lab expenses, etc.</a:t>
            </a:r>
          </a:p>
        </p:txBody>
      </p:sp>
    </p:spTree>
    <p:extLst>
      <p:ext uri="{BB962C8B-B14F-4D97-AF65-F5344CB8AC3E}">
        <p14:creationId xmlns:p14="http://schemas.microsoft.com/office/powerpoint/2010/main" val="34174779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104775"/>
            <a:ext cx="8029575" cy="1260475"/>
          </a:xfrm>
        </p:spPr>
        <p:txBody>
          <a:bodyPr/>
          <a:lstStyle/>
          <a:p>
            <a:pPr>
              <a:defRPr/>
            </a:pPr>
            <a:r>
              <a:rPr lang="en-US" sz="4000" b="1" dirty="0">
                <a:solidFill>
                  <a:srgbClr val="000090"/>
                </a:solidFill>
              </a:rPr>
              <a:t>Indirect Cost Returns to Faculty:</a:t>
            </a:r>
          </a:p>
        </p:txBody>
      </p:sp>
      <p:sp>
        <p:nvSpPr>
          <p:cNvPr id="321539" name="Rectangle 3"/>
          <p:cNvSpPr>
            <a:spLocks noGrp="1" noChangeArrowheads="1"/>
          </p:cNvSpPr>
          <p:nvPr>
            <p:ph type="body" idx="1"/>
          </p:nvPr>
        </p:nvSpPr>
        <p:spPr>
          <a:xfrm>
            <a:off x="708024" y="962025"/>
            <a:ext cx="8029575" cy="6054725"/>
          </a:xfrm>
          <a:ln>
            <a:solidFill>
              <a:schemeClr val="bg1"/>
            </a:solidFill>
          </a:ln>
        </p:spPr>
        <p:txBody>
          <a:bodyPr/>
          <a:lstStyle/>
          <a:p>
            <a:pPr>
              <a:lnSpc>
                <a:spcPct val="90000"/>
              </a:lnSpc>
              <a:buFontTx/>
              <a:buNone/>
              <a:defRPr/>
            </a:pPr>
            <a:r>
              <a:rPr lang="en-US" sz="2600" b="1" i="1" dirty="0"/>
              <a:t>Can you negotiate indirect cost returns? </a:t>
            </a:r>
            <a:r>
              <a:rPr lang="en-US" sz="2600" dirty="0"/>
              <a:t>This is dependent upon the institution, College culture, and Departmental leadership. How F&amp;A flows and the amounts distributed vary a lot between and within institutions. Sometimes the constraints on Heads limits their ability to return some funds to individual faculty who are PIs. In other cases, particularly at time of hiring or when you are negotiating if you have an offer elsewhere, you can request that some fraction of F&amp;A you generate be returned to you. At initial hire, if you are given a start-up package you should try to negotiate the potential extension of the time period of the start-up if you get external funding that covers some of what start-up would have covered. You can ask for resources from departmental F&amp;A even if you don’t generate it.</a:t>
            </a:r>
          </a:p>
          <a:p>
            <a:pPr>
              <a:lnSpc>
                <a:spcPct val="90000"/>
              </a:lnSpc>
              <a:buFontTx/>
              <a:buNone/>
              <a:defRPr/>
            </a:pPr>
            <a:r>
              <a:rPr lang="en-US" sz="2600" b="1" i="1" dirty="0"/>
              <a:t>Bottom line – ask or else you won’t receive.</a:t>
            </a:r>
          </a:p>
        </p:txBody>
      </p:sp>
    </p:spTree>
    <p:extLst>
      <p:ext uri="{BB962C8B-B14F-4D97-AF65-F5344CB8AC3E}">
        <p14:creationId xmlns:p14="http://schemas.microsoft.com/office/powerpoint/2010/main" val="13572481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104775"/>
            <a:ext cx="8029575" cy="1260475"/>
          </a:xfrm>
        </p:spPr>
        <p:txBody>
          <a:bodyPr/>
          <a:lstStyle/>
          <a:p>
            <a:pPr>
              <a:defRPr/>
            </a:pPr>
            <a:r>
              <a:rPr lang="en-US" sz="4000" b="1" dirty="0">
                <a:solidFill>
                  <a:srgbClr val="000090"/>
                </a:solidFill>
              </a:rPr>
              <a:t>Faculty Compensation:</a:t>
            </a:r>
          </a:p>
        </p:txBody>
      </p:sp>
      <p:sp>
        <p:nvSpPr>
          <p:cNvPr id="321539" name="Rectangle 3"/>
          <p:cNvSpPr>
            <a:spLocks noGrp="1" noChangeArrowheads="1"/>
          </p:cNvSpPr>
          <p:nvPr>
            <p:ph type="body" idx="1"/>
          </p:nvPr>
        </p:nvSpPr>
        <p:spPr>
          <a:xfrm>
            <a:off x="708024" y="885825"/>
            <a:ext cx="8029575" cy="6054725"/>
          </a:xfrm>
          <a:ln>
            <a:solidFill>
              <a:schemeClr val="bg1"/>
            </a:solidFill>
          </a:ln>
        </p:spPr>
        <p:txBody>
          <a:bodyPr/>
          <a:lstStyle/>
          <a:p>
            <a:pPr>
              <a:lnSpc>
                <a:spcPct val="90000"/>
              </a:lnSpc>
              <a:buFontTx/>
              <a:buNone/>
              <a:defRPr/>
            </a:pPr>
            <a:r>
              <a:rPr lang="en-US" sz="2600" b="1" i="1" dirty="0"/>
              <a:t>How are you paid? </a:t>
            </a:r>
            <a:r>
              <a:rPr lang="en-US" sz="2600" dirty="0"/>
              <a:t>There are two types of general faculty positions – 9-month and 12-month. The vast majority of faculty are 9-month employees meaning that you are not paid by the institution for the 3 months of summer. Most faculty in Agriculture units are 12-month employees, and research faculty supported on external funding are typically 12-month as well.  </a:t>
            </a:r>
          </a:p>
          <a:p>
            <a:pPr>
              <a:lnSpc>
                <a:spcPct val="90000"/>
              </a:lnSpc>
              <a:buFontTx/>
              <a:buNone/>
              <a:defRPr/>
            </a:pPr>
            <a:r>
              <a:rPr lang="en-US" sz="2600" dirty="0"/>
              <a:t>There are two main systems to set faculty salaries: (</a:t>
            </a:r>
            <a:r>
              <a:rPr lang="en-US" sz="2600" dirty="0" err="1"/>
              <a:t>i</a:t>
            </a:r>
            <a:r>
              <a:rPr lang="en-US" sz="2600" dirty="0"/>
              <a:t>) step-system set up by the State or institution with formal pay-grades and times of changes in these grades, upon promotion, regular evaluation, etc. (ii) free-for-all in which it is whatever you can negotiate with a Head and argue for regularly, even if there are institutional constraints set by some annual raise pool. Significant raises beyond typical annual ones require a major event (e.g. an offer from somewhere else, a major new grant/award, salary compression due to new faculty hired making a lot more than you). </a:t>
            </a:r>
          </a:p>
        </p:txBody>
      </p:sp>
    </p:spTree>
    <p:extLst>
      <p:ext uri="{BB962C8B-B14F-4D97-AF65-F5344CB8AC3E}">
        <p14:creationId xmlns:p14="http://schemas.microsoft.com/office/powerpoint/2010/main" val="3815328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104775"/>
            <a:ext cx="8029575" cy="1260475"/>
          </a:xfrm>
        </p:spPr>
        <p:txBody>
          <a:bodyPr/>
          <a:lstStyle/>
          <a:p>
            <a:pPr>
              <a:defRPr/>
            </a:pPr>
            <a:r>
              <a:rPr lang="en-US" sz="4000" b="1" dirty="0">
                <a:solidFill>
                  <a:srgbClr val="000090"/>
                </a:solidFill>
              </a:rPr>
              <a:t>Faculty Compensation:</a:t>
            </a:r>
          </a:p>
        </p:txBody>
      </p:sp>
      <p:sp>
        <p:nvSpPr>
          <p:cNvPr id="321539" name="Rectangle 3"/>
          <p:cNvSpPr>
            <a:spLocks noGrp="1" noChangeArrowheads="1"/>
          </p:cNvSpPr>
          <p:nvPr>
            <p:ph type="body" idx="1"/>
          </p:nvPr>
        </p:nvSpPr>
        <p:spPr>
          <a:xfrm>
            <a:off x="708024" y="885825"/>
            <a:ext cx="8029575" cy="6054725"/>
          </a:xfrm>
          <a:ln>
            <a:solidFill>
              <a:schemeClr val="bg1"/>
            </a:solidFill>
          </a:ln>
        </p:spPr>
        <p:txBody>
          <a:bodyPr/>
          <a:lstStyle/>
          <a:p>
            <a:pPr>
              <a:lnSpc>
                <a:spcPct val="90000"/>
              </a:lnSpc>
              <a:buFontTx/>
              <a:buNone/>
              <a:defRPr/>
            </a:pPr>
            <a:r>
              <a:rPr lang="en-US" sz="2600" b="1" i="1" dirty="0"/>
              <a:t>Higher education institutions are NOT meritocracies! </a:t>
            </a:r>
          </a:p>
          <a:p>
            <a:pPr>
              <a:lnSpc>
                <a:spcPct val="90000"/>
              </a:lnSpc>
              <a:buFontTx/>
              <a:buNone/>
              <a:defRPr/>
            </a:pPr>
            <a:r>
              <a:rPr lang="en-US" sz="2600" dirty="0"/>
              <a:t>You are not compensated based mostly on merit in terms of your contributions to the institution.</a:t>
            </a:r>
          </a:p>
          <a:p>
            <a:pPr>
              <a:lnSpc>
                <a:spcPct val="90000"/>
              </a:lnSpc>
              <a:buFontTx/>
              <a:buNone/>
              <a:defRPr/>
            </a:pPr>
            <a:r>
              <a:rPr lang="en-US" sz="2600" dirty="0"/>
              <a:t>Evidence of this is clear by considering the outrageous salaries of Athletics staff and the tremendous increases in salary given to administrators.</a:t>
            </a:r>
          </a:p>
          <a:p>
            <a:pPr>
              <a:lnSpc>
                <a:spcPct val="90000"/>
              </a:lnSpc>
              <a:buFontTx/>
              <a:buNone/>
              <a:defRPr/>
            </a:pPr>
            <a:r>
              <a:rPr lang="en-US" sz="2600" dirty="0"/>
              <a:t>Compensation within an institution is mostly driven by </a:t>
            </a:r>
            <a:r>
              <a:rPr lang="en-US" sz="2600" i="1" dirty="0"/>
              <a:t>market forces </a:t>
            </a:r>
            <a:r>
              <a:rPr lang="en-US" sz="2600" dirty="0"/>
              <a:t>– beginning faculty in some areas receive higher salaries than distinguished faculty with decades of experience in other areas (e.g. engineering, science and business salaries are uniformly higher than humanities, arts and social science faculty at the same rank and experience). There are inherent </a:t>
            </a:r>
            <a:r>
              <a:rPr lang="en-US" sz="2600" i="1" dirty="0"/>
              <a:t>gender aspects </a:t>
            </a:r>
            <a:r>
              <a:rPr lang="en-US" sz="2600" dirty="0"/>
              <a:t>to the associated salary differences plus the fact that there are gender differences between faculty who are tenure-track compared to those who are contingent. </a:t>
            </a:r>
          </a:p>
        </p:txBody>
      </p:sp>
    </p:spTree>
    <p:extLst>
      <p:ext uri="{BB962C8B-B14F-4D97-AF65-F5344CB8AC3E}">
        <p14:creationId xmlns:p14="http://schemas.microsoft.com/office/powerpoint/2010/main" val="14194654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104775"/>
            <a:ext cx="8029575" cy="1260475"/>
          </a:xfrm>
        </p:spPr>
        <p:txBody>
          <a:bodyPr/>
          <a:lstStyle/>
          <a:p>
            <a:pPr>
              <a:defRPr/>
            </a:pPr>
            <a:r>
              <a:rPr lang="en-US" sz="4000" b="1" dirty="0">
                <a:solidFill>
                  <a:srgbClr val="000090"/>
                </a:solidFill>
              </a:rPr>
              <a:t>Faculty Compensation:</a:t>
            </a:r>
          </a:p>
        </p:txBody>
      </p:sp>
      <p:sp>
        <p:nvSpPr>
          <p:cNvPr id="321539" name="Rectangle 3"/>
          <p:cNvSpPr>
            <a:spLocks noGrp="1" noChangeArrowheads="1"/>
          </p:cNvSpPr>
          <p:nvPr>
            <p:ph type="body" idx="1"/>
          </p:nvPr>
        </p:nvSpPr>
        <p:spPr>
          <a:xfrm>
            <a:off x="708024" y="885825"/>
            <a:ext cx="8029575" cy="6054725"/>
          </a:xfrm>
          <a:ln>
            <a:solidFill>
              <a:schemeClr val="bg1"/>
            </a:solidFill>
          </a:ln>
        </p:spPr>
        <p:txBody>
          <a:bodyPr/>
          <a:lstStyle/>
          <a:p>
            <a:pPr>
              <a:lnSpc>
                <a:spcPct val="90000"/>
              </a:lnSpc>
              <a:buFontTx/>
              <a:buNone/>
              <a:defRPr/>
            </a:pPr>
            <a:r>
              <a:rPr lang="en-US" sz="2600" b="1" i="1" dirty="0"/>
              <a:t>How can you make more money? </a:t>
            </a:r>
          </a:p>
          <a:p>
            <a:pPr>
              <a:lnSpc>
                <a:spcPct val="90000"/>
              </a:lnSpc>
              <a:defRPr/>
            </a:pPr>
            <a:r>
              <a:rPr lang="en-US" sz="2600" i="1" dirty="0"/>
              <a:t>Go somewhere else </a:t>
            </a:r>
            <a:r>
              <a:rPr lang="en-US" sz="2600" dirty="0"/>
              <a:t>– you often get a significant raise</a:t>
            </a:r>
          </a:p>
          <a:p>
            <a:pPr>
              <a:lnSpc>
                <a:spcPct val="90000"/>
              </a:lnSpc>
              <a:defRPr/>
            </a:pPr>
            <a:r>
              <a:rPr lang="en-US" sz="2600" i="1" dirty="0"/>
              <a:t>Get a grant </a:t>
            </a:r>
            <a:r>
              <a:rPr lang="en-US" sz="2600" dirty="0"/>
              <a:t>– you can pay yourself summer salary but only at the rate set by your base salary. Typical federal agencies limit this to 2 months summer pay. </a:t>
            </a:r>
          </a:p>
          <a:p>
            <a:pPr>
              <a:lnSpc>
                <a:spcPct val="90000"/>
              </a:lnSpc>
              <a:defRPr/>
            </a:pPr>
            <a:r>
              <a:rPr lang="en-US" sz="2600" i="1" dirty="0"/>
              <a:t>Get a promotion in rank </a:t>
            </a:r>
            <a:r>
              <a:rPr lang="en-US" sz="2600" dirty="0"/>
              <a:t>– there is a typical raise for this</a:t>
            </a:r>
          </a:p>
          <a:p>
            <a:pPr>
              <a:lnSpc>
                <a:spcPct val="90000"/>
              </a:lnSpc>
              <a:defRPr/>
            </a:pPr>
            <a:r>
              <a:rPr lang="en-US" sz="2600" i="1" dirty="0"/>
              <a:t>Teach in the summer </a:t>
            </a:r>
            <a:r>
              <a:rPr lang="en-US" sz="2600" dirty="0"/>
              <a:t>– rate will generally be lower than your normal salary for a course.</a:t>
            </a:r>
          </a:p>
          <a:p>
            <a:pPr>
              <a:lnSpc>
                <a:spcPct val="90000"/>
              </a:lnSpc>
              <a:defRPr/>
            </a:pPr>
            <a:r>
              <a:rPr lang="en-US" sz="2600" i="1" dirty="0"/>
              <a:t>Consult</a:t>
            </a:r>
            <a:r>
              <a:rPr lang="en-US" sz="2600" dirty="0"/>
              <a:t> – this should be in your professional areas, in which case you can typically spend 1 day a week and set your own rates. Money does not flow through the university.</a:t>
            </a:r>
          </a:p>
          <a:p>
            <a:pPr>
              <a:lnSpc>
                <a:spcPct val="90000"/>
              </a:lnSpc>
              <a:defRPr/>
            </a:pPr>
            <a:r>
              <a:rPr lang="en-US" sz="2600" i="1" dirty="0"/>
              <a:t>Get an endowed chair </a:t>
            </a:r>
            <a:r>
              <a:rPr lang="en-US" sz="2600" dirty="0"/>
              <a:t>– this is typically a supplement to your salary and to enhance the chances you might cultivate a donor to an endowment.</a:t>
            </a:r>
          </a:p>
          <a:p>
            <a:pPr>
              <a:lnSpc>
                <a:spcPct val="90000"/>
              </a:lnSpc>
              <a:defRPr/>
            </a:pPr>
            <a:r>
              <a:rPr lang="en-US" sz="2600" i="1" dirty="0"/>
              <a:t>Make an argument </a:t>
            </a:r>
            <a:r>
              <a:rPr lang="en-US" sz="2600" dirty="0"/>
              <a:t>- based on equity/compression.  </a:t>
            </a:r>
          </a:p>
          <a:p>
            <a:pPr>
              <a:lnSpc>
                <a:spcPct val="90000"/>
              </a:lnSpc>
              <a:buFontTx/>
              <a:buNone/>
              <a:defRPr/>
            </a:pPr>
            <a:endParaRPr lang="en-US" sz="2600" dirty="0"/>
          </a:p>
        </p:txBody>
      </p:sp>
    </p:spTree>
    <p:extLst>
      <p:ext uri="{BB962C8B-B14F-4D97-AF65-F5344CB8AC3E}">
        <p14:creationId xmlns:p14="http://schemas.microsoft.com/office/powerpoint/2010/main" val="38240767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104775"/>
            <a:ext cx="8029575" cy="1260475"/>
          </a:xfrm>
        </p:spPr>
        <p:txBody>
          <a:bodyPr/>
          <a:lstStyle/>
          <a:p>
            <a:pPr>
              <a:defRPr/>
            </a:pPr>
            <a:r>
              <a:rPr lang="en-US" sz="4000" b="1" dirty="0">
                <a:solidFill>
                  <a:srgbClr val="000090"/>
                </a:solidFill>
              </a:rPr>
              <a:t>Faculty Roles:</a:t>
            </a:r>
          </a:p>
        </p:txBody>
      </p:sp>
      <p:sp>
        <p:nvSpPr>
          <p:cNvPr id="321539" name="Rectangle 3"/>
          <p:cNvSpPr>
            <a:spLocks noGrp="1" noChangeArrowheads="1"/>
          </p:cNvSpPr>
          <p:nvPr>
            <p:ph type="body" idx="1"/>
          </p:nvPr>
        </p:nvSpPr>
        <p:spPr>
          <a:xfrm>
            <a:off x="708024" y="962025"/>
            <a:ext cx="8029575" cy="6054725"/>
          </a:xfrm>
          <a:ln>
            <a:solidFill>
              <a:schemeClr val="bg1"/>
            </a:solidFill>
          </a:ln>
        </p:spPr>
        <p:txBody>
          <a:bodyPr/>
          <a:lstStyle/>
          <a:p>
            <a:pPr>
              <a:lnSpc>
                <a:spcPct val="90000"/>
              </a:lnSpc>
              <a:buFontTx/>
              <a:buNone/>
              <a:defRPr/>
            </a:pPr>
            <a:r>
              <a:rPr lang="en-US" sz="2600" dirty="0"/>
              <a:t>Faculty have diverse responsibilities, but these are generally split into: </a:t>
            </a:r>
            <a:r>
              <a:rPr lang="en-US" sz="2600" i="1" dirty="0"/>
              <a:t>Research/Scholarship</a:t>
            </a:r>
            <a:r>
              <a:rPr lang="en-US" sz="2600" dirty="0"/>
              <a:t>, </a:t>
            </a:r>
            <a:r>
              <a:rPr lang="en-US" sz="2600" i="1" dirty="0"/>
              <a:t>Teaching</a:t>
            </a:r>
            <a:r>
              <a:rPr lang="en-US" sz="2600" dirty="0"/>
              <a:t>, </a:t>
            </a:r>
            <a:r>
              <a:rPr lang="en-US" sz="2600" i="1" dirty="0"/>
              <a:t>Service</a:t>
            </a:r>
            <a:r>
              <a:rPr lang="en-US" sz="2600" dirty="0"/>
              <a:t>. The allocation of effort to these roles depends upon the institution (e.g. some 4-year institutions may have much heavier teaching expectations and lighter research ones, while others may weight research more heavily) and position (e.g. lecturers may have no research expectations). The expectations for faculty are explained in an appointment letter (which takes the place of a formal contract, unless there is a Union representing faculty), and in University/College and Departmental guidance documents. The expectations in each area are often modified based on rank so that beginning faculty may have lower service expectations in the institution compared to tenured faculty – this may not hold at smaller institutions though.  </a:t>
            </a:r>
          </a:p>
        </p:txBody>
      </p:sp>
    </p:spTree>
    <p:extLst>
      <p:ext uri="{BB962C8B-B14F-4D97-AF65-F5344CB8AC3E}">
        <p14:creationId xmlns:p14="http://schemas.microsoft.com/office/powerpoint/2010/main" val="20929941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104775"/>
            <a:ext cx="8029575" cy="1260475"/>
          </a:xfrm>
        </p:spPr>
        <p:txBody>
          <a:bodyPr/>
          <a:lstStyle/>
          <a:p>
            <a:pPr>
              <a:defRPr/>
            </a:pPr>
            <a:r>
              <a:rPr lang="en-US" sz="4000" b="1" dirty="0">
                <a:solidFill>
                  <a:srgbClr val="000090"/>
                </a:solidFill>
              </a:rPr>
              <a:t>Faculty Roles:</a:t>
            </a:r>
          </a:p>
        </p:txBody>
      </p:sp>
      <p:sp>
        <p:nvSpPr>
          <p:cNvPr id="321539" name="Rectangle 3"/>
          <p:cNvSpPr>
            <a:spLocks noGrp="1" noChangeArrowheads="1"/>
          </p:cNvSpPr>
          <p:nvPr>
            <p:ph type="body" idx="1"/>
          </p:nvPr>
        </p:nvSpPr>
        <p:spPr>
          <a:xfrm>
            <a:off x="708024" y="962025"/>
            <a:ext cx="8029575" cy="6054725"/>
          </a:xfrm>
          <a:ln>
            <a:solidFill>
              <a:schemeClr val="bg1"/>
            </a:solidFill>
          </a:ln>
        </p:spPr>
        <p:txBody>
          <a:bodyPr/>
          <a:lstStyle/>
          <a:p>
            <a:pPr>
              <a:lnSpc>
                <a:spcPct val="90000"/>
              </a:lnSpc>
              <a:buFontTx/>
              <a:buNone/>
              <a:defRPr/>
            </a:pPr>
            <a:r>
              <a:rPr lang="en-US" sz="2600" i="1" dirty="0"/>
              <a:t>Research/Scholarship:</a:t>
            </a:r>
          </a:p>
          <a:p>
            <a:pPr>
              <a:lnSpc>
                <a:spcPct val="90000"/>
              </a:lnSpc>
              <a:buFontTx/>
              <a:buNone/>
              <a:defRPr/>
            </a:pPr>
            <a:r>
              <a:rPr lang="en-US" sz="2600" dirty="0"/>
              <a:t>Appropriate to the institution, varies with rank, and varies with the expectations of the discipline. In general, this means actively </a:t>
            </a:r>
            <a:r>
              <a:rPr lang="en-US" sz="2600" i="1" dirty="0"/>
              <a:t>publishing</a:t>
            </a:r>
            <a:r>
              <a:rPr lang="en-US" sz="2600" dirty="0"/>
              <a:t> in appropriate journals, making efforts to </a:t>
            </a:r>
            <a:r>
              <a:rPr lang="en-US" sz="2600" i="1" dirty="0"/>
              <a:t>obtain external funding </a:t>
            </a:r>
            <a:r>
              <a:rPr lang="en-US" sz="2600" dirty="0"/>
              <a:t>(in some cases success at this is required for retention/tenure), </a:t>
            </a:r>
            <a:r>
              <a:rPr lang="en-US" sz="2600" i="1" dirty="0"/>
              <a:t>presentations</a:t>
            </a:r>
            <a:r>
              <a:rPr lang="en-US" sz="2600" dirty="0"/>
              <a:t> at professional society gatherings, building a </a:t>
            </a:r>
            <a:r>
              <a:rPr lang="en-US" sz="2600" i="1" dirty="0"/>
              <a:t>professional reputation</a:t>
            </a:r>
            <a:r>
              <a:rPr lang="en-US" sz="2600" dirty="0"/>
              <a:t>. Some units may have explicitly stated expectations (number of papers, citations, number of grants, amount of grants, number of students supported, invited lectures, etc.). The assessment of this is done throughout a career with feedback from Heads and mentors/mentoring committee making suggestions for goals regularly. </a:t>
            </a:r>
          </a:p>
        </p:txBody>
      </p:sp>
    </p:spTree>
    <p:extLst>
      <p:ext uri="{BB962C8B-B14F-4D97-AF65-F5344CB8AC3E}">
        <p14:creationId xmlns:p14="http://schemas.microsoft.com/office/powerpoint/2010/main" val="4532443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104775"/>
            <a:ext cx="8029575" cy="1260475"/>
          </a:xfrm>
        </p:spPr>
        <p:txBody>
          <a:bodyPr/>
          <a:lstStyle/>
          <a:p>
            <a:pPr>
              <a:defRPr/>
            </a:pPr>
            <a:r>
              <a:rPr lang="en-US" sz="4000" b="1" dirty="0">
                <a:solidFill>
                  <a:srgbClr val="000090"/>
                </a:solidFill>
              </a:rPr>
              <a:t>Faculty Roles:</a:t>
            </a:r>
          </a:p>
        </p:txBody>
      </p:sp>
      <p:sp>
        <p:nvSpPr>
          <p:cNvPr id="321539" name="Rectangle 3"/>
          <p:cNvSpPr>
            <a:spLocks noGrp="1" noChangeArrowheads="1"/>
          </p:cNvSpPr>
          <p:nvPr>
            <p:ph type="body" idx="1"/>
          </p:nvPr>
        </p:nvSpPr>
        <p:spPr>
          <a:xfrm>
            <a:off x="708024" y="962025"/>
            <a:ext cx="8029575" cy="6054725"/>
          </a:xfrm>
          <a:ln>
            <a:solidFill>
              <a:schemeClr val="bg1"/>
            </a:solidFill>
          </a:ln>
        </p:spPr>
        <p:txBody>
          <a:bodyPr/>
          <a:lstStyle/>
          <a:p>
            <a:pPr>
              <a:lnSpc>
                <a:spcPct val="90000"/>
              </a:lnSpc>
              <a:buFontTx/>
              <a:buNone/>
              <a:defRPr/>
            </a:pPr>
            <a:r>
              <a:rPr lang="en-US" sz="2600" i="1" dirty="0"/>
              <a:t>Teaching/Mentoring:</a:t>
            </a:r>
          </a:p>
          <a:p>
            <a:pPr>
              <a:lnSpc>
                <a:spcPct val="90000"/>
              </a:lnSpc>
              <a:buFontTx/>
              <a:buNone/>
              <a:defRPr/>
            </a:pPr>
            <a:r>
              <a:rPr lang="en-US" sz="2600" dirty="0"/>
              <a:t>Appropriate to the institution, varies with rank, and varies with the expectations of the discipline. In general, this means actively </a:t>
            </a:r>
            <a:r>
              <a:rPr lang="en-US" sz="2600" i="1" dirty="0"/>
              <a:t>teaching appropriate courses </a:t>
            </a:r>
            <a:r>
              <a:rPr lang="en-US" sz="2600" dirty="0"/>
              <a:t>at undergrad (and grad level if the institution has these), </a:t>
            </a:r>
            <a:r>
              <a:rPr lang="en-US" sz="2600" i="1" dirty="0"/>
              <a:t>developing new courses </a:t>
            </a:r>
            <a:r>
              <a:rPr lang="en-US" sz="2600" dirty="0"/>
              <a:t>and/or modifying the pedagogical approach in current courses, potentially </a:t>
            </a:r>
            <a:r>
              <a:rPr lang="en-US" sz="2600" i="1" dirty="0"/>
              <a:t>publishing articles/modules </a:t>
            </a:r>
            <a:r>
              <a:rPr lang="en-US" sz="2600" dirty="0"/>
              <a:t>on your educational initiatives, </a:t>
            </a:r>
            <a:r>
              <a:rPr lang="en-US" sz="2600" i="1" dirty="0"/>
              <a:t>mentoring students </a:t>
            </a:r>
            <a:r>
              <a:rPr lang="en-US" sz="2600" dirty="0"/>
              <a:t>either formally in your lab or informally by serving on student committees and publishing research with mentees. Some units may have explicitly stated expectations (courses taught, number of students mentored, etc.). The assessment of this is done throughout a career through student evaluations, peer reviews by colleagues, with feedback from Heads and mentors/mentoring committee making suggestions for goals regularly. </a:t>
            </a:r>
          </a:p>
        </p:txBody>
      </p:sp>
    </p:spTree>
    <p:extLst>
      <p:ext uri="{BB962C8B-B14F-4D97-AF65-F5344CB8AC3E}">
        <p14:creationId xmlns:p14="http://schemas.microsoft.com/office/powerpoint/2010/main" val="21443980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104775"/>
            <a:ext cx="8029575" cy="1260475"/>
          </a:xfrm>
        </p:spPr>
        <p:txBody>
          <a:bodyPr/>
          <a:lstStyle/>
          <a:p>
            <a:pPr>
              <a:defRPr/>
            </a:pPr>
            <a:r>
              <a:rPr lang="en-US" sz="4000" b="1" dirty="0">
                <a:solidFill>
                  <a:srgbClr val="000090"/>
                </a:solidFill>
              </a:rPr>
              <a:t>Faculty Roles:</a:t>
            </a:r>
          </a:p>
        </p:txBody>
      </p:sp>
      <p:sp>
        <p:nvSpPr>
          <p:cNvPr id="321539" name="Rectangle 3"/>
          <p:cNvSpPr>
            <a:spLocks noGrp="1" noChangeArrowheads="1"/>
          </p:cNvSpPr>
          <p:nvPr>
            <p:ph type="body" idx="1"/>
          </p:nvPr>
        </p:nvSpPr>
        <p:spPr>
          <a:xfrm>
            <a:off x="708024" y="962025"/>
            <a:ext cx="8029575" cy="6054725"/>
          </a:xfrm>
          <a:ln>
            <a:solidFill>
              <a:schemeClr val="bg1"/>
            </a:solidFill>
          </a:ln>
        </p:spPr>
        <p:txBody>
          <a:bodyPr/>
          <a:lstStyle/>
          <a:p>
            <a:pPr>
              <a:lnSpc>
                <a:spcPct val="90000"/>
              </a:lnSpc>
              <a:buFontTx/>
              <a:buNone/>
              <a:defRPr/>
            </a:pPr>
            <a:r>
              <a:rPr lang="en-US" sz="2600" i="1" dirty="0"/>
              <a:t>Service:</a:t>
            </a:r>
          </a:p>
          <a:p>
            <a:pPr>
              <a:lnSpc>
                <a:spcPct val="90000"/>
              </a:lnSpc>
              <a:buFontTx/>
              <a:buNone/>
              <a:defRPr/>
            </a:pPr>
            <a:r>
              <a:rPr lang="en-US" sz="2600" dirty="0"/>
              <a:t>Appropriate to the institution, varies with rank, and varies with the expectations of the discipline. In general, this means actively </a:t>
            </a:r>
            <a:r>
              <a:rPr lang="en-US" sz="2600" i="1" dirty="0"/>
              <a:t>participating in departmental affairs </a:t>
            </a:r>
            <a:r>
              <a:rPr lang="en-US" sz="2600" dirty="0"/>
              <a:t>(e.g. serving or leading committees, accepting new students, serving on search committees for new faculty, etc.), </a:t>
            </a:r>
            <a:r>
              <a:rPr lang="en-US" sz="2600" i="1" dirty="0"/>
              <a:t>serving at College or institution level </a:t>
            </a:r>
            <a:r>
              <a:rPr lang="en-US" sz="2600" dirty="0"/>
              <a:t>on committees or faculty senate leadership, </a:t>
            </a:r>
            <a:r>
              <a:rPr lang="en-US" sz="2600" i="1" dirty="0"/>
              <a:t>professional service</a:t>
            </a:r>
            <a:r>
              <a:rPr lang="en-US" sz="2600" dirty="0"/>
              <a:t> (being on agency review panels, serving on editorial boards, peer-reviewing for journals, etc.). Some units may have explicitly stated expectations (journal articles reviewed, committees served on). The assessment of this is done throughout a career through annual evaluations, external letters at retention/promotion reviews with feedback from Heads and mentors/mentoring committee making suggestions for goals regularly. </a:t>
            </a:r>
          </a:p>
        </p:txBody>
      </p:sp>
    </p:spTree>
    <p:extLst>
      <p:ext uri="{BB962C8B-B14F-4D97-AF65-F5344CB8AC3E}">
        <p14:creationId xmlns:p14="http://schemas.microsoft.com/office/powerpoint/2010/main" val="2895989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DCF97-30E9-A732-6D70-3C5FDAE115E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F1B075F-0B85-3199-2E07-7FB831352BD1}"/>
              </a:ext>
            </a:extLst>
          </p:cNvPr>
          <p:cNvSpPr txBox="1"/>
          <p:nvPr/>
        </p:nvSpPr>
        <p:spPr>
          <a:xfrm>
            <a:off x="608012" y="4695825"/>
            <a:ext cx="3252716" cy="1384995"/>
          </a:xfrm>
          <a:prstGeom prst="rect">
            <a:avLst/>
          </a:prstGeom>
          <a:noFill/>
        </p:spPr>
        <p:txBody>
          <a:bodyPr wrap="square" rtlCol="0">
            <a:spAutoFit/>
          </a:bodyPr>
          <a:lstStyle/>
          <a:p>
            <a:r>
              <a:rPr lang="en-US" sz="2800" dirty="0"/>
              <a:t>There are several  books with advice on getting tenure</a:t>
            </a:r>
          </a:p>
        </p:txBody>
      </p:sp>
      <p:pic>
        <p:nvPicPr>
          <p:cNvPr id="7" name="Picture 6" descr="A green chalkboard with white text&#10;&#10;AI-generated content may be incorrect.">
            <a:extLst>
              <a:ext uri="{FF2B5EF4-FFF2-40B4-BE49-F238E27FC236}">
                <a16:creationId xmlns:a16="http://schemas.microsoft.com/office/drawing/2014/main" id="{0E1BFD1B-19C3-4A6B-95CC-9CA6DD3F0DEA}"/>
              </a:ext>
            </a:extLst>
          </p:cNvPr>
          <p:cNvPicPr>
            <a:picLocks noChangeAspect="1"/>
          </p:cNvPicPr>
          <p:nvPr/>
        </p:nvPicPr>
        <p:blipFill>
          <a:blip r:embed="rId2"/>
          <a:stretch>
            <a:fillRect/>
          </a:stretch>
        </p:blipFill>
        <p:spPr>
          <a:xfrm>
            <a:off x="479496" y="236518"/>
            <a:ext cx="2425838" cy="3677884"/>
          </a:xfrm>
          <a:prstGeom prst="rect">
            <a:avLst/>
          </a:prstGeom>
        </p:spPr>
      </p:pic>
      <p:pic>
        <p:nvPicPr>
          <p:cNvPr id="9" name="Picture 8" descr="A book cover with text&#10;&#10;AI-generated content may be incorrect.">
            <a:extLst>
              <a:ext uri="{FF2B5EF4-FFF2-40B4-BE49-F238E27FC236}">
                <a16:creationId xmlns:a16="http://schemas.microsoft.com/office/drawing/2014/main" id="{F5807625-2961-0AAF-1169-EC76615E53BA}"/>
              </a:ext>
            </a:extLst>
          </p:cNvPr>
          <p:cNvPicPr>
            <a:picLocks noChangeAspect="1"/>
          </p:cNvPicPr>
          <p:nvPr/>
        </p:nvPicPr>
        <p:blipFill>
          <a:blip r:embed="rId3"/>
          <a:stretch>
            <a:fillRect/>
          </a:stretch>
        </p:blipFill>
        <p:spPr>
          <a:xfrm>
            <a:off x="3318090" y="0"/>
            <a:ext cx="2325754" cy="3529196"/>
          </a:xfrm>
          <a:prstGeom prst="rect">
            <a:avLst/>
          </a:prstGeom>
        </p:spPr>
      </p:pic>
      <p:pic>
        <p:nvPicPr>
          <p:cNvPr id="11" name="Picture 10" descr="A book cover with white text&#10;&#10;AI-generated content may be incorrect.">
            <a:extLst>
              <a:ext uri="{FF2B5EF4-FFF2-40B4-BE49-F238E27FC236}">
                <a16:creationId xmlns:a16="http://schemas.microsoft.com/office/drawing/2014/main" id="{54947510-988D-EA1D-3B6D-0DF57D85AC48}"/>
              </a:ext>
            </a:extLst>
          </p:cNvPr>
          <p:cNvPicPr>
            <a:picLocks noChangeAspect="1"/>
          </p:cNvPicPr>
          <p:nvPr/>
        </p:nvPicPr>
        <p:blipFill>
          <a:blip r:embed="rId4"/>
          <a:stretch>
            <a:fillRect/>
          </a:stretch>
        </p:blipFill>
        <p:spPr>
          <a:xfrm>
            <a:off x="5942012" y="155085"/>
            <a:ext cx="2325754" cy="3626340"/>
          </a:xfrm>
          <a:prstGeom prst="rect">
            <a:avLst/>
          </a:prstGeom>
        </p:spPr>
      </p:pic>
      <p:pic>
        <p:nvPicPr>
          <p:cNvPr id="15" name="Picture 14" descr="A book cover with flowers and leaves&#10;&#10;AI-generated content may be incorrect.">
            <a:extLst>
              <a:ext uri="{FF2B5EF4-FFF2-40B4-BE49-F238E27FC236}">
                <a16:creationId xmlns:a16="http://schemas.microsoft.com/office/drawing/2014/main" id="{E1F23FB7-7867-19E5-1384-73381DBEFC54}"/>
              </a:ext>
            </a:extLst>
          </p:cNvPr>
          <p:cNvPicPr>
            <a:picLocks noChangeAspect="1"/>
          </p:cNvPicPr>
          <p:nvPr/>
        </p:nvPicPr>
        <p:blipFill>
          <a:blip r:embed="rId5"/>
          <a:stretch>
            <a:fillRect/>
          </a:stretch>
        </p:blipFill>
        <p:spPr>
          <a:xfrm>
            <a:off x="6600896" y="3878569"/>
            <a:ext cx="2352797" cy="3529196"/>
          </a:xfrm>
          <a:prstGeom prst="rect">
            <a:avLst/>
          </a:prstGeom>
        </p:spPr>
      </p:pic>
      <p:pic>
        <p:nvPicPr>
          <p:cNvPr id="17" name="Picture 16" descr="A book cover with white text&#10;&#10;AI-generated content may be incorrect.">
            <a:extLst>
              <a:ext uri="{FF2B5EF4-FFF2-40B4-BE49-F238E27FC236}">
                <a16:creationId xmlns:a16="http://schemas.microsoft.com/office/drawing/2014/main" id="{12BE0FA3-0110-0417-A8B0-9E27CCA06F8D}"/>
              </a:ext>
            </a:extLst>
          </p:cNvPr>
          <p:cNvPicPr>
            <a:picLocks noChangeAspect="1"/>
          </p:cNvPicPr>
          <p:nvPr/>
        </p:nvPicPr>
        <p:blipFill>
          <a:blip r:embed="rId6"/>
          <a:stretch>
            <a:fillRect/>
          </a:stretch>
        </p:blipFill>
        <p:spPr>
          <a:xfrm>
            <a:off x="4189412" y="3914402"/>
            <a:ext cx="2082800" cy="3314700"/>
          </a:xfrm>
          <a:prstGeom prst="rect">
            <a:avLst/>
          </a:prstGeom>
        </p:spPr>
      </p:pic>
    </p:spTree>
    <p:extLst>
      <p:ext uri="{BB962C8B-B14F-4D97-AF65-F5344CB8AC3E}">
        <p14:creationId xmlns:p14="http://schemas.microsoft.com/office/powerpoint/2010/main" val="20536967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180975"/>
            <a:ext cx="8029575" cy="1260475"/>
          </a:xfrm>
        </p:spPr>
        <p:txBody>
          <a:bodyPr/>
          <a:lstStyle/>
          <a:p>
            <a:pPr>
              <a:defRPr/>
            </a:pPr>
            <a:r>
              <a:rPr lang="en-US" sz="4000" b="1" dirty="0">
                <a:solidFill>
                  <a:srgbClr val="000090"/>
                </a:solidFill>
              </a:rPr>
              <a:t>Faculty Evaluation:</a:t>
            </a:r>
          </a:p>
        </p:txBody>
      </p:sp>
      <p:sp>
        <p:nvSpPr>
          <p:cNvPr id="321539" name="Rectangle 3"/>
          <p:cNvSpPr>
            <a:spLocks noGrp="1" noChangeArrowheads="1"/>
          </p:cNvSpPr>
          <p:nvPr>
            <p:ph type="body" idx="1"/>
          </p:nvPr>
        </p:nvSpPr>
        <p:spPr>
          <a:xfrm>
            <a:off x="708024" y="754062"/>
            <a:ext cx="8029575" cy="6054725"/>
          </a:xfrm>
          <a:ln>
            <a:solidFill>
              <a:schemeClr val="bg1"/>
            </a:solidFill>
          </a:ln>
        </p:spPr>
        <p:txBody>
          <a:bodyPr/>
          <a:lstStyle/>
          <a:p>
            <a:pPr>
              <a:lnSpc>
                <a:spcPct val="90000"/>
              </a:lnSpc>
              <a:buFontTx/>
              <a:buNone/>
              <a:defRPr/>
            </a:pPr>
            <a:r>
              <a:rPr lang="en-US" sz="2600" b="1" dirty="0"/>
              <a:t>Tenure:   </a:t>
            </a:r>
            <a:r>
              <a:rPr lang="en-US" sz="2600" dirty="0"/>
              <a:t>see https://</a:t>
            </a:r>
            <a:r>
              <a:rPr lang="en-US" sz="2600" dirty="0" err="1"/>
              <a:t>www.aaup.org</a:t>
            </a:r>
            <a:r>
              <a:rPr lang="en-US" sz="2600" dirty="0"/>
              <a:t>/issues/tenure</a:t>
            </a:r>
          </a:p>
          <a:p>
            <a:pPr>
              <a:lnSpc>
                <a:spcPct val="90000"/>
              </a:lnSpc>
              <a:buNone/>
              <a:defRPr/>
            </a:pPr>
            <a:r>
              <a:rPr lang="en-US" sz="2600" dirty="0"/>
              <a:t>    </a:t>
            </a:r>
            <a:r>
              <a:rPr lang="en-US" sz="2200" dirty="0"/>
              <a:t>A tenured appointment is an indefinite appointment that can be terminated only for cause or under extraordinary circumstances such as financial exigency and program discontinuation. </a:t>
            </a:r>
          </a:p>
          <a:p>
            <a:pPr>
              <a:lnSpc>
                <a:spcPct val="90000"/>
              </a:lnSpc>
              <a:buNone/>
              <a:defRPr/>
            </a:pPr>
            <a:endParaRPr lang="en-US" sz="2200" dirty="0"/>
          </a:p>
          <a:p>
            <a:pPr>
              <a:lnSpc>
                <a:spcPct val="90000"/>
              </a:lnSpc>
              <a:buNone/>
              <a:defRPr/>
            </a:pPr>
            <a:r>
              <a:rPr lang="en-US" sz="2200" dirty="0"/>
              <a:t>    The principal purpose of tenure is to safeguard academic freedom, which is necessary for all who teach and conduct research in higher education.  When faculty members can lose their positions because of their speech, publications, or research findings, they cannot properly fulfill their core responsibilities to advance and transmit knowledge. </a:t>
            </a:r>
          </a:p>
          <a:p>
            <a:pPr>
              <a:lnSpc>
                <a:spcPct val="90000"/>
              </a:lnSpc>
              <a:buNone/>
              <a:defRPr/>
            </a:pPr>
            <a:endParaRPr lang="en-US" sz="2200" dirty="0"/>
          </a:p>
          <a:p>
            <a:pPr>
              <a:lnSpc>
                <a:spcPct val="90000"/>
              </a:lnSpc>
              <a:buNone/>
              <a:defRPr/>
            </a:pPr>
            <a:r>
              <a:rPr lang="en-US" sz="2200" dirty="0"/>
              <a:t>    Education and research benefit society, but society does not benefit when teachers and researchers are controlled by corporations, religious groups, special interest groups, or the government. Free inquiry, free expression, and open dissent are critical for student learning and the advancement of knowledge. Therefore, it is important to have systems in place to protect academic freedom. Tenure serves that purpose.</a:t>
            </a:r>
          </a:p>
          <a:p>
            <a:pPr>
              <a:lnSpc>
                <a:spcPct val="90000"/>
              </a:lnSpc>
              <a:buNone/>
              <a:defRPr/>
            </a:pPr>
            <a:endParaRPr lang="en-US" sz="2600" dirty="0"/>
          </a:p>
        </p:txBody>
      </p:sp>
    </p:spTree>
    <p:extLst>
      <p:ext uri="{BB962C8B-B14F-4D97-AF65-F5344CB8AC3E}">
        <p14:creationId xmlns:p14="http://schemas.microsoft.com/office/powerpoint/2010/main" val="4590779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104775"/>
            <a:ext cx="8029575" cy="1260475"/>
          </a:xfrm>
        </p:spPr>
        <p:txBody>
          <a:bodyPr/>
          <a:lstStyle/>
          <a:p>
            <a:pPr>
              <a:defRPr/>
            </a:pPr>
            <a:r>
              <a:rPr lang="en-US" sz="4000" b="1" dirty="0">
                <a:solidFill>
                  <a:srgbClr val="000090"/>
                </a:solidFill>
              </a:rPr>
              <a:t>Faculty Evaluation:</a:t>
            </a:r>
          </a:p>
        </p:txBody>
      </p:sp>
      <p:sp>
        <p:nvSpPr>
          <p:cNvPr id="321539" name="Rectangle 3"/>
          <p:cNvSpPr>
            <a:spLocks noGrp="1" noChangeArrowheads="1"/>
          </p:cNvSpPr>
          <p:nvPr>
            <p:ph type="body" idx="1"/>
          </p:nvPr>
        </p:nvSpPr>
        <p:spPr>
          <a:xfrm>
            <a:off x="708024" y="962025"/>
            <a:ext cx="8029575" cy="6054725"/>
          </a:xfrm>
          <a:ln>
            <a:solidFill>
              <a:schemeClr val="bg1"/>
            </a:solidFill>
          </a:ln>
        </p:spPr>
        <p:txBody>
          <a:bodyPr/>
          <a:lstStyle/>
          <a:p>
            <a:pPr>
              <a:lnSpc>
                <a:spcPct val="90000"/>
              </a:lnSpc>
              <a:buFontTx/>
              <a:buNone/>
              <a:defRPr/>
            </a:pPr>
            <a:r>
              <a:rPr lang="en-US" sz="2600" dirty="0"/>
              <a:t>There are several stages: </a:t>
            </a:r>
          </a:p>
          <a:p>
            <a:pPr>
              <a:lnSpc>
                <a:spcPct val="90000"/>
              </a:lnSpc>
              <a:buFontTx/>
              <a:buNone/>
              <a:defRPr/>
            </a:pPr>
            <a:r>
              <a:rPr lang="en-US" sz="2600" b="1" i="1" dirty="0"/>
              <a:t>Pre-tenure:</a:t>
            </a:r>
            <a:r>
              <a:rPr lang="en-US" sz="2600" dirty="0"/>
              <a:t> Generally annual retention reviews by Head and sometimes with input from mentoring committee, with typically votes and discussion by tenured department faculty. Criteria are those in Department Bylaws and any appointment letter. There may be an extended 3-year review with external letters.</a:t>
            </a:r>
          </a:p>
          <a:p>
            <a:pPr>
              <a:lnSpc>
                <a:spcPct val="90000"/>
              </a:lnSpc>
              <a:buFontTx/>
              <a:buNone/>
              <a:defRPr/>
            </a:pPr>
            <a:r>
              <a:rPr lang="en-US" sz="2600" b="1" i="1" dirty="0"/>
              <a:t>Tenure/promotion: </a:t>
            </a:r>
            <a:r>
              <a:rPr lang="en-US" sz="2600" dirty="0"/>
              <a:t>Typically promotion to Associate Professor occurs concurrently with tenure decision. A very formal process typically with an extensive dossier provided by the candidate, external letters requested from experts without conflicts of interest with candidate, and teaching evaluation analysis. A presentation of the case is made to Department, College and University with review committees potentially at each stage and final decision by the Provost.</a:t>
            </a:r>
          </a:p>
        </p:txBody>
      </p:sp>
    </p:spTree>
    <p:extLst>
      <p:ext uri="{BB962C8B-B14F-4D97-AF65-F5344CB8AC3E}">
        <p14:creationId xmlns:p14="http://schemas.microsoft.com/office/powerpoint/2010/main" val="12760184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104775"/>
            <a:ext cx="8029575" cy="1260475"/>
          </a:xfrm>
        </p:spPr>
        <p:txBody>
          <a:bodyPr/>
          <a:lstStyle/>
          <a:p>
            <a:pPr>
              <a:defRPr/>
            </a:pPr>
            <a:r>
              <a:rPr lang="en-US" sz="4000" b="1" dirty="0">
                <a:solidFill>
                  <a:srgbClr val="000090"/>
                </a:solidFill>
              </a:rPr>
              <a:t>Faculty Evaluation:</a:t>
            </a:r>
          </a:p>
        </p:txBody>
      </p:sp>
      <p:sp>
        <p:nvSpPr>
          <p:cNvPr id="321539" name="Rectangle 3"/>
          <p:cNvSpPr>
            <a:spLocks noGrp="1" noChangeArrowheads="1"/>
          </p:cNvSpPr>
          <p:nvPr>
            <p:ph type="body" idx="1"/>
          </p:nvPr>
        </p:nvSpPr>
        <p:spPr>
          <a:xfrm>
            <a:off x="708024" y="1155700"/>
            <a:ext cx="8029575" cy="6054725"/>
          </a:xfrm>
          <a:ln>
            <a:solidFill>
              <a:schemeClr val="bg1"/>
            </a:solidFill>
          </a:ln>
        </p:spPr>
        <p:txBody>
          <a:bodyPr/>
          <a:lstStyle/>
          <a:p>
            <a:pPr>
              <a:lnSpc>
                <a:spcPct val="90000"/>
              </a:lnSpc>
              <a:buFontTx/>
              <a:buNone/>
              <a:defRPr/>
            </a:pPr>
            <a:r>
              <a:rPr lang="en-US" sz="2600" b="1" i="1" dirty="0"/>
              <a:t>Promotion to Full Professor: </a:t>
            </a:r>
            <a:r>
              <a:rPr lang="en-US" sz="2600" dirty="0"/>
              <a:t>Generally annual retention reviews by Head and sometimes with input from a mentoring committee. Promotion to Full Professor from Associate is typically held at least 5-6 years after tenure but there can be a lot of variance in this depending upon whether there is a likelihood of recruitment elsewhere. Criteria are those in Department Bylaws. A very formal process typically with an extensive dossier provided by the candidate, external letters requested from experts without conflicts of interest with candidate, and teaching evaluation analysis. A presentation of the case is made to Department, College and University with review committees potentially at each stage and final decision by the Provost.</a:t>
            </a:r>
          </a:p>
        </p:txBody>
      </p:sp>
    </p:spTree>
    <p:extLst>
      <p:ext uri="{BB962C8B-B14F-4D97-AF65-F5344CB8AC3E}">
        <p14:creationId xmlns:p14="http://schemas.microsoft.com/office/powerpoint/2010/main" val="21870486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104775"/>
            <a:ext cx="8029575" cy="1260475"/>
          </a:xfrm>
        </p:spPr>
        <p:txBody>
          <a:bodyPr/>
          <a:lstStyle/>
          <a:p>
            <a:pPr>
              <a:defRPr/>
            </a:pPr>
            <a:r>
              <a:rPr lang="en-US" sz="4000" b="1" dirty="0">
                <a:solidFill>
                  <a:srgbClr val="000090"/>
                </a:solidFill>
              </a:rPr>
              <a:t>Faculty Evaluation:</a:t>
            </a:r>
          </a:p>
        </p:txBody>
      </p:sp>
      <p:sp>
        <p:nvSpPr>
          <p:cNvPr id="321539" name="Rectangle 3"/>
          <p:cNvSpPr>
            <a:spLocks noGrp="1" noChangeArrowheads="1"/>
          </p:cNvSpPr>
          <p:nvPr>
            <p:ph type="body" idx="1"/>
          </p:nvPr>
        </p:nvSpPr>
        <p:spPr>
          <a:xfrm>
            <a:off x="708024" y="1155700"/>
            <a:ext cx="8029575" cy="6054725"/>
          </a:xfrm>
          <a:ln>
            <a:solidFill>
              <a:schemeClr val="bg1"/>
            </a:solidFill>
          </a:ln>
        </p:spPr>
        <p:txBody>
          <a:bodyPr/>
          <a:lstStyle/>
          <a:p>
            <a:pPr>
              <a:lnSpc>
                <a:spcPct val="90000"/>
              </a:lnSpc>
              <a:buFontTx/>
              <a:buNone/>
              <a:defRPr/>
            </a:pPr>
            <a:r>
              <a:rPr lang="en-US" sz="2600" b="1" i="1" dirty="0"/>
              <a:t>Post-tenure Reviews: </a:t>
            </a:r>
            <a:r>
              <a:rPr lang="en-US" sz="2600" dirty="0"/>
              <a:t>Generally annual retention reviews by Head with a formal statement of activities for the past year made by the faculty member (workload statement) that sometimes is just an updated CV with recent activities highlighted. </a:t>
            </a:r>
          </a:p>
          <a:p>
            <a:pPr>
              <a:lnSpc>
                <a:spcPct val="90000"/>
              </a:lnSpc>
              <a:buFontTx/>
              <a:buNone/>
              <a:defRPr/>
            </a:pPr>
            <a:r>
              <a:rPr lang="en-US" sz="2600" dirty="0"/>
              <a:t>All institutions have some process to dismiss a faculty member who is no longer meeting expectations, though this is typically a very lengthy process and is described in a faculty handbook. Dismissals for “cause” are separate, involving criminal or unethical behavior. Some institutions have a very formal post-tenure review with oversight by a committee or administrator above department level. </a:t>
            </a:r>
          </a:p>
          <a:p>
            <a:pPr>
              <a:lnSpc>
                <a:spcPct val="90000"/>
              </a:lnSpc>
              <a:buFontTx/>
              <a:buNone/>
              <a:defRPr/>
            </a:pPr>
            <a:r>
              <a:rPr lang="en-US" sz="2600" dirty="0"/>
              <a:t>These reviews are also used for faculty consideration for various awards including endowed chairs, service and teaching awards.  </a:t>
            </a:r>
          </a:p>
        </p:txBody>
      </p:sp>
    </p:spTree>
    <p:extLst>
      <p:ext uri="{BB962C8B-B14F-4D97-AF65-F5344CB8AC3E}">
        <p14:creationId xmlns:p14="http://schemas.microsoft.com/office/powerpoint/2010/main" val="22931059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104775"/>
            <a:ext cx="8029575" cy="1260475"/>
          </a:xfrm>
        </p:spPr>
        <p:txBody>
          <a:bodyPr/>
          <a:lstStyle/>
          <a:p>
            <a:pPr>
              <a:defRPr/>
            </a:pPr>
            <a:r>
              <a:rPr lang="en-US" sz="4000" b="1" dirty="0">
                <a:solidFill>
                  <a:srgbClr val="000090"/>
                </a:solidFill>
              </a:rPr>
              <a:t>Other Academic Positions:</a:t>
            </a:r>
          </a:p>
        </p:txBody>
      </p:sp>
      <p:sp>
        <p:nvSpPr>
          <p:cNvPr id="321539" name="Rectangle 3"/>
          <p:cNvSpPr>
            <a:spLocks noGrp="1" noChangeArrowheads="1"/>
          </p:cNvSpPr>
          <p:nvPr>
            <p:ph type="body" idx="1"/>
          </p:nvPr>
        </p:nvSpPr>
        <p:spPr>
          <a:xfrm>
            <a:off x="708024" y="1155700"/>
            <a:ext cx="8029575" cy="6054725"/>
          </a:xfrm>
          <a:ln>
            <a:solidFill>
              <a:schemeClr val="bg1"/>
            </a:solidFill>
          </a:ln>
        </p:spPr>
        <p:txBody>
          <a:bodyPr/>
          <a:lstStyle/>
          <a:p>
            <a:pPr>
              <a:lnSpc>
                <a:spcPct val="90000"/>
              </a:lnSpc>
              <a:buFontTx/>
              <a:buNone/>
              <a:defRPr/>
            </a:pPr>
            <a:r>
              <a:rPr lang="en-US" sz="2600" b="1" i="1" dirty="0"/>
              <a:t>Administrative: </a:t>
            </a:r>
            <a:r>
              <a:rPr lang="en-US" sz="2600" dirty="0"/>
              <a:t>Those with advanced degrees can be hired in all kinds of administrative positions, some with faculty appointments (e.g. Dean, Provost, Chancellor) and some not (e.g. Center directors, Student affairs, Health Center director). </a:t>
            </a:r>
          </a:p>
          <a:p>
            <a:pPr>
              <a:lnSpc>
                <a:spcPct val="90000"/>
              </a:lnSpc>
              <a:buFontTx/>
              <a:buNone/>
              <a:defRPr/>
            </a:pPr>
            <a:r>
              <a:rPr lang="en-US" sz="2600" b="1" i="1" dirty="0"/>
              <a:t>Research: </a:t>
            </a:r>
            <a:r>
              <a:rPr lang="en-US" sz="2600" dirty="0"/>
              <a:t>These can be either research staff positions (e.g. Research Associate, Research Leader) which are typically funded by grants, or Research Faculty positions which may be externally or internally funded. </a:t>
            </a:r>
          </a:p>
          <a:p>
            <a:pPr>
              <a:lnSpc>
                <a:spcPct val="90000"/>
              </a:lnSpc>
              <a:buFontTx/>
              <a:buNone/>
              <a:defRPr/>
            </a:pPr>
            <a:r>
              <a:rPr lang="en-US" sz="2600" b="1" i="1" dirty="0"/>
              <a:t>Support staff:</a:t>
            </a:r>
            <a:r>
              <a:rPr lang="en-US" sz="2600" dirty="0"/>
              <a:t> These are often associated with an IT office, a consulting office (e.g. statistics, computing), or may be based in a unit such as a College or Department  (e.g. grant writing, development officer, lab manager). These are typically not on soft funding (e.g. not supported on grants). </a:t>
            </a:r>
          </a:p>
        </p:txBody>
      </p:sp>
    </p:spTree>
    <p:extLst>
      <p:ext uri="{BB962C8B-B14F-4D97-AF65-F5344CB8AC3E}">
        <p14:creationId xmlns:p14="http://schemas.microsoft.com/office/powerpoint/2010/main" val="15968785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104775"/>
            <a:ext cx="8029575" cy="1260475"/>
          </a:xfrm>
        </p:spPr>
        <p:txBody>
          <a:bodyPr/>
          <a:lstStyle/>
          <a:p>
            <a:pPr>
              <a:defRPr/>
            </a:pPr>
            <a:r>
              <a:rPr lang="en-US" sz="4000" b="1" dirty="0">
                <a:solidFill>
                  <a:srgbClr val="000090"/>
                </a:solidFill>
              </a:rPr>
              <a:t>Transitions of Career Stages:</a:t>
            </a:r>
          </a:p>
        </p:txBody>
      </p:sp>
      <p:sp>
        <p:nvSpPr>
          <p:cNvPr id="321539" name="Rectangle 3"/>
          <p:cNvSpPr>
            <a:spLocks noGrp="1" noChangeArrowheads="1"/>
          </p:cNvSpPr>
          <p:nvPr>
            <p:ph type="body" idx="1"/>
          </p:nvPr>
        </p:nvSpPr>
        <p:spPr>
          <a:xfrm>
            <a:off x="708024" y="1155700"/>
            <a:ext cx="8029575" cy="6054725"/>
          </a:xfrm>
          <a:ln>
            <a:solidFill>
              <a:schemeClr val="bg1"/>
            </a:solidFill>
          </a:ln>
        </p:spPr>
        <p:txBody>
          <a:bodyPr/>
          <a:lstStyle/>
          <a:p>
            <a:pPr>
              <a:lnSpc>
                <a:spcPct val="90000"/>
              </a:lnSpc>
              <a:buFontTx/>
              <a:buNone/>
              <a:defRPr/>
            </a:pPr>
            <a:r>
              <a:rPr lang="en-US" sz="2600" b="1" i="1" dirty="0"/>
              <a:t>Some priorities at different stages:</a:t>
            </a:r>
          </a:p>
          <a:p>
            <a:pPr>
              <a:lnSpc>
                <a:spcPct val="90000"/>
              </a:lnSpc>
              <a:buFontTx/>
              <a:buNone/>
              <a:defRPr/>
            </a:pPr>
            <a:r>
              <a:rPr lang="en-US" sz="2600" dirty="0"/>
              <a:t>Note that family and personal commitments occur and potentially change at all stages</a:t>
            </a:r>
          </a:p>
          <a:p>
            <a:pPr>
              <a:lnSpc>
                <a:spcPct val="90000"/>
              </a:lnSpc>
              <a:buFontTx/>
              <a:buNone/>
              <a:defRPr/>
            </a:pPr>
            <a:r>
              <a:rPr lang="en-US" sz="2600" i="1" dirty="0"/>
              <a:t>Beginning Assistant Professor: </a:t>
            </a:r>
            <a:r>
              <a:rPr lang="en-US" sz="2600" dirty="0"/>
              <a:t>Get to know your colleagues, initiate some collaborations at your institution, plan your course teaching for several years to meet tenure goals, get papers from prior work out, build your “lab”, submit external funding proposals</a:t>
            </a:r>
          </a:p>
          <a:p>
            <a:pPr>
              <a:lnSpc>
                <a:spcPct val="90000"/>
              </a:lnSpc>
              <a:buFontTx/>
              <a:buNone/>
              <a:defRPr/>
            </a:pPr>
            <a:r>
              <a:rPr lang="en-US" sz="2600" i="1" dirty="0"/>
              <a:t>Later-stage Assistant Professor: </a:t>
            </a:r>
            <a:r>
              <a:rPr lang="en-US" sz="2600" dirty="0"/>
              <a:t>Check that all the requirements for tenure are being met, get papers out from your time at the institution, pursue diverse external funding, mentor and recruit students, build your teaching portfolio, possibly look at options at other institutions</a:t>
            </a:r>
          </a:p>
        </p:txBody>
      </p:sp>
    </p:spTree>
    <p:extLst>
      <p:ext uri="{BB962C8B-B14F-4D97-AF65-F5344CB8AC3E}">
        <p14:creationId xmlns:p14="http://schemas.microsoft.com/office/powerpoint/2010/main" val="29115457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104775"/>
            <a:ext cx="8029575" cy="1260475"/>
          </a:xfrm>
        </p:spPr>
        <p:txBody>
          <a:bodyPr/>
          <a:lstStyle/>
          <a:p>
            <a:pPr>
              <a:defRPr/>
            </a:pPr>
            <a:r>
              <a:rPr lang="en-US" sz="4000" b="1" dirty="0">
                <a:solidFill>
                  <a:srgbClr val="000090"/>
                </a:solidFill>
              </a:rPr>
              <a:t>Transitions of Career Stages:</a:t>
            </a:r>
          </a:p>
        </p:txBody>
      </p:sp>
      <p:sp>
        <p:nvSpPr>
          <p:cNvPr id="321539" name="Rectangle 3"/>
          <p:cNvSpPr>
            <a:spLocks noGrp="1" noChangeArrowheads="1"/>
          </p:cNvSpPr>
          <p:nvPr>
            <p:ph type="body" idx="1"/>
          </p:nvPr>
        </p:nvSpPr>
        <p:spPr>
          <a:xfrm>
            <a:off x="708024" y="1155700"/>
            <a:ext cx="8029575" cy="6054725"/>
          </a:xfrm>
          <a:ln>
            <a:solidFill>
              <a:schemeClr val="bg1"/>
            </a:solidFill>
          </a:ln>
        </p:spPr>
        <p:txBody>
          <a:bodyPr/>
          <a:lstStyle/>
          <a:p>
            <a:pPr>
              <a:lnSpc>
                <a:spcPct val="90000"/>
              </a:lnSpc>
              <a:buFontTx/>
              <a:buNone/>
              <a:defRPr/>
            </a:pPr>
            <a:r>
              <a:rPr lang="en-US" sz="2600" i="1" dirty="0"/>
              <a:t>Beginning Associate Professor: </a:t>
            </a:r>
            <a:r>
              <a:rPr lang="en-US" sz="2600" dirty="0"/>
              <a:t>Use this as a time to consider new initiatives, initiate new collaborations as appropriate, actively recruit students for your lab, initiate new teaching methods/courses, become more involved in department/institution service, find ways to carry out more professional service (editorial boards, agency panel reviews) </a:t>
            </a:r>
          </a:p>
          <a:p>
            <a:pPr>
              <a:lnSpc>
                <a:spcPct val="90000"/>
              </a:lnSpc>
              <a:buFontTx/>
              <a:buNone/>
              <a:defRPr/>
            </a:pPr>
            <a:r>
              <a:rPr lang="en-US" sz="2600" i="1" dirty="0"/>
              <a:t>Later-stage Associate Professor: </a:t>
            </a:r>
            <a:r>
              <a:rPr lang="en-US" sz="2600" dirty="0"/>
              <a:t>Check that all the requirements for promotion are being met, build a body of papers so that you are the go-to person in some area, pursue some larger sources of external funding, mentor students at all levels, build your teaching portfolio, become known for some internal and external service role (e.g. chair of a department committee, university committee, chair editorial board), possibly look at options at other institutions</a:t>
            </a:r>
          </a:p>
        </p:txBody>
      </p:sp>
    </p:spTree>
    <p:extLst>
      <p:ext uri="{BB962C8B-B14F-4D97-AF65-F5344CB8AC3E}">
        <p14:creationId xmlns:p14="http://schemas.microsoft.com/office/powerpoint/2010/main" val="39849647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104775"/>
            <a:ext cx="8029575" cy="1260475"/>
          </a:xfrm>
        </p:spPr>
        <p:txBody>
          <a:bodyPr/>
          <a:lstStyle/>
          <a:p>
            <a:pPr>
              <a:defRPr/>
            </a:pPr>
            <a:r>
              <a:rPr lang="en-US" sz="4000" b="1" dirty="0">
                <a:solidFill>
                  <a:srgbClr val="000090"/>
                </a:solidFill>
              </a:rPr>
              <a:t>Transitions of Career Stages:</a:t>
            </a:r>
          </a:p>
        </p:txBody>
      </p:sp>
      <p:sp>
        <p:nvSpPr>
          <p:cNvPr id="321539" name="Rectangle 3"/>
          <p:cNvSpPr>
            <a:spLocks noGrp="1" noChangeArrowheads="1"/>
          </p:cNvSpPr>
          <p:nvPr>
            <p:ph type="body" idx="1"/>
          </p:nvPr>
        </p:nvSpPr>
        <p:spPr>
          <a:xfrm>
            <a:off x="708024" y="1155700"/>
            <a:ext cx="8029575" cy="6054725"/>
          </a:xfrm>
          <a:ln>
            <a:solidFill>
              <a:schemeClr val="bg1"/>
            </a:solidFill>
          </a:ln>
        </p:spPr>
        <p:txBody>
          <a:bodyPr/>
          <a:lstStyle/>
          <a:p>
            <a:pPr>
              <a:lnSpc>
                <a:spcPct val="90000"/>
              </a:lnSpc>
              <a:buFontTx/>
              <a:buNone/>
              <a:defRPr/>
            </a:pPr>
            <a:r>
              <a:rPr lang="en-US" sz="2600" i="1" dirty="0"/>
              <a:t>Beginning Full Professor: </a:t>
            </a:r>
            <a:r>
              <a:rPr lang="en-US" sz="2600" dirty="0"/>
              <a:t>Use this as a time to consider new major initiatives that will define your career, build a cohesive lab that is supportive, take responsibility for major teaching initiatives, take on a leadership role in department or institution as well as in professional organizations. </a:t>
            </a:r>
          </a:p>
          <a:p>
            <a:pPr>
              <a:lnSpc>
                <a:spcPct val="90000"/>
              </a:lnSpc>
              <a:buFontTx/>
              <a:buNone/>
              <a:defRPr/>
            </a:pPr>
            <a:r>
              <a:rPr lang="en-US" sz="2600" i="1" dirty="0"/>
              <a:t>Later-stage Full Professor: </a:t>
            </a:r>
            <a:r>
              <a:rPr lang="en-US" sz="2600" dirty="0"/>
              <a:t>Continue to build a substantive body of scholarship, lead some initiatives that are either internal or external (e.g. chair of Advisory Boards for programs elsewhere, Faculty Senate leader), build larger collaborations to go after larger external funding, possibly consider administrative leadership roles at your institution or elsewhere. </a:t>
            </a:r>
          </a:p>
        </p:txBody>
      </p:sp>
    </p:spTree>
    <p:extLst>
      <p:ext uri="{BB962C8B-B14F-4D97-AF65-F5344CB8AC3E}">
        <p14:creationId xmlns:p14="http://schemas.microsoft.com/office/powerpoint/2010/main" val="13834859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104775"/>
            <a:ext cx="8029575" cy="1260475"/>
          </a:xfrm>
        </p:spPr>
        <p:txBody>
          <a:bodyPr/>
          <a:lstStyle/>
          <a:p>
            <a:pPr>
              <a:defRPr/>
            </a:pPr>
            <a:r>
              <a:rPr lang="en-US" sz="4000" b="1" dirty="0">
                <a:solidFill>
                  <a:srgbClr val="000090"/>
                </a:solidFill>
              </a:rPr>
              <a:t>Faculty Search Processes:</a:t>
            </a:r>
          </a:p>
        </p:txBody>
      </p:sp>
      <p:sp>
        <p:nvSpPr>
          <p:cNvPr id="321539" name="Rectangle 3"/>
          <p:cNvSpPr>
            <a:spLocks noGrp="1" noChangeArrowheads="1"/>
          </p:cNvSpPr>
          <p:nvPr>
            <p:ph type="body" idx="1"/>
          </p:nvPr>
        </p:nvSpPr>
        <p:spPr>
          <a:xfrm>
            <a:off x="708024" y="1038225"/>
            <a:ext cx="8029575" cy="6054725"/>
          </a:xfrm>
          <a:ln>
            <a:solidFill>
              <a:schemeClr val="bg1"/>
            </a:solidFill>
          </a:ln>
        </p:spPr>
        <p:txBody>
          <a:bodyPr/>
          <a:lstStyle/>
          <a:p>
            <a:pPr>
              <a:lnSpc>
                <a:spcPct val="90000"/>
              </a:lnSpc>
              <a:buFontTx/>
              <a:buNone/>
              <a:defRPr/>
            </a:pPr>
            <a:r>
              <a:rPr lang="en-US" sz="2600" i="1" dirty="0"/>
              <a:t>This is somewhat institution-dependent but the basics are:</a:t>
            </a:r>
          </a:p>
          <a:p>
            <a:pPr>
              <a:lnSpc>
                <a:spcPct val="90000"/>
              </a:lnSpc>
              <a:buFontTx/>
              <a:buNone/>
              <a:defRPr/>
            </a:pPr>
            <a:r>
              <a:rPr lang="en-US" sz="2600" dirty="0"/>
              <a:t>The overall faculty </a:t>
            </a:r>
            <a:r>
              <a:rPr lang="en-US" sz="2600" i="1" dirty="0"/>
              <a:t>agree to the position description</a:t>
            </a:r>
            <a:r>
              <a:rPr lang="en-US" sz="2600" dirty="0"/>
              <a:t>, though the search is managed by a committee that may include the Head, several faculty, potentially a student and faculty from outside the department.</a:t>
            </a:r>
          </a:p>
          <a:p>
            <a:pPr>
              <a:lnSpc>
                <a:spcPct val="90000"/>
              </a:lnSpc>
              <a:buFontTx/>
              <a:buNone/>
              <a:defRPr/>
            </a:pPr>
            <a:r>
              <a:rPr lang="en-US" sz="2600" dirty="0"/>
              <a:t>Sometimes </a:t>
            </a:r>
            <a:r>
              <a:rPr lang="en-US" sz="2600" i="1" dirty="0"/>
              <a:t>letters of reference </a:t>
            </a:r>
            <a:r>
              <a:rPr lang="en-US" sz="2600" dirty="0"/>
              <a:t>are requested for all applicants and sometimes only for higher-listed ones. </a:t>
            </a:r>
          </a:p>
          <a:p>
            <a:pPr>
              <a:lnSpc>
                <a:spcPct val="90000"/>
              </a:lnSpc>
              <a:buFontTx/>
              <a:buNone/>
              <a:defRPr/>
            </a:pPr>
            <a:r>
              <a:rPr lang="en-US" sz="2600" dirty="0"/>
              <a:t>Applications are </a:t>
            </a:r>
            <a:r>
              <a:rPr lang="en-US" sz="2600" i="1" dirty="0"/>
              <a:t>ranked by the search committee</a:t>
            </a:r>
            <a:r>
              <a:rPr lang="en-US" sz="2600" dirty="0"/>
              <a:t>, and may (but not always) be open to comments from other faculty. Initial ranking may be in 2-3 groups – highest, maybe, not competitive. </a:t>
            </a:r>
          </a:p>
          <a:p>
            <a:pPr>
              <a:lnSpc>
                <a:spcPct val="90000"/>
              </a:lnSpc>
              <a:buFontTx/>
              <a:buNone/>
              <a:defRPr/>
            </a:pPr>
            <a:r>
              <a:rPr lang="en-US" sz="2600" dirty="0"/>
              <a:t>A </a:t>
            </a:r>
            <a:r>
              <a:rPr lang="en-US" sz="2600" i="1" dirty="0"/>
              <a:t>final list </a:t>
            </a:r>
            <a:r>
              <a:rPr lang="en-US" sz="2600" dirty="0"/>
              <a:t>will typically be 3-5 invited for interview and secondary pool of 3-5 if primary pool doesn’t work out </a:t>
            </a:r>
          </a:p>
          <a:p>
            <a:pPr>
              <a:lnSpc>
                <a:spcPct val="90000"/>
              </a:lnSpc>
              <a:buFontTx/>
              <a:buNone/>
              <a:defRPr/>
            </a:pPr>
            <a:r>
              <a:rPr lang="en-US" sz="2600" dirty="0"/>
              <a:t>You generally </a:t>
            </a:r>
            <a:r>
              <a:rPr lang="en-US" sz="2600" i="1" dirty="0"/>
              <a:t>will not know the outcome </a:t>
            </a:r>
            <a:r>
              <a:rPr lang="en-US" sz="2600" dirty="0"/>
              <a:t>of the search until it is completed but some institutions do let you know if you are not on the final list. </a:t>
            </a:r>
          </a:p>
        </p:txBody>
      </p:sp>
    </p:spTree>
    <p:extLst>
      <p:ext uri="{BB962C8B-B14F-4D97-AF65-F5344CB8AC3E}">
        <p14:creationId xmlns:p14="http://schemas.microsoft.com/office/powerpoint/2010/main" val="25626120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104775"/>
            <a:ext cx="8029575" cy="1260475"/>
          </a:xfrm>
        </p:spPr>
        <p:txBody>
          <a:bodyPr/>
          <a:lstStyle/>
          <a:p>
            <a:pPr>
              <a:defRPr/>
            </a:pPr>
            <a:r>
              <a:rPr lang="en-US" sz="4000" b="1" dirty="0">
                <a:solidFill>
                  <a:srgbClr val="000090"/>
                </a:solidFill>
              </a:rPr>
              <a:t>Faculty Search Processes:</a:t>
            </a:r>
          </a:p>
        </p:txBody>
      </p:sp>
      <p:sp>
        <p:nvSpPr>
          <p:cNvPr id="321539" name="Rectangle 3"/>
          <p:cNvSpPr>
            <a:spLocks noGrp="1" noChangeArrowheads="1"/>
          </p:cNvSpPr>
          <p:nvPr>
            <p:ph type="body" idx="1"/>
          </p:nvPr>
        </p:nvSpPr>
        <p:spPr>
          <a:xfrm>
            <a:off x="708024" y="885825"/>
            <a:ext cx="8029575" cy="6054725"/>
          </a:xfrm>
          <a:ln>
            <a:solidFill>
              <a:schemeClr val="bg1"/>
            </a:solidFill>
          </a:ln>
        </p:spPr>
        <p:txBody>
          <a:bodyPr/>
          <a:lstStyle/>
          <a:p>
            <a:pPr>
              <a:lnSpc>
                <a:spcPct val="90000"/>
              </a:lnSpc>
              <a:buFontTx/>
              <a:buNone/>
              <a:defRPr/>
            </a:pPr>
            <a:r>
              <a:rPr lang="en-US" sz="2600" dirty="0"/>
              <a:t>If you are invited to an interview this may be virtual to start, at a professional society meeting, or just a phone call. This will generally be when the pool is still large – it indicates you are in the top group </a:t>
            </a:r>
          </a:p>
          <a:p>
            <a:pPr>
              <a:lnSpc>
                <a:spcPct val="90000"/>
              </a:lnSpc>
              <a:buFontTx/>
              <a:buNone/>
              <a:defRPr/>
            </a:pPr>
            <a:r>
              <a:rPr lang="en-US" sz="2600" dirty="0"/>
              <a:t>If you are invited to campus for an interview, you are in the group of 3-5 candidates and you may be able to tell who the others are, but the search committee will not tell you.</a:t>
            </a:r>
          </a:p>
          <a:p>
            <a:pPr>
              <a:lnSpc>
                <a:spcPct val="90000"/>
              </a:lnSpc>
              <a:buFontTx/>
              <a:buNone/>
              <a:defRPr/>
            </a:pPr>
            <a:r>
              <a:rPr lang="en-US" sz="2600" dirty="0"/>
              <a:t>The search committee will assign one member to be the primary liaison for each candidate so it doesn’t all fall to the chair to do. They will be your host and arrange meetings with faculty, staff, students and a tour. </a:t>
            </a:r>
          </a:p>
          <a:p>
            <a:pPr>
              <a:lnSpc>
                <a:spcPct val="90000"/>
              </a:lnSpc>
              <a:buFontTx/>
              <a:buNone/>
              <a:defRPr/>
            </a:pPr>
            <a:r>
              <a:rPr lang="en-US" sz="2600" dirty="0"/>
              <a:t>There may be several presentations expected of you – research talk, chalk-talk, informal discussion on a topic, formal class teaching</a:t>
            </a:r>
          </a:p>
          <a:p>
            <a:pPr>
              <a:lnSpc>
                <a:spcPct val="90000"/>
              </a:lnSpc>
              <a:buFontTx/>
              <a:buNone/>
              <a:defRPr/>
            </a:pPr>
            <a:r>
              <a:rPr lang="en-US" sz="2600" dirty="0"/>
              <a:t>You can ask for feedback if you are not offered the position, but it may not be forthcoming</a:t>
            </a:r>
          </a:p>
        </p:txBody>
      </p:sp>
    </p:spTree>
    <p:extLst>
      <p:ext uri="{BB962C8B-B14F-4D97-AF65-F5344CB8AC3E}">
        <p14:creationId xmlns:p14="http://schemas.microsoft.com/office/powerpoint/2010/main" val="39663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12" y="123825"/>
            <a:ext cx="3277931" cy="528637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4088" y="1876425"/>
            <a:ext cx="2679700" cy="4368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3788" y="352425"/>
            <a:ext cx="3037019" cy="4580191"/>
          </a:xfrm>
          <a:prstGeom prst="rect">
            <a:avLst/>
          </a:prstGeom>
        </p:spPr>
      </p:pic>
      <p:sp>
        <p:nvSpPr>
          <p:cNvPr id="2" name="TextBox 1">
            <a:extLst>
              <a:ext uri="{FF2B5EF4-FFF2-40B4-BE49-F238E27FC236}">
                <a16:creationId xmlns:a16="http://schemas.microsoft.com/office/drawing/2014/main" id="{2833B5E5-A32F-A248-B49D-227FD66C5FB5}"/>
              </a:ext>
            </a:extLst>
          </p:cNvPr>
          <p:cNvSpPr txBox="1"/>
          <p:nvPr/>
        </p:nvSpPr>
        <p:spPr>
          <a:xfrm>
            <a:off x="402438" y="6456616"/>
            <a:ext cx="8763000" cy="954107"/>
          </a:xfrm>
          <a:prstGeom prst="rect">
            <a:avLst/>
          </a:prstGeom>
          <a:noFill/>
        </p:spPr>
        <p:txBody>
          <a:bodyPr wrap="square" rtlCol="0">
            <a:spAutoFit/>
          </a:bodyPr>
          <a:lstStyle/>
          <a:p>
            <a:r>
              <a:rPr lang="en-US" sz="2800" dirty="0"/>
              <a:t>These are books about higher education administration, some of which may be helpful to look at. </a:t>
            </a:r>
          </a:p>
        </p:txBody>
      </p:sp>
    </p:spTree>
    <p:extLst>
      <p:ext uri="{BB962C8B-B14F-4D97-AF65-F5344CB8AC3E}">
        <p14:creationId xmlns:p14="http://schemas.microsoft.com/office/powerpoint/2010/main" val="16874416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104775"/>
            <a:ext cx="8029575" cy="1260475"/>
          </a:xfrm>
        </p:spPr>
        <p:txBody>
          <a:bodyPr/>
          <a:lstStyle/>
          <a:p>
            <a:pPr>
              <a:defRPr/>
            </a:pPr>
            <a:r>
              <a:rPr lang="en-US" sz="4000" b="1" dirty="0">
                <a:solidFill>
                  <a:srgbClr val="000090"/>
                </a:solidFill>
              </a:rPr>
              <a:t>First Faculty Position Search:</a:t>
            </a:r>
          </a:p>
        </p:txBody>
      </p:sp>
      <p:sp>
        <p:nvSpPr>
          <p:cNvPr id="321539" name="Rectangle 3"/>
          <p:cNvSpPr>
            <a:spLocks noGrp="1" noChangeArrowheads="1"/>
          </p:cNvSpPr>
          <p:nvPr>
            <p:ph type="body" idx="1"/>
          </p:nvPr>
        </p:nvSpPr>
        <p:spPr>
          <a:xfrm>
            <a:off x="708024" y="1155700"/>
            <a:ext cx="8029575" cy="6054725"/>
          </a:xfrm>
          <a:ln>
            <a:solidFill>
              <a:schemeClr val="bg1"/>
            </a:solidFill>
          </a:ln>
        </p:spPr>
        <p:txBody>
          <a:bodyPr/>
          <a:lstStyle/>
          <a:p>
            <a:pPr>
              <a:lnSpc>
                <a:spcPct val="90000"/>
              </a:lnSpc>
              <a:buFontTx/>
              <a:buNone/>
              <a:defRPr/>
            </a:pPr>
            <a:r>
              <a:rPr lang="en-US" sz="2600" i="1" dirty="0"/>
              <a:t>There are many guides available on applying for a job – this is a brief summary of suggestions</a:t>
            </a:r>
          </a:p>
          <a:p>
            <a:pPr>
              <a:lnSpc>
                <a:spcPct val="90000"/>
              </a:lnSpc>
              <a:buFontTx/>
              <a:buNone/>
              <a:defRPr/>
            </a:pPr>
            <a:r>
              <a:rPr lang="en-US" sz="2600" i="1" dirty="0"/>
              <a:t>Use your network: </a:t>
            </a:r>
            <a:r>
              <a:rPr lang="en-US" sz="2600" dirty="0"/>
              <a:t>Use your advisors, committee members, colleagues to suggest positions, comment on your application materials. For positions you have strong interest in and think you are well-qualified for, encourage your mentors to contact faculty at the institution with the opening to look at your application.</a:t>
            </a:r>
          </a:p>
          <a:p>
            <a:pPr>
              <a:lnSpc>
                <a:spcPct val="90000"/>
              </a:lnSpc>
              <a:buFontTx/>
              <a:buNone/>
              <a:defRPr/>
            </a:pPr>
            <a:r>
              <a:rPr lang="en-US" sz="2600" i="1" dirty="0"/>
              <a:t>Tailor your application to the position: </a:t>
            </a:r>
            <a:r>
              <a:rPr lang="en-US" sz="2600" dirty="0"/>
              <a:t>Build a few alternative application packages that are somewhat more specific to the different types of positions you intend to apply to and have these vetted by people who are familiar with that type of position. </a:t>
            </a:r>
          </a:p>
          <a:p>
            <a:pPr>
              <a:lnSpc>
                <a:spcPct val="90000"/>
              </a:lnSpc>
              <a:buFontTx/>
              <a:buNone/>
              <a:defRPr/>
            </a:pPr>
            <a:r>
              <a:rPr lang="en-US" sz="2600" i="1" dirty="0"/>
              <a:t>Don’t limit your pool too much: </a:t>
            </a:r>
            <a:r>
              <a:rPr lang="en-US" sz="2600" dirty="0"/>
              <a:t>Even if you don’t feel you are competitive, apply if you are interested and have the experience to meet the needs of the position. </a:t>
            </a:r>
          </a:p>
        </p:txBody>
      </p:sp>
    </p:spTree>
    <p:extLst>
      <p:ext uri="{BB962C8B-B14F-4D97-AF65-F5344CB8AC3E}">
        <p14:creationId xmlns:p14="http://schemas.microsoft.com/office/powerpoint/2010/main" val="26761750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104775"/>
            <a:ext cx="8029575" cy="1260475"/>
          </a:xfrm>
        </p:spPr>
        <p:txBody>
          <a:bodyPr/>
          <a:lstStyle/>
          <a:p>
            <a:pPr>
              <a:defRPr/>
            </a:pPr>
            <a:r>
              <a:rPr lang="en-US" sz="4000" b="1" dirty="0">
                <a:solidFill>
                  <a:srgbClr val="000090"/>
                </a:solidFill>
              </a:rPr>
              <a:t>First Faculty Position Search:</a:t>
            </a:r>
          </a:p>
        </p:txBody>
      </p:sp>
      <p:sp>
        <p:nvSpPr>
          <p:cNvPr id="321539" name="Rectangle 3"/>
          <p:cNvSpPr>
            <a:spLocks noGrp="1" noChangeArrowheads="1"/>
          </p:cNvSpPr>
          <p:nvPr>
            <p:ph type="body" idx="1"/>
          </p:nvPr>
        </p:nvSpPr>
        <p:spPr>
          <a:xfrm>
            <a:off x="708024" y="962025"/>
            <a:ext cx="8029575" cy="6054725"/>
          </a:xfrm>
          <a:ln>
            <a:solidFill>
              <a:schemeClr val="bg1"/>
            </a:solidFill>
          </a:ln>
        </p:spPr>
        <p:txBody>
          <a:bodyPr/>
          <a:lstStyle/>
          <a:p>
            <a:pPr>
              <a:lnSpc>
                <a:spcPct val="90000"/>
              </a:lnSpc>
              <a:buFontTx/>
              <a:buNone/>
              <a:defRPr/>
            </a:pPr>
            <a:r>
              <a:rPr lang="en-US" sz="2600" i="1" dirty="0"/>
              <a:t>How many positions to apply to? </a:t>
            </a:r>
            <a:r>
              <a:rPr lang="en-US" sz="2600" dirty="0"/>
              <a:t>This depends upon where you are in your career. If you are early in a postdoc of several years, be very selective – limit applications to your “ideal” long-term job. Later in a postdoc, apply much more broadly to anything you think you might accept (based on constraints such as location, institution, etc.)</a:t>
            </a:r>
          </a:p>
          <a:p>
            <a:pPr>
              <a:lnSpc>
                <a:spcPct val="90000"/>
              </a:lnSpc>
              <a:buFontTx/>
              <a:buNone/>
              <a:defRPr/>
            </a:pPr>
            <a:r>
              <a:rPr lang="en-US" sz="2600" i="1" dirty="0"/>
              <a:t>Handling a 2-body problem. </a:t>
            </a:r>
            <a:r>
              <a:rPr lang="en-US" sz="2600" dirty="0"/>
              <a:t>There are no completely agreed-upon rules. I suggest never bringing this issue up during any early stage of the search, even if “pushed” by a search committee member (they are not supposed to do this). If you are invited to a campus interview and at the end of the interview you are really interested in the position, informing the Head and passing on a partner cv </a:t>
            </a:r>
            <a:r>
              <a:rPr lang="en-US" sz="2600" b="1" i="1" dirty="0"/>
              <a:t>may be </a:t>
            </a:r>
            <a:r>
              <a:rPr lang="en-US" sz="2600" dirty="0"/>
              <a:t>appropriate. This allows them time to try to figure something out, but many view it as a dangerous tactic. </a:t>
            </a:r>
          </a:p>
          <a:p>
            <a:pPr>
              <a:lnSpc>
                <a:spcPct val="90000"/>
              </a:lnSpc>
              <a:buFontTx/>
              <a:buNone/>
              <a:defRPr/>
            </a:pPr>
            <a:r>
              <a:rPr lang="en-US" sz="2600" dirty="0"/>
              <a:t> </a:t>
            </a:r>
          </a:p>
        </p:txBody>
      </p:sp>
    </p:spTree>
    <p:extLst>
      <p:ext uri="{BB962C8B-B14F-4D97-AF65-F5344CB8AC3E}">
        <p14:creationId xmlns:p14="http://schemas.microsoft.com/office/powerpoint/2010/main" val="25775108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104775"/>
            <a:ext cx="8029575" cy="1260475"/>
          </a:xfrm>
        </p:spPr>
        <p:txBody>
          <a:bodyPr/>
          <a:lstStyle/>
          <a:p>
            <a:pPr>
              <a:defRPr/>
            </a:pPr>
            <a:r>
              <a:rPr lang="en-US" sz="4000" b="1" dirty="0">
                <a:solidFill>
                  <a:srgbClr val="000090"/>
                </a:solidFill>
              </a:rPr>
              <a:t>First Faculty Position Search:</a:t>
            </a:r>
          </a:p>
        </p:txBody>
      </p:sp>
      <p:sp>
        <p:nvSpPr>
          <p:cNvPr id="321539" name="Rectangle 3"/>
          <p:cNvSpPr>
            <a:spLocks noGrp="1" noChangeArrowheads="1"/>
          </p:cNvSpPr>
          <p:nvPr>
            <p:ph type="body" idx="1"/>
          </p:nvPr>
        </p:nvSpPr>
        <p:spPr>
          <a:xfrm>
            <a:off x="708024" y="962025"/>
            <a:ext cx="8029575" cy="6054725"/>
          </a:xfrm>
          <a:ln>
            <a:solidFill>
              <a:schemeClr val="bg1"/>
            </a:solidFill>
          </a:ln>
        </p:spPr>
        <p:txBody>
          <a:bodyPr/>
          <a:lstStyle/>
          <a:p>
            <a:pPr>
              <a:lnSpc>
                <a:spcPct val="90000"/>
              </a:lnSpc>
              <a:buFontTx/>
              <a:buNone/>
              <a:defRPr/>
            </a:pPr>
            <a:r>
              <a:rPr lang="en-US" sz="2600" i="1" dirty="0"/>
              <a:t>What in an offer is negotiable? </a:t>
            </a:r>
            <a:r>
              <a:rPr lang="en-US" sz="2600" dirty="0"/>
              <a:t>First rule is, it can’t hurt to ask. Second rule is, it can hurt to “push” once told something is not negotiable. What can be changed depends upon the institution, department and Head. You will typically get an informal offer verbally with a rough outline of compensation, startup and teaching expectations. Sometimes you are given this info during an interview (do not bring it up yourself during interview, though teaching expectations are often discussed). If you want more startup, be prepared to be very explicit about why you need that much -  you will always be asked for a detailed plan for start-up expenditures. You can ask about teaching releases, TA support for classes you are scheduled to teach, moving expenses, and whether the startup can have an extension (there is a time limit on spending it) if you get external funding, so you can leverage external support.</a:t>
            </a:r>
          </a:p>
          <a:p>
            <a:pPr>
              <a:lnSpc>
                <a:spcPct val="90000"/>
              </a:lnSpc>
              <a:buFontTx/>
              <a:buNone/>
              <a:defRPr/>
            </a:pPr>
            <a:r>
              <a:rPr lang="en-US" sz="2600" dirty="0"/>
              <a:t> </a:t>
            </a:r>
          </a:p>
        </p:txBody>
      </p:sp>
    </p:spTree>
    <p:extLst>
      <p:ext uri="{BB962C8B-B14F-4D97-AF65-F5344CB8AC3E}">
        <p14:creationId xmlns:p14="http://schemas.microsoft.com/office/powerpoint/2010/main" val="22320770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104775"/>
            <a:ext cx="8029575" cy="1260475"/>
          </a:xfrm>
        </p:spPr>
        <p:txBody>
          <a:bodyPr/>
          <a:lstStyle/>
          <a:p>
            <a:pPr>
              <a:defRPr/>
            </a:pPr>
            <a:r>
              <a:rPr lang="en-US" sz="4000" b="1" dirty="0">
                <a:solidFill>
                  <a:srgbClr val="000090"/>
                </a:solidFill>
              </a:rPr>
              <a:t>First Faculty Position Search:</a:t>
            </a:r>
          </a:p>
        </p:txBody>
      </p:sp>
      <p:sp>
        <p:nvSpPr>
          <p:cNvPr id="321539" name="Rectangle 3"/>
          <p:cNvSpPr>
            <a:spLocks noGrp="1" noChangeArrowheads="1"/>
          </p:cNvSpPr>
          <p:nvPr>
            <p:ph type="body" idx="1"/>
          </p:nvPr>
        </p:nvSpPr>
        <p:spPr>
          <a:xfrm>
            <a:off x="708024" y="962025"/>
            <a:ext cx="8029575" cy="6054725"/>
          </a:xfrm>
          <a:ln>
            <a:solidFill>
              <a:schemeClr val="bg1"/>
            </a:solidFill>
          </a:ln>
        </p:spPr>
        <p:txBody>
          <a:bodyPr/>
          <a:lstStyle/>
          <a:p>
            <a:pPr>
              <a:lnSpc>
                <a:spcPct val="90000"/>
              </a:lnSpc>
              <a:buFontTx/>
              <a:buNone/>
              <a:defRPr/>
            </a:pPr>
            <a:r>
              <a:rPr lang="en-US" sz="2600" i="1" dirty="0"/>
              <a:t>What is the offer process? </a:t>
            </a:r>
            <a:r>
              <a:rPr lang="en-US" sz="2600" dirty="0"/>
              <a:t>After an informal verbal offer, there will be a set of back and forth on details. This is your last opportunity to make sure that the position offer is going to allow you to be successful. Neither party wants to go into a final offer unless each feels that it adequately addresses all concerns and each is happy. It does no one any good to move to a place if there are issues up-front with the offer that are not addressed to the satisfaction of all involved, but remember there are lots of constraints on any Head. A formal appointment letter (typically from the Provost) is only drafted after all negotiations are done – you should get everything tied down before the formal letter is sent to you. Once you sign it, it is considered a contract – backing out is </a:t>
            </a:r>
            <a:r>
              <a:rPr lang="en-US" sz="2600" b="1" i="1" dirty="0"/>
              <a:t>not</a:t>
            </a:r>
            <a:r>
              <a:rPr lang="en-US" sz="2600" dirty="0"/>
              <a:t> something you want to do, even if they will not send lawyers after you. </a:t>
            </a:r>
          </a:p>
          <a:p>
            <a:pPr>
              <a:lnSpc>
                <a:spcPct val="90000"/>
              </a:lnSpc>
              <a:buFontTx/>
              <a:buNone/>
              <a:defRPr/>
            </a:pPr>
            <a:r>
              <a:rPr lang="en-US" sz="2600" dirty="0"/>
              <a:t> </a:t>
            </a:r>
          </a:p>
        </p:txBody>
      </p:sp>
    </p:spTree>
    <p:extLst>
      <p:ext uri="{BB962C8B-B14F-4D97-AF65-F5344CB8AC3E}">
        <p14:creationId xmlns:p14="http://schemas.microsoft.com/office/powerpoint/2010/main" val="20168623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104775"/>
            <a:ext cx="8029575" cy="1260475"/>
          </a:xfrm>
        </p:spPr>
        <p:txBody>
          <a:bodyPr/>
          <a:lstStyle/>
          <a:p>
            <a:pPr>
              <a:defRPr/>
            </a:pPr>
            <a:r>
              <a:rPr lang="en-US" sz="4000" b="1" dirty="0">
                <a:solidFill>
                  <a:srgbClr val="000090"/>
                </a:solidFill>
              </a:rPr>
              <a:t>First Faculty Position Search:</a:t>
            </a:r>
          </a:p>
        </p:txBody>
      </p:sp>
      <p:sp>
        <p:nvSpPr>
          <p:cNvPr id="321539" name="Rectangle 3"/>
          <p:cNvSpPr>
            <a:spLocks noGrp="1" noChangeArrowheads="1"/>
          </p:cNvSpPr>
          <p:nvPr>
            <p:ph type="body" idx="1"/>
          </p:nvPr>
        </p:nvSpPr>
        <p:spPr>
          <a:xfrm>
            <a:off x="708024" y="885825"/>
            <a:ext cx="8029575" cy="6054725"/>
          </a:xfrm>
          <a:ln>
            <a:solidFill>
              <a:schemeClr val="bg1"/>
            </a:solidFill>
          </a:ln>
        </p:spPr>
        <p:txBody>
          <a:bodyPr/>
          <a:lstStyle/>
          <a:p>
            <a:pPr>
              <a:lnSpc>
                <a:spcPct val="90000"/>
              </a:lnSpc>
              <a:buFontTx/>
              <a:buNone/>
              <a:defRPr/>
            </a:pPr>
            <a:r>
              <a:rPr lang="en-US" sz="2600" i="1" dirty="0"/>
              <a:t>What if there are several offers possible? </a:t>
            </a:r>
            <a:r>
              <a:rPr lang="en-US" sz="2600" dirty="0"/>
              <a:t>If you are negotiating with several different places, or you are trying to delay getting a final offer from one place in hopes that another place will make an offer</a:t>
            </a:r>
            <a:r>
              <a:rPr lang="en-US" sz="2600" i="1" dirty="0"/>
              <a:t>, </a:t>
            </a:r>
            <a:r>
              <a:rPr lang="en-US" sz="2600" b="1" i="1" dirty="0"/>
              <a:t>be very careful</a:t>
            </a:r>
            <a:r>
              <a:rPr lang="en-US" sz="2600" dirty="0"/>
              <a:t>. Generally, you will be given a deadline to respond (e.g. agree to conditions and say it is acceptable, meaning that you will sign a formal letter when it is completed) and it will be obvious if you are trying to delay this. Hopefully the place will not start negotiations with someone else until you turn them down, but they are under no legal obligation to avoid this until you sign. Delaying tactics can misfire and you have little knowledge about how competitive the others were in the pool, or how eager they are to accept a position that you are unsure about. I encourage you not to quibble over small details, but be aware that if you don’t get what you want up-front, it will be difficult to get it later. </a:t>
            </a:r>
          </a:p>
          <a:p>
            <a:pPr>
              <a:lnSpc>
                <a:spcPct val="90000"/>
              </a:lnSpc>
              <a:buFontTx/>
              <a:buNone/>
              <a:defRPr/>
            </a:pPr>
            <a:r>
              <a:rPr lang="en-US" sz="2600" dirty="0"/>
              <a:t> </a:t>
            </a:r>
          </a:p>
        </p:txBody>
      </p:sp>
    </p:spTree>
    <p:extLst>
      <p:ext uri="{BB962C8B-B14F-4D97-AF65-F5344CB8AC3E}">
        <p14:creationId xmlns:p14="http://schemas.microsoft.com/office/powerpoint/2010/main" val="34991266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104775"/>
            <a:ext cx="8029575" cy="1260475"/>
          </a:xfrm>
        </p:spPr>
        <p:txBody>
          <a:bodyPr/>
          <a:lstStyle/>
          <a:p>
            <a:pPr>
              <a:defRPr/>
            </a:pPr>
            <a:r>
              <a:rPr lang="en-US" sz="4000" b="1" dirty="0">
                <a:solidFill>
                  <a:srgbClr val="000090"/>
                </a:solidFill>
              </a:rPr>
              <a:t>First Faculty Position Search:</a:t>
            </a:r>
          </a:p>
        </p:txBody>
      </p:sp>
      <p:sp>
        <p:nvSpPr>
          <p:cNvPr id="321539" name="Rectangle 3"/>
          <p:cNvSpPr>
            <a:spLocks noGrp="1" noChangeArrowheads="1"/>
          </p:cNvSpPr>
          <p:nvPr>
            <p:ph type="body" idx="1"/>
          </p:nvPr>
        </p:nvSpPr>
        <p:spPr>
          <a:xfrm>
            <a:off x="708024" y="885825"/>
            <a:ext cx="8029575" cy="6054725"/>
          </a:xfrm>
          <a:ln>
            <a:solidFill>
              <a:schemeClr val="bg1"/>
            </a:solidFill>
          </a:ln>
        </p:spPr>
        <p:txBody>
          <a:bodyPr/>
          <a:lstStyle/>
          <a:p>
            <a:pPr>
              <a:lnSpc>
                <a:spcPct val="90000"/>
              </a:lnSpc>
              <a:buFontTx/>
              <a:buNone/>
              <a:defRPr/>
            </a:pPr>
            <a:r>
              <a:rPr lang="en-US" sz="2600" i="1" dirty="0"/>
              <a:t>How can you tell that the position is right for you? </a:t>
            </a:r>
            <a:r>
              <a:rPr lang="en-US" sz="2600" dirty="0"/>
              <a:t>Check the vibe from the department – after the Head starts negotiations with you, if it is a together place the Head will have informed the faculty and at least some of them (in your field) should be getting in touch telling you they’d be happy to talk about the advantages there and encouraging you to accept. Welcome statements should come from many faculty after you accept too. You can check public info on salaries - I would encourage you not to quibble over small amounts, but do look at the history of past raises to compare offers if you have multiple ones. In some places, starting behind in salary makes you behind for years (e.g. fixed % increases), while in others there is more flexibility to avoid issues such as salary compression. Bottom line is, </a:t>
            </a:r>
            <a:r>
              <a:rPr lang="en-US" sz="2600" b="1" i="1" dirty="0"/>
              <a:t>you can never be certain it will be the best fit for you</a:t>
            </a:r>
            <a:r>
              <a:rPr lang="en-US" sz="2600" dirty="0"/>
              <a:t>, but remember you can always move (though it is more difficult than a first job, generally)</a:t>
            </a:r>
          </a:p>
          <a:p>
            <a:pPr>
              <a:lnSpc>
                <a:spcPct val="90000"/>
              </a:lnSpc>
              <a:buFontTx/>
              <a:buNone/>
              <a:defRPr/>
            </a:pPr>
            <a:r>
              <a:rPr lang="en-US" sz="2600" dirty="0"/>
              <a:t> </a:t>
            </a:r>
          </a:p>
        </p:txBody>
      </p:sp>
    </p:spTree>
    <p:extLst>
      <p:ext uri="{BB962C8B-B14F-4D97-AF65-F5344CB8AC3E}">
        <p14:creationId xmlns:p14="http://schemas.microsoft.com/office/powerpoint/2010/main" val="19376896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104775"/>
            <a:ext cx="8029575" cy="1260475"/>
          </a:xfrm>
        </p:spPr>
        <p:txBody>
          <a:bodyPr/>
          <a:lstStyle/>
          <a:p>
            <a:pPr>
              <a:defRPr/>
            </a:pPr>
            <a:r>
              <a:rPr lang="en-US" sz="4000" b="1" dirty="0">
                <a:solidFill>
                  <a:srgbClr val="000090"/>
                </a:solidFill>
              </a:rPr>
              <a:t>Moving after the First Position:</a:t>
            </a:r>
          </a:p>
        </p:txBody>
      </p:sp>
      <p:sp>
        <p:nvSpPr>
          <p:cNvPr id="321539" name="Rectangle 3"/>
          <p:cNvSpPr>
            <a:spLocks noGrp="1" noChangeArrowheads="1"/>
          </p:cNvSpPr>
          <p:nvPr>
            <p:ph type="body" idx="1"/>
          </p:nvPr>
        </p:nvSpPr>
        <p:spPr>
          <a:xfrm>
            <a:off x="708024" y="962025"/>
            <a:ext cx="8029575" cy="6054725"/>
          </a:xfrm>
          <a:ln>
            <a:solidFill>
              <a:schemeClr val="bg1"/>
            </a:solidFill>
          </a:ln>
        </p:spPr>
        <p:txBody>
          <a:bodyPr/>
          <a:lstStyle/>
          <a:p>
            <a:pPr>
              <a:lnSpc>
                <a:spcPct val="90000"/>
              </a:lnSpc>
              <a:buFontTx/>
              <a:buNone/>
              <a:defRPr/>
            </a:pPr>
            <a:r>
              <a:rPr lang="en-US" sz="2600" i="1" dirty="0"/>
              <a:t>There are several reasons why you may consider moving from your first position: </a:t>
            </a:r>
            <a:r>
              <a:rPr lang="en-US" sz="2600" dirty="0"/>
              <a:t>Promises made to you were not fulfilled, leadership (of department or institution) has changed and is no longer supportive, colleagues are not supportive, compensation has not lived up to your expectations, your career objectives have changed, new personal/family goals, a new institution offers potential for major career advancement that is not available at our current position.</a:t>
            </a:r>
          </a:p>
          <a:p>
            <a:pPr>
              <a:lnSpc>
                <a:spcPct val="90000"/>
              </a:lnSpc>
              <a:buFontTx/>
              <a:buNone/>
              <a:defRPr/>
            </a:pPr>
            <a:r>
              <a:rPr lang="en-US" sz="2600" i="1" dirty="0"/>
              <a:t>Reasons not to try to move: </a:t>
            </a:r>
            <a:r>
              <a:rPr lang="en-US" sz="2600" dirty="0"/>
              <a:t>Potentially negatively impacts  relationships with colleagues, it requires a lot of effort to apply for positions, deciding between options if you are given an offer and your institution counter-offers is stressful,  the grass-is-greener syndrome may not lead to a position that is significantly better, trying to move to improve your current salary may backfire and you are told “fine, go ahead and leave”</a:t>
            </a:r>
          </a:p>
        </p:txBody>
      </p:sp>
    </p:spTree>
    <p:extLst>
      <p:ext uri="{BB962C8B-B14F-4D97-AF65-F5344CB8AC3E}">
        <p14:creationId xmlns:p14="http://schemas.microsoft.com/office/powerpoint/2010/main" val="5441268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104775"/>
            <a:ext cx="8029575" cy="1260475"/>
          </a:xfrm>
        </p:spPr>
        <p:txBody>
          <a:bodyPr/>
          <a:lstStyle/>
          <a:p>
            <a:pPr>
              <a:defRPr/>
            </a:pPr>
            <a:r>
              <a:rPr lang="en-US" sz="4000" b="1" dirty="0">
                <a:solidFill>
                  <a:srgbClr val="000090"/>
                </a:solidFill>
              </a:rPr>
              <a:t>Moving after the First Position:</a:t>
            </a:r>
          </a:p>
        </p:txBody>
      </p:sp>
      <p:sp>
        <p:nvSpPr>
          <p:cNvPr id="321539" name="Rectangle 3"/>
          <p:cNvSpPr>
            <a:spLocks noGrp="1" noChangeArrowheads="1"/>
          </p:cNvSpPr>
          <p:nvPr>
            <p:ph type="body" idx="1"/>
          </p:nvPr>
        </p:nvSpPr>
        <p:spPr>
          <a:xfrm>
            <a:off x="708024" y="962025"/>
            <a:ext cx="8029575" cy="6054725"/>
          </a:xfrm>
          <a:ln>
            <a:solidFill>
              <a:schemeClr val="bg1"/>
            </a:solidFill>
          </a:ln>
        </p:spPr>
        <p:txBody>
          <a:bodyPr/>
          <a:lstStyle/>
          <a:p>
            <a:pPr>
              <a:lnSpc>
                <a:spcPct val="90000"/>
              </a:lnSpc>
              <a:buFontTx/>
              <a:buNone/>
              <a:defRPr/>
            </a:pPr>
            <a:r>
              <a:rPr lang="en-US" sz="2600" i="1" dirty="0"/>
              <a:t>What might you be able to get from a new institution: </a:t>
            </a:r>
            <a:r>
              <a:rPr lang="en-US" sz="2600" dirty="0"/>
              <a:t>Better compensation, changed responsibilities (e.g. teaching, service loads may change), better lab, early tenure/promotion, sabbatical/leave options, a more prestigious unit that could improve your career options (e.g. access to awards, leadership opportunities), an endowed position with enhanced resources you control, better options for partner/spouse, an institution that better aligns with your values, colleagues who better suit your research objectives. </a:t>
            </a:r>
          </a:p>
          <a:p>
            <a:pPr>
              <a:lnSpc>
                <a:spcPct val="90000"/>
              </a:lnSpc>
              <a:buFontTx/>
              <a:buNone/>
              <a:defRPr/>
            </a:pPr>
            <a:r>
              <a:rPr lang="en-US" sz="2600" i="1" dirty="0"/>
              <a:t>Assessing the above is not trivial: </a:t>
            </a:r>
            <a:r>
              <a:rPr lang="en-US" sz="2600" dirty="0"/>
              <a:t>They will be putting a very positive outlook on what they offer so talk as much as possible with the new colleagues you would mostly likely interact with, have frank discussions with those there who would be potential mentors</a:t>
            </a:r>
          </a:p>
          <a:p>
            <a:pPr>
              <a:lnSpc>
                <a:spcPct val="90000"/>
              </a:lnSpc>
              <a:buFontTx/>
              <a:buNone/>
              <a:defRPr/>
            </a:pPr>
            <a:r>
              <a:rPr lang="en-US" sz="2600" i="1" dirty="0"/>
              <a:t>Trust your intuition: </a:t>
            </a:r>
            <a:r>
              <a:rPr lang="en-US" sz="2600" dirty="0"/>
              <a:t>You can never be certain about a move, but if the “feel” isn’t positive, don’t move</a:t>
            </a:r>
          </a:p>
        </p:txBody>
      </p:sp>
    </p:spTree>
    <p:extLst>
      <p:ext uri="{BB962C8B-B14F-4D97-AF65-F5344CB8AC3E}">
        <p14:creationId xmlns:p14="http://schemas.microsoft.com/office/powerpoint/2010/main" val="32098681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104775"/>
            <a:ext cx="8029575" cy="1260475"/>
          </a:xfrm>
        </p:spPr>
        <p:txBody>
          <a:bodyPr/>
          <a:lstStyle/>
          <a:p>
            <a:pPr>
              <a:defRPr/>
            </a:pPr>
            <a:r>
              <a:rPr lang="en-US" sz="4000" b="1" dirty="0">
                <a:solidFill>
                  <a:srgbClr val="000090"/>
                </a:solidFill>
              </a:rPr>
              <a:t>Moving Later in your Career:</a:t>
            </a:r>
          </a:p>
        </p:txBody>
      </p:sp>
      <p:sp>
        <p:nvSpPr>
          <p:cNvPr id="321539" name="Rectangle 3"/>
          <p:cNvSpPr>
            <a:spLocks noGrp="1" noChangeArrowheads="1"/>
          </p:cNvSpPr>
          <p:nvPr>
            <p:ph type="body" idx="1"/>
          </p:nvPr>
        </p:nvSpPr>
        <p:spPr>
          <a:xfrm>
            <a:off x="708024" y="962025"/>
            <a:ext cx="8029575" cy="6054725"/>
          </a:xfrm>
          <a:ln>
            <a:solidFill>
              <a:schemeClr val="bg1"/>
            </a:solidFill>
          </a:ln>
        </p:spPr>
        <p:txBody>
          <a:bodyPr/>
          <a:lstStyle/>
          <a:p>
            <a:pPr>
              <a:lnSpc>
                <a:spcPct val="90000"/>
              </a:lnSpc>
              <a:buFontTx/>
              <a:buNone/>
              <a:defRPr/>
            </a:pPr>
            <a:r>
              <a:rPr lang="en-US" sz="2600" i="1" dirty="0"/>
              <a:t>Why you might consider this: </a:t>
            </a:r>
            <a:r>
              <a:rPr lang="en-US" sz="2600" dirty="0"/>
              <a:t>Ambition – opportunities through a new affiliation could enhance your ability to pursue major funding/awards, higher salary, endowed chair position, desire to move to an administrative position (e.g. Dean), new collaboration opportunities as your research shifts. </a:t>
            </a:r>
          </a:p>
          <a:p>
            <a:pPr>
              <a:lnSpc>
                <a:spcPct val="90000"/>
              </a:lnSpc>
              <a:buFontTx/>
              <a:buNone/>
              <a:defRPr/>
            </a:pPr>
            <a:r>
              <a:rPr lang="en-US" sz="2600" i="1" dirty="0"/>
              <a:t>How to enhance the potential of being offered such a move: </a:t>
            </a:r>
            <a:r>
              <a:rPr lang="en-US" sz="2600" dirty="0"/>
              <a:t>Work your butt off,</a:t>
            </a:r>
            <a:r>
              <a:rPr lang="en-US" sz="2600" i="1" dirty="0"/>
              <a:t> </a:t>
            </a:r>
            <a:r>
              <a:rPr lang="en-US" sz="2600" dirty="0"/>
              <a:t>be very successful in publications and external support, take on national professional leadership roles, take a leave to serve at a funding agency, for administrative positions gain some experience in administration at your institution (e.g. getting a Dean position requires experience as Head or Institute leader in which you managed a staff and faculty), build a set of professional references inside and outside your institution. </a:t>
            </a:r>
          </a:p>
        </p:txBody>
      </p:sp>
    </p:spTree>
    <p:extLst>
      <p:ext uri="{BB962C8B-B14F-4D97-AF65-F5344CB8AC3E}">
        <p14:creationId xmlns:p14="http://schemas.microsoft.com/office/powerpoint/2010/main" val="3927263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104775"/>
            <a:ext cx="8029575" cy="1260475"/>
          </a:xfrm>
        </p:spPr>
        <p:txBody>
          <a:bodyPr/>
          <a:lstStyle/>
          <a:p>
            <a:pPr>
              <a:defRPr/>
            </a:pPr>
            <a:r>
              <a:rPr lang="en-US" sz="4000" b="1" dirty="0">
                <a:solidFill>
                  <a:srgbClr val="000090"/>
                </a:solidFill>
              </a:rPr>
              <a:t>Moving Outside Academia:</a:t>
            </a:r>
          </a:p>
        </p:txBody>
      </p:sp>
      <p:sp>
        <p:nvSpPr>
          <p:cNvPr id="321539" name="Rectangle 3"/>
          <p:cNvSpPr>
            <a:spLocks noGrp="1" noChangeArrowheads="1"/>
          </p:cNvSpPr>
          <p:nvPr>
            <p:ph type="body" idx="1"/>
          </p:nvPr>
        </p:nvSpPr>
        <p:spPr>
          <a:xfrm>
            <a:off x="731837" y="962025"/>
            <a:ext cx="8029575" cy="6054725"/>
          </a:xfrm>
          <a:ln>
            <a:solidFill>
              <a:schemeClr val="bg1"/>
            </a:solidFill>
          </a:ln>
        </p:spPr>
        <p:txBody>
          <a:bodyPr/>
          <a:lstStyle/>
          <a:p>
            <a:pPr>
              <a:lnSpc>
                <a:spcPct val="90000"/>
              </a:lnSpc>
              <a:buFontTx/>
              <a:buNone/>
              <a:defRPr/>
            </a:pPr>
            <a:r>
              <a:rPr lang="en-US" sz="2600" i="1" dirty="0"/>
              <a:t>Why you might consider this: </a:t>
            </a:r>
            <a:r>
              <a:rPr lang="en-US" sz="2600" dirty="0"/>
              <a:t>You are tired of the academic rat-race,</a:t>
            </a:r>
            <a:r>
              <a:rPr lang="en-US" sz="2600" i="1" dirty="0"/>
              <a:t> </a:t>
            </a:r>
            <a:r>
              <a:rPr lang="en-US" sz="2600" dirty="0"/>
              <a:t>you want more administrative support (e.g. help with the onslaught of emails and other distractions from your main career objectives),</a:t>
            </a:r>
            <a:r>
              <a:rPr lang="en-US" sz="2600" i="1" dirty="0"/>
              <a:t> </a:t>
            </a:r>
            <a:r>
              <a:rPr lang="en-US" sz="2600" dirty="0"/>
              <a:t>higher salary and benefits, desire to “consult” rather than publish, you desire explicit achievable short-term goals rather than being totally self-motivated, you are no longer motivated by interactions with students</a:t>
            </a:r>
          </a:p>
          <a:p>
            <a:pPr>
              <a:lnSpc>
                <a:spcPct val="90000"/>
              </a:lnSpc>
              <a:buFontTx/>
              <a:buNone/>
              <a:defRPr/>
            </a:pPr>
            <a:r>
              <a:rPr lang="en-US" sz="2600" i="1" dirty="0"/>
              <a:t>Where you might move and why: </a:t>
            </a:r>
            <a:r>
              <a:rPr lang="en-US" sz="2600" b="1" i="1" dirty="0"/>
              <a:t>Industry</a:t>
            </a:r>
            <a:r>
              <a:rPr lang="en-US" sz="2600" dirty="0"/>
              <a:t> – offers higher salaries, project-driven goals, extensive professional support so you don’t have to do it all yourself. </a:t>
            </a:r>
            <a:r>
              <a:rPr lang="en-US" sz="2600" b="1" i="1" dirty="0"/>
              <a:t>Government</a:t>
            </a:r>
            <a:r>
              <a:rPr lang="en-US" sz="2600" dirty="0"/>
              <a:t> – offers long-term position stability, potential to impact policy/regulation, publications still valued. </a:t>
            </a:r>
            <a:r>
              <a:rPr lang="en-US" sz="2600" b="1" i="1" dirty="0"/>
              <a:t>NGOs</a:t>
            </a:r>
            <a:r>
              <a:rPr lang="en-US" sz="2600" dirty="0"/>
              <a:t> – offer potential to interact directly with diverse stakeholders including volunteers, values may align with yours, potential for direct action  </a:t>
            </a:r>
          </a:p>
        </p:txBody>
      </p:sp>
    </p:spTree>
    <p:extLst>
      <p:ext uri="{BB962C8B-B14F-4D97-AF65-F5344CB8AC3E}">
        <p14:creationId xmlns:p14="http://schemas.microsoft.com/office/powerpoint/2010/main" val="1412522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0" y="-104775"/>
            <a:ext cx="8029575" cy="1260475"/>
          </a:xfrm>
        </p:spPr>
        <p:txBody>
          <a:bodyPr/>
          <a:lstStyle/>
          <a:p>
            <a:pPr>
              <a:defRPr/>
            </a:pPr>
            <a:r>
              <a:rPr lang="en-US" sz="4000" b="1" dirty="0">
                <a:solidFill>
                  <a:srgbClr val="000090"/>
                </a:solidFill>
              </a:rPr>
              <a:t>A couple key tenets:</a:t>
            </a:r>
          </a:p>
        </p:txBody>
      </p:sp>
      <p:sp>
        <p:nvSpPr>
          <p:cNvPr id="321539" name="Rectangle 3"/>
          <p:cNvSpPr>
            <a:spLocks noGrp="1" noChangeArrowheads="1"/>
          </p:cNvSpPr>
          <p:nvPr>
            <p:ph type="body" idx="1"/>
          </p:nvPr>
        </p:nvSpPr>
        <p:spPr>
          <a:xfrm>
            <a:off x="608012" y="885825"/>
            <a:ext cx="8029575" cy="4461933"/>
          </a:xfrm>
          <a:ln>
            <a:solidFill>
              <a:schemeClr val="bg1"/>
            </a:solidFill>
          </a:ln>
        </p:spPr>
        <p:txBody>
          <a:bodyPr/>
          <a:lstStyle/>
          <a:p>
            <a:pPr>
              <a:lnSpc>
                <a:spcPct val="90000"/>
              </a:lnSpc>
              <a:buFontTx/>
              <a:buNone/>
              <a:defRPr/>
            </a:pPr>
            <a:r>
              <a:rPr lang="en-US" sz="3000" dirty="0"/>
              <a:t>There are those in positions in academia that essentially ignore most all of the topics listed, do not care to be knowledgeable about the organizational structure of their institution, and just wish to do their work. They can certainly be successful while ignoring most everything included in our discussion.</a:t>
            </a:r>
          </a:p>
          <a:p>
            <a:pPr>
              <a:lnSpc>
                <a:spcPct val="90000"/>
              </a:lnSpc>
              <a:buFontTx/>
              <a:buNone/>
              <a:defRPr/>
            </a:pPr>
            <a:r>
              <a:rPr lang="en-US" sz="3000" dirty="0"/>
              <a:t>Knowledge is power, you can more readily prepare yourself for success in an academic position if you are knowledgeable, and there are internal “political” issues at every higher education institution that you might best be served by being prepared to deal with. </a:t>
            </a:r>
          </a:p>
          <a:p>
            <a:pPr>
              <a:lnSpc>
                <a:spcPct val="90000"/>
              </a:lnSpc>
              <a:buFontTx/>
              <a:buNone/>
              <a:defRPr/>
            </a:pPr>
            <a:r>
              <a:rPr lang="en-US" sz="3000" dirty="0"/>
              <a:t>Example: </a:t>
            </a:r>
            <a:r>
              <a:rPr lang="en-US" sz="3000" dirty="0" err="1"/>
              <a:t>NIMBioS</a:t>
            </a:r>
            <a:endParaRPr lang="en-US" sz="3000" dirty="0"/>
          </a:p>
        </p:txBody>
      </p:sp>
    </p:spTree>
    <p:extLst>
      <p:ext uri="{BB962C8B-B14F-4D97-AF65-F5344CB8AC3E}">
        <p14:creationId xmlns:p14="http://schemas.microsoft.com/office/powerpoint/2010/main" val="28779794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104775"/>
            <a:ext cx="8029575" cy="1260475"/>
          </a:xfrm>
        </p:spPr>
        <p:txBody>
          <a:bodyPr/>
          <a:lstStyle/>
          <a:p>
            <a:pPr>
              <a:defRPr/>
            </a:pPr>
            <a:r>
              <a:rPr lang="en-US" sz="4000" b="1" dirty="0">
                <a:solidFill>
                  <a:srgbClr val="000090"/>
                </a:solidFill>
              </a:rPr>
              <a:t>Mentoring: Getting and Giving:</a:t>
            </a:r>
          </a:p>
        </p:txBody>
      </p:sp>
      <p:sp>
        <p:nvSpPr>
          <p:cNvPr id="321539" name="Rectangle 3"/>
          <p:cNvSpPr>
            <a:spLocks noGrp="1" noChangeArrowheads="1"/>
          </p:cNvSpPr>
          <p:nvPr>
            <p:ph type="body" idx="1"/>
          </p:nvPr>
        </p:nvSpPr>
        <p:spPr>
          <a:xfrm>
            <a:off x="960438" y="962026"/>
            <a:ext cx="7800974" cy="1676400"/>
          </a:xfrm>
          <a:ln>
            <a:solidFill>
              <a:schemeClr val="bg1"/>
            </a:solidFill>
          </a:ln>
        </p:spPr>
        <p:txBody>
          <a:bodyPr/>
          <a:lstStyle/>
          <a:p>
            <a:pPr>
              <a:lnSpc>
                <a:spcPct val="90000"/>
              </a:lnSpc>
              <a:buFontTx/>
              <a:buNone/>
              <a:defRPr/>
            </a:pPr>
            <a:r>
              <a:rPr lang="en-US" sz="2600" i="1" dirty="0"/>
              <a:t>There are a variety of guides – the course website has a brief listing: </a:t>
            </a:r>
            <a:r>
              <a:rPr lang="en-US" sz="2600" dirty="0"/>
              <a:t>A recent one focused on institution-level processes is </a:t>
            </a:r>
            <a:r>
              <a:rPr lang="en-US" sz="2600" b="1" dirty="0"/>
              <a:t>The Science of Effective Mentorship in STEMM: Online Guide </a:t>
            </a:r>
            <a:r>
              <a:rPr lang="en-US" sz="2600" dirty="0"/>
              <a:t>https://</a:t>
            </a:r>
            <a:r>
              <a:rPr lang="en-US" sz="2600" dirty="0" err="1"/>
              <a:t>www.nap.edu</a:t>
            </a:r>
            <a:r>
              <a:rPr lang="en-US" sz="2600" dirty="0"/>
              <a:t>/resource/25568/interactive/ </a:t>
            </a:r>
          </a:p>
          <a:p>
            <a:pPr>
              <a:lnSpc>
                <a:spcPct val="90000"/>
              </a:lnSpc>
              <a:buNone/>
              <a:defRPr/>
            </a:pPr>
            <a:endParaRPr lang="en-US" sz="2600" dirty="0"/>
          </a:p>
        </p:txBody>
      </p:sp>
      <p:pic>
        <p:nvPicPr>
          <p:cNvPr id="3" name="Picture 2" descr="Background pattern&#10;&#10;Description automatically generated">
            <a:extLst>
              <a:ext uri="{FF2B5EF4-FFF2-40B4-BE49-F238E27FC236}">
                <a16:creationId xmlns:a16="http://schemas.microsoft.com/office/drawing/2014/main" id="{2E155CA5-CD1B-7F4B-849B-F064F0F7EEEC}"/>
              </a:ext>
            </a:extLst>
          </p:cNvPr>
          <p:cNvPicPr>
            <a:picLocks noChangeAspect="1"/>
          </p:cNvPicPr>
          <p:nvPr/>
        </p:nvPicPr>
        <p:blipFill>
          <a:blip r:embed="rId3"/>
          <a:stretch>
            <a:fillRect/>
          </a:stretch>
        </p:blipFill>
        <p:spPr>
          <a:xfrm>
            <a:off x="836612" y="2943225"/>
            <a:ext cx="2806394" cy="4010025"/>
          </a:xfrm>
          <a:prstGeom prst="rect">
            <a:avLst/>
          </a:prstGeom>
        </p:spPr>
      </p:pic>
      <p:sp>
        <p:nvSpPr>
          <p:cNvPr id="4" name="TextBox 3">
            <a:extLst>
              <a:ext uri="{FF2B5EF4-FFF2-40B4-BE49-F238E27FC236}">
                <a16:creationId xmlns:a16="http://schemas.microsoft.com/office/drawing/2014/main" id="{90CFCD4F-0859-BF46-88D6-F67502D745AC}"/>
              </a:ext>
            </a:extLst>
          </p:cNvPr>
          <p:cNvSpPr txBox="1"/>
          <p:nvPr/>
        </p:nvSpPr>
        <p:spPr>
          <a:xfrm>
            <a:off x="3884612" y="3324225"/>
            <a:ext cx="4876800" cy="3293209"/>
          </a:xfrm>
          <a:prstGeom prst="rect">
            <a:avLst/>
          </a:prstGeom>
          <a:noFill/>
        </p:spPr>
        <p:txBody>
          <a:bodyPr wrap="square" rtlCol="0">
            <a:spAutoFit/>
          </a:bodyPr>
          <a:lstStyle/>
          <a:p>
            <a:r>
              <a:rPr lang="en-US" sz="2800" b="0" dirty="0"/>
              <a:t>The underlying report is </a:t>
            </a:r>
          </a:p>
          <a:p>
            <a:r>
              <a:rPr lang="en-US" sz="2800" dirty="0"/>
              <a:t>The Science of Effective Mentorship in STEMM</a:t>
            </a:r>
          </a:p>
          <a:p>
            <a:r>
              <a:rPr lang="en-US" sz="2800" dirty="0"/>
              <a:t>https://</a:t>
            </a:r>
            <a:r>
              <a:rPr lang="en-US" sz="2800" dirty="0" err="1"/>
              <a:t>www.nap.edu</a:t>
            </a:r>
            <a:r>
              <a:rPr lang="en-US" sz="2800" dirty="0"/>
              <a:t>/catalog/25568/the-science-of-effective-mentorship-in-</a:t>
            </a:r>
            <a:r>
              <a:rPr lang="en-US" sz="2800" dirty="0" err="1"/>
              <a:t>stemm</a:t>
            </a:r>
            <a:r>
              <a:rPr lang="en-US" sz="2800" dirty="0"/>
              <a:t>/ </a:t>
            </a:r>
          </a:p>
          <a:p>
            <a:endParaRPr lang="en-US" dirty="0"/>
          </a:p>
        </p:txBody>
      </p:sp>
    </p:spTree>
    <p:extLst>
      <p:ext uri="{BB962C8B-B14F-4D97-AF65-F5344CB8AC3E}">
        <p14:creationId xmlns:p14="http://schemas.microsoft.com/office/powerpoint/2010/main" val="301243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104775"/>
            <a:ext cx="8029575" cy="1260475"/>
          </a:xfrm>
        </p:spPr>
        <p:txBody>
          <a:bodyPr/>
          <a:lstStyle/>
          <a:p>
            <a:pPr>
              <a:defRPr/>
            </a:pPr>
            <a:r>
              <a:rPr lang="en-US" sz="4000" b="1" dirty="0">
                <a:solidFill>
                  <a:srgbClr val="000090"/>
                </a:solidFill>
              </a:rPr>
              <a:t>Mentoring: Getting and Giving:</a:t>
            </a:r>
          </a:p>
        </p:txBody>
      </p:sp>
      <p:sp>
        <p:nvSpPr>
          <p:cNvPr id="321539" name="Rectangle 3"/>
          <p:cNvSpPr>
            <a:spLocks noGrp="1" noChangeArrowheads="1"/>
          </p:cNvSpPr>
          <p:nvPr>
            <p:ph type="body" idx="1"/>
          </p:nvPr>
        </p:nvSpPr>
        <p:spPr>
          <a:xfrm>
            <a:off x="822325" y="885825"/>
            <a:ext cx="7800974" cy="4571999"/>
          </a:xfrm>
          <a:ln>
            <a:solidFill>
              <a:schemeClr val="bg1"/>
            </a:solidFill>
          </a:ln>
        </p:spPr>
        <p:txBody>
          <a:bodyPr/>
          <a:lstStyle/>
          <a:p>
            <a:pPr>
              <a:lnSpc>
                <a:spcPct val="90000"/>
              </a:lnSpc>
              <a:buFontTx/>
              <a:buNone/>
              <a:defRPr/>
            </a:pPr>
            <a:r>
              <a:rPr lang="en-US" sz="2600" i="1" dirty="0"/>
              <a:t>Components of effective mentorship:</a:t>
            </a:r>
          </a:p>
          <a:p>
            <a:pPr>
              <a:lnSpc>
                <a:spcPct val="90000"/>
              </a:lnSpc>
              <a:buNone/>
              <a:defRPr/>
            </a:pPr>
            <a:r>
              <a:rPr lang="en-US" sz="2400" i="1" dirty="0"/>
              <a:t>Support Functions. </a:t>
            </a:r>
            <a:r>
              <a:rPr lang="en-US" sz="2400" dirty="0"/>
              <a:t>Effective mentorship provides psychosocial and career support, as well as networking opportunities tailored to the needs, interests, and priorities of mentees. </a:t>
            </a:r>
          </a:p>
          <a:p>
            <a:pPr>
              <a:lnSpc>
                <a:spcPct val="90000"/>
              </a:lnSpc>
              <a:buNone/>
              <a:defRPr/>
            </a:pPr>
            <a:r>
              <a:rPr lang="en-US" sz="2400" i="1" dirty="0"/>
              <a:t>Trust.</a:t>
            </a:r>
            <a:r>
              <a:rPr lang="en-US" sz="2400" dirty="0"/>
              <a:t> Trust develops when mentors and mentees work together to identify and respond to their mutual goals, needs, and priorities, which can change over time and thus require adjustment. </a:t>
            </a:r>
          </a:p>
          <a:p>
            <a:pPr>
              <a:lnSpc>
                <a:spcPct val="90000"/>
              </a:lnSpc>
              <a:buNone/>
              <a:defRPr/>
            </a:pPr>
            <a:r>
              <a:rPr lang="en-US" sz="2400" i="1" dirty="0"/>
              <a:t>Self-reflection.</a:t>
            </a:r>
            <a:r>
              <a:rPr lang="en-US" sz="2400" dirty="0"/>
              <a:t> Effective mentorship entails critical and honest self-reflection at multiple stages of the mentorship process. </a:t>
            </a:r>
          </a:p>
          <a:p>
            <a:pPr>
              <a:lnSpc>
                <a:spcPct val="90000"/>
              </a:lnSpc>
              <a:buNone/>
              <a:defRPr/>
            </a:pPr>
            <a:r>
              <a:rPr lang="en-US" sz="2400" i="1" dirty="0"/>
              <a:t>Expectations.</a:t>
            </a:r>
            <a:r>
              <a:rPr lang="en-US" sz="2400" dirty="0"/>
              <a:t> Effective mentorship involves mentors stating expectations explicitly and the creation of a safe space for mentees to make their expectations explicit. </a:t>
            </a:r>
          </a:p>
          <a:p>
            <a:pPr>
              <a:lnSpc>
                <a:spcPct val="90000"/>
              </a:lnSpc>
              <a:buNone/>
              <a:defRPr/>
            </a:pPr>
            <a:r>
              <a:rPr lang="en-US" sz="2400" i="1" dirty="0"/>
              <a:t>Education.</a:t>
            </a:r>
            <a:r>
              <a:rPr lang="en-US" sz="2400" dirty="0"/>
              <a:t> Mentorship is a learned skill, and mentorship education influences mentor and mentee attitudes, self-efficacy, and behaviors.</a:t>
            </a:r>
          </a:p>
          <a:p>
            <a:pPr>
              <a:lnSpc>
                <a:spcPct val="90000"/>
              </a:lnSpc>
              <a:buNone/>
              <a:defRPr/>
            </a:pPr>
            <a:endParaRPr lang="en-US" sz="2600" dirty="0"/>
          </a:p>
        </p:txBody>
      </p:sp>
      <p:pic>
        <p:nvPicPr>
          <p:cNvPr id="3" name="Picture 2" descr="Background pattern&#10;&#10;Description automatically generated">
            <a:extLst>
              <a:ext uri="{FF2B5EF4-FFF2-40B4-BE49-F238E27FC236}">
                <a16:creationId xmlns:a16="http://schemas.microsoft.com/office/drawing/2014/main" id="{2E155CA5-CD1B-7F4B-849B-F064F0F7EEEC}"/>
              </a:ext>
            </a:extLst>
          </p:cNvPr>
          <p:cNvPicPr>
            <a:picLocks noChangeAspect="1"/>
          </p:cNvPicPr>
          <p:nvPr/>
        </p:nvPicPr>
        <p:blipFill>
          <a:blip r:embed="rId3"/>
          <a:stretch>
            <a:fillRect/>
          </a:stretch>
        </p:blipFill>
        <p:spPr>
          <a:xfrm>
            <a:off x="8434354" y="6075255"/>
            <a:ext cx="965231" cy="1379208"/>
          </a:xfrm>
          <a:prstGeom prst="rect">
            <a:avLst/>
          </a:prstGeom>
        </p:spPr>
      </p:pic>
    </p:spTree>
    <p:extLst>
      <p:ext uri="{BB962C8B-B14F-4D97-AF65-F5344CB8AC3E}">
        <p14:creationId xmlns:p14="http://schemas.microsoft.com/office/powerpoint/2010/main" val="39860225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104775"/>
            <a:ext cx="8029575" cy="1260475"/>
          </a:xfrm>
        </p:spPr>
        <p:txBody>
          <a:bodyPr/>
          <a:lstStyle/>
          <a:p>
            <a:pPr>
              <a:defRPr/>
            </a:pPr>
            <a:r>
              <a:rPr lang="en-US" sz="4000" b="1" dirty="0">
                <a:solidFill>
                  <a:srgbClr val="000090"/>
                </a:solidFill>
              </a:rPr>
              <a:t>Mentoring: Getting it:</a:t>
            </a:r>
          </a:p>
        </p:txBody>
      </p:sp>
      <p:sp>
        <p:nvSpPr>
          <p:cNvPr id="321539" name="Rectangle 3"/>
          <p:cNvSpPr>
            <a:spLocks noGrp="1" noChangeArrowheads="1"/>
          </p:cNvSpPr>
          <p:nvPr>
            <p:ph type="body" idx="1"/>
          </p:nvPr>
        </p:nvSpPr>
        <p:spPr>
          <a:xfrm>
            <a:off x="712352" y="885825"/>
            <a:ext cx="7750370" cy="5445125"/>
          </a:xfrm>
          <a:ln>
            <a:solidFill>
              <a:schemeClr val="bg1"/>
            </a:solidFill>
          </a:ln>
        </p:spPr>
        <p:txBody>
          <a:bodyPr/>
          <a:lstStyle/>
          <a:p>
            <a:pPr>
              <a:lnSpc>
                <a:spcPct val="90000"/>
              </a:lnSpc>
              <a:buFontTx/>
              <a:buNone/>
              <a:defRPr/>
            </a:pPr>
            <a:r>
              <a:rPr lang="en-US" sz="2600" i="1" dirty="0"/>
              <a:t>Having effective mentoring in your career: </a:t>
            </a:r>
            <a:r>
              <a:rPr lang="en-US" sz="2600" dirty="0"/>
              <a:t>One of the NAP report recommendations is: “</a:t>
            </a:r>
            <a:r>
              <a:rPr lang="en-US" sz="2400" dirty="0"/>
              <a:t>Institutional leadership should support policies, procedures, and other infrastructure that allow mentees to engage in mentoring relationships with multiple individuals within and outside of their home department, program, or institution, such as professional societies, external conferences, learning communities, and online networks, with the ultimate goal of providing more comprehensive mentorship support.”</a:t>
            </a:r>
          </a:p>
          <a:p>
            <a:pPr>
              <a:lnSpc>
                <a:spcPct val="90000"/>
              </a:lnSpc>
              <a:buFontTx/>
              <a:buNone/>
              <a:defRPr/>
            </a:pPr>
            <a:r>
              <a:rPr lang="en-US" sz="2400" dirty="0"/>
              <a:t>So you should expect an institution to help you by having a mentor or mentoring committee from your Department/College, have cross-institution mechanisms to share concerns with peers and with those with differing experiences, and support time to participate in formal and informal professional society mentoring activities (e.g. Project NeXT, SMB Mentoring, ESA mentoring chains).  </a:t>
            </a:r>
            <a:endParaRPr lang="en-US" sz="2400" i="1" dirty="0"/>
          </a:p>
          <a:p>
            <a:pPr>
              <a:lnSpc>
                <a:spcPct val="90000"/>
              </a:lnSpc>
              <a:buFontTx/>
              <a:buNone/>
              <a:defRPr/>
            </a:pPr>
            <a:endParaRPr lang="en-US" sz="2600" i="1" dirty="0"/>
          </a:p>
        </p:txBody>
      </p:sp>
      <p:sp>
        <p:nvSpPr>
          <p:cNvPr id="2" name="TextBox 1">
            <a:extLst>
              <a:ext uri="{FF2B5EF4-FFF2-40B4-BE49-F238E27FC236}">
                <a16:creationId xmlns:a16="http://schemas.microsoft.com/office/drawing/2014/main" id="{FA030F06-D833-7C4F-B5A2-ED41AB0BC4C3}"/>
              </a:ext>
            </a:extLst>
          </p:cNvPr>
          <p:cNvSpPr txBox="1"/>
          <p:nvPr/>
        </p:nvSpPr>
        <p:spPr>
          <a:xfrm>
            <a:off x="822325" y="6384637"/>
            <a:ext cx="7800974" cy="1323439"/>
          </a:xfrm>
          <a:prstGeom prst="rect">
            <a:avLst/>
          </a:prstGeom>
          <a:noFill/>
        </p:spPr>
        <p:txBody>
          <a:bodyPr wrap="square" rtlCol="0">
            <a:spAutoFit/>
          </a:bodyPr>
          <a:lstStyle/>
          <a:p>
            <a:r>
              <a:rPr lang="en-US" sz="1600" dirty="0"/>
              <a:t>Project </a:t>
            </a:r>
            <a:r>
              <a:rPr lang="en-US" sz="1600" dirty="0" err="1"/>
              <a:t>NExT</a:t>
            </a:r>
            <a:r>
              <a:rPr lang="en-US" sz="1600" dirty="0"/>
              <a:t> – MAA </a:t>
            </a:r>
            <a:r>
              <a:rPr lang="en-US" sz="1600" dirty="0">
                <a:hlinkClick r:id="rId3"/>
              </a:rPr>
              <a:t>https://www.maa.org/programs-and-communities/professional-development/project-next</a:t>
            </a:r>
            <a:endParaRPr lang="en-US" sz="1600" dirty="0"/>
          </a:p>
          <a:p>
            <a:r>
              <a:rPr lang="en-US" sz="1600" dirty="0"/>
              <a:t>SMB - </a:t>
            </a:r>
            <a:r>
              <a:rPr lang="en-US" sz="1600" dirty="0">
                <a:hlinkClick r:id="rId4"/>
              </a:rPr>
              <a:t>https://www.smb.org/mentorship-program/</a:t>
            </a:r>
            <a:endParaRPr lang="en-US" sz="1600" dirty="0"/>
          </a:p>
          <a:p>
            <a:r>
              <a:rPr lang="en-US" sz="1600" dirty="0"/>
              <a:t>ESA - </a:t>
            </a:r>
            <a:r>
              <a:rPr lang="en-US" sz="1600" dirty="0">
                <a:hlinkClick r:id="rId5"/>
              </a:rPr>
              <a:t>https://www.esa.org/earlycareer/resources-2/early-career-mentoring-program/</a:t>
            </a:r>
            <a:endParaRPr lang="en-US" sz="1600" dirty="0"/>
          </a:p>
          <a:p>
            <a:endParaRPr lang="en-US" sz="1600" dirty="0"/>
          </a:p>
        </p:txBody>
      </p:sp>
    </p:spTree>
    <p:extLst>
      <p:ext uri="{BB962C8B-B14F-4D97-AF65-F5344CB8AC3E}">
        <p14:creationId xmlns:p14="http://schemas.microsoft.com/office/powerpoint/2010/main" val="8382161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104775"/>
            <a:ext cx="8029575" cy="1260475"/>
          </a:xfrm>
        </p:spPr>
        <p:txBody>
          <a:bodyPr/>
          <a:lstStyle/>
          <a:p>
            <a:pPr>
              <a:defRPr/>
            </a:pPr>
            <a:r>
              <a:rPr lang="en-US" sz="4000" b="1" dirty="0">
                <a:solidFill>
                  <a:srgbClr val="000090"/>
                </a:solidFill>
              </a:rPr>
              <a:t>Mentoring: Getting it:</a:t>
            </a:r>
          </a:p>
        </p:txBody>
      </p:sp>
      <p:sp>
        <p:nvSpPr>
          <p:cNvPr id="321539" name="Rectangle 3"/>
          <p:cNvSpPr>
            <a:spLocks noGrp="1" noChangeArrowheads="1"/>
          </p:cNvSpPr>
          <p:nvPr>
            <p:ph type="body" idx="1"/>
          </p:nvPr>
        </p:nvSpPr>
        <p:spPr>
          <a:xfrm>
            <a:off x="734817" y="1058862"/>
            <a:ext cx="7750370" cy="5445125"/>
          </a:xfrm>
          <a:ln>
            <a:solidFill>
              <a:schemeClr val="bg1"/>
            </a:solidFill>
          </a:ln>
        </p:spPr>
        <p:txBody>
          <a:bodyPr/>
          <a:lstStyle/>
          <a:p>
            <a:pPr>
              <a:lnSpc>
                <a:spcPct val="90000"/>
              </a:lnSpc>
              <a:buFontTx/>
              <a:buNone/>
              <a:defRPr/>
            </a:pPr>
            <a:r>
              <a:rPr lang="en-US" sz="2600" i="1" dirty="0"/>
              <a:t>Having effective mentoring in your career: </a:t>
            </a:r>
            <a:r>
              <a:rPr lang="en-US" sz="2600" dirty="0"/>
              <a:t>A mentor from your department is one way to help with challenges of a first position. What you should expect from this is regular feedback on grant proposals, teaching plans, dealing with others in the unit, prioritizing your effort. It may be appropriate to ask for comments on articles you plan to submit, depending upon the mentor’s expertise. </a:t>
            </a:r>
          </a:p>
          <a:p>
            <a:pPr>
              <a:lnSpc>
                <a:spcPct val="90000"/>
              </a:lnSpc>
              <a:buFontTx/>
              <a:buNone/>
              <a:defRPr/>
            </a:pPr>
            <a:r>
              <a:rPr lang="en-US" sz="2600" i="1" dirty="0"/>
              <a:t>Being careful with your mentors: </a:t>
            </a:r>
            <a:r>
              <a:rPr lang="en-US" sz="2600" dirty="0"/>
              <a:t>They are in a potentially uncomfortable situation in both providing guidance and at the same time being required to be honest with colleagues. So do not place them in situations that might cause them concern (e.g. regularly bitching about problems they have no capacity to address, such as personal interactions with others in the unit). You need to keep them as your advocate. </a:t>
            </a:r>
            <a:endParaRPr lang="en-US" sz="2400" dirty="0"/>
          </a:p>
          <a:p>
            <a:pPr>
              <a:lnSpc>
                <a:spcPct val="90000"/>
              </a:lnSpc>
              <a:buFontTx/>
              <a:buNone/>
              <a:defRPr/>
            </a:pPr>
            <a:endParaRPr lang="en-US" sz="2600" i="1" dirty="0"/>
          </a:p>
        </p:txBody>
      </p:sp>
    </p:spTree>
    <p:extLst>
      <p:ext uri="{BB962C8B-B14F-4D97-AF65-F5344CB8AC3E}">
        <p14:creationId xmlns:p14="http://schemas.microsoft.com/office/powerpoint/2010/main" val="6362120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104775"/>
            <a:ext cx="8029575" cy="1260475"/>
          </a:xfrm>
        </p:spPr>
        <p:txBody>
          <a:bodyPr/>
          <a:lstStyle/>
          <a:p>
            <a:pPr>
              <a:defRPr/>
            </a:pPr>
            <a:r>
              <a:rPr lang="en-US" sz="4000" b="1" dirty="0">
                <a:solidFill>
                  <a:srgbClr val="000090"/>
                </a:solidFill>
              </a:rPr>
              <a:t>Mentoring: Giving it:</a:t>
            </a:r>
          </a:p>
        </p:txBody>
      </p:sp>
      <p:pic>
        <p:nvPicPr>
          <p:cNvPr id="6" name="Picture 5" descr="Graphical user interface, text, application&#10;&#10;Description automatically generated">
            <a:extLst>
              <a:ext uri="{FF2B5EF4-FFF2-40B4-BE49-F238E27FC236}">
                <a16:creationId xmlns:a16="http://schemas.microsoft.com/office/drawing/2014/main" id="{33167147-F579-3743-B1A7-BC48AA21DF0B}"/>
              </a:ext>
            </a:extLst>
          </p:cNvPr>
          <p:cNvPicPr>
            <a:picLocks noChangeAspect="1"/>
          </p:cNvPicPr>
          <p:nvPr/>
        </p:nvPicPr>
        <p:blipFill>
          <a:blip r:embed="rId3"/>
          <a:stretch>
            <a:fillRect/>
          </a:stretch>
        </p:blipFill>
        <p:spPr>
          <a:xfrm>
            <a:off x="0" y="2181225"/>
            <a:ext cx="9445625" cy="4596970"/>
          </a:xfrm>
          <a:prstGeom prst="rect">
            <a:avLst/>
          </a:prstGeom>
        </p:spPr>
      </p:pic>
      <p:sp>
        <p:nvSpPr>
          <p:cNvPr id="7" name="TextBox 6">
            <a:extLst>
              <a:ext uri="{FF2B5EF4-FFF2-40B4-BE49-F238E27FC236}">
                <a16:creationId xmlns:a16="http://schemas.microsoft.com/office/drawing/2014/main" id="{4663BFB7-5DBC-F242-99BE-236B3A6189D3}"/>
              </a:ext>
            </a:extLst>
          </p:cNvPr>
          <p:cNvSpPr txBox="1"/>
          <p:nvPr/>
        </p:nvSpPr>
        <p:spPr>
          <a:xfrm>
            <a:off x="2589212" y="6981825"/>
            <a:ext cx="7086600" cy="461665"/>
          </a:xfrm>
          <a:prstGeom prst="rect">
            <a:avLst/>
          </a:prstGeom>
          <a:noFill/>
        </p:spPr>
        <p:txBody>
          <a:bodyPr wrap="square" rtlCol="0">
            <a:spAutoFit/>
          </a:bodyPr>
          <a:lstStyle/>
          <a:p>
            <a:r>
              <a:rPr lang="en-US" sz="2400" dirty="0" err="1"/>
              <a:t>Graduate.asu.edu</a:t>
            </a:r>
            <a:r>
              <a:rPr lang="en-US" sz="2400" dirty="0"/>
              <a:t>/mentoring</a:t>
            </a:r>
          </a:p>
        </p:txBody>
      </p:sp>
      <p:sp>
        <p:nvSpPr>
          <p:cNvPr id="8" name="TextBox 7">
            <a:extLst>
              <a:ext uri="{FF2B5EF4-FFF2-40B4-BE49-F238E27FC236}">
                <a16:creationId xmlns:a16="http://schemas.microsoft.com/office/drawing/2014/main" id="{F2DF6638-3835-754A-B165-3FD0F4200551}"/>
              </a:ext>
            </a:extLst>
          </p:cNvPr>
          <p:cNvSpPr txBox="1"/>
          <p:nvPr/>
        </p:nvSpPr>
        <p:spPr>
          <a:xfrm>
            <a:off x="454024" y="796230"/>
            <a:ext cx="8534401" cy="1200329"/>
          </a:xfrm>
          <a:prstGeom prst="rect">
            <a:avLst/>
          </a:prstGeom>
          <a:noFill/>
        </p:spPr>
        <p:txBody>
          <a:bodyPr wrap="square" rtlCol="0">
            <a:spAutoFit/>
          </a:bodyPr>
          <a:lstStyle/>
          <a:p>
            <a:r>
              <a:rPr lang="en-US" sz="2400" b="0" dirty="0"/>
              <a:t>One of the criteria you will be evaluated upon as a faculty member is how effectively you mentor students (and colleagues). Much of the guidance on this applies outside academia too.</a:t>
            </a:r>
          </a:p>
        </p:txBody>
      </p:sp>
    </p:spTree>
    <p:extLst>
      <p:ext uri="{BB962C8B-B14F-4D97-AF65-F5344CB8AC3E}">
        <p14:creationId xmlns:p14="http://schemas.microsoft.com/office/powerpoint/2010/main" val="150887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104775"/>
            <a:ext cx="8029575" cy="1260475"/>
          </a:xfrm>
        </p:spPr>
        <p:txBody>
          <a:bodyPr/>
          <a:lstStyle/>
          <a:p>
            <a:pPr>
              <a:defRPr/>
            </a:pPr>
            <a:r>
              <a:rPr lang="en-US" sz="4000" b="1" dirty="0">
                <a:solidFill>
                  <a:srgbClr val="000090"/>
                </a:solidFill>
              </a:rPr>
              <a:t>Mentoring: Giving it:</a:t>
            </a:r>
          </a:p>
        </p:txBody>
      </p:sp>
      <p:pic>
        <p:nvPicPr>
          <p:cNvPr id="5" name="Picture 4" descr="Timeline&#10;&#10;Description automatically generated">
            <a:extLst>
              <a:ext uri="{FF2B5EF4-FFF2-40B4-BE49-F238E27FC236}">
                <a16:creationId xmlns:a16="http://schemas.microsoft.com/office/drawing/2014/main" id="{782C44F9-87B1-B54C-BFDB-CCBCE76AFF9A}"/>
              </a:ext>
            </a:extLst>
          </p:cNvPr>
          <p:cNvPicPr>
            <a:picLocks noChangeAspect="1"/>
          </p:cNvPicPr>
          <p:nvPr/>
        </p:nvPicPr>
        <p:blipFill>
          <a:blip r:embed="rId3"/>
          <a:stretch>
            <a:fillRect/>
          </a:stretch>
        </p:blipFill>
        <p:spPr>
          <a:xfrm>
            <a:off x="304005" y="885825"/>
            <a:ext cx="8837613" cy="6261049"/>
          </a:xfrm>
          <a:prstGeom prst="rect">
            <a:avLst/>
          </a:prstGeom>
        </p:spPr>
      </p:pic>
    </p:spTree>
    <p:extLst>
      <p:ext uri="{BB962C8B-B14F-4D97-AF65-F5344CB8AC3E}">
        <p14:creationId xmlns:p14="http://schemas.microsoft.com/office/powerpoint/2010/main" val="37138240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C19863A5-3349-B34B-824C-DB6D63CF293E}"/>
              </a:ext>
            </a:extLst>
          </p:cNvPr>
          <p:cNvSpPr>
            <a:spLocks noGrp="1" noChangeArrowheads="1"/>
          </p:cNvSpPr>
          <p:nvPr>
            <p:ph type="title"/>
          </p:nvPr>
        </p:nvSpPr>
        <p:spPr>
          <a:xfrm>
            <a:off x="565754" y="-233495"/>
            <a:ext cx="8029575" cy="1260475"/>
          </a:xfrm>
        </p:spPr>
        <p:txBody>
          <a:bodyPr/>
          <a:lstStyle/>
          <a:p>
            <a:pPr>
              <a:defRPr/>
            </a:pPr>
            <a:r>
              <a:rPr lang="en-US" sz="4000" b="1" dirty="0">
                <a:solidFill>
                  <a:srgbClr val="000090"/>
                </a:solidFill>
              </a:rPr>
              <a:t>Mentoring: Giving it:</a:t>
            </a:r>
          </a:p>
        </p:txBody>
      </p:sp>
      <p:sp>
        <p:nvSpPr>
          <p:cNvPr id="2" name="TextBox 1">
            <a:extLst>
              <a:ext uri="{FF2B5EF4-FFF2-40B4-BE49-F238E27FC236}">
                <a16:creationId xmlns:a16="http://schemas.microsoft.com/office/drawing/2014/main" id="{315AFE50-42B5-CF48-938B-A5B926DA1F26}"/>
              </a:ext>
            </a:extLst>
          </p:cNvPr>
          <p:cNvSpPr txBox="1"/>
          <p:nvPr/>
        </p:nvSpPr>
        <p:spPr>
          <a:xfrm>
            <a:off x="151606" y="962025"/>
            <a:ext cx="9142412" cy="5940088"/>
          </a:xfrm>
          <a:prstGeom prst="rect">
            <a:avLst/>
          </a:prstGeom>
          <a:noFill/>
        </p:spPr>
        <p:txBody>
          <a:bodyPr wrap="square" rtlCol="0">
            <a:spAutoFit/>
          </a:bodyPr>
          <a:lstStyle/>
          <a:p>
            <a:r>
              <a:rPr lang="en-US" sz="1900" b="0" dirty="0"/>
              <a:t>Mentoring undergrads has three main routes (aside from formal classroom instruction, in which you may have a mentoring role with some small number of students in a class):</a:t>
            </a:r>
          </a:p>
          <a:p>
            <a:pPr marL="342900" indent="-342900">
              <a:buAutoNum type="arabicPeriod"/>
            </a:pPr>
            <a:r>
              <a:rPr lang="en-US" sz="1900" dirty="0"/>
              <a:t>As an academic advisor – </a:t>
            </a:r>
            <a:r>
              <a:rPr lang="en-US" sz="1900" b="0" dirty="0"/>
              <a:t>you are generally expected to provide overall guidance on curricular requirements, provide career options, and be their advocate in disputes with others at the institution. Doing this effectively means investing time in understanding the curriculum, the processes for analyzing the student’s progress, and coordination with any other advisors (such as professional ones at the College). </a:t>
            </a:r>
          </a:p>
          <a:p>
            <a:pPr marL="342900" indent="-342900">
              <a:buAutoNum type="arabicPeriod"/>
            </a:pPr>
            <a:r>
              <a:rPr lang="en-US" sz="1900" dirty="0"/>
              <a:t>As an instructor in a course-based undergraduate research experience (CURE) – </a:t>
            </a:r>
            <a:r>
              <a:rPr lang="en-US" sz="1900" b="0" dirty="0"/>
              <a:t>for this you are often providing some oversight of group or individual projects that connect to the course content. As one of the main routes to research experiences for undergraduates (others are REU summer programs and in a faculty member’s lab), a CURE may be the only research a student experiences. </a:t>
            </a:r>
          </a:p>
          <a:p>
            <a:pPr marL="342900" indent="-342900">
              <a:buAutoNum type="arabicPeriod"/>
            </a:pPr>
            <a:r>
              <a:rPr lang="en-US" sz="1900" dirty="0"/>
              <a:t>In a faculty member’s lab – </a:t>
            </a:r>
            <a:r>
              <a:rPr lang="en-US" sz="1900" b="0" dirty="0"/>
              <a:t>this may be funded research, work-study supported by the institution, or an un-paid internship. Combining the skills and experiences of undergraduates, graduate students and postdocs in an effective lab is challenging due to the different individual objectives and levels of maturity involved, the differing levels of individual investment, and the differences in compensation. A key to success is developing a lab ethos in which all involved have “ownership” of the ongoing projects by ensuring all are aware of the overall goals, how they contribute, the expectations for each individual and sharing successes</a:t>
            </a:r>
          </a:p>
        </p:txBody>
      </p:sp>
    </p:spTree>
    <p:extLst>
      <p:ext uri="{BB962C8B-B14F-4D97-AF65-F5344CB8AC3E}">
        <p14:creationId xmlns:p14="http://schemas.microsoft.com/office/powerpoint/2010/main" val="155535782"/>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a:extLst>
              <a:ext uri="{FF2B5EF4-FFF2-40B4-BE49-F238E27FC236}">
                <a16:creationId xmlns:a16="http://schemas.microsoft.com/office/drawing/2014/main" id="{CD0D113C-2446-D24B-A166-EF22DEF19C50}"/>
              </a:ext>
            </a:extLst>
          </p:cNvPr>
          <p:cNvSpPr>
            <a:spLocks noChangeAspect="1" noChangeArrowheads="1"/>
          </p:cNvSpPr>
          <p:nvPr/>
        </p:nvSpPr>
        <p:spPr bwMode="auto">
          <a:xfrm>
            <a:off x="5088502" y="396743"/>
            <a:ext cx="3791369" cy="36733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132"/>
          </a:p>
        </p:txBody>
      </p:sp>
      <p:sp>
        <p:nvSpPr>
          <p:cNvPr id="3075" name="Text Box 3">
            <a:extLst>
              <a:ext uri="{FF2B5EF4-FFF2-40B4-BE49-F238E27FC236}">
                <a16:creationId xmlns:a16="http://schemas.microsoft.com/office/drawing/2014/main" id="{F0638BF3-01F6-6A40-A8C0-7A29DBDCD670}"/>
              </a:ext>
            </a:extLst>
          </p:cNvPr>
          <p:cNvSpPr txBox="1">
            <a:spLocks noChangeArrowheads="1"/>
          </p:cNvSpPr>
          <p:nvPr/>
        </p:nvSpPr>
        <p:spPr bwMode="auto">
          <a:xfrm>
            <a:off x="259919" y="6631869"/>
            <a:ext cx="8882494" cy="534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969" tIns="46484" rIns="92969" bIns="46484"/>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9pPr>
          </a:lstStyle>
          <a:p>
            <a:r>
              <a:rPr lang="en-US" altLang="en-US" sz="1200" dirty="0">
                <a:solidFill>
                  <a:srgbClr val="0054A6"/>
                </a:solidFill>
              </a:rPr>
              <a:t>Emery, N. et al. 2019. Students as ecologists: Strategies for successful mentorship of undergraduate researchers. </a:t>
            </a:r>
          </a:p>
          <a:p>
            <a:r>
              <a:rPr lang="en-US" altLang="en-US" sz="1200" dirty="0">
                <a:solidFill>
                  <a:srgbClr val="0054A6"/>
                </a:solidFill>
              </a:rPr>
              <a:t> Ecology and Evolution, Volume: 9, Issue: 8, Pages: 4316-4326. DOI: (10.1002/ece3.5090) </a:t>
            </a:r>
          </a:p>
        </p:txBody>
      </p:sp>
      <p:sp>
        <p:nvSpPr>
          <p:cNvPr id="6" name="Rectangle 2">
            <a:extLst>
              <a:ext uri="{FF2B5EF4-FFF2-40B4-BE49-F238E27FC236}">
                <a16:creationId xmlns:a16="http://schemas.microsoft.com/office/drawing/2014/main" id="{C19863A5-3349-B34B-824C-DB6D63CF293E}"/>
              </a:ext>
            </a:extLst>
          </p:cNvPr>
          <p:cNvSpPr>
            <a:spLocks noGrp="1" noChangeArrowheads="1"/>
          </p:cNvSpPr>
          <p:nvPr>
            <p:ph type="title"/>
          </p:nvPr>
        </p:nvSpPr>
        <p:spPr>
          <a:xfrm>
            <a:off x="455612" y="-104775"/>
            <a:ext cx="8029575" cy="1260475"/>
          </a:xfrm>
        </p:spPr>
        <p:txBody>
          <a:bodyPr/>
          <a:lstStyle/>
          <a:p>
            <a:pPr>
              <a:defRPr/>
            </a:pPr>
            <a:r>
              <a:rPr lang="en-US" sz="4000" b="1" dirty="0">
                <a:solidFill>
                  <a:srgbClr val="000090"/>
                </a:solidFill>
              </a:rPr>
              <a:t>Mentoring: Giving it:</a:t>
            </a:r>
          </a:p>
        </p:txBody>
      </p:sp>
      <p:sp>
        <p:nvSpPr>
          <p:cNvPr id="2" name="TextBox 1">
            <a:extLst>
              <a:ext uri="{FF2B5EF4-FFF2-40B4-BE49-F238E27FC236}">
                <a16:creationId xmlns:a16="http://schemas.microsoft.com/office/drawing/2014/main" id="{315AFE50-42B5-CF48-938B-A5B926DA1F26}"/>
              </a:ext>
            </a:extLst>
          </p:cNvPr>
          <p:cNvSpPr txBox="1"/>
          <p:nvPr/>
        </p:nvSpPr>
        <p:spPr>
          <a:xfrm>
            <a:off x="455612" y="1035704"/>
            <a:ext cx="8424259" cy="5016758"/>
          </a:xfrm>
          <a:prstGeom prst="rect">
            <a:avLst/>
          </a:prstGeom>
          <a:noFill/>
        </p:spPr>
        <p:txBody>
          <a:bodyPr wrap="square" rtlCol="0">
            <a:spAutoFit/>
          </a:bodyPr>
          <a:lstStyle/>
          <a:p>
            <a:r>
              <a:rPr lang="en-US" sz="2000" b="0" dirty="0"/>
              <a:t>Undergraduate students differ from graduate students and postdocs:</a:t>
            </a:r>
          </a:p>
          <a:p>
            <a:endParaRPr lang="en-US" sz="2000" b="0" dirty="0"/>
          </a:p>
          <a:p>
            <a:pPr marL="342900" indent="-342900">
              <a:buFont typeface="+mj-lt"/>
              <a:buAutoNum type="arabicPeriod"/>
            </a:pPr>
            <a:r>
              <a:rPr lang="en-US" sz="2000" b="0" dirty="0"/>
              <a:t>Often new to science, undergraduates likely have limited experience working within the scientific process and may be wholly unfamiliar with academic research and culture. </a:t>
            </a:r>
          </a:p>
          <a:p>
            <a:pPr marL="342900" indent="-342900">
              <a:buFont typeface="+mj-lt"/>
              <a:buAutoNum type="arabicPeriod"/>
            </a:pPr>
            <a:r>
              <a:rPr lang="en-US" sz="2000" b="0" dirty="0"/>
              <a:t>Undergrads may be juggling many outside demands on their time including classes, work, extracurricular activities, and/or family obligations that prevent them from dedicating significant time to research. </a:t>
            </a:r>
          </a:p>
          <a:p>
            <a:pPr marL="342900" indent="-342900">
              <a:buFont typeface="+mj-lt"/>
              <a:buAutoNum type="arabicPeriod"/>
            </a:pPr>
            <a:r>
              <a:rPr lang="en-US" sz="2000" b="0" dirty="0"/>
              <a:t>While graduate students have committed themselves full‐time to scientific research, undergraduates are likely still figuring out what career they want to pursue. Thus, they may justifiably question whether research will help them in their long‐term goals. </a:t>
            </a:r>
          </a:p>
          <a:p>
            <a:endParaRPr lang="en-US" sz="2000" b="0" dirty="0"/>
          </a:p>
          <a:p>
            <a:r>
              <a:rPr lang="en-US" sz="2000" b="0" dirty="0"/>
              <a:t>These unique characteristics of undergraduate researchers reinforce the importance of being flexible, patient and cognizant of students’ individual needs when developing one's mentoring approach.</a:t>
            </a:r>
          </a:p>
        </p:txBody>
      </p:sp>
    </p:spTree>
    <p:extLst>
      <p:ext uri="{BB962C8B-B14F-4D97-AF65-F5344CB8AC3E}">
        <p14:creationId xmlns:p14="http://schemas.microsoft.com/office/powerpoint/2010/main" val="3220363963"/>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2F0E73E6-1C74-E049-8510-310E896FB132}"/>
              </a:ext>
            </a:extLst>
          </p:cNvPr>
          <p:cNvSpPr txBox="1">
            <a:spLocks noChangeArrowheads="1"/>
          </p:cNvSpPr>
          <p:nvPr/>
        </p:nvSpPr>
        <p:spPr bwMode="auto">
          <a:xfrm>
            <a:off x="1370107" y="1591899"/>
            <a:ext cx="7436790" cy="2705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969" tIns="48344" rIns="92969" bIns="48344"/>
          <a:lstStyle>
            <a:lvl1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9pPr>
          </a:lstStyle>
          <a:p>
            <a:r>
              <a:rPr lang="en-US" altLang="en-US" sz="1136" dirty="0"/>
              <a:t>Students as ecologists: Strategies for successful mentorship of undergraduate researchers</a:t>
            </a:r>
          </a:p>
        </p:txBody>
      </p:sp>
      <p:sp>
        <p:nvSpPr>
          <p:cNvPr id="3074" name="AutoShape 2">
            <a:extLst>
              <a:ext uri="{FF2B5EF4-FFF2-40B4-BE49-F238E27FC236}">
                <a16:creationId xmlns:a16="http://schemas.microsoft.com/office/drawing/2014/main" id="{CD0D113C-2446-D24B-A166-EF22DEF19C50}"/>
              </a:ext>
            </a:extLst>
          </p:cNvPr>
          <p:cNvSpPr>
            <a:spLocks noChangeAspect="1" noChangeArrowheads="1"/>
          </p:cNvSpPr>
          <p:nvPr/>
        </p:nvSpPr>
        <p:spPr bwMode="auto">
          <a:xfrm>
            <a:off x="5088502" y="396743"/>
            <a:ext cx="3791369" cy="36733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132"/>
          </a:p>
        </p:txBody>
      </p:sp>
      <p:pic>
        <p:nvPicPr>
          <p:cNvPr id="3076" name="Picture 4">
            <a:extLst>
              <a:ext uri="{FF2B5EF4-FFF2-40B4-BE49-F238E27FC236}">
                <a16:creationId xmlns:a16="http://schemas.microsoft.com/office/drawing/2014/main" id="{C6DA5EBA-EBB0-7340-9F2E-FB99C4372B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348" y="1995590"/>
            <a:ext cx="7402928" cy="4800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2">
            <a:extLst>
              <a:ext uri="{FF2B5EF4-FFF2-40B4-BE49-F238E27FC236}">
                <a16:creationId xmlns:a16="http://schemas.microsoft.com/office/drawing/2014/main" id="{C19863A5-3349-B34B-824C-DB6D63CF293E}"/>
              </a:ext>
            </a:extLst>
          </p:cNvPr>
          <p:cNvSpPr>
            <a:spLocks noGrp="1" noChangeArrowheads="1"/>
          </p:cNvSpPr>
          <p:nvPr>
            <p:ph type="title"/>
          </p:nvPr>
        </p:nvSpPr>
        <p:spPr>
          <a:xfrm>
            <a:off x="455612" y="-104775"/>
            <a:ext cx="8029575" cy="1260475"/>
          </a:xfrm>
        </p:spPr>
        <p:txBody>
          <a:bodyPr/>
          <a:lstStyle/>
          <a:p>
            <a:pPr>
              <a:defRPr/>
            </a:pPr>
            <a:r>
              <a:rPr lang="en-US" sz="4000" b="1" dirty="0">
                <a:solidFill>
                  <a:srgbClr val="000090"/>
                </a:solidFill>
              </a:rPr>
              <a:t>Mentoring: Giving it:</a:t>
            </a:r>
          </a:p>
        </p:txBody>
      </p:sp>
      <p:sp>
        <p:nvSpPr>
          <p:cNvPr id="2" name="TextBox 1">
            <a:extLst>
              <a:ext uri="{FF2B5EF4-FFF2-40B4-BE49-F238E27FC236}">
                <a16:creationId xmlns:a16="http://schemas.microsoft.com/office/drawing/2014/main" id="{315AFE50-42B5-CF48-938B-A5B926DA1F26}"/>
              </a:ext>
            </a:extLst>
          </p:cNvPr>
          <p:cNvSpPr txBox="1"/>
          <p:nvPr/>
        </p:nvSpPr>
        <p:spPr>
          <a:xfrm>
            <a:off x="455612" y="897186"/>
            <a:ext cx="8424259" cy="646331"/>
          </a:xfrm>
          <a:prstGeom prst="rect">
            <a:avLst/>
          </a:prstGeom>
          <a:noFill/>
        </p:spPr>
        <p:txBody>
          <a:bodyPr wrap="square" rtlCol="0">
            <a:spAutoFit/>
          </a:bodyPr>
          <a:lstStyle/>
          <a:p>
            <a:r>
              <a:rPr lang="en-US" sz="1800" dirty="0"/>
              <a:t>Mentoring students effectively in your lab is critical to both their career success and the success of your research program</a:t>
            </a:r>
          </a:p>
        </p:txBody>
      </p:sp>
      <p:sp>
        <p:nvSpPr>
          <p:cNvPr id="9" name="Text Box 3">
            <a:extLst>
              <a:ext uri="{FF2B5EF4-FFF2-40B4-BE49-F238E27FC236}">
                <a16:creationId xmlns:a16="http://schemas.microsoft.com/office/drawing/2014/main" id="{3B91AE0D-2EA4-0142-9AEA-689C78B6D676}"/>
              </a:ext>
            </a:extLst>
          </p:cNvPr>
          <p:cNvSpPr txBox="1">
            <a:spLocks noChangeArrowheads="1"/>
          </p:cNvSpPr>
          <p:nvPr/>
        </p:nvSpPr>
        <p:spPr bwMode="auto">
          <a:xfrm>
            <a:off x="422709" y="6929303"/>
            <a:ext cx="8882494" cy="534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969" tIns="46484" rIns="92969" bIns="46484"/>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9pPr>
          </a:lstStyle>
          <a:p>
            <a:r>
              <a:rPr lang="en-US" altLang="en-US" sz="1200" dirty="0">
                <a:solidFill>
                  <a:srgbClr val="0054A6"/>
                </a:solidFill>
              </a:rPr>
              <a:t>Emery, N. et al. 2019. Students as ecologists: Strategies for successful mentorship of undergraduate researchers. </a:t>
            </a:r>
          </a:p>
          <a:p>
            <a:r>
              <a:rPr lang="en-US" altLang="en-US" sz="1200" dirty="0">
                <a:solidFill>
                  <a:srgbClr val="0054A6"/>
                </a:solidFill>
              </a:rPr>
              <a:t> Ecology and Evolution, Volume: 9, Issue: 8, Pages: 4316-4326. DOI: (10.1002/ece3.5090) </a:t>
            </a:r>
          </a:p>
        </p:txBody>
      </p:sp>
    </p:spTree>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a:extLst>
              <a:ext uri="{FF2B5EF4-FFF2-40B4-BE49-F238E27FC236}">
                <a16:creationId xmlns:a16="http://schemas.microsoft.com/office/drawing/2014/main" id="{CD0D113C-2446-D24B-A166-EF22DEF19C50}"/>
              </a:ext>
            </a:extLst>
          </p:cNvPr>
          <p:cNvSpPr>
            <a:spLocks noChangeAspect="1" noChangeArrowheads="1"/>
          </p:cNvSpPr>
          <p:nvPr/>
        </p:nvSpPr>
        <p:spPr bwMode="auto">
          <a:xfrm>
            <a:off x="5088502" y="396743"/>
            <a:ext cx="3791369" cy="36733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132"/>
          </a:p>
        </p:txBody>
      </p:sp>
      <p:sp>
        <p:nvSpPr>
          <p:cNvPr id="3075" name="Text Box 3">
            <a:extLst>
              <a:ext uri="{FF2B5EF4-FFF2-40B4-BE49-F238E27FC236}">
                <a16:creationId xmlns:a16="http://schemas.microsoft.com/office/drawing/2014/main" id="{F0638BF3-01F6-6A40-A8C0-7A29DBDCD670}"/>
              </a:ext>
            </a:extLst>
          </p:cNvPr>
          <p:cNvSpPr txBox="1">
            <a:spLocks noChangeArrowheads="1"/>
          </p:cNvSpPr>
          <p:nvPr/>
        </p:nvSpPr>
        <p:spPr bwMode="auto">
          <a:xfrm>
            <a:off x="1598612" y="7056236"/>
            <a:ext cx="6553200" cy="2197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969" tIns="46484" rIns="92969" bIns="46484"/>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9pPr>
          </a:lstStyle>
          <a:p>
            <a:r>
              <a:rPr lang="en-US" altLang="en-US" sz="1200" dirty="0">
                <a:solidFill>
                  <a:srgbClr val="0054A6"/>
                </a:solidFill>
              </a:rPr>
              <a:t>Nature's guide for mentors  https://</a:t>
            </a:r>
            <a:r>
              <a:rPr lang="en-US" altLang="en-US" sz="1200" dirty="0" err="1">
                <a:solidFill>
                  <a:srgbClr val="0054A6"/>
                </a:solidFill>
              </a:rPr>
              <a:t>www.nature.com</a:t>
            </a:r>
            <a:r>
              <a:rPr lang="en-US" altLang="en-US" sz="1200" dirty="0">
                <a:solidFill>
                  <a:srgbClr val="0054A6"/>
                </a:solidFill>
              </a:rPr>
              <a:t>/articles/447791a</a:t>
            </a:r>
          </a:p>
        </p:txBody>
      </p:sp>
      <p:sp>
        <p:nvSpPr>
          <p:cNvPr id="6" name="Rectangle 2">
            <a:extLst>
              <a:ext uri="{FF2B5EF4-FFF2-40B4-BE49-F238E27FC236}">
                <a16:creationId xmlns:a16="http://schemas.microsoft.com/office/drawing/2014/main" id="{C19863A5-3349-B34B-824C-DB6D63CF293E}"/>
              </a:ext>
            </a:extLst>
          </p:cNvPr>
          <p:cNvSpPr>
            <a:spLocks noGrp="1" noChangeArrowheads="1"/>
          </p:cNvSpPr>
          <p:nvPr>
            <p:ph type="title"/>
          </p:nvPr>
        </p:nvSpPr>
        <p:spPr>
          <a:xfrm>
            <a:off x="455612" y="-104775"/>
            <a:ext cx="8029575" cy="1260475"/>
          </a:xfrm>
        </p:spPr>
        <p:txBody>
          <a:bodyPr/>
          <a:lstStyle/>
          <a:p>
            <a:pPr>
              <a:defRPr/>
            </a:pPr>
            <a:r>
              <a:rPr lang="en-US" sz="4000" b="1" dirty="0">
                <a:solidFill>
                  <a:srgbClr val="000090"/>
                </a:solidFill>
              </a:rPr>
              <a:t>Mentoring: Giving it:</a:t>
            </a:r>
          </a:p>
        </p:txBody>
      </p:sp>
      <p:sp>
        <p:nvSpPr>
          <p:cNvPr id="2" name="TextBox 1">
            <a:extLst>
              <a:ext uri="{FF2B5EF4-FFF2-40B4-BE49-F238E27FC236}">
                <a16:creationId xmlns:a16="http://schemas.microsoft.com/office/drawing/2014/main" id="{315AFE50-42B5-CF48-938B-A5B926DA1F26}"/>
              </a:ext>
            </a:extLst>
          </p:cNvPr>
          <p:cNvSpPr txBox="1"/>
          <p:nvPr/>
        </p:nvSpPr>
        <p:spPr>
          <a:xfrm>
            <a:off x="2040570" y="918070"/>
            <a:ext cx="5105400" cy="400110"/>
          </a:xfrm>
          <a:prstGeom prst="rect">
            <a:avLst/>
          </a:prstGeom>
          <a:noFill/>
        </p:spPr>
        <p:txBody>
          <a:bodyPr wrap="square" rtlCol="0">
            <a:spAutoFit/>
          </a:bodyPr>
          <a:lstStyle/>
          <a:p>
            <a:r>
              <a:rPr lang="en-US" sz="2000" dirty="0"/>
              <a:t>Assessment – how good a mentor are you?</a:t>
            </a:r>
          </a:p>
        </p:txBody>
      </p:sp>
      <p:graphicFrame>
        <p:nvGraphicFramePr>
          <p:cNvPr id="4" name="Table 4">
            <a:extLst>
              <a:ext uri="{FF2B5EF4-FFF2-40B4-BE49-F238E27FC236}">
                <a16:creationId xmlns:a16="http://schemas.microsoft.com/office/drawing/2014/main" id="{E2984E4A-7E0B-8E43-BB09-90C6E89B0641}"/>
              </a:ext>
            </a:extLst>
          </p:cNvPr>
          <p:cNvGraphicFramePr>
            <a:graphicFrameLocks noGrp="1"/>
          </p:cNvGraphicFramePr>
          <p:nvPr/>
        </p:nvGraphicFramePr>
        <p:xfrm>
          <a:off x="1446212" y="1407469"/>
          <a:ext cx="6294117" cy="5325874"/>
        </p:xfrm>
        <a:graphic>
          <a:graphicData uri="http://schemas.openxmlformats.org/drawingml/2006/table">
            <a:tbl>
              <a:tblPr firstRow="1" bandRow="1">
                <a:tableStyleId>{5C22544A-7EE6-4342-B048-85BDC9FD1C3A}</a:tableStyleId>
              </a:tblPr>
              <a:tblGrid>
                <a:gridCol w="2557485">
                  <a:extLst>
                    <a:ext uri="{9D8B030D-6E8A-4147-A177-3AD203B41FA5}">
                      <a16:colId xmlns:a16="http://schemas.microsoft.com/office/drawing/2014/main" val="2598725692"/>
                    </a:ext>
                  </a:extLst>
                </a:gridCol>
                <a:gridCol w="3736632">
                  <a:extLst>
                    <a:ext uri="{9D8B030D-6E8A-4147-A177-3AD203B41FA5}">
                      <a16:colId xmlns:a16="http://schemas.microsoft.com/office/drawing/2014/main" val="1852415663"/>
                    </a:ext>
                  </a:extLst>
                </a:gridCol>
              </a:tblGrid>
              <a:tr h="479554">
                <a:tc>
                  <a:txBody>
                    <a:bodyPr/>
                    <a:lstStyle/>
                    <a:p>
                      <a:r>
                        <a:rPr lang="en-US" dirty="0"/>
                        <a:t>Activity/Strategy</a:t>
                      </a:r>
                    </a:p>
                  </a:txBody>
                  <a:tcPr/>
                </a:tc>
                <a:tc>
                  <a:txBody>
                    <a:bodyPr/>
                    <a:lstStyle/>
                    <a:p>
                      <a:r>
                        <a:rPr lang="en-US" dirty="0"/>
                        <a:t>Question/Task</a:t>
                      </a:r>
                    </a:p>
                  </a:txBody>
                  <a:tcPr/>
                </a:tc>
                <a:extLst>
                  <a:ext uri="{0D108BD9-81ED-4DB2-BD59-A6C34878D82A}">
                    <a16:rowId xmlns:a16="http://schemas.microsoft.com/office/drawing/2014/main" val="3566073371"/>
                  </a:ext>
                </a:extLst>
              </a:tr>
              <a:tr h="1183640">
                <a:tc>
                  <a:txBody>
                    <a:bodyPr/>
                    <a:lstStyle/>
                    <a:p>
                      <a:r>
                        <a:rPr lang="en-US" dirty="0"/>
                        <a:t>Appreciating individual</a:t>
                      </a:r>
                    </a:p>
                    <a:p>
                      <a:r>
                        <a:rPr lang="en-US" dirty="0"/>
                        <a:t>differences</a:t>
                      </a:r>
                    </a:p>
                  </a:txBody>
                  <a:tcPr/>
                </a:tc>
                <a:tc>
                  <a:txBody>
                    <a:bodyPr/>
                    <a:lstStyle/>
                    <a:p>
                      <a:r>
                        <a:rPr lang="en-US" dirty="0"/>
                        <a:t>Give an example of an</a:t>
                      </a:r>
                    </a:p>
                    <a:p>
                      <a:r>
                        <a:rPr lang="en-US" dirty="0"/>
                        <a:t>incident that illustrates your</a:t>
                      </a:r>
                    </a:p>
                    <a:p>
                      <a:r>
                        <a:rPr lang="en-US" dirty="0"/>
                        <a:t>acknowledgement of individual</a:t>
                      </a:r>
                    </a:p>
                    <a:p>
                      <a:r>
                        <a:rPr lang="en-US" dirty="0"/>
                        <a:t>difference</a:t>
                      </a:r>
                    </a:p>
                  </a:txBody>
                  <a:tcPr/>
                </a:tc>
                <a:extLst>
                  <a:ext uri="{0D108BD9-81ED-4DB2-BD59-A6C34878D82A}">
                    <a16:rowId xmlns:a16="http://schemas.microsoft.com/office/drawing/2014/main" val="4229089455"/>
                  </a:ext>
                </a:extLst>
              </a:tr>
              <a:tr h="910492">
                <a:tc>
                  <a:txBody>
                    <a:bodyPr/>
                    <a:lstStyle/>
                    <a:p>
                      <a:r>
                        <a:rPr lang="en-US" dirty="0"/>
                        <a:t>Availability</a:t>
                      </a:r>
                    </a:p>
                  </a:txBody>
                  <a:tcPr>
                    <a:lnL w="12700" cmpd="sng">
                      <a:noFill/>
                    </a:lnL>
                  </a:tcPr>
                </a:tc>
                <a:tc>
                  <a:txBody>
                    <a:bodyPr/>
                    <a:lstStyle/>
                    <a:p>
                      <a:r>
                        <a:rPr lang="en-US" dirty="0"/>
                        <a:t>Give an example of the strategy</a:t>
                      </a:r>
                    </a:p>
                    <a:p>
                      <a:r>
                        <a:rPr lang="en-US" dirty="0"/>
                        <a:t>you use to be available to your</a:t>
                      </a:r>
                    </a:p>
                    <a:p>
                      <a:r>
                        <a:rPr lang="en-US" dirty="0"/>
                        <a:t>students/staff</a:t>
                      </a:r>
                    </a:p>
                  </a:txBody>
                  <a:tcPr/>
                </a:tc>
                <a:extLst>
                  <a:ext uri="{0D108BD9-81ED-4DB2-BD59-A6C34878D82A}">
                    <a16:rowId xmlns:a16="http://schemas.microsoft.com/office/drawing/2014/main" val="1644854744"/>
                  </a:ext>
                </a:extLst>
              </a:tr>
              <a:tr h="637345">
                <a:tc>
                  <a:txBody>
                    <a:bodyPr/>
                    <a:lstStyle/>
                    <a:p>
                      <a:r>
                        <a:rPr lang="en-US" dirty="0"/>
                        <a:t>Self-direction</a:t>
                      </a:r>
                    </a:p>
                  </a:txBody>
                  <a:tcPr/>
                </a:tc>
                <a:tc>
                  <a:txBody>
                    <a:bodyPr/>
                    <a:lstStyle/>
                    <a:p>
                      <a:r>
                        <a:rPr lang="en-US" dirty="0"/>
                        <a:t>Do you micromanage or promote self-independence</a:t>
                      </a:r>
                    </a:p>
                  </a:txBody>
                  <a:tcPr/>
                </a:tc>
                <a:extLst>
                  <a:ext uri="{0D108BD9-81ED-4DB2-BD59-A6C34878D82A}">
                    <a16:rowId xmlns:a16="http://schemas.microsoft.com/office/drawing/2014/main" val="1861786866"/>
                  </a:ext>
                </a:extLst>
              </a:tr>
              <a:tr h="910492">
                <a:tc>
                  <a:txBody>
                    <a:bodyPr/>
                    <a:lstStyle/>
                    <a:p>
                      <a:r>
                        <a:rPr lang="en-US" dirty="0"/>
                        <a:t>Questioning</a:t>
                      </a:r>
                    </a:p>
                  </a:txBody>
                  <a:tcPr/>
                </a:tc>
                <a:tc>
                  <a:txBody>
                    <a:bodyPr/>
                    <a:lstStyle/>
                    <a:p>
                      <a:r>
                        <a:rPr lang="en-US" dirty="0"/>
                        <a:t>Describe how you last used</a:t>
                      </a:r>
                    </a:p>
                    <a:p>
                      <a:r>
                        <a:rPr lang="en-US" dirty="0"/>
                        <a:t>active questioning to lead a</a:t>
                      </a:r>
                    </a:p>
                    <a:p>
                      <a:r>
                        <a:rPr lang="en-US" dirty="0"/>
                        <a:t>mentee towards a solution</a:t>
                      </a:r>
                    </a:p>
                  </a:txBody>
                  <a:tcPr/>
                </a:tc>
                <a:extLst>
                  <a:ext uri="{0D108BD9-81ED-4DB2-BD59-A6C34878D82A}">
                    <a16:rowId xmlns:a16="http://schemas.microsoft.com/office/drawing/2014/main" val="572415705"/>
                  </a:ext>
                </a:extLst>
              </a:tr>
              <a:tr h="1185485">
                <a:tc>
                  <a:txBody>
                    <a:bodyPr/>
                    <a:lstStyle/>
                    <a:p>
                      <a:r>
                        <a:rPr lang="en-US" dirty="0"/>
                        <a:t>Celebration</a:t>
                      </a:r>
                    </a:p>
                  </a:txBody>
                  <a:tcPr/>
                </a:tc>
                <a:tc>
                  <a:txBody>
                    <a:bodyPr/>
                    <a:lstStyle/>
                    <a:p>
                      <a:r>
                        <a:rPr lang="en-US" dirty="0"/>
                        <a:t>When did you last celebrate</a:t>
                      </a:r>
                    </a:p>
                    <a:p>
                      <a:r>
                        <a:rPr lang="en-US" dirty="0"/>
                        <a:t>a student/staff member’s</a:t>
                      </a:r>
                    </a:p>
                    <a:p>
                      <a:r>
                        <a:rPr lang="en-US" dirty="0"/>
                        <a:t>achievement? How did you</a:t>
                      </a:r>
                    </a:p>
                    <a:p>
                      <a:r>
                        <a:rPr lang="en-US" dirty="0"/>
                        <a:t>celebrate?</a:t>
                      </a:r>
                    </a:p>
                  </a:txBody>
                  <a:tcPr/>
                </a:tc>
                <a:extLst>
                  <a:ext uri="{0D108BD9-81ED-4DB2-BD59-A6C34878D82A}">
                    <a16:rowId xmlns:a16="http://schemas.microsoft.com/office/drawing/2014/main" val="2622986403"/>
                  </a:ext>
                </a:extLst>
              </a:tr>
            </a:tbl>
          </a:graphicData>
        </a:graphic>
      </p:graphicFrame>
    </p:spTree>
    <p:extLst>
      <p:ext uri="{BB962C8B-B14F-4D97-AF65-F5344CB8AC3E}">
        <p14:creationId xmlns:p14="http://schemas.microsoft.com/office/powerpoint/2010/main" val="2615700401"/>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382588" y="-180975"/>
            <a:ext cx="8029575" cy="1260475"/>
          </a:xfrm>
        </p:spPr>
        <p:txBody>
          <a:bodyPr/>
          <a:lstStyle/>
          <a:p>
            <a:pPr>
              <a:defRPr/>
            </a:pPr>
            <a:r>
              <a:rPr lang="en-US" sz="4000" b="1" dirty="0">
                <a:solidFill>
                  <a:srgbClr val="000090"/>
                </a:solidFill>
              </a:rPr>
              <a:t>Individual Development Plan:</a:t>
            </a:r>
          </a:p>
        </p:txBody>
      </p:sp>
      <p:sp>
        <p:nvSpPr>
          <p:cNvPr id="321539" name="Rectangle 3"/>
          <p:cNvSpPr>
            <a:spLocks noGrp="1" noChangeArrowheads="1"/>
          </p:cNvSpPr>
          <p:nvPr>
            <p:ph type="body" idx="1"/>
          </p:nvPr>
        </p:nvSpPr>
        <p:spPr>
          <a:xfrm>
            <a:off x="608012" y="885825"/>
            <a:ext cx="8029575" cy="4461933"/>
          </a:xfrm>
          <a:ln>
            <a:solidFill>
              <a:schemeClr val="bg1"/>
            </a:solidFill>
          </a:ln>
        </p:spPr>
        <p:txBody>
          <a:bodyPr/>
          <a:lstStyle/>
          <a:p>
            <a:pPr>
              <a:lnSpc>
                <a:spcPct val="90000"/>
              </a:lnSpc>
              <a:buFontTx/>
              <a:buNone/>
              <a:defRPr/>
            </a:pPr>
            <a:r>
              <a:rPr lang="en-US" sz="3000" dirty="0"/>
              <a:t>The concept here is that it will assist you in your consideration of your career by being proactive about what your objectives are, what your strengths and values are, and what processes you might follow to help you get where you want to be. A typical interview question is “where do you want to be in 5 years” and an IDP is one method to help you address this in a somewhat formalized manner. There are a variety of tools available to assist (not to mention “life coaches” and your various mentors serve in that role to some extent), but I suggest starting with the tools available through AAAS Science Careers. </a:t>
            </a:r>
          </a:p>
        </p:txBody>
      </p:sp>
    </p:spTree>
    <p:extLst>
      <p:ext uri="{BB962C8B-B14F-4D97-AF65-F5344CB8AC3E}">
        <p14:creationId xmlns:p14="http://schemas.microsoft.com/office/powerpoint/2010/main" val="17862861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a:extLst>
              <a:ext uri="{FF2B5EF4-FFF2-40B4-BE49-F238E27FC236}">
                <a16:creationId xmlns:a16="http://schemas.microsoft.com/office/drawing/2014/main" id="{CD0D113C-2446-D24B-A166-EF22DEF19C50}"/>
              </a:ext>
            </a:extLst>
          </p:cNvPr>
          <p:cNvSpPr>
            <a:spLocks noChangeAspect="1" noChangeArrowheads="1"/>
          </p:cNvSpPr>
          <p:nvPr/>
        </p:nvSpPr>
        <p:spPr bwMode="auto">
          <a:xfrm>
            <a:off x="5088502" y="396743"/>
            <a:ext cx="3791369" cy="36733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132"/>
          </a:p>
        </p:txBody>
      </p:sp>
      <p:sp>
        <p:nvSpPr>
          <p:cNvPr id="3075" name="Text Box 3">
            <a:extLst>
              <a:ext uri="{FF2B5EF4-FFF2-40B4-BE49-F238E27FC236}">
                <a16:creationId xmlns:a16="http://schemas.microsoft.com/office/drawing/2014/main" id="{F0638BF3-01F6-6A40-A8C0-7A29DBDCD670}"/>
              </a:ext>
            </a:extLst>
          </p:cNvPr>
          <p:cNvSpPr txBox="1">
            <a:spLocks noChangeArrowheads="1"/>
          </p:cNvSpPr>
          <p:nvPr/>
        </p:nvSpPr>
        <p:spPr bwMode="auto">
          <a:xfrm>
            <a:off x="1674812" y="6851712"/>
            <a:ext cx="6553200" cy="2197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969" tIns="46484" rIns="92969" bIns="46484"/>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9pPr>
          </a:lstStyle>
          <a:p>
            <a:r>
              <a:rPr lang="en-US" altLang="en-US" sz="1200" dirty="0">
                <a:solidFill>
                  <a:srgbClr val="0054A6"/>
                </a:solidFill>
              </a:rPr>
              <a:t>Nature's guide for mentors  https://</a:t>
            </a:r>
            <a:r>
              <a:rPr lang="en-US" altLang="en-US" sz="1200" dirty="0" err="1">
                <a:solidFill>
                  <a:srgbClr val="0054A6"/>
                </a:solidFill>
              </a:rPr>
              <a:t>www.nature.com</a:t>
            </a:r>
            <a:r>
              <a:rPr lang="en-US" altLang="en-US" sz="1200" dirty="0">
                <a:solidFill>
                  <a:srgbClr val="0054A6"/>
                </a:solidFill>
              </a:rPr>
              <a:t>/articles/447791a</a:t>
            </a:r>
          </a:p>
        </p:txBody>
      </p:sp>
      <p:sp>
        <p:nvSpPr>
          <p:cNvPr id="6" name="Rectangle 2">
            <a:extLst>
              <a:ext uri="{FF2B5EF4-FFF2-40B4-BE49-F238E27FC236}">
                <a16:creationId xmlns:a16="http://schemas.microsoft.com/office/drawing/2014/main" id="{C19863A5-3349-B34B-824C-DB6D63CF293E}"/>
              </a:ext>
            </a:extLst>
          </p:cNvPr>
          <p:cNvSpPr>
            <a:spLocks noGrp="1" noChangeArrowheads="1"/>
          </p:cNvSpPr>
          <p:nvPr>
            <p:ph type="title"/>
          </p:nvPr>
        </p:nvSpPr>
        <p:spPr>
          <a:xfrm>
            <a:off x="455612" y="-104775"/>
            <a:ext cx="8029575" cy="1260475"/>
          </a:xfrm>
        </p:spPr>
        <p:txBody>
          <a:bodyPr/>
          <a:lstStyle/>
          <a:p>
            <a:pPr>
              <a:defRPr/>
            </a:pPr>
            <a:r>
              <a:rPr lang="en-US" sz="4000" b="1" dirty="0">
                <a:solidFill>
                  <a:srgbClr val="000090"/>
                </a:solidFill>
              </a:rPr>
              <a:t>Mentoring: Giving it:</a:t>
            </a:r>
          </a:p>
        </p:txBody>
      </p:sp>
      <p:sp>
        <p:nvSpPr>
          <p:cNvPr id="2" name="TextBox 1">
            <a:extLst>
              <a:ext uri="{FF2B5EF4-FFF2-40B4-BE49-F238E27FC236}">
                <a16:creationId xmlns:a16="http://schemas.microsoft.com/office/drawing/2014/main" id="{315AFE50-42B5-CF48-938B-A5B926DA1F26}"/>
              </a:ext>
            </a:extLst>
          </p:cNvPr>
          <p:cNvSpPr txBox="1"/>
          <p:nvPr/>
        </p:nvSpPr>
        <p:spPr>
          <a:xfrm>
            <a:off x="2040570" y="918070"/>
            <a:ext cx="5105400" cy="400110"/>
          </a:xfrm>
          <a:prstGeom prst="rect">
            <a:avLst/>
          </a:prstGeom>
          <a:noFill/>
        </p:spPr>
        <p:txBody>
          <a:bodyPr wrap="square" rtlCol="0">
            <a:spAutoFit/>
          </a:bodyPr>
          <a:lstStyle/>
          <a:p>
            <a:r>
              <a:rPr lang="en-US" sz="2000" dirty="0"/>
              <a:t>Assessment – how good a mentor are you?</a:t>
            </a:r>
          </a:p>
        </p:txBody>
      </p:sp>
      <p:graphicFrame>
        <p:nvGraphicFramePr>
          <p:cNvPr id="4" name="Table 4">
            <a:extLst>
              <a:ext uri="{FF2B5EF4-FFF2-40B4-BE49-F238E27FC236}">
                <a16:creationId xmlns:a16="http://schemas.microsoft.com/office/drawing/2014/main" id="{E2984E4A-7E0B-8E43-BB09-90C6E89B0641}"/>
              </a:ext>
            </a:extLst>
          </p:cNvPr>
          <p:cNvGraphicFramePr>
            <a:graphicFrameLocks noGrp="1"/>
          </p:cNvGraphicFramePr>
          <p:nvPr>
            <p:extLst>
              <p:ext uri="{D42A27DB-BD31-4B8C-83A1-F6EECF244321}">
                <p14:modId xmlns:p14="http://schemas.microsoft.com/office/powerpoint/2010/main" val="2666330841"/>
              </p:ext>
            </p:extLst>
          </p:nvPr>
        </p:nvGraphicFramePr>
        <p:xfrm>
          <a:off x="455612" y="1596522"/>
          <a:ext cx="8610600" cy="4788208"/>
        </p:xfrm>
        <a:graphic>
          <a:graphicData uri="http://schemas.openxmlformats.org/drawingml/2006/table">
            <a:tbl>
              <a:tblPr firstRow="1" bandRow="1">
                <a:tableStyleId>{5C22544A-7EE6-4342-B048-85BDC9FD1C3A}</a:tableStyleId>
              </a:tblPr>
              <a:tblGrid>
                <a:gridCol w="3498740">
                  <a:extLst>
                    <a:ext uri="{9D8B030D-6E8A-4147-A177-3AD203B41FA5}">
                      <a16:colId xmlns:a16="http://schemas.microsoft.com/office/drawing/2014/main" val="2598725692"/>
                    </a:ext>
                  </a:extLst>
                </a:gridCol>
                <a:gridCol w="5111860">
                  <a:extLst>
                    <a:ext uri="{9D8B030D-6E8A-4147-A177-3AD203B41FA5}">
                      <a16:colId xmlns:a16="http://schemas.microsoft.com/office/drawing/2014/main" val="1852415663"/>
                    </a:ext>
                  </a:extLst>
                </a:gridCol>
              </a:tblGrid>
              <a:tr h="466701">
                <a:tc>
                  <a:txBody>
                    <a:bodyPr/>
                    <a:lstStyle/>
                    <a:p>
                      <a:r>
                        <a:rPr lang="en-US" dirty="0"/>
                        <a:t>Activity/Strategy</a:t>
                      </a:r>
                    </a:p>
                  </a:txBody>
                  <a:tcPr/>
                </a:tc>
                <a:tc>
                  <a:txBody>
                    <a:bodyPr/>
                    <a:lstStyle/>
                    <a:p>
                      <a:r>
                        <a:rPr lang="en-US" dirty="0"/>
                        <a:t>Question/Task</a:t>
                      </a:r>
                    </a:p>
                  </a:txBody>
                  <a:tcPr/>
                </a:tc>
                <a:extLst>
                  <a:ext uri="{0D108BD9-81ED-4DB2-BD59-A6C34878D82A}">
                    <a16:rowId xmlns:a16="http://schemas.microsoft.com/office/drawing/2014/main" val="3566073371"/>
                  </a:ext>
                </a:extLst>
              </a:tr>
              <a:tr h="734858">
                <a:tc>
                  <a:txBody>
                    <a:bodyPr/>
                    <a:lstStyle/>
                    <a:p>
                      <a:r>
                        <a:rPr lang="en-US" dirty="0"/>
                        <a:t>Building a scientific community</a:t>
                      </a:r>
                    </a:p>
                  </a:txBody>
                  <a:tcPr/>
                </a:tc>
                <a:tc>
                  <a:txBody>
                    <a:bodyPr/>
                    <a:lstStyle/>
                    <a:p>
                      <a:r>
                        <a:rPr lang="en-US" dirty="0"/>
                        <a:t>Describe a deliberate strategy you use to build a scientific community in your group</a:t>
                      </a:r>
                    </a:p>
                  </a:txBody>
                  <a:tcPr/>
                </a:tc>
                <a:extLst>
                  <a:ext uri="{0D108BD9-81ED-4DB2-BD59-A6C34878D82A}">
                    <a16:rowId xmlns:a16="http://schemas.microsoft.com/office/drawing/2014/main" val="4229089455"/>
                  </a:ext>
                </a:extLst>
              </a:tr>
              <a:tr h="736769">
                <a:tc>
                  <a:txBody>
                    <a:bodyPr/>
                    <a:lstStyle/>
                    <a:p>
                      <a:r>
                        <a:rPr lang="en-US" dirty="0"/>
                        <a:t>Building a social community</a:t>
                      </a:r>
                    </a:p>
                  </a:txBody>
                  <a:tcPr>
                    <a:lnL w="12700" cmpd="sng">
                      <a:noFill/>
                    </a:lnL>
                  </a:tcPr>
                </a:tc>
                <a:tc>
                  <a:txBody>
                    <a:bodyPr/>
                    <a:lstStyle/>
                    <a:p>
                      <a:r>
                        <a:rPr lang="en-US" dirty="0"/>
                        <a:t>Describe a deliberate strategy you use to build your group as a social community</a:t>
                      </a:r>
                    </a:p>
                    <a:p>
                      <a:endParaRPr lang="en-US" dirty="0"/>
                    </a:p>
                  </a:txBody>
                  <a:tcPr/>
                </a:tc>
                <a:extLst>
                  <a:ext uri="{0D108BD9-81ED-4DB2-BD59-A6C34878D82A}">
                    <a16:rowId xmlns:a16="http://schemas.microsoft.com/office/drawing/2014/main" val="1644854744"/>
                  </a:ext>
                </a:extLst>
              </a:tr>
              <a:tr h="965369">
                <a:tc>
                  <a:txBody>
                    <a:bodyPr/>
                    <a:lstStyle/>
                    <a:p>
                      <a:r>
                        <a:rPr lang="en-US" dirty="0"/>
                        <a:t>Skill development</a:t>
                      </a:r>
                    </a:p>
                  </a:txBody>
                  <a:tcPr/>
                </a:tc>
                <a:tc>
                  <a:txBody>
                    <a:bodyPr/>
                    <a:lstStyle/>
                    <a:p>
                      <a:r>
                        <a:rPr lang="en-US" dirty="0"/>
                        <a:t>Describe steps you take to develop the critical, writing and presentation skills of your</a:t>
                      </a:r>
                    </a:p>
                    <a:p>
                      <a:r>
                        <a:rPr lang="en-US" dirty="0"/>
                        <a:t>students/staff</a:t>
                      </a:r>
                    </a:p>
                  </a:txBody>
                  <a:tcPr/>
                </a:tc>
                <a:extLst>
                  <a:ext uri="{0D108BD9-81ED-4DB2-BD59-A6C34878D82A}">
                    <a16:rowId xmlns:a16="http://schemas.microsoft.com/office/drawing/2014/main" val="1861786866"/>
                  </a:ext>
                </a:extLst>
              </a:tr>
              <a:tr h="1066800">
                <a:tc>
                  <a:txBody>
                    <a:bodyPr/>
                    <a:lstStyle/>
                    <a:p>
                      <a:r>
                        <a:rPr lang="en-US" dirty="0"/>
                        <a:t>Networking</a:t>
                      </a:r>
                    </a:p>
                  </a:txBody>
                  <a:tcPr/>
                </a:tc>
                <a:tc>
                  <a:txBody>
                    <a:bodyPr/>
                    <a:lstStyle/>
                    <a:p>
                      <a:r>
                        <a:rPr lang="en-US" dirty="0"/>
                        <a:t>Describe one example of how you have introduced each of your students/staff into the scientific network of your research area</a:t>
                      </a:r>
                    </a:p>
                  </a:txBody>
                  <a:tcPr/>
                </a:tc>
                <a:extLst>
                  <a:ext uri="{0D108BD9-81ED-4DB2-BD59-A6C34878D82A}">
                    <a16:rowId xmlns:a16="http://schemas.microsoft.com/office/drawing/2014/main" val="572415705"/>
                  </a:ext>
                </a:extLst>
              </a:tr>
              <a:tr h="615457">
                <a:tc>
                  <a:txBody>
                    <a:bodyPr/>
                    <a:lstStyle/>
                    <a:p>
                      <a:r>
                        <a:rPr lang="en-US" dirty="0"/>
                        <a:t>Mentor for life</a:t>
                      </a:r>
                    </a:p>
                  </a:txBody>
                  <a:tcPr/>
                </a:tc>
                <a:tc>
                  <a:txBody>
                    <a:bodyPr/>
                    <a:lstStyle/>
                    <a:p>
                      <a:r>
                        <a:rPr lang="en-US" dirty="0"/>
                        <a:t>How many of your past students/staff are you in</a:t>
                      </a:r>
                    </a:p>
                    <a:p>
                      <a:r>
                        <a:rPr lang="en-US" dirty="0"/>
                        <a:t>contact with?</a:t>
                      </a:r>
                    </a:p>
                  </a:txBody>
                  <a:tcPr/>
                </a:tc>
                <a:extLst>
                  <a:ext uri="{0D108BD9-81ED-4DB2-BD59-A6C34878D82A}">
                    <a16:rowId xmlns:a16="http://schemas.microsoft.com/office/drawing/2014/main" val="2622986403"/>
                  </a:ext>
                </a:extLst>
              </a:tr>
            </a:tbl>
          </a:graphicData>
        </a:graphic>
      </p:graphicFrame>
    </p:spTree>
    <p:extLst>
      <p:ext uri="{BB962C8B-B14F-4D97-AF65-F5344CB8AC3E}">
        <p14:creationId xmlns:p14="http://schemas.microsoft.com/office/powerpoint/2010/main" val="3465032902"/>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104775"/>
            <a:ext cx="8029575" cy="1260475"/>
          </a:xfrm>
        </p:spPr>
        <p:txBody>
          <a:bodyPr/>
          <a:lstStyle/>
          <a:p>
            <a:pPr>
              <a:defRPr/>
            </a:pPr>
            <a:r>
              <a:rPr lang="en-US" sz="4000" b="1" dirty="0">
                <a:solidFill>
                  <a:srgbClr val="000090"/>
                </a:solidFill>
              </a:rPr>
              <a:t>Enhancing Your Teaching:</a:t>
            </a:r>
          </a:p>
        </p:txBody>
      </p:sp>
      <p:sp>
        <p:nvSpPr>
          <p:cNvPr id="2" name="TextBox 1">
            <a:extLst>
              <a:ext uri="{FF2B5EF4-FFF2-40B4-BE49-F238E27FC236}">
                <a16:creationId xmlns:a16="http://schemas.microsoft.com/office/drawing/2014/main" id="{F8478E0C-8B57-3C48-A44C-BB39BABE5AD5}"/>
              </a:ext>
            </a:extLst>
          </p:cNvPr>
          <p:cNvSpPr txBox="1"/>
          <p:nvPr/>
        </p:nvSpPr>
        <p:spPr>
          <a:xfrm>
            <a:off x="658018" y="1038225"/>
            <a:ext cx="8129587" cy="461665"/>
          </a:xfrm>
          <a:prstGeom prst="rect">
            <a:avLst/>
          </a:prstGeom>
          <a:noFill/>
        </p:spPr>
        <p:txBody>
          <a:bodyPr wrap="square" rtlCol="0">
            <a:spAutoFit/>
          </a:bodyPr>
          <a:lstStyle/>
          <a:p>
            <a:r>
              <a:rPr lang="en-US" sz="2400" b="0" dirty="0"/>
              <a:t>There is a lot of guidance:</a:t>
            </a:r>
          </a:p>
        </p:txBody>
      </p:sp>
      <p:pic>
        <p:nvPicPr>
          <p:cNvPr id="7" name="Picture 4">
            <a:extLst>
              <a:ext uri="{FF2B5EF4-FFF2-40B4-BE49-F238E27FC236}">
                <a16:creationId xmlns:a16="http://schemas.microsoft.com/office/drawing/2014/main" id="{47EC85EC-D51B-0A42-9E4C-EA53BF07F0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449" y="4523309"/>
            <a:ext cx="1942345" cy="29164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text, green&#10;&#10;Description automatically generated">
            <a:extLst>
              <a:ext uri="{FF2B5EF4-FFF2-40B4-BE49-F238E27FC236}">
                <a16:creationId xmlns:a16="http://schemas.microsoft.com/office/drawing/2014/main" id="{216B3FBD-C75B-8B4B-A54F-FCE656B55A6B}"/>
              </a:ext>
            </a:extLst>
          </p:cNvPr>
          <p:cNvPicPr>
            <a:picLocks noChangeAspect="1"/>
          </p:cNvPicPr>
          <p:nvPr/>
        </p:nvPicPr>
        <p:blipFill>
          <a:blip r:embed="rId4"/>
          <a:stretch>
            <a:fillRect/>
          </a:stretch>
        </p:blipFill>
        <p:spPr>
          <a:xfrm>
            <a:off x="673131" y="1714130"/>
            <a:ext cx="1744031" cy="2647950"/>
          </a:xfrm>
          <a:prstGeom prst="rect">
            <a:avLst/>
          </a:prstGeom>
        </p:spPr>
      </p:pic>
      <p:pic>
        <p:nvPicPr>
          <p:cNvPr id="11" name="Picture 10" descr="Diagram&#10;&#10;Description automatically generated">
            <a:extLst>
              <a:ext uri="{FF2B5EF4-FFF2-40B4-BE49-F238E27FC236}">
                <a16:creationId xmlns:a16="http://schemas.microsoft.com/office/drawing/2014/main" id="{0D35C769-7D56-564F-808B-217942E2BF51}"/>
              </a:ext>
            </a:extLst>
          </p:cNvPr>
          <p:cNvPicPr>
            <a:picLocks noChangeAspect="1"/>
          </p:cNvPicPr>
          <p:nvPr/>
        </p:nvPicPr>
        <p:blipFill>
          <a:blip r:embed="rId5"/>
          <a:stretch>
            <a:fillRect/>
          </a:stretch>
        </p:blipFill>
        <p:spPr>
          <a:xfrm>
            <a:off x="2817812" y="1529966"/>
            <a:ext cx="1809991" cy="2889024"/>
          </a:xfrm>
          <a:prstGeom prst="rect">
            <a:avLst/>
          </a:prstGeom>
        </p:spPr>
      </p:pic>
      <p:pic>
        <p:nvPicPr>
          <p:cNvPr id="13" name="Picture 12" descr="Diagram&#10;&#10;Description automatically generated">
            <a:extLst>
              <a:ext uri="{FF2B5EF4-FFF2-40B4-BE49-F238E27FC236}">
                <a16:creationId xmlns:a16="http://schemas.microsoft.com/office/drawing/2014/main" id="{6389B0CC-5510-8342-9137-5BB2B0201576}"/>
              </a:ext>
            </a:extLst>
          </p:cNvPr>
          <p:cNvPicPr>
            <a:picLocks noChangeAspect="1"/>
          </p:cNvPicPr>
          <p:nvPr/>
        </p:nvPicPr>
        <p:blipFill>
          <a:blip r:embed="rId6"/>
          <a:stretch>
            <a:fillRect/>
          </a:stretch>
        </p:blipFill>
        <p:spPr>
          <a:xfrm>
            <a:off x="4865756" y="1092167"/>
            <a:ext cx="2044700" cy="3162300"/>
          </a:xfrm>
          <a:prstGeom prst="rect">
            <a:avLst/>
          </a:prstGeom>
        </p:spPr>
      </p:pic>
      <p:pic>
        <p:nvPicPr>
          <p:cNvPr id="21" name="Picture 20" descr="Text&#10;&#10;Description automatically generated">
            <a:extLst>
              <a:ext uri="{FF2B5EF4-FFF2-40B4-BE49-F238E27FC236}">
                <a16:creationId xmlns:a16="http://schemas.microsoft.com/office/drawing/2014/main" id="{E462930D-20C8-E240-A7CB-9B010980BCB8}"/>
              </a:ext>
            </a:extLst>
          </p:cNvPr>
          <p:cNvPicPr>
            <a:picLocks noChangeAspect="1"/>
          </p:cNvPicPr>
          <p:nvPr/>
        </p:nvPicPr>
        <p:blipFill>
          <a:blip r:embed="rId7"/>
          <a:stretch>
            <a:fillRect/>
          </a:stretch>
        </p:blipFill>
        <p:spPr>
          <a:xfrm>
            <a:off x="3688538" y="4660848"/>
            <a:ext cx="2068546" cy="2641374"/>
          </a:xfrm>
          <a:prstGeom prst="rect">
            <a:avLst/>
          </a:prstGeom>
        </p:spPr>
      </p:pic>
      <p:pic>
        <p:nvPicPr>
          <p:cNvPr id="23" name="Picture 22" descr="Text, company name&#10;&#10;Description automatically generated with medium confidence">
            <a:extLst>
              <a:ext uri="{FF2B5EF4-FFF2-40B4-BE49-F238E27FC236}">
                <a16:creationId xmlns:a16="http://schemas.microsoft.com/office/drawing/2014/main" id="{6B7A9A08-2B8E-3B47-8A9D-057F7FC6C37D}"/>
              </a:ext>
            </a:extLst>
          </p:cNvPr>
          <p:cNvPicPr>
            <a:picLocks noChangeAspect="1"/>
          </p:cNvPicPr>
          <p:nvPr/>
        </p:nvPicPr>
        <p:blipFill>
          <a:blip r:embed="rId8"/>
          <a:stretch>
            <a:fillRect/>
          </a:stretch>
        </p:blipFill>
        <p:spPr>
          <a:xfrm>
            <a:off x="7148409" y="1038225"/>
            <a:ext cx="2104907" cy="3162301"/>
          </a:xfrm>
          <a:prstGeom prst="rect">
            <a:avLst/>
          </a:prstGeom>
        </p:spPr>
      </p:pic>
      <p:pic>
        <p:nvPicPr>
          <p:cNvPr id="25" name="Picture 24" descr="A picture containing text, container&#10;&#10;Description automatically generated">
            <a:extLst>
              <a:ext uri="{FF2B5EF4-FFF2-40B4-BE49-F238E27FC236}">
                <a16:creationId xmlns:a16="http://schemas.microsoft.com/office/drawing/2014/main" id="{BD05E266-D480-D540-8FD0-386D7B42BBDC}"/>
              </a:ext>
            </a:extLst>
          </p:cNvPr>
          <p:cNvPicPr>
            <a:picLocks noChangeAspect="1"/>
          </p:cNvPicPr>
          <p:nvPr/>
        </p:nvPicPr>
        <p:blipFill>
          <a:blip r:embed="rId9"/>
          <a:stretch>
            <a:fillRect/>
          </a:stretch>
        </p:blipFill>
        <p:spPr>
          <a:xfrm>
            <a:off x="6057291" y="4420519"/>
            <a:ext cx="1942345" cy="2918077"/>
          </a:xfrm>
          <a:prstGeom prst="rect">
            <a:avLst/>
          </a:prstGeom>
        </p:spPr>
      </p:pic>
    </p:spTree>
    <p:extLst>
      <p:ext uri="{BB962C8B-B14F-4D97-AF65-F5344CB8AC3E}">
        <p14:creationId xmlns:p14="http://schemas.microsoft.com/office/powerpoint/2010/main" val="21141113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104775"/>
            <a:ext cx="8029575" cy="1260475"/>
          </a:xfrm>
        </p:spPr>
        <p:txBody>
          <a:bodyPr/>
          <a:lstStyle/>
          <a:p>
            <a:pPr>
              <a:defRPr/>
            </a:pPr>
            <a:r>
              <a:rPr lang="en-US" sz="4000" b="1" dirty="0">
                <a:solidFill>
                  <a:srgbClr val="000090"/>
                </a:solidFill>
              </a:rPr>
              <a:t>Enhancing Your Teaching:</a:t>
            </a:r>
          </a:p>
        </p:txBody>
      </p:sp>
      <p:sp>
        <p:nvSpPr>
          <p:cNvPr id="321539" name="Rectangle 3"/>
          <p:cNvSpPr>
            <a:spLocks noGrp="1" noChangeArrowheads="1"/>
          </p:cNvSpPr>
          <p:nvPr>
            <p:ph type="body" idx="1"/>
          </p:nvPr>
        </p:nvSpPr>
        <p:spPr>
          <a:xfrm>
            <a:off x="584503" y="3248025"/>
            <a:ext cx="8029575" cy="2971800"/>
          </a:xfrm>
          <a:ln>
            <a:solidFill>
              <a:schemeClr val="bg1"/>
            </a:solidFill>
          </a:ln>
        </p:spPr>
        <p:txBody>
          <a:bodyPr/>
          <a:lstStyle/>
          <a:p>
            <a:pPr>
              <a:lnSpc>
                <a:spcPct val="90000"/>
              </a:lnSpc>
              <a:buFontTx/>
              <a:buNone/>
              <a:defRPr/>
            </a:pPr>
            <a:r>
              <a:rPr lang="en-US" sz="2600" i="1" dirty="0"/>
              <a:t>Use the resources available to you – </a:t>
            </a:r>
            <a:r>
              <a:rPr lang="en-US" sz="2600" dirty="0"/>
              <a:t>every institution has some teaching and learning center, there are regular workshops about various aspects of classroom instruction, professional societies have workshops specific to the discipline, there are education research journals in every discipline, professional journals often have sections on teaching </a:t>
            </a:r>
          </a:p>
        </p:txBody>
      </p:sp>
      <p:sp>
        <p:nvSpPr>
          <p:cNvPr id="2" name="TextBox 1">
            <a:extLst>
              <a:ext uri="{FF2B5EF4-FFF2-40B4-BE49-F238E27FC236}">
                <a16:creationId xmlns:a16="http://schemas.microsoft.com/office/drawing/2014/main" id="{F8478E0C-8B57-3C48-A44C-BB39BABE5AD5}"/>
              </a:ext>
            </a:extLst>
          </p:cNvPr>
          <p:cNvSpPr txBox="1"/>
          <p:nvPr/>
        </p:nvSpPr>
        <p:spPr>
          <a:xfrm>
            <a:off x="658018" y="1038225"/>
            <a:ext cx="8129587" cy="1938992"/>
          </a:xfrm>
          <a:prstGeom prst="rect">
            <a:avLst/>
          </a:prstGeom>
          <a:noFill/>
        </p:spPr>
        <p:txBody>
          <a:bodyPr wrap="square" rtlCol="0">
            <a:spAutoFit/>
          </a:bodyPr>
          <a:lstStyle/>
          <a:p>
            <a:r>
              <a:rPr lang="en-US" sz="2400" b="0" dirty="0"/>
              <a:t>This is important assuming that you have an academic position that somehow connects to students. Even if your position is mostly research, extension or consulting, if you interact with students, you should consider it part of your responsibility to assist their learning. </a:t>
            </a:r>
          </a:p>
        </p:txBody>
      </p:sp>
    </p:spTree>
    <p:extLst>
      <p:ext uri="{BB962C8B-B14F-4D97-AF65-F5344CB8AC3E}">
        <p14:creationId xmlns:p14="http://schemas.microsoft.com/office/powerpoint/2010/main" val="22870194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104775"/>
            <a:ext cx="8029575" cy="1260475"/>
          </a:xfrm>
        </p:spPr>
        <p:txBody>
          <a:bodyPr/>
          <a:lstStyle/>
          <a:p>
            <a:pPr>
              <a:defRPr/>
            </a:pPr>
            <a:r>
              <a:rPr lang="en-US" sz="4000" b="1" dirty="0">
                <a:solidFill>
                  <a:srgbClr val="000090"/>
                </a:solidFill>
              </a:rPr>
              <a:t>Enhancing Your Teaching:</a:t>
            </a:r>
          </a:p>
        </p:txBody>
      </p:sp>
      <p:sp>
        <p:nvSpPr>
          <p:cNvPr id="2" name="TextBox 1">
            <a:extLst>
              <a:ext uri="{FF2B5EF4-FFF2-40B4-BE49-F238E27FC236}">
                <a16:creationId xmlns:a16="http://schemas.microsoft.com/office/drawing/2014/main" id="{F8478E0C-8B57-3C48-A44C-BB39BABE5AD5}"/>
              </a:ext>
            </a:extLst>
          </p:cNvPr>
          <p:cNvSpPr txBox="1"/>
          <p:nvPr/>
        </p:nvSpPr>
        <p:spPr>
          <a:xfrm>
            <a:off x="658018" y="962025"/>
            <a:ext cx="8129587" cy="5324535"/>
          </a:xfrm>
          <a:prstGeom prst="rect">
            <a:avLst/>
          </a:prstGeom>
          <a:noFill/>
        </p:spPr>
        <p:txBody>
          <a:bodyPr wrap="square" rtlCol="0">
            <a:spAutoFit/>
          </a:bodyPr>
          <a:lstStyle/>
          <a:p>
            <a:r>
              <a:rPr lang="en-US" sz="2800" b="0" i="1" dirty="0"/>
              <a:t>Six Things That Make College Teachers Successful: </a:t>
            </a:r>
          </a:p>
          <a:p>
            <a:endParaRPr lang="en-US" sz="2400" b="0" i="1" dirty="0"/>
          </a:p>
          <a:p>
            <a:pPr marL="342900" indent="-342900">
              <a:buFont typeface="Arial" panose="020B0604020202020204" pitchFamily="34" charset="0"/>
              <a:buChar char="•"/>
            </a:pPr>
            <a:r>
              <a:rPr lang="en-US" sz="2400" b="0" i="1" dirty="0"/>
              <a:t>Study the knowledge base of teaching and learning </a:t>
            </a:r>
            <a:r>
              <a:rPr lang="en-US" sz="2400" b="0" dirty="0"/>
              <a:t>- there are extensive publications in education research in every STEM discipline</a:t>
            </a:r>
          </a:p>
          <a:p>
            <a:pPr marL="342900" indent="-342900">
              <a:buFont typeface="Arial" panose="020B0604020202020204" pitchFamily="34" charset="0"/>
              <a:buChar char="•"/>
            </a:pPr>
            <a:endParaRPr lang="en-US" sz="2400" b="0" dirty="0"/>
          </a:p>
          <a:p>
            <a:pPr marL="342900" indent="-342900">
              <a:buFont typeface="Arial" panose="020B0604020202020204" pitchFamily="34" charset="0"/>
              <a:buChar char="•"/>
            </a:pPr>
            <a:r>
              <a:rPr lang="en-US" sz="2400" b="0" i="1" dirty="0"/>
              <a:t>Accept all who enter the classroom door </a:t>
            </a:r>
            <a:r>
              <a:rPr lang="en-US" sz="2400" b="0" dirty="0"/>
              <a:t>- students enter with different experiences and models for how to learn and behave, so be prepared to assist all</a:t>
            </a:r>
          </a:p>
          <a:p>
            <a:pPr marL="342900" indent="-342900">
              <a:buFont typeface="Arial" panose="020B0604020202020204" pitchFamily="34" charset="0"/>
              <a:buChar char="•"/>
            </a:pPr>
            <a:endParaRPr lang="en-US" sz="2400" b="0" dirty="0"/>
          </a:p>
          <a:p>
            <a:pPr marL="342900" indent="-342900">
              <a:buFont typeface="Arial" panose="020B0604020202020204" pitchFamily="34" charset="0"/>
              <a:buChar char="•"/>
            </a:pPr>
            <a:r>
              <a:rPr lang="en-US" sz="2400" b="0" i="1" dirty="0"/>
              <a:t>Plan for instructional management </a:t>
            </a:r>
            <a:r>
              <a:rPr lang="en-US" sz="2400" b="0" dirty="0"/>
              <a:t>- put policies in place, explain them on the syllabus, and help keep students regularly aware of the topics and expectations of them</a:t>
            </a:r>
          </a:p>
          <a:p>
            <a:endParaRPr lang="en-US" sz="2400" b="0" dirty="0"/>
          </a:p>
        </p:txBody>
      </p:sp>
      <p:sp>
        <p:nvSpPr>
          <p:cNvPr id="3" name="TextBox 2">
            <a:extLst>
              <a:ext uri="{FF2B5EF4-FFF2-40B4-BE49-F238E27FC236}">
                <a16:creationId xmlns:a16="http://schemas.microsoft.com/office/drawing/2014/main" id="{1DBC644D-BA4A-7C49-9E6F-8AACEDC2210A}"/>
              </a:ext>
            </a:extLst>
          </p:cNvPr>
          <p:cNvSpPr txBox="1"/>
          <p:nvPr/>
        </p:nvSpPr>
        <p:spPr>
          <a:xfrm>
            <a:off x="760412" y="6448425"/>
            <a:ext cx="8229601" cy="707886"/>
          </a:xfrm>
          <a:prstGeom prst="rect">
            <a:avLst/>
          </a:prstGeom>
          <a:noFill/>
        </p:spPr>
        <p:txBody>
          <a:bodyPr wrap="square" rtlCol="0">
            <a:spAutoFit/>
          </a:bodyPr>
          <a:lstStyle/>
          <a:p>
            <a:r>
              <a:rPr lang="en-US" sz="2000" b="0" dirty="0"/>
              <a:t>Mary Clement. Six Things That Make College Teachers Successful. The Teaching Professor, 27.7 (2013): 5 </a:t>
            </a:r>
          </a:p>
        </p:txBody>
      </p:sp>
    </p:spTree>
    <p:extLst>
      <p:ext uri="{BB962C8B-B14F-4D97-AF65-F5344CB8AC3E}">
        <p14:creationId xmlns:p14="http://schemas.microsoft.com/office/powerpoint/2010/main" val="34111322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104775"/>
            <a:ext cx="8029575" cy="1260475"/>
          </a:xfrm>
        </p:spPr>
        <p:txBody>
          <a:bodyPr/>
          <a:lstStyle/>
          <a:p>
            <a:pPr>
              <a:defRPr/>
            </a:pPr>
            <a:r>
              <a:rPr lang="en-US" sz="4000" b="1" dirty="0">
                <a:solidFill>
                  <a:srgbClr val="000090"/>
                </a:solidFill>
              </a:rPr>
              <a:t>Enhancing Your Teaching:</a:t>
            </a:r>
          </a:p>
        </p:txBody>
      </p:sp>
      <p:sp>
        <p:nvSpPr>
          <p:cNvPr id="2" name="TextBox 1">
            <a:extLst>
              <a:ext uri="{FF2B5EF4-FFF2-40B4-BE49-F238E27FC236}">
                <a16:creationId xmlns:a16="http://schemas.microsoft.com/office/drawing/2014/main" id="{F8478E0C-8B57-3C48-A44C-BB39BABE5AD5}"/>
              </a:ext>
            </a:extLst>
          </p:cNvPr>
          <p:cNvSpPr txBox="1"/>
          <p:nvPr/>
        </p:nvSpPr>
        <p:spPr>
          <a:xfrm>
            <a:off x="658018" y="962025"/>
            <a:ext cx="8129587" cy="5201424"/>
          </a:xfrm>
          <a:prstGeom prst="rect">
            <a:avLst/>
          </a:prstGeom>
          <a:noFill/>
        </p:spPr>
        <p:txBody>
          <a:bodyPr wrap="square" rtlCol="0">
            <a:spAutoFit/>
          </a:bodyPr>
          <a:lstStyle/>
          <a:p>
            <a:r>
              <a:rPr lang="en-US" sz="2800" b="0" i="1" dirty="0"/>
              <a:t>Six Things That Make College Teachers Successful: </a:t>
            </a:r>
          </a:p>
          <a:p>
            <a:endParaRPr lang="en-US" sz="2400" b="0" dirty="0"/>
          </a:p>
          <a:p>
            <a:pPr marL="342900" indent="-342900">
              <a:buFont typeface="Arial" panose="020B0604020202020204" pitchFamily="34" charset="0"/>
              <a:buChar char="•"/>
            </a:pPr>
            <a:r>
              <a:rPr lang="en-US" sz="2000" b="0" i="1" dirty="0"/>
              <a:t>Teach with a variety of strategies </a:t>
            </a:r>
            <a:r>
              <a:rPr lang="en-US" sz="2000" b="0" dirty="0"/>
              <a:t>- there are multiple routes to a successful classroom and not all students learn similarly - consider alternatives and a mixture - learner-centered teaching, guided inquiry, active learning, lecture, group work, peer evaluation and online discussion.</a:t>
            </a:r>
          </a:p>
          <a:p>
            <a:pPr marL="342900" indent="-342900">
              <a:buFont typeface="Arial" panose="020B0604020202020204" pitchFamily="34" charset="0"/>
              <a:buChar char="•"/>
            </a:pPr>
            <a:endParaRPr lang="en-US" sz="2000" b="0" dirty="0"/>
          </a:p>
          <a:p>
            <a:pPr marL="342900" indent="-342900">
              <a:buFont typeface="Arial" panose="020B0604020202020204" pitchFamily="34" charset="0"/>
              <a:buChar char="•"/>
            </a:pPr>
            <a:r>
              <a:rPr lang="en-US" sz="2000" b="0" i="1" dirty="0"/>
              <a:t>Use assessment to inform students of their achievement </a:t>
            </a:r>
            <a:r>
              <a:rPr lang="en-US" sz="2000" b="0" dirty="0"/>
              <a:t>- have clear grading schemes and regularly inform students where they stand - make sure they are aware that assessment helps them to understand their achievement and helps teachers meet their needs</a:t>
            </a:r>
          </a:p>
          <a:p>
            <a:pPr marL="342900" indent="-342900">
              <a:buFont typeface="Arial" panose="020B0604020202020204" pitchFamily="34" charset="0"/>
              <a:buChar char="•"/>
            </a:pPr>
            <a:endParaRPr lang="en-US" sz="2000" b="0" dirty="0"/>
          </a:p>
          <a:p>
            <a:pPr marL="342900" indent="-342900">
              <a:buFont typeface="Arial" panose="020B0604020202020204" pitchFamily="34" charset="0"/>
              <a:buChar char="•"/>
            </a:pPr>
            <a:r>
              <a:rPr lang="en-US" sz="2000" b="0" i="1" dirty="0"/>
              <a:t>Keep the passion </a:t>
            </a:r>
            <a:r>
              <a:rPr lang="en-US" sz="2000" b="0" dirty="0"/>
              <a:t>- you became a faculty member in part because you had a passion to assist others learn - remind yourself that you are teaching to shape the future of your disciplines and influence the larger world through your disciplines.</a:t>
            </a:r>
          </a:p>
        </p:txBody>
      </p:sp>
      <p:sp>
        <p:nvSpPr>
          <p:cNvPr id="3" name="TextBox 2">
            <a:extLst>
              <a:ext uri="{FF2B5EF4-FFF2-40B4-BE49-F238E27FC236}">
                <a16:creationId xmlns:a16="http://schemas.microsoft.com/office/drawing/2014/main" id="{1DBC644D-BA4A-7C49-9E6F-8AACEDC2210A}"/>
              </a:ext>
            </a:extLst>
          </p:cNvPr>
          <p:cNvSpPr txBox="1"/>
          <p:nvPr/>
        </p:nvSpPr>
        <p:spPr>
          <a:xfrm>
            <a:off x="760412" y="6372225"/>
            <a:ext cx="8229601" cy="707886"/>
          </a:xfrm>
          <a:prstGeom prst="rect">
            <a:avLst/>
          </a:prstGeom>
          <a:noFill/>
        </p:spPr>
        <p:txBody>
          <a:bodyPr wrap="square" rtlCol="0">
            <a:spAutoFit/>
          </a:bodyPr>
          <a:lstStyle/>
          <a:p>
            <a:r>
              <a:rPr lang="en-US" sz="2000" b="0" dirty="0"/>
              <a:t>Mary Clement. Six Things That Make College Teachers Successful. The Teaching Professor, 27.7 (2013): 5 </a:t>
            </a:r>
          </a:p>
        </p:txBody>
      </p:sp>
    </p:spTree>
    <p:extLst>
      <p:ext uri="{BB962C8B-B14F-4D97-AF65-F5344CB8AC3E}">
        <p14:creationId xmlns:p14="http://schemas.microsoft.com/office/powerpoint/2010/main" val="5501667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104775"/>
            <a:ext cx="8029575" cy="1260475"/>
          </a:xfrm>
        </p:spPr>
        <p:txBody>
          <a:bodyPr/>
          <a:lstStyle/>
          <a:p>
            <a:pPr>
              <a:defRPr/>
            </a:pPr>
            <a:r>
              <a:rPr lang="en-US" sz="4000" b="1" dirty="0">
                <a:solidFill>
                  <a:srgbClr val="000090"/>
                </a:solidFill>
              </a:rPr>
              <a:t>Enhancing Your Teaching:</a:t>
            </a:r>
          </a:p>
        </p:txBody>
      </p:sp>
      <p:sp>
        <p:nvSpPr>
          <p:cNvPr id="2" name="TextBox 1">
            <a:extLst>
              <a:ext uri="{FF2B5EF4-FFF2-40B4-BE49-F238E27FC236}">
                <a16:creationId xmlns:a16="http://schemas.microsoft.com/office/drawing/2014/main" id="{F8478E0C-8B57-3C48-A44C-BB39BABE5AD5}"/>
              </a:ext>
            </a:extLst>
          </p:cNvPr>
          <p:cNvSpPr txBox="1"/>
          <p:nvPr/>
        </p:nvSpPr>
        <p:spPr>
          <a:xfrm>
            <a:off x="608012" y="885825"/>
            <a:ext cx="8129587" cy="6063198"/>
          </a:xfrm>
          <a:prstGeom prst="rect">
            <a:avLst/>
          </a:prstGeom>
          <a:noFill/>
        </p:spPr>
        <p:txBody>
          <a:bodyPr wrap="square" rtlCol="0">
            <a:spAutoFit/>
          </a:bodyPr>
          <a:lstStyle/>
          <a:p>
            <a:r>
              <a:rPr lang="en-US" sz="2800" b="0" i="1" dirty="0"/>
              <a:t>Teaching and Success in Tenure/Promotion: </a:t>
            </a:r>
            <a:endParaRPr lang="en-US" sz="2400" b="0" dirty="0"/>
          </a:p>
          <a:p>
            <a:endParaRPr lang="en-US" sz="2000" b="0" i="1" dirty="0"/>
          </a:p>
          <a:p>
            <a:r>
              <a:rPr lang="en-US" sz="2000" b="0" i="1" dirty="0"/>
              <a:t>Do something unique for your department: </a:t>
            </a:r>
            <a:r>
              <a:rPr lang="en-US" sz="2000" b="0" dirty="0"/>
              <a:t>develop a new course, implement a new set of practices in an existing course, develop new materials to help Teaching Assistants in a standard course, organize a journal club on education research in your discipline, collaborate with an education researcher on papers, help revise the curriculum </a:t>
            </a:r>
          </a:p>
          <a:p>
            <a:endParaRPr lang="en-US" sz="2000" b="0" dirty="0"/>
          </a:p>
          <a:p>
            <a:r>
              <a:rPr lang="en-US" sz="2000" b="0" i="1" dirty="0"/>
              <a:t>Be involved in activities that indicate you value the importance of teaching: </a:t>
            </a:r>
            <a:r>
              <a:rPr lang="en-US" sz="2000" b="0" dirty="0"/>
              <a:t>attend workshops at your institution, become a “teaching fellow” if these exist, participate in (or even better organize) an education workshop/special session at your professional society, become a leader in the education section of your professional society</a:t>
            </a:r>
          </a:p>
          <a:p>
            <a:endParaRPr lang="en-US" sz="2000" b="0" dirty="0"/>
          </a:p>
          <a:p>
            <a:r>
              <a:rPr lang="en-US" sz="2000" b="0" i="1" dirty="0"/>
              <a:t>Get a grant that involves education </a:t>
            </a:r>
            <a:r>
              <a:rPr lang="en-US" sz="2000" b="0" dirty="0"/>
              <a:t>- this can be one that focuses on education perhaps in collaboration with an education researcher, it could be taking the lead on the education/broader impacts of an award for which you are not the lead investigator, it could be developing a tutorial or other training as part of a research grant </a:t>
            </a:r>
          </a:p>
        </p:txBody>
      </p:sp>
    </p:spTree>
    <p:extLst>
      <p:ext uri="{BB962C8B-B14F-4D97-AF65-F5344CB8AC3E}">
        <p14:creationId xmlns:p14="http://schemas.microsoft.com/office/powerpoint/2010/main" val="25538494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104775"/>
            <a:ext cx="8029575" cy="1260475"/>
          </a:xfrm>
        </p:spPr>
        <p:txBody>
          <a:bodyPr/>
          <a:lstStyle/>
          <a:p>
            <a:pPr>
              <a:defRPr/>
            </a:pPr>
            <a:r>
              <a:rPr lang="en-US" sz="4000" b="1" dirty="0">
                <a:solidFill>
                  <a:srgbClr val="000090"/>
                </a:solidFill>
              </a:rPr>
              <a:t>Enhancing Your Teaching:</a:t>
            </a:r>
          </a:p>
        </p:txBody>
      </p:sp>
      <p:sp>
        <p:nvSpPr>
          <p:cNvPr id="2" name="TextBox 1">
            <a:extLst>
              <a:ext uri="{FF2B5EF4-FFF2-40B4-BE49-F238E27FC236}">
                <a16:creationId xmlns:a16="http://schemas.microsoft.com/office/drawing/2014/main" id="{F8478E0C-8B57-3C48-A44C-BB39BABE5AD5}"/>
              </a:ext>
            </a:extLst>
          </p:cNvPr>
          <p:cNvSpPr txBox="1"/>
          <p:nvPr/>
        </p:nvSpPr>
        <p:spPr>
          <a:xfrm>
            <a:off x="608012" y="885825"/>
            <a:ext cx="8129587" cy="6370975"/>
          </a:xfrm>
          <a:prstGeom prst="rect">
            <a:avLst/>
          </a:prstGeom>
          <a:noFill/>
        </p:spPr>
        <p:txBody>
          <a:bodyPr wrap="square" rtlCol="0">
            <a:spAutoFit/>
          </a:bodyPr>
          <a:lstStyle/>
          <a:p>
            <a:r>
              <a:rPr lang="en-US" sz="2800" b="0" i="1" dirty="0"/>
              <a:t>Teaching and Success in Tenure/Promotion: </a:t>
            </a:r>
            <a:endParaRPr lang="en-US" sz="2400" b="0" dirty="0"/>
          </a:p>
          <a:p>
            <a:endParaRPr lang="en-US" sz="2000" b="0" i="1" dirty="0"/>
          </a:p>
          <a:p>
            <a:r>
              <a:rPr lang="en-US" sz="2000" b="0" i="1" dirty="0"/>
              <a:t>Tenure documents:</a:t>
            </a:r>
          </a:p>
          <a:p>
            <a:r>
              <a:rPr lang="en-US" sz="2000" b="0" dirty="0"/>
              <a:t>In your portfolio you will be asked to provide a teaching section. If you have done any of the above they should be highlighted in this section along with anything you have done on a regular basis to make your classes more effective. In reviewing tenure cases, external reviewers are mostly not specifically tasked with saying much about teaching, however if you have done any of the above it makes it easier for a reviewer (as well as the local Tenure Committee) to state something positive about your teaching.  </a:t>
            </a:r>
          </a:p>
          <a:p>
            <a:endParaRPr lang="en-US" sz="2000" b="0" dirty="0"/>
          </a:p>
          <a:p>
            <a:r>
              <a:rPr lang="en-US" sz="2000" b="0" i="1" dirty="0"/>
              <a:t>About student evaluations of teaching: </a:t>
            </a:r>
            <a:r>
              <a:rPr lang="en-US" sz="2000" b="0" dirty="0"/>
              <a:t>these are held essentially everywhere but there are major problems with them (e.g. various biases). Take them seriously but consider supplementing them with questions you ask the students in classes (anonymously) to help you improve as the course goes along (e.g. don’t wait </a:t>
            </a:r>
            <a:r>
              <a:rPr lang="en-US" sz="2000" b="0" dirty="0" err="1"/>
              <a:t>til</a:t>
            </a:r>
            <a:r>
              <a:rPr lang="en-US" sz="2000" b="0" dirty="0"/>
              <a:t> the end of the term) and keep these to potentially add to your department file. Ask a colleague to sit in on your classes occasionally to provide feedback either informally, or formally as part of the peer review process. </a:t>
            </a:r>
          </a:p>
          <a:p>
            <a:endParaRPr lang="en-US" sz="2000" b="0" dirty="0"/>
          </a:p>
        </p:txBody>
      </p:sp>
    </p:spTree>
    <p:extLst>
      <p:ext uri="{BB962C8B-B14F-4D97-AF65-F5344CB8AC3E}">
        <p14:creationId xmlns:p14="http://schemas.microsoft.com/office/powerpoint/2010/main" val="39315173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104775"/>
            <a:ext cx="8029575" cy="1260475"/>
          </a:xfrm>
        </p:spPr>
        <p:txBody>
          <a:bodyPr/>
          <a:lstStyle/>
          <a:p>
            <a:pPr>
              <a:defRPr/>
            </a:pPr>
            <a:r>
              <a:rPr lang="en-US" sz="4000" b="1" dirty="0">
                <a:solidFill>
                  <a:srgbClr val="000090"/>
                </a:solidFill>
              </a:rPr>
              <a:t>Dealing with Difficult People:</a:t>
            </a:r>
          </a:p>
        </p:txBody>
      </p:sp>
      <p:sp>
        <p:nvSpPr>
          <p:cNvPr id="321539" name="Rectangle 3"/>
          <p:cNvSpPr>
            <a:spLocks noGrp="1" noChangeArrowheads="1"/>
          </p:cNvSpPr>
          <p:nvPr>
            <p:ph type="body" idx="1"/>
          </p:nvPr>
        </p:nvSpPr>
        <p:spPr>
          <a:xfrm>
            <a:off x="731837" y="962026"/>
            <a:ext cx="8029575" cy="1447800"/>
          </a:xfrm>
          <a:ln>
            <a:solidFill>
              <a:schemeClr val="bg1"/>
            </a:solidFill>
          </a:ln>
        </p:spPr>
        <p:txBody>
          <a:bodyPr/>
          <a:lstStyle/>
          <a:p>
            <a:pPr>
              <a:lnSpc>
                <a:spcPct val="90000"/>
              </a:lnSpc>
              <a:buFontTx/>
              <a:buNone/>
              <a:defRPr/>
            </a:pPr>
            <a:r>
              <a:rPr lang="en-US" sz="2600" i="1" dirty="0"/>
              <a:t>Be prepared for this – it will happen: </a:t>
            </a:r>
            <a:r>
              <a:rPr lang="en-US" sz="2600" dirty="0"/>
              <a:t>There are many books on this - it may be helpful to read about this in advance. </a:t>
            </a:r>
          </a:p>
        </p:txBody>
      </p:sp>
      <p:pic>
        <p:nvPicPr>
          <p:cNvPr id="3" name="Picture 2" descr="Text, application&#10;&#10;Description automatically generated">
            <a:extLst>
              <a:ext uri="{FF2B5EF4-FFF2-40B4-BE49-F238E27FC236}">
                <a16:creationId xmlns:a16="http://schemas.microsoft.com/office/drawing/2014/main" id="{914C1E52-EADF-194A-B950-DEFFFEA23F9C}"/>
              </a:ext>
            </a:extLst>
          </p:cNvPr>
          <p:cNvPicPr>
            <a:picLocks noChangeAspect="1"/>
          </p:cNvPicPr>
          <p:nvPr/>
        </p:nvPicPr>
        <p:blipFill>
          <a:blip r:embed="rId3"/>
          <a:stretch>
            <a:fillRect/>
          </a:stretch>
        </p:blipFill>
        <p:spPr>
          <a:xfrm>
            <a:off x="161871" y="2268696"/>
            <a:ext cx="1565275" cy="2309920"/>
          </a:xfrm>
          <a:prstGeom prst="rect">
            <a:avLst/>
          </a:prstGeom>
        </p:spPr>
      </p:pic>
      <p:pic>
        <p:nvPicPr>
          <p:cNvPr id="5" name="Picture 4" descr="Text&#10;&#10;Description automatically generated">
            <a:extLst>
              <a:ext uri="{FF2B5EF4-FFF2-40B4-BE49-F238E27FC236}">
                <a16:creationId xmlns:a16="http://schemas.microsoft.com/office/drawing/2014/main" id="{F6649C31-DA1A-8748-8646-D40F170939EC}"/>
              </a:ext>
            </a:extLst>
          </p:cNvPr>
          <p:cNvPicPr>
            <a:picLocks noChangeAspect="1"/>
          </p:cNvPicPr>
          <p:nvPr/>
        </p:nvPicPr>
        <p:blipFill>
          <a:blip r:embed="rId4"/>
          <a:stretch>
            <a:fillRect/>
          </a:stretch>
        </p:blipFill>
        <p:spPr>
          <a:xfrm>
            <a:off x="2489065" y="2144020"/>
            <a:ext cx="1682653" cy="2578100"/>
          </a:xfrm>
          <a:prstGeom prst="rect">
            <a:avLst/>
          </a:prstGeom>
        </p:spPr>
      </p:pic>
      <p:pic>
        <p:nvPicPr>
          <p:cNvPr id="7" name="Picture 6" descr="Text&#10;&#10;Description automatically generated">
            <a:extLst>
              <a:ext uri="{FF2B5EF4-FFF2-40B4-BE49-F238E27FC236}">
                <a16:creationId xmlns:a16="http://schemas.microsoft.com/office/drawing/2014/main" id="{2C8B529A-4C71-6449-97D1-AF8398B67CAD}"/>
              </a:ext>
            </a:extLst>
          </p:cNvPr>
          <p:cNvPicPr>
            <a:picLocks noChangeAspect="1"/>
          </p:cNvPicPr>
          <p:nvPr/>
        </p:nvPicPr>
        <p:blipFill>
          <a:blip r:embed="rId5"/>
          <a:stretch>
            <a:fillRect/>
          </a:stretch>
        </p:blipFill>
        <p:spPr>
          <a:xfrm>
            <a:off x="4481884" y="1760068"/>
            <a:ext cx="2578100" cy="2578100"/>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5C54337C-9F33-B247-9E6E-F00A3D977364}"/>
              </a:ext>
            </a:extLst>
          </p:cNvPr>
          <p:cNvPicPr>
            <a:picLocks noChangeAspect="1"/>
          </p:cNvPicPr>
          <p:nvPr/>
        </p:nvPicPr>
        <p:blipFill>
          <a:blip r:embed="rId6"/>
          <a:stretch>
            <a:fillRect/>
          </a:stretch>
        </p:blipFill>
        <p:spPr>
          <a:xfrm>
            <a:off x="7548635" y="1760068"/>
            <a:ext cx="1570378" cy="2198529"/>
          </a:xfrm>
          <a:prstGeom prst="rect">
            <a:avLst/>
          </a:prstGeom>
        </p:spPr>
      </p:pic>
      <p:pic>
        <p:nvPicPr>
          <p:cNvPr id="12" name="Picture 11" descr="Text&#10;&#10;Description automatically generated">
            <a:extLst>
              <a:ext uri="{FF2B5EF4-FFF2-40B4-BE49-F238E27FC236}">
                <a16:creationId xmlns:a16="http://schemas.microsoft.com/office/drawing/2014/main" id="{B2289075-C907-6B4B-AF59-23A122C7895E}"/>
              </a:ext>
            </a:extLst>
          </p:cNvPr>
          <p:cNvPicPr>
            <a:picLocks noChangeAspect="1"/>
          </p:cNvPicPr>
          <p:nvPr/>
        </p:nvPicPr>
        <p:blipFill>
          <a:blip r:embed="rId7"/>
          <a:stretch>
            <a:fillRect/>
          </a:stretch>
        </p:blipFill>
        <p:spPr>
          <a:xfrm>
            <a:off x="161871" y="4798543"/>
            <a:ext cx="2578101" cy="2578101"/>
          </a:xfrm>
          <a:prstGeom prst="rect">
            <a:avLst/>
          </a:prstGeom>
        </p:spPr>
      </p:pic>
      <p:pic>
        <p:nvPicPr>
          <p:cNvPr id="14" name="Picture 13" descr="Text, whiteboard&#10;&#10;Description automatically generated">
            <a:extLst>
              <a:ext uri="{FF2B5EF4-FFF2-40B4-BE49-F238E27FC236}">
                <a16:creationId xmlns:a16="http://schemas.microsoft.com/office/drawing/2014/main" id="{E72F2091-E188-274C-AAD9-4763E767690C}"/>
              </a:ext>
            </a:extLst>
          </p:cNvPr>
          <p:cNvPicPr>
            <a:picLocks noChangeAspect="1"/>
          </p:cNvPicPr>
          <p:nvPr/>
        </p:nvPicPr>
        <p:blipFill>
          <a:blip r:embed="rId8"/>
          <a:stretch>
            <a:fillRect/>
          </a:stretch>
        </p:blipFill>
        <p:spPr>
          <a:xfrm>
            <a:off x="2997868" y="4963462"/>
            <a:ext cx="2119544" cy="2248261"/>
          </a:xfrm>
          <a:prstGeom prst="rect">
            <a:avLst/>
          </a:prstGeom>
        </p:spPr>
      </p:pic>
      <p:pic>
        <p:nvPicPr>
          <p:cNvPr id="16" name="Picture 15" descr="Text, whiteboard&#10;&#10;Description automatically generated">
            <a:extLst>
              <a:ext uri="{FF2B5EF4-FFF2-40B4-BE49-F238E27FC236}">
                <a16:creationId xmlns:a16="http://schemas.microsoft.com/office/drawing/2014/main" id="{5DDB1049-A547-1D4D-857E-522A7A66F2FC}"/>
              </a:ext>
            </a:extLst>
          </p:cNvPr>
          <p:cNvPicPr>
            <a:picLocks noChangeAspect="1"/>
          </p:cNvPicPr>
          <p:nvPr/>
        </p:nvPicPr>
        <p:blipFill>
          <a:blip r:embed="rId9"/>
          <a:stretch>
            <a:fillRect/>
          </a:stretch>
        </p:blipFill>
        <p:spPr>
          <a:xfrm>
            <a:off x="5273908" y="4558135"/>
            <a:ext cx="1923623" cy="2804318"/>
          </a:xfrm>
          <a:prstGeom prst="rect">
            <a:avLst/>
          </a:prstGeom>
        </p:spPr>
      </p:pic>
      <p:pic>
        <p:nvPicPr>
          <p:cNvPr id="18" name="Picture 17" descr="A picture containing text, person, person, indoor&#10;&#10;Description automatically generated">
            <a:extLst>
              <a:ext uri="{FF2B5EF4-FFF2-40B4-BE49-F238E27FC236}">
                <a16:creationId xmlns:a16="http://schemas.microsoft.com/office/drawing/2014/main" id="{5339C7C5-28BE-D740-BF41-981EDD122FD0}"/>
              </a:ext>
            </a:extLst>
          </p:cNvPr>
          <p:cNvPicPr>
            <a:picLocks noChangeAspect="1"/>
          </p:cNvPicPr>
          <p:nvPr/>
        </p:nvPicPr>
        <p:blipFill>
          <a:blip r:embed="rId10"/>
          <a:stretch>
            <a:fillRect/>
          </a:stretch>
        </p:blipFill>
        <p:spPr>
          <a:xfrm>
            <a:off x="7373003" y="4537169"/>
            <a:ext cx="1775662" cy="2736608"/>
          </a:xfrm>
          <a:prstGeom prst="rect">
            <a:avLst/>
          </a:prstGeom>
        </p:spPr>
      </p:pic>
    </p:spTree>
    <p:extLst>
      <p:ext uri="{BB962C8B-B14F-4D97-AF65-F5344CB8AC3E}">
        <p14:creationId xmlns:p14="http://schemas.microsoft.com/office/powerpoint/2010/main" val="23932102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104775"/>
            <a:ext cx="8029575" cy="1260475"/>
          </a:xfrm>
        </p:spPr>
        <p:txBody>
          <a:bodyPr/>
          <a:lstStyle/>
          <a:p>
            <a:pPr>
              <a:defRPr/>
            </a:pPr>
            <a:r>
              <a:rPr lang="en-US" sz="4000" b="1" dirty="0">
                <a:solidFill>
                  <a:srgbClr val="000090"/>
                </a:solidFill>
              </a:rPr>
              <a:t>Dealing with Difficult People:</a:t>
            </a:r>
          </a:p>
        </p:txBody>
      </p:sp>
      <p:sp>
        <p:nvSpPr>
          <p:cNvPr id="321539" name="Rectangle 3"/>
          <p:cNvSpPr>
            <a:spLocks noGrp="1" noChangeArrowheads="1"/>
          </p:cNvSpPr>
          <p:nvPr>
            <p:ph type="body" idx="1"/>
          </p:nvPr>
        </p:nvSpPr>
        <p:spPr>
          <a:xfrm>
            <a:off x="836611" y="962025"/>
            <a:ext cx="8029575" cy="6248400"/>
          </a:xfrm>
          <a:ln>
            <a:solidFill>
              <a:schemeClr val="bg1"/>
            </a:solidFill>
          </a:ln>
        </p:spPr>
        <p:txBody>
          <a:bodyPr/>
          <a:lstStyle/>
          <a:p>
            <a:pPr marL="0" indent="0">
              <a:buNone/>
            </a:pPr>
            <a:r>
              <a:rPr lang="en-US" sz="3200" i="1" dirty="0"/>
              <a:t>Some basic tips</a:t>
            </a:r>
            <a:r>
              <a:rPr lang="en-US" sz="2600" i="1" dirty="0"/>
              <a:t>:</a:t>
            </a:r>
            <a:r>
              <a:rPr lang="en-US" b="1" dirty="0"/>
              <a:t> </a:t>
            </a:r>
          </a:p>
          <a:p>
            <a:r>
              <a:rPr lang="en-US" sz="2800" dirty="0"/>
              <a:t>Be calm. </a:t>
            </a:r>
          </a:p>
          <a:p>
            <a:r>
              <a:rPr lang="en-US" sz="2800" dirty="0"/>
              <a:t>Understand the person's intentions. </a:t>
            </a:r>
          </a:p>
          <a:p>
            <a:r>
              <a:rPr lang="en-US" sz="2800" dirty="0"/>
              <a:t>Get some perspective from others. </a:t>
            </a:r>
          </a:p>
          <a:p>
            <a:r>
              <a:rPr lang="en-US" sz="2800" dirty="0"/>
              <a:t>Let the person know where you are coming from. </a:t>
            </a:r>
          </a:p>
          <a:p>
            <a:r>
              <a:rPr lang="en-US" sz="2800" dirty="0"/>
              <a:t>Build a rapport. </a:t>
            </a:r>
          </a:p>
          <a:p>
            <a:r>
              <a:rPr lang="en-US" sz="2800" dirty="0"/>
              <a:t>Treat the person with respect.  </a:t>
            </a:r>
          </a:p>
          <a:p>
            <a:r>
              <a:rPr lang="en-US" sz="2800" dirty="0"/>
              <a:t>Focus on what can be actioned upon. </a:t>
            </a:r>
          </a:p>
          <a:p>
            <a:r>
              <a:rPr lang="en-US" sz="2800" dirty="0"/>
              <a:t>Ignore.</a:t>
            </a:r>
          </a:p>
        </p:txBody>
      </p:sp>
      <p:sp>
        <p:nvSpPr>
          <p:cNvPr id="2" name="TextBox 1">
            <a:extLst>
              <a:ext uri="{FF2B5EF4-FFF2-40B4-BE49-F238E27FC236}">
                <a16:creationId xmlns:a16="http://schemas.microsoft.com/office/drawing/2014/main" id="{B3CE4581-64BA-D745-A7E2-488EC18101E9}"/>
              </a:ext>
            </a:extLst>
          </p:cNvPr>
          <p:cNvSpPr txBox="1"/>
          <p:nvPr/>
        </p:nvSpPr>
        <p:spPr>
          <a:xfrm>
            <a:off x="774699" y="6143625"/>
            <a:ext cx="8153400" cy="830997"/>
          </a:xfrm>
          <a:prstGeom prst="rect">
            <a:avLst/>
          </a:prstGeom>
          <a:noFill/>
        </p:spPr>
        <p:txBody>
          <a:bodyPr wrap="square" rtlCol="0">
            <a:spAutoFit/>
          </a:bodyPr>
          <a:lstStyle/>
          <a:p>
            <a:r>
              <a:rPr lang="en-US" sz="2400" dirty="0"/>
              <a:t>https://</a:t>
            </a:r>
            <a:r>
              <a:rPr lang="en-US" sz="2400" dirty="0" err="1"/>
              <a:t>www.businessinsider.com</a:t>
            </a:r>
            <a:r>
              <a:rPr lang="en-US" sz="2400" dirty="0"/>
              <a:t>/9-useful-strategies-to-dealing-with-difficult-people-at-work-2011-6</a:t>
            </a:r>
          </a:p>
        </p:txBody>
      </p:sp>
    </p:spTree>
    <p:extLst>
      <p:ext uri="{BB962C8B-B14F-4D97-AF65-F5344CB8AC3E}">
        <p14:creationId xmlns:p14="http://schemas.microsoft.com/office/powerpoint/2010/main" val="9213856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104775"/>
            <a:ext cx="8029575" cy="1260475"/>
          </a:xfrm>
        </p:spPr>
        <p:txBody>
          <a:bodyPr/>
          <a:lstStyle/>
          <a:p>
            <a:pPr>
              <a:defRPr/>
            </a:pPr>
            <a:r>
              <a:rPr lang="en-US" sz="4000" b="1" dirty="0">
                <a:solidFill>
                  <a:srgbClr val="000090"/>
                </a:solidFill>
              </a:rPr>
              <a:t>Dealing with Difficult People:</a:t>
            </a:r>
          </a:p>
        </p:txBody>
      </p:sp>
      <p:sp>
        <p:nvSpPr>
          <p:cNvPr id="321539" name="Rectangle 3"/>
          <p:cNvSpPr>
            <a:spLocks noGrp="1" noChangeArrowheads="1"/>
          </p:cNvSpPr>
          <p:nvPr>
            <p:ph type="body" idx="1"/>
          </p:nvPr>
        </p:nvSpPr>
        <p:spPr>
          <a:xfrm>
            <a:off x="731837" y="962025"/>
            <a:ext cx="8029575" cy="6324600"/>
          </a:xfrm>
          <a:ln>
            <a:solidFill>
              <a:schemeClr val="bg1"/>
            </a:solidFill>
          </a:ln>
        </p:spPr>
        <p:txBody>
          <a:bodyPr/>
          <a:lstStyle/>
          <a:p>
            <a:pPr>
              <a:lnSpc>
                <a:spcPct val="90000"/>
              </a:lnSpc>
              <a:buFontTx/>
              <a:buNone/>
              <a:defRPr/>
            </a:pPr>
            <a:r>
              <a:rPr lang="en-US" sz="2600" i="1" dirty="0"/>
              <a:t>Be prepared for this – it will happen: </a:t>
            </a:r>
            <a:r>
              <a:rPr lang="en-US" sz="2600" dirty="0"/>
              <a:t>Academia offers somewhat different challenges though: </a:t>
            </a:r>
          </a:p>
          <a:p>
            <a:pPr marL="514350" indent="-514350">
              <a:lnSpc>
                <a:spcPct val="90000"/>
              </a:lnSpc>
              <a:buFont typeface="+mj-lt"/>
              <a:buAutoNum type="arabicPeriod"/>
              <a:defRPr/>
            </a:pPr>
            <a:r>
              <a:rPr lang="en-US" sz="2600" dirty="0"/>
              <a:t>	It could involve a colleague you have no authority  	over and who you have to interact with long-term </a:t>
            </a:r>
          </a:p>
          <a:p>
            <a:pPr marL="514350" indent="-514350">
              <a:lnSpc>
                <a:spcPct val="90000"/>
              </a:lnSpc>
              <a:buFont typeface="+mj-lt"/>
              <a:buAutoNum type="arabicPeriod"/>
              <a:defRPr/>
            </a:pPr>
            <a:r>
              <a:rPr lang="en-US" sz="2600" dirty="0"/>
              <a:t>	It could involve an administrator who can make	decisions that impact your success</a:t>
            </a:r>
          </a:p>
          <a:p>
            <a:pPr marL="514350" indent="-514350">
              <a:lnSpc>
                <a:spcPct val="90000"/>
              </a:lnSpc>
              <a:buFont typeface="+mj-lt"/>
              <a:buAutoNum type="arabicPeriod"/>
              <a:defRPr/>
            </a:pPr>
            <a:r>
              <a:rPr lang="en-US" sz="2600" dirty="0"/>
              <a:t>	It could involve students/staff who report to you</a:t>
            </a:r>
          </a:p>
          <a:p>
            <a:pPr marL="514350" indent="-514350">
              <a:lnSpc>
                <a:spcPct val="90000"/>
              </a:lnSpc>
              <a:buFont typeface="+mj-lt"/>
              <a:buAutoNum type="arabicPeriod"/>
              <a:defRPr/>
            </a:pPr>
            <a:r>
              <a:rPr lang="en-US" sz="2600" dirty="0"/>
              <a:t>	It could involve a student in your class </a:t>
            </a:r>
          </a:p>
          <a:p>
            <a:pPr marL="514350" indent="-514350">
              <a:lnSpc>
                <a:spcPct val="90000"/>
              </a:lnSpc>
              <a:buFont typeface="+mj-lt"/>
              <a:buAutoNum type="arabicPeriod"/>
              <a:defRPr/>
            </a:pPr>
            <a:r>
              <a:rPr lang="en-US" sz="2600" dirty="0"/>
              <a:t>	It could involve someone you are expected to	mentor. </a:t>
            </a:r>
          </a:p>
          <a:p>
            <a:pPr>
              <a:lnSpc>
                <a:spcPct val="90000"/>
              </a:lnSpc>
              <a:buFontTx/>
              <a:buNone/>
              <a:defRPr/>
            </a:pPr>
            <a:r>
              <a:rPr lang="en-US" sz="2600" dirty="0"/>
              <a:t>In 3-5, you are in a position of authority for the person involved – so be very careful to follow all of the rules in the Faculty Handbook or HR manuals . If you are not certain what the rules are, be sure to ask HR or someone who knows. </a:t>
            </a:r>
          </a:p>
        </p:txBody>
      </p:sp>
    </p:spTree>
    <p:extLst>
      <p:ext uri="{BB962C8B-B14F-4D97-AF65-F5344CB8AC3E}">
        <p14:creationId xmlns:p14="http://schemas.microsoft.com/office/powerpoint/2010/main" val="1457212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Content Placeholder 6" descr="Graphical user interface, text, application, email&#10;&#10;Description automatically generated">
            <a:extLst>
              <a:ext uri="{FF2B5EF4-FFF2-40B4-BE49-F238E27FC236}">
                <a16:creationId xmlns:a16="http://schemas.microsoft.com/office/drawing/2014/main" id="{AAFE5B5B-8D7F-8D4F-914E-B9E5653E920E}"/>
              </a:ext>
            </a:extLst>
          </p:cNvPr>
          <p:cNvPicPr>
            <a:picLocks noGrp="1" noChangeAspect="1"/>
          </p:cNvPicPr>
          <p:nvPr>
            <p:ph idx="1"/>
          </p:nvPr>
        </p:nvPicPr>
        <p:blipFill>
          <a:blip r:embed="rId3"/>
          <a:stretch>
            <a:fillRect/>
          </a:stretch>
        </p:blipFill>
        <p:spPr>
          <a:xfrm>
            <a:off x="131839" y="428625"/>
            <a:ext cx="9181945" cy="6080919"/>
          </a:xfrm>
        </p:spPr>
      </p:pic>
    </p:spTree>
    <p:extLst>
      <p:ext uri="{BB962C8B-B14F-4D97-AF65-F5344CB8AC3E}">
        <p14:creationId xmlns:p14="http://schemas.microsoft.com/office/powerpoint/2010/main" val="7685752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104775"/>
            <a:ext cx="8029575" cy="1260475"/>
          </a:xfrm>
        </p:spPr>
        <p:txBody>
          <a:bodyPr/>
          <a:lstStyle/>
          <a:p>
            <a:pPr>
              <a:defRPr/>
            </a:pPr>
            <a:r>
              <a:rPr lang="en-US" sz="4000" b="1" dirty="0">
                <a:solidFill>
                  <a:srgbClr val="000090"/>
                </a:solidFill>
              </a:rPr>
              <a:t>Dealing with Difficult People:</a:t>
            </a:r>
          </a:p>
        </p:txBody>
      </p:sp>
      <p:sp>
        <p:nvSpPr>
          <p:cNvPr id="321539" name="Rectangle 3"/>
          <p:cNvSpPr>
            <a:spLocks noGrp="1" noChangeArrowheads="1"/>
          </p:cNvSpPr>
          <p:nvPr>
            <p:ph type="body" idx="1"/>
          </p:nvPr>
        </p:nvSpPr>
        <p:spPr>
          <a:xfrm>
            <a:off x="836612" y="1223245"/>
            <a:ext cx="8029575" cy="6324600"/>
          </a:xfrm>
          <a:ln>
            <a:solidFill>
              <a:schemeClr val="bg1"/>
            </a:solidFill>
          </a:ln>
        </p:spPr>
        <p:txBody>
          <a:bodyPr/>
          <a:lstStyle/>
          <a:p>
            <a:pPr>
              <a:lnSpc>
                <a:spcPct val="90000"/>
              </a:lnSpc>
              <a:buFontTx/>
              <a:buNone/>
              <a:defRPr/>
            </a:pPr>
            <a:r>
              <a:rPr lang="en-US" sz="2600" i="1" dirty="0"/>
              <a:t>Some tips: </a:t>
            </a:r>
          </a:p>
          <a:p>
            <a:pPr marL="571500" indent="-571500">
              <a:lnSpc>
                <a:spcPct val="90000"/>
              </a:lnSpc>
              <a:buFontTx/>
              <a:buAutoNum type="romanLcParenBoth"/>
              <a:defRPr/>
            </a:pPr>
            <a:r>
              <a:rPr lang="en-US" sz="2600" dirty="0"/>
              <a:t>Treat everyone with respect, even those not deserving (e.g. take the high road). </a:t>
            </a:r>
          </a:p>
          <a:p>
            <a:pPr marL="571500" indent="-571500">
              <a:lnSpc>
                <a:spcPct val="90000"/>
              </a:lnSpc>
              <a:buFontTx/>
              <a:buAutoNum type="romanLcParenBoth"/>
              <a:defRPr/>
            </a:pPr>
            <a:r>
              <a:rPr lang="en-US" sz="2600" dirty="0"/>
              <a:t>Place yourself as much as possible in a position of unassailable integrity – because you have been very successful, have great knowledge of the institution, have been above reproach. </a:t>
            </a:r>
          </a:p>
          <a:p>
            <a:pPr marL="571500" indent="-571500">
              <a:lnSpc>
                <a:spcPct val="90000"/>
              </a:lnSpc>
              <a:buFontTx/>
              <a:buAutoNum type="romanLcParenBoth"/>
              <a:defRPr/>
            </a:pPr>
            <a:r>
              <a:rPr lang="en-US" sz="2600" dirty="0"/>
              <a:t>Use the processes at the institution if appropriate (e.g. for harassment, inequity) but sparingly. </a:t>
            </a:r>
          </a:p>
          <a:p>
            <a:pPr marL="571500" indent="-571500">
              <a:lnSpc>
                <a:spcPct val="90000"/>
              </a:lnSpc>
              <a:buFontTx/>
              <a:buAutoNum type="romanLcParenBoth"/>
              <a:defRPr/>
            </a:pPr>
            <a:r>
              <a:rPr lang="en-US" sz="2600" dirty="0"/>
              <a:t>Know the appeals routes (every institution has these for all kinds of issues possibly in the Faculty Handbook or in the Human Resources manuals) if the actions of the person involved directly impacts your career.</a:t>
            </a:r>
          </a:p>
        </p:txBody>
      </p:sp>
    </p:spTree>
    <p:extLst>
      <p:ext uri="{BB962C8B-B14F-4D97-AF65-F5344CB8AC3E}">
        <p14:creationId xmlns:p14="http://schemas.microsoft.com/office/powerpoint/2010/main" val="11799405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104775"/>
            <a:ext cx="8029575" cy="1260475"/>
          </a:xfrm>
        </p:spPr>
        <p:txBody>
          <a:bodyPr/>
          <a:lstStyle/>
          <a:p>
            <a:pPr>
              <a:defRPr/>
            </a:pPr>
            <a:r>
              <a:rPr lang="en-US" sz="4000" b="1" dirty="0">
                <a:solidFill>
                  <a:srgbClr val="000090"/>
                </a:solidFill>
              </a:rPr>
              <a:t>Dealing with Difficult People:</a:t>
            </a:r>
          </a:p>
        </p:txBody>
      </p:sp>
      <p:sp>
        <p:nvSpPr>
          <p:cNvPr id="321539" name="Rectangle 3"/>
          <p:cNvSpPr>
            <a:spLocks noGrp="1" noChangeArrowheads="1"/>
          </p:cNvSpPr>
          <p:nvPr>
            <p:ph type="body" idx="1"/>
          </p:nvPr>
        </p:nvSpPr>
        <p:spPr>
          <a:xfrm>
            <a:off x="731837" y="962025"/>
            <a:ext cx="8029575" cy="6324600"/>
          </a:xfrm>
          <a:ln>
            <a:solidFill>
              <a:schemeClr val="bg1"/>
            </a:solidFill>
          </a:ln>
        </p:spPr>
        <p:txBody>
          <a:bodyPr/>
          <a:lstStyle/>
          <a:p>
            <a:pPr>
              <a:lnSpc>
                <a:spcPct val="90000"/>
              </a:lnSpc>
              <a:buFontTx/>
              <a:buNone/>
              <a:defRPr/>
            </a:pPr>
            <a:r>
              <a:rPr lang="en-US" sz="2600" i="1" dirty="0"/>
              <a:t>Some additional tips: </a:t>
            </a:r>
          </a:p>
          <a:p>
            <a:pPr>
              <a:lnSpc>
                <a:spcPct val="90000"/>
              </a:lnSpc>
              <a:buFontTx/>
              <a:buNone/>
              <a:defRPr/>
            </a:pPr>
            <a:r>
              <a:rPr lang="en-US" sz="2600" dirty="0"/>
              <a:t>(v)</a:t>
            </a:r>
            <a:r>
              <a:rPr lang="en-US" sz="2600" i="1" dirty="0"/>
              <a:t> </a:t>
            </a:r>
            <a:r>
              <a:rPr lang="en-US" sz="2600" dirty="0"/>
              <a:t>Cultivate someone in authority (e.g. a mentor, Head, Dean, etc.) who can stand up for you if necessary. </a:t>
            </a:r>
          </a:p>
          <a:p>
            <a:pPr>
              <a:lnSpc>
                <a:spcPct val="90000"/>
              </a:lnSpc>
              <a:buFontTx/>
              <a:buNone/>
              <a:defRPr/>
            </a:pPr>
            <a:r>
              <a:rPr lang="en-US" sz="2600" dirty="0"/>
              <a:t>(vi) If the difficult person has authority over you (e.g. your Head), be very careful about going to someone above them without being sure you have tried all you can to resolve the situation</a:t>
            </a:r>
          </a:p>
          <a:p>
            <a:pPr>
              <a:lnSpc>
                <a:spcPct val="90000"/>
              </a:lnSpc>
              <a:buFontTx/>
              <a:buNone/>
              <a:defRPr/>
            </a:pPr>
            <a:r>
              <a:rPr lang="en-US" sz="2600" b="1" i="1" dirty="0"/>
              <a:t>    Note: in every situation (not just dealing with difficult people) be sure to copy everyone in the line of authority if you contact a higher-up about any issue. </a:t>
            </a:r>
          </a:p>
          <a:p>
            <a:pPr>
              <a:lnSpc>
                <a:spcPct val="90000"/>
              </a:lnSpc>
              <a:buFontTx/>
              <a:buNone/>
              <a:defRPr/>
            </a:pPr>
            <a:r>
              <a:rPr lang="en-US" sz="2600" dirty="0"/>
              <a:t>(vii) Most institutions have an ombudsperson who is charged with helping resolve differences and fix problems - they may have some capability to assist though most really are there to guide you to other resources and to play the role of mediator. </a:t>
            </a:r>
          </a:p>
        </p:txBody>
      </p:sp>
    </p:spTree>
    <p:extLst>
      <p:ext uri="{BB962C8B-B14F-4D97-AF65-F5344CB8AC3E}">
        <p14:creationId xmlns:p14="http://schemas.microsoft.com/office/powerpoint/2010/main" val="12522216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0"/>
            <a:ext cx="8029575" cy="1260475"/>
          </a:xfrm>
        </p:spPr>
        <p:txBody>
          <a:bodyPr/>
          <a:lstStyle/>
          <a:p>
            <a:pPr>
              <a:defRPr/>
            </a:pPr>
            <a:r>
              <a:rPr lang="en-US" sz="4000" b="1" dirty="0">
                <a:solidFill>
                  <a:srgbClr val="000090"/>
                </a:solidFill>
              </a:rPr>
              <a:t>Getting Funding for your Scholarship:</a:t>
            </a:r>
          </a:p>
        </p:txBody>
      </p:sp>
      <p:sp>
        <p:nvSpPr>
          <p:cNvPr id="321539" name="Rectangle 3"/>
          <p:cNvSpPr>
            <a:spLocks noGrp="1" noChangeArrowheads="1"/>
          </p:cNvSpPr>
          <p:nvPr>
            <p:ph type="body" idx="1"/>
          </p:nvPr>
        </p:nvSpPr>
        <p:spPr>
          <a:xfrm>
            <a:off x="708024" y="1343025"/>
            <a:ext cx="8029575" cy="6324600"/>
          </a:xfrm>
          <a:ln>
            <a:solidFill>
              <a:schemeClr val="bg1"/>
            </a:solidFill>
          </a:ln>
        </p:spPr>
        <p:txBody>
          <a:bodyPr/>
          <a:lstStyle/>
          <a:p>
            <a:pPr>
              <a:lnSpc>
                <a:spcPct val="90000"/>
              </a:lnSpc>
              <a:buFontTx/>
              <a:buNone/>
              <a:defRPr/>
            </a:pPr>
            <a:r>
              <a:rPr lang="en-US" sz="2600" i="1" dirty="0"/>
              <a:t>Initial Overall Comments: </a:t>
            </a:r>
          </a:p>
          <a:p>
            <a:pPr>
              <a:lnSpc>
                <a:spcPct val="90000"/>
              </a:lnSpc>
              <a:buFontTx/>
              <a:buNone/>
              <a:defRPr/>
            </a:pPr>
            <a:r>
              <a:rPr lang="en-US" sz="2600" dirty="0"/>
              <a:t>You will be frustrated (everyone is) – so be prepared for rejection and expect it</a:t>
            </a:r>
          </a:p>
          <a:p>
            <a:pPr>
              <a:lnSpc>
                <a:spcPct val="90000"/>
              </a:lnSpc>
              <a:buFontTx/>
              <a:buNone/>
              <a:defRPr/>
            </a:pPr>
            <a:r>
              <a:rPr lang="en-US" sz="2600" dirty="0"/>
              <a:t>Don’t expect that you will be highly successful – very few faculty ever attract substantial external funding. If you are regularly bringing in some external funding, then you are more successful than most of your colleagues. </a:t>
            </a:r>
          </a:p>
          <a:p>
            <a:pPr>
              <a:lnSpc>
                <a:spcPct val="90000"/>
              </a:lnSpc>
              <a:buFontTx/>
              <a:buNone/>
              <a:defRPr/>
            </a:pPr>
            <a:r>
              <a:rPr lang="en-US" sz="2600" dirty="0"/>
              <a:t>All money is not the same – some requires huge effort for very little funding, some has no allowable indirect costs.</a:t>
            </a:r>
          </a:p>
          <a:p>
            <a:pPr>
              <a:lnSpc>
                <a:spcPct val="90000"/>
              </a:lnSpc>
              <a:buFontTx/>
              <a:buNone/>
              <a:defRPr/>
            </a:pPr>
            <a:r>
              <a:rPr lang="en-US" sz="2600" dirty="0"/>
              <a:t>Not every institution has the capacity to support success in obtaining external funding, and there are tremendous differences between institutions in their capacity to assist in obtaining funding from different sources. Any lack of success may be because your institution is not set up to assist adequately.</a:t>
            </a:r>
          </a:p>
        </p:txBody>
      </p:sp>
    </p:spTree>
    <p:extLst>
      <p:ext uri="{BB962C8B-B14F-4D97-AF65-F5344CB8AC3E}">
        <p14:creationId xmlns:p14="http://schemas.microsoft.com/office/powerpoint/2010/main" val="26658839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0"/>
            <a:ext cx="8029575" cy="1260475"/>
          </a:xfrm>
        </p:spPr>
        <p:txBody>
          <a:bodyPr/>
          <a:lstStyle/>
          <a:p>
            <a:pPr>
              <a:defRPr/>
            </a:pPr>
            <a:r>
              <a:rPr lang="en-US" sz="4000" b="1" dirty="0">
                <a:solidFill>
                  <a:srgbClr val="000090"/>
                </a:solidFill>
              </a:rPr>
              <a:t>Getting Funding for your Scholarship:</a:t>
            </a:r>
          </a:p>
        </p:txBody>
      </p:sp>
      <p:sp>
        <p:nvSpPr>
          <p:cNvPr id="321539" name="Rectangle 3"/>
          <p:cNvSpPr>
            <a:spLocks noGrp="1" noChangeArrowheads="1"/>
          </p:cNvSpPr>
          <p:nvPr>
            <p:ph type="body" idx="1"/>
          </p:nvPr>
        </p:nvSpPr>
        <p:spPr>
          <a:xfrm>
            <a:off x="708024" y="1343025"/>
            <a:ext cx="8029575" cy="6324600"/>
          </a:xfrm>
          <a:ln>
            <a:solidFill>
              <a:schemeClr val="bg1"/>
            </a:solidFill>
          </a:ln>
        </p:spPr>
        <p:txBody>
          <a:bodyPr/>
          <a:lstStyle/>
          <a:p>
            <a:pPr>
              <a:lnSpc>
                <a:spcPct val="90000"/>
              </a:lnSpc>
              <a:buFontTx/>
              <a:buNone/>
              <a:defRPr/>
            </a:pPr>
            <a:r>
              <a:rPr lang="en-US" sz="2600" i="1" dirty="0"/>
              <a:t>How hard is it? Background data on NSF awards (2017): </a:t>
            </a:r>
          </a:p>
          <a:p>
            <a:pPr>
              <a:lnSpc>
                <a:spcPct val="90000"/>
              </a:lnSpc>
              <a:buFontTx/>
              <a:buNone/>
              <a:defRPr/>
            </a:pPr>
            <a:r>
              <a:rPr lang="en-US" sz="2600" dirty="0"/>
              <a:t>Of research proposals submitted (82% of all proposals to NSF), only 21% were funded. There is variation between programs though.</a:t>
            </a:r>
          </a:p>
          <a:p>
            <a:pPr>
              <a:lnSpc>
                <a:spcPct val="90000"/>
              </a:lnSpc>
              <a:buFontTx/>
              <a:buNone/>
              <a:defRPr/>
            </a:pPr>
            <a:r>
              <a:rPr lang="en-US" sz="2600" dirty="0"/>
              <a:t>Early career PI funding rate was 18%, vs. 22% to other PIs</a:t>
            </a:r>
          </a:p>
          <a:p>
            <a:pPr>
              <a:lnSpc>
                <a:spcPct val="90000"/>
              </a:lnSpc>
              <a:buFontTx/>
              <a:buNone/>
              <a:defRPr/>
            </a:pPr>
            <a:r>
              <a:rPr lang="en-US" sz="2600" dirty="0"/>
              <a:t>The 3-year funding rate was 39%, meaning that of all PIs who submitted a proposal over 3 years, 39% received at least one award.</a:t>
            </a:r>
          </a:p>
          <a:p>
            <a:pPr>
              <a:lnSpc>
                <a:spcPct val="90000"/>
              </a:lnSpc>
              <a:buFontTx/>
              <a:buNone/>
              <a:defRPr/>
            </a:pPr>
            <a:r>
              <a:rPr lang="en-US" sz="2600" dirty="0"/>
              <a:t>Average number of proposals submitted to obtain an award was 2.4 – so for those who did get an award during those 3 years, on average they submitted 2.4 proposals</a:t>
            </a:r>
          </a:p>
          <a:p>
            <a:pPr>
              <a:lnSpc>
                <a:spcPct val="90000"/>
              </a:lnSpc>
              <a:buFontTx/>
              <a:buNone/>
              <a:defRPr/>
            </a:pPr>
            <a:r>
              <a:rPr lang="en-US" sz="2600" dirty="0"/>
              <a:t>Average annual award amount was $169K and average duration of award was 2.9 years. Median award size was  about $130K. These values vary tremendously across programs. </a:t>
            </a:r>
          </a:p>
        </p:txBody>
      </p:sp>
      <p:sp>
        <p:nvSpPr>
          <p:cNvPr id="2" name="TextBox 1">
            <a:extLst>
              <a:ext uri="{FF2B5EF4-FFF2-40B4-BE49-F238E27FC236}">
                <a16:creationId xmlns:a16="http://schemas.microsoft.com/office/drawing/2014/main" id="{B6D5B0D3-B8A9-F542-B17C-36A5885E759F}"/>
              </a:ext>
            </a:extLst>
          </p:cNvPr>
          <p:cNvSpPr txBox="1"/>
          <p:nvPr/>
        </p:nvSpPr>
        <p:spPr>
          <a:xfrm>
            <a:off x="671989" y="7134225"/>
            <a:ext cx="7596187" cy="338554"/>
          </a:xfrm>
          <a:prstGeom prst="rect">
            <a:avLst/>
          </a:prstGeom>
          <a:noFill/>
        </p:spPr>
        <p:txBody>
          <a:bodyPr wrap="square" rtlCol="0">
            <a:spAutoFit/>
          </a:bodyPr>
          <a:lstStyle/>
          <a:p>
            <a:r>
              <a:rPr lang="en-US" sz="1600" dirty="0"/>
              <a:t>https://</a:t>
            </a:r>
            <a:r>
              <a:rPr lang="en-US" sz="1600" dirty="0" err="1"/>
              <a:t>www.nsf.gov</a:t>
            </a:r>
            <a:r>
              <a:rPr lang="en-US" sz="1600" dirty="0"/>
              <a:t>/</a:t>
            </a:r>
            <a:r>
              <a:rPr lang="en-US" sz="1600" dirty="0" err="1"/>
              <a:t>nsb</a:t>
            </a:r>
            <a:r>
              <a:rPr lang="en-US" sz="1600" dirty="0"/>
              <a:t>/publications/2018/nsb201915.pdf</a:t>
            </a:r>
          </a:p>
        </p:txBody>
      </p:sp>
    </p:spTree>
    <p:extLst>
      <p:ext uri="{BB962C8B-B14F-4D97-AF65-F5344CB8AC3E}">
        <p14:creationId xmlns:p14="http://schemas.microsoft.com/office/powerpoint/2010/main" val="296239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0"/>
            <a:ext cx="8029575" cy="1260475"/>
          </a:xfrm>
        </p:spPr>
        <p:txBody>
          <a:bodyPr/>
          <a:lstStyle/>
          <a:p>
            <a:pPr>
              <a:defRPr/>
            </a:pPr>
            <a:r>
              <a:rPr lang="en-US" sz="4000" b="1" dirty="0">
                <a:solidFill>
                  <a:srgbClr val="000090"/>
                </a:solidFill>
              </a:rPr>
              <a:t>Getting Funding for your Scholarship:</a:t>
            </a:r>
          </a:p>
        </p:txBody>
      </p:sp>
      <p:sp>
        <p:nvSpPr>
          <p:cNvPr id="321539" name="Rectangle 3"/>
          <p:cNvSpPr>
            <a:spLocks noGrp="1" noChangeArrowheads="1"/>
          </p:cNvSpPr>
          <p:nvPr>
            <p:ph type="body" idx="1"/>
          </p:nvPr>
        </p:nvSpPr>
        <p:spPr>
          <a:xfrm>
            <a:off x="708024" y="1343025"/>
            <a:ext cx="8029575" cy="6324600"/>
          </a:xfrm>
          <a:ln>
            <a:solidFill>
              <a:schemeClr val="bg1"/>
            </a:solidFill>
          </a:ln>
        </p:spPr>
        <p:txBody>
          <a:bodyPr/>
          <a:lstStyle/>
          <a:p>
            <a:pPr>
              <a:lnSpc>
                <a:spcPct val="90000"/>
              </a:lnSpc>
              <a:buFontTx/>
              <a:buNone/>
              <a:defRPr/>
            </a:pPr>
            <a:r>
              <a:rPr lang="en-US" sz="2600" i="1" dirty="0"/>
              <a:t>Types of external funding mechanisms:</a:t>
            </a:r>
          </a:p>
          <a:p>
            <a:pPr>
              <a:lnSpc>
                <a:spcPct val="90000"/>
              </a:lnSpc>
              <a:buFontTx/>
              <a:buNone/>
              <a:defRPr/>
            </a:pPr>
            <a:r>
              <a:rPr lang="en-US" sz="2600" b="1" dirty="0"/>
              <a:t>Grants</a:t>
            </a:r>
            <a:r>
              <a:rPr lang="en-US" sz="2600" dirty="0"/>
              <a:t> – these are the most common from NSF, NIH, DOE, private Foundations, etc. They support specific research/education projects using a formal proposal process. There are no specific “deliverables” but you are expected to carry out the man objectives in the proposal. So, if you included a workshop, tutorial, etc. in the proposal you must carry out those activities. However, there is considerable flexibility to modify the specific research efforts you proposed to do. Training grants are somewhat less flexible – you are expected to carry out whatever educational program you proposed (e.g. undergrad research, graduate training, etc.). Virtually all grants are awarded to the institution, not to the faculty member. </a:t>
            </a:r>
          </a:p>
          <a:p>
            <a:pPr>
              <a:lnSpc>
                <a:spcPct val="90000"/>
              </a:lnSpc>
              <a:buFontTx/>
              <a:buNone/>
              <a:defRPr/>
            </a:pPr>
            <a:r>
              <a:rPr lang="en-US" sz="2600" dirty="0"/>
              <a:t>fellowships, coop agreements, contracts.</a:t>
            </a:r>
          </a:p>
        </p:txBody>
      </p:sp>
    </p:spTree>
    <p:extLst>
      <p:ext uri="{BB962C8B-B14F-4D97-AF65-F5344CB8AC3E}">
        <p14:creationId xmlns:p14="http://schemas.microsoft.com/office/powerpoint/2010/main" val="25166212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0"/>
            <a:ext cx="8029575" cy="1260475"/>
          </a:xfrm>
        </p:spPr>
        <p:txBody>
          <a:bodyPr/>
          <a:lstStyle/>
          <a:p>
            <a:pPr>
              <a:defRPr/>
            </a:pPr>
            <a:r>
              <a:rPr lang="en-US" sz="4000" b="1" dirty="0">
                <a:solidFill>
                  <a:srgbClr val="000090"/>
                </a:solidFill>
              </a:rPr>
              <a:t>Getting Funding for your Scholarship:</a:t>
            </a:r>
          </a:p>
        </p:txBody>
      </p:sp>
      <p:sp>
        <p:nvSpPr>
          <p:cNvPr id="321539" name="Rectangle 3"/>
          <p:cNvSpPr>
            <a:spLocks noGrp="1" noChangeArrowheads="1"/>
          </p:cNvSpPr>
          <p:nvPr>
            <p:ph type="body" idx="1"/>
          </p:nvPr>
        </p:nvSpPr>
        <p:spPr>
          <a:xfrm>
            <a:off x="708024" y="1343025"/>
            <a:ext cx="8029575" cy="6324600"/>
          </a:xfrm>
          <a:ln>
            <a:solidFill>
              <a:schemeClr val="bg1"/>
            </a:solidFill>
          </a:ln>
        </p:spPr>
        <p:txBody>
          <a:bodyPr/>
          <a:lstStyle/>
          <a:p>
            <a:pPr>
              <a:lnSpc>
                <a:spcPct val="90000"/>
              </a:lnSpc>
              <a:buFontTx/>
              <a:buNone/>
              <a:defRPr/>
            </a:pPr>
            <a:r>
              <a:rPr lang="en-US" sz="2600" i="1" dirty="0"/>
              <a:t>Types of external funding mechanisms:</a:t>
            </a:r>
          </a:p>
          <a:p>
            <a:pPr>
              <a:lnSpc>
                <a:spcPct val="90000"/>
              </a:lnSpc>
              <a:buFontTx/>
              <a:buNone/>
              <a:defRPr/>
            </a:pPr>
            <a:r>
              <a:rPr lang="en-US" sz="2600" b="1" dirty="0"/>
              <a:t>Contracts</a:t>
            </a:r>
            <a:r>
              <a:rPr lang="en-US" sz="2600" dirty="0"/>
              <a:t> – these are the most common from industry and from various government agencies in which there are specific tasks to carry out – you are providing “technical assistance” to the client. Many State-level awards to higher education institutions are contracts. These have “deliverables” meaning specific activities, reports, experiments, data collection, etc. that you are expected to carry out. Contracts are in general much less flexible than grants. Contracts are awarded to the institution and may well arise from a non-competitive process (e.g. you were specifically asked to carry out the work without there being a formal open proposal process), but often there is at least some form of “bid process”. </a:t>
            </a:r>
          </a:p>
          <a:p>
            <a:pPr>
              <a:lnSpc>
                <a:spcPct val="90000"/>
              </a:lnSpc>
              <a:buFontTx/>
              <a:buNone/>
              <a:defRPr/>
            </a:pPr>
            <a:endParaRPr lang="en-US" sz="2600" dirty="0"/>
          </a:p>
        </p:txBody>
      </p:sp>
    </p:spTree>
    <p:extLst>
      <p:ext uri="{BB962C8B-B14F-4D97-AF65-F5344CB8AC3E}">
        <p14:creationId xmlns:p14="http://schemas.microsoft.com/office/powerpoint/2010/main" val="1186945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0"/>
            <a:ext cx="8029575" cy="1260475"/>
          </a:xfrm>
        </p:spPr>
        <p:txBody>
          <a:bodyPr/>
          <a:lstStyle/>
          <a:p>
            <a:pPr>
              <a:defRPr/>
            </a:pPr>
            <a:r>
              <a:rPr lang="en-US" sz="4000" b="1" dirty="0">
                <a:solidFill>
                  <a:srgbClr val="000090"/>
                </a:solidFill>
              </a:rPr>
              <a:t>Getting Funding for your Scholarship:</a:t>
            </a:r>
          </a:p>
        </p:txBody>
      </p:sp>
      <p:sp>
        <p:nvSpPr>
          <p:cNvPr id="321539" name="Rectangle 3"/>
          <p:cNvSpPr>
            <a:spLocks noGrp="1" noChangeArrowheads="1"/>
          </p:cNvSpPr>
          <p:nvPr>
            <p:ph type="body" idx="1"/>
          </p:nvPr>
        </p:nvSpPr>
        <p:spPr>
          <a:xfrm>
            <a:off x="708024" y="1343025"/>
            <a:ext cx="8029575" cy="6324600"/>
          </a:xfrm>
          <a:ln>
            <a:solidFill>
              <a:schemeClr val="bg1"/>
            </a:solidFill>
          </a:ln>
        </p:spPr>
        <p:txBody>
          <a:bodyPr/>
          <a:lstStyle/>
          <a:p>
            <a:pPr>
              <a:lnSpc>
                <a:spcPct val="90000"/>
              </a:lnSpc>
              <a:buFontTx/>
              <a:buNone/>
              <a:defRPr/>
            </a:pPr>
            <a:r>
              <a:rPr lang="en-US" sz="2600" i="1" dirty="0"/>
              <a:t>Types of external funding mechanisms:</a:t>
            </a:r>
          </a:p>
          <a:p>
            <a:pPr>
              <a:lnSpc>
                <a:spcPct val="90000"/>
              </a:lnSpc>
              <a:buFontTx/>
              <a:buNone/>
              <a:defRPr/>
            </a:pPr>
            <a:r>
              <a:rPr lang="en-US" sz="2600" b="1" dirty="0"/>
              <a:t>Cooperative agreements</a:t>
            </a:r>
            <a:r>
              <a:rPr lang="en-US" sz="2600" dirty="0"/>
              <a:t> – these are most common from various government agencies in which there is a collaboration expected between the agency staff and your institution. These may be research or education focused and how much collaboration there is with the agency is highly variable. Many Department of Interior units use these to foster collaborative efforts between their staff and college researchers (and there are formal “coop-units” from these agencies at colleges). </a:t>
            </a:r>
          </a:p>
          <a:p>
            <a:pPr>
              <a:lnSpc>
                <a:spcPct val="90000"/>
              </a:lnSpc>
              <a:buFontTx/>
              <a:buNone/>
              <a:defRPr/>
            </a:pPr>
            <a:r>
              <a:rPr lang="en-US" sz="2600" b="1" dirty="0"/>
              <a:t>Fellowships</a:t>
            </a:r>
            <a:r>
              <a:rPr lang="en-US" sz="2600" dirty="0"/>
              <a:t> – these can be awarded to the institution or to an individual faculty member. They may be for general support (e.g. a stipend for a leave), or may be targeted to a specific topic, area or individual. </a:t>
            </a:r>
          </a:p>
          <a:p>
            <a:pPr>
              <a:lnSpc>
                <a:spcPct val="90000"/>
              </a:lnSpc>
              <a:buFontTx/>
              <a:buNone/>
              <a:defRPr/>
            </a:pPr>
            <a:r>
              <a:rPr lang="en-US" sz="2600" dirty="0"/>
              <a:t> </a:t>
            </a:r>
          </a:p>
        </p:txBody>
      </p:sp>
    </p:spTree>
    <p:extLst>
      <p:ext uri="{BB962C8B-B14F-4D97-AF65-F5344CB8AC3E}">
        <p14:creationId xmlns:p14="http://schemas.microsoft.com/office/powerpoint/2010/main" val="9579587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0"/>
            <a:ext cx="8029575" cy="1260475"/>
          </a:xfrm>
        </p:spPr>
        <p:txBody>
          <a:bodyPr/>
          <a:lstStyle/>
          <a:p>
            <a:pPr>
              <a:defRPr/>
            </a:pPr>
            <a:r>
              <a:rPr lang="en-US" sz="4000" b="1" dirty="0">
                <a:solidFill>
                  <a:srgbClr val="000090"/>
                </a:solidFill>
              </a:rPr>
              <a:t>Getting Funding for your Scholarship:</a:t>
            </a:r>
          </a:p>
        </p:txBody>
      </p:sp>
      <p:sp>
        <p:nvSpPr>
          <p:cNvPr id="321539" name="Rectangle 3"/>
          <p:cNvSpPr>
            <a:spLocks noGrp="1" noChangeArrowheads="1"/>
          </p:cNvSpPr>
          <p:nvPr>
            <p:ph type="body" idx="1"/>
          </p:nvPr>
        </p:nvSpPr>
        <p:spPr>
          <a:xfrm>
            <a:off x="708024" y="1343025"/>
            <a:ext cx="8029575" cy="6324600"/>
          </a:xfrm>
          <a:ln>
            <a:solidFill>
              <a:schemeClr val="bg1"/>
            </a:solidFill>
          </a:ln>
        </p:spPr>
        <p:txBody>
          <a:bodyPr/>
          <a:lstStyle/>
          <a:p>
            <a:pPr>
              <a:lnSpc>
                <a:spcPct val="90000"/>
              </a:lnSpc>
              <a:buFontTx/>
              <a:buNone/>
              <a:defRPr/>
            </a:pPr>
            <a:r>
              <a:rPr lang="en-US" sz="2600" i="1" dirty="0"/>
              <a:t>Types of external funding mechanisms:</a:t>
            </a:r>
          </a:p>
          <a:p>
            <a:pPr>
              <a:lnSpc>
                <a:spcPct val="90000"/>
              </a:lnSpc>
              <a:buFontTx/>
              <a:buNone/>
              <a:defRPr/>
            </a:pPr>
            <a:r>
              <a:rPr lang="en-US" sz="2600" b="1" dirty="0"/>
              <a:t>Sub-awards</a:t>
            </a:r>
            <a:r>
              <a:rPr lang="en-US" sz="2600" dirty="0"/>
              <a:t> – these typically arise because a grant is awarded to a particular university and there is a partnership with faculty at other universities so some of the funding is sent from the main institution receiving the award to other institutions. NSF awards may be handled in this way to foster partnerships between institutions, or they may be structured as “Collaborative proposals” in which each institution receives its own separate NSF award. </a:t>
            </a:r>
          </a:p>
          <a:p>
            <a:pPr>
              <a:lnSpc>
                <a:spcPct val="90000"/>
              </a:lnSpc>
              <a:buFontTx/>
              <a:buNone/>
              <a:defRPr/>
            </a:pPr>
            <a:r>
              <a:rPr lang="en-US" sz="2600" b="1" dirty="0"/>
              <a:t>Sub-contracts</a:t>
            </a:r>
            <a:r>
              <a:rPr lang="en-US" sz="2600" dirty="0"/>
              <a:t> – similar to sub-awards for grants but in this case one entity receives a contract (or a grant) and wishes another entity to carry out specific tasks. For example, many grants that require evaluation have sub-contracts to evaluation experts at other institutions to carry out the evaluations required. </a:t>
            </a:r>
          </a:p>
        </p:txBody>
      </p:sp>
    </p:spTree>
    <p:extLst>
      <p:ext uri="{BB962C8B-B14F-4D97-AF65-F5344CB8AC3E}">
        <p14:creationId xmlns:p14="http://schemas.microsoft.com/office/powerpoint/2010/main" val="21532710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0"/>
            <a:ext cx="8029575" cy="1260475"/>
          </a:xfrm>
        </p:spPr>
        <p:txBody>
          <a:bodyPr/>
          <a:lstStyle/>
          <a:p>
            <a:pPr>
              <a:defRPr/>
            </a:pPr>
            <a:r>
              <a:rPr lang="en-US" sz="4000" b="1" dirty="0">
                <a:solidFill>
                  <a:srgbClr val="000090"/>
                </a:solidFill>
              </a:rPr>
              <a:t>Getting Funding for your Scholarship:</a:t>
            </a:r>
          </a:p>
        </p:txBody>
      </p:sp>
      <p:sp>
        <p:nvSpPr>
          <p:cNvPr id="321539" name="Rectangle 3"/>
          <p:cNvSpPr>
            <a:spLocks noGrp="1" noChangeArrowheads="1"/>
          </p:cNvSpPr>
          <p:nvPr>
            <p:ph type="body" idx="1"/>
          </p:nvPr>
        </p:nvSpPr>
        <p:spPr>
          <a:xfrm>
            <a:off x="708024" y="1495425"/>
            <a:ext cx="8029575" cy="6324600"/>
          </a:xfrm>
          <a:ln>
            <a:solidFill>
              <a:schemeClr val="bg1"/>
            </a:solidFill>
          </a:ln>
        </p:spPr>
        <p:txBody>
          <a:bodyPr/>
          <a:lstStyle/>
          <a:p>
            <a:pPr>
              <a:lnSpc>
                <a:spcPct val="90000"/>
              </a:lnSpc>
              <a:buFontTx/>
              <a:buNone/>
              <a:defRPr/>
            </a:pPr>
            <a:r>
              <a:rPr lang="en-US" sz="2600" i="1" dirty="0"/>
              <a:t>Types of external funding mechanisms: A special tip for NSF awards</a:t>
            </a:r>
          </a:p>
          <a:p>
            <a:pPr>
              <a:lnSpc>
                <a:spcPct val="90000"/>
              </a:lnSpc>
              <a:buFontTx/>
              <a:buNone/>
              <a:defRPr/>
            </a:pPr>
            <a:r>
              <a:rPr lang="en-US" sz="2600" b="1" dirty="0"/>
              <a:t>DCL – Dear Colleague Letter</a:t>
            </a:r>
            <a:r>
              <a:rPr lang="en-US" sz="2600" dirty="0"/>
              <a:t>– these are used by NSF to make announcements of new initiatives that are not handled through the typical proposal grant and review process. They are now one of the easiest ways to obtain NSF support, typically for smaller pilot projects, conferences, etc. A DCL will announce a new initiative, inform you about the funding mechanisms, and often note that you should contact particular program officers with your idea prior to submitting a full proposal. There may be back-and-forth with a program officers prior to them asking you to submit</a:t>
            </a:r>
          </a:p>
        </p:txBody>
      </p:sp>
    </p:spTree>
    <p:extLst>
      <p:ext uri="{BB962C8B-B14F-4D97-AF65-F5344CB8AC3E}">
        <p14:creationId xmlns:p14="http://schemas.microsoft.com/office/powerpoint/2010/main" val="15398523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150812" y="-180975"/>
            <a:ext cx="9372600" cy="1260475"/>
          </a:xfrm>
        </p:spPr>
        <p:txBody>
          <a:bodyPr/>
          <a:lstStyle/>
          <a:p>
            <a:pPr>
              <a:defRPr/>
            </a:pPr>
            <a:r>
              <a:rPr lang="en-US" sz="4000" b="1" dirty="0">
                <a:solidFill>
                  <a:srgbClr val="000090"/>
                </a:solidFill>
              </a:rPr>
              <a:t>Getting Funding for your Scholarship:</a:t>
            </a:r>
          </a:p>
        </p:txBody>
      </p:sp>
      <p:sp>
        <p:nvSpPr>
          <p:cNvPr id="321539" name="Rectangle 3"/>
          <p:cNvSpPr>
            <a:spLocks noGrp="1" noChangeArrowheads="1"/>
          </p:cNvSpPr>
          <p:nvPr>
            <p:ph type="body" idx="1"/>
          </p:nvPr>
        </p:nvSpPr>
        <p:spPr>
          <a:xfrm>
            <a:off x="708024" y="809625"/>
            <a:ext cx="8029575" cy="6324600"/>
          </a:xfrm>
          <a:ln>
            <a:solidFill>
              <a:schemeClr val="bg1"/>
            </a:solidFill>
          </a:ln>
        </p:spPr>
        <p:txBody>
          <a:bodyPr/>
          <a:lstStyle/>
          <a:p>
            <a:pPr>
              <a:lnSpc>
                <a:spcPct val="90000"/>
              </a:lnSpc>
              <a:buFontTx/>
              <a:buNone/>
              <a:defRPr/>
            </a:pPr>
            <a:r>
              <a:rPr lang="en-US" sz="2600" i="1" dirty="0"/>
              <a:t>Changes to awards:</a:t>
            </a:r>
          </a:p>
          <a:p>
            <a:pPr>
              <a:lnSpc>
                <a:spcPct val="90000"/>
              </a:lnSpc>
              <a:buFontTx/>
              <a:buNone/>
              <a:defRPr/>
            </a:pPr>
            <a:r>
              <a:rPr lang="en-US" sz="2600" b="1" dirty="0"/>
              <a:t>Supplements</a:t>
            </a:r>
            <a:r>
              <a:rPr lang="en-US" sz="2600" dirty="0"/>
              <a:t> – these are additions to awards to allow you to carry out some new work that is aligned with the effort on the original award. Typical supplements at NSF are for an REU student to work on the project, a workshop/tutorial to promulgate the research being done.</a:t>
            </a:r>
          </a:p>
          <a:p>
            <a:pPr>
              <a:lnSpc>
                <a:spcPct val="90000"/>
              </a:lnSpc>
              <a:buFontTx/>
              <a:buNone/>
              <a:defRPr/>
            </a:pPr>
            <a:r>
              <a:rPr lang="en-US" sz="2600" b="1" dirty="0"/>
              <a:t>Modifications</a:t>
            </a:r>
            <a:r>
              <a:rPr lang="en-US" sz="2600" dirty="0"/>
              <a:t> – these are changes to a contract to provide additional funding, modify the tasks/deliverables, change the time period for the award.</a:t>
            </a:r>
          </a:p>
          <a:p>
            <a:pPr>
              <a:lnSpc>
                <a:spcPct val="90000"/>
              </a:lnSpc>
              <a:buFontTx/>
              <a:buNone/>
              <a:defRPr/>
            </a:pPr>
            <a:r>
              <a:rPr lang="en-US" sz="2600" b="1" dirty="0"/>
              <a:t>No Additional Cost Extension </a:t>
            </a:r>
            <a:r>
              <a:rPr lang="en-US" sz="2600" dirty="0"/>
              <a:t>– this extends the end date of a project, typically because you have funds remaining and the funding agency is OK with you continuing to work on the project</a:t>
            </a:r>
          </a:p>
          <a:p>
            <a:pPr>
              <a:lnSpc>
                <a:spcPct val="90000"/>
              </a:lnSpc>
              <a:buFontTx/>
              <a:buNone/>
              <a:defRPr/>
            </a:pPr>
            <a:r>
              <a:rPr lang="en-US" sz="2600" b="1" dirty="0" err="1"/>
              <a:t>Rebudget</a:t>
            </a:r>
            <a:r>
              <a:rPr lang="en-US" sz="2600" dirty="0"/>
              <a:t> – this allows you to change the amount being spent among the project components, your institution can approve sometimes, or agency may have to approve</a:t>
            </a:r>
          </a:p>
          <a:p>
            <a:pPr>
              <a:lnSpc>
                <a:spcPct val="90000"/>
              </a:lnSpc>
              <a:buFontTx/>
              <a:buNone/>
              <a:defRPr/>
            </a:pPr>
            <a:endParaRPr lang="en-US" sz="2600" dirty="0"/>
          </a:p>
          <a:p>
            <a:pPr>
              <a:lnSpc>
                <a:spcPct val="90000"/>
              </a:lnSpc>
              <a:buFontTx/>
              <a:buNone/>
              <a:defRPr/>
            </a:pPr>
            <a:endParaRPr lang="en-US" sz="2600" dirty="0"/>
          </a:p>
        </p:txBody>
      </p:sp>
    </p:spTree>
    <p:extLst>
      <p:ext uri="{BB962C8B-B14F-4D97-AF65-F5344CB8AC3E}">
        <p14:creationId xmlns:p14="http://schemas.microsoft.com/office/powerpoint/2010/main" val="998622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71" y="-257175"/>
            <a:ext cx="8029575" cy="1260475"/>
          </a:xfrm>
        </p:spPr>
        <p:txBody>
          <a:bodyPr/>
          <a:lstStyle/>
          <a:p>
            <a:pPr>
              <a:defRPr/>
            </a:pPr>
            <a:r>
              <a:rPr lang="en-US" sz="4000" b="1" dirty="0">
                <a:solidFill>
                  <a:srgbClr val="000090"/>
                </a:solidFill>
              </a:rPr>
              <a:t>Outline of possible topics:</a:t>
            </a:r>
          </a:p>
        </p:txBody>
      </p:sp>
      <p:sp>
        <p:nvSpPr>
          <p:cNvPr id="321539" name="Rectangle 3"/>
          <p:cNvSpPr>
            <a:spLocks noGrp="1" noChangeArrowheads="1"/>
          </p:cNvSpPr>
          <p:nvPr>
            <p:ph type="body" idx="1"/>
          </p:nvPr>
        </p:nvSpPr>
        <p:spPr>
          <a:xfrm>
            <a:off x="836612" y="733425"/>
            <a:ext cx="8029575" cy="4461933"/>
          </a:xfrm>
          <a:ln>
            <a:solidFill>
              <a:schemeClr val="bg1"/>
            </a:solidFill>
          </a:ln>
        </p:spPr>
        <p:txBody>
          <a:bodyPr/>
          <a:lstStyle/>
          <a:p>
            <a:pPr>
              <a:lnSpc>
                <a:spcPct val="90000"/>
              </a:lnSpc>
              <a:buFontTx/>
              <a:buNone/>
              <a:defRPr/>
            </a:pPr>
            <a:r>
              <a:rPr lang="en-US" sz="2200" dirty="0"/>
              <a:t>Types of higher education institutions; </a:t>
            </a:r>
          </a:p>
          <a:p>
            <a:pPr>
              <a:lnSpc>
                <a:spcPct val="90000"/>
              </a:lnSpc>
              <a:buFontTx/>
              <a:buNone/>
              <a:defRPr/>
            </a:pPr>
            <a:r>
              <a:rPr lang="en-US" sz="2200" dirty="0"/>
              <a:t>Higher education and the public;</a:t>
            </a:r>
          </a:p>
          <a:p>
            <a:pPr>
              <a:lnSpc>
                <a:spcPct val="90000"/>
              </a:lnSpc>
              <a:buFontTx/>
              <a:buNone/>
              <a:defRPr/>
            </a:pPr>
            <a:r>
              <a:rPr lang="en-US" sz="2200" dirty="0"/>
              <a:t>How colleges and universities work; Organization and structures;</a:t>
            </a:r>
          </a:p>
          <a:p>
            <a:pPr>
              <a:lnSpc>
                <a:spcPct val="90000"/>
              </a:lnSpc>
              <a:buFontTx/>
              <a:buNone/>
              <a:defRPr/>
            </a:pPr>
            <a:r>
              <a:rPr lang="en-US" sz="2200" dirty="0"/>
              <a:t>Where the money comes from and where it goes; </a:t>
            </a:r>
          </a:p>
          <a:p>
            <a:pPr>
              <a:lnSpc>
                <a:spcPct val="90000"/>
              </a:lnSpc>
              <a:buFontTx/>
              <a:buNone/>
              <a:defRPr/>
            </a:pPr>
            <a:r>
              <a:rPr lang="en-US" sz="2200" dirty="0"/>
              <a:t>Various roles of a faculty member and prioritizing among them;</a:t>
            </a:r>
          </a:p>
          <a:p>
            <a:pPr>
              <a:lnSpc>
                <a:spcPct val="90000"/>
              </a:lnSpc>
              <a:buFontTx/>
              <a:buNone/>
              <a:defRPr/>
            </a:pPr>
            <a:r>
              <a:rPr lang="en-US" sz="2200" dirty="0"/>
              <a:t>Other academic positions;</a:t>
            </a:r>
          </a:p>
          <a:p>
            <a:pPr>
              <a:lnSpc>
                <a:spcPct val="90000"/>
              </a:lnSpc>
              <a:buFontTx/>
              <a:buNone/>
              <a:defRPr/>
            </a:pPr>
            <a:r>
              <a:rPr lang="en-US" sz="2200" dirty="0"/>
              <a:t>Stages of a career and planning for transitions; </a:t>
            </a:r>
          </a:p>
          <a:p>
            <a:pPr>
              <a:lnSpc>
                <a:spcPct val="90000"/>
              </a:lnSpc>
              <a:buFontTx/>
              <a:buNone/>
              <a:defRPr/>
            </a:pPr>
            <a:r>
              <a:rPr lang="en-US" sz="2200" dirty="0"/>
              <a:t>Position searches; First faculty position and moving on; </a:t>
            </a:r>
          </a:p>
          <a:p>
            <a:pPr>
              <a:lnSpc>
                <a:spcPct val="90000"/>
              </a:lnSpc>
              <a:buFontTx/>
              <a:buNone/>
              <a:defRPr/>
            </a:pPr>
            <a:r>
              <a:rPr lang="en-US" sz="2200" dirty="0"/>
              <a:t>Mentoring - getting it and giving it; </a:t>
            </a:r>
          </a:p>
          <a:p>
            <a:pPr>
              <a:lnSpc>
                <a:spcPct val="90000"/>
              </a:lnSpc>
              <a:buFontTx/>
              <a:buNone/>
              <a:defRPr/>
            </a:pPr>
            <a:r>
              <a:rPr lang="en-US" sz="2200" dirty="0"/>
              <a:t>Enhancing your teaching; </a:t>
            </a:r>
          </a:p>
          <a:p>
            <a:pPr>
              <a:lnSpc>
                <a:spcPct val="90000"/>
              </a:lnSpc>
              <a:buFontTx/>
              <a:buNone/>
              <a:defRPr/>
            </a:pPr>
            <a:r>
              <a:rPr lang="en-US" sz="2200" dirty="0"/>
              <a:t>Dealing with difficult people;</a:t>
            </a:r>
          </a:p>
          <a:p>
            <a:pPr>
              <a:lnSpc>
                <a:spcPct val="90000"/>
              </a:lnSpc>
              <a:buFontTx/>
              <a:buNone/>
              <a:defRPr/>
            </a:pPr>
            <a:r>
              <a:rPr lang="en-US" sz="2200" dirty="0"/>
              <a:t>Funding your scholarship;</a:t>
            </a:r>
          </a:p>
          <a:p>
            <a:pPr>
              <a:lnSpc>
                <a:spcPct val="90000"/>
              </a:lnSpc>
              <a:buFontTx/>
              <a:buNone/>
              <a:defRPr/>
            </a:pPr>
            <a:r>
              <a:rPr lang="en-US" sz="2200" dirty="0"/>
              <a:t>Administrators and how they impact your career; </a:t>
            </a:r>
          </a:p>
          <a:p>
            <a:pPr>
              <a:lnSpc>
                <a:spcPct val="90000"/>
              </a:lnSpc>
              <a:buFontTx/>
              <a:buNone/>
              <a:defRPr/>
            </a:pPr>
            <a:r>
              <a:rPr lang="en-US" sz="2200" dirty="0"/>
              <a:t>Preparing for evaluations;</a:t>
            </a:r>
          </a:p>
          <a:p>
            <a:pPr>
              <a:lnSpc>
                <a:spcPct val="90000"/>
              </a:lnSpc>
              <a:buFontTx/>
              <a:buNone/>
              <a:defRPr/>
            </a:pPr>
            <a:r>
              <a:rPr lang="en-US" sz="2200" dirty="0"/>
              <a:t>Participating in the broader academic community in your field; </a:t>
            </a:r>
          </a:p>
          <a:p>
            <a:pPr>
              <a:lnSpc>
                <a:spcPct val="90000"/>
              </a:lnSpc>
              <a:buFontTx/>
              <a:buNone/>
              <a:defRPr/>
            </a:pPr>
            <a:r>
              <a:rPr lang="en-US" sz="2200" dirty="0"/>
              <a:t>Building effective collaborations; </a:t>
            </a:r>
          </a:p>
          <a:p>
            <a:pPr>
              <a:lnSpc>
                <a:spcPct val="90000"/>
              </a:lnSpc>
              <a:buFontTx/>
              <a:buNone/>
              <a:defRPr/>
            </a:pPr>
            <a:r>
              <a:rPr lang="en-US" sz="2200" dirty="0"/>
              <a:t>Building balance in your life;</a:t>
            </a:r>
          </a:p>
          <a:p>
            <a:pPr>
              <a:lnSpc>
                <a:spcPct val="90000"/>
              </a:lnSpc>
              <a:buFontTx/>
              <a:buNone/>
              <a:defRPr/>
            </a:pPr>
            <a:r>
              <a:rPr lang="en-US" sz="2200" dirty="0"/>
              <a:t>Time management. </a:t>
            </a:r>
          </a:p>
          <a:p>
            <a:pPr>
              <a:lnSpc>
                <a:spcPct val="90000"/>
              </a:lnSpc>
              <a:buFontTx/>
              <a:buNone/>
              <a:defRPr/>
            </a:pPr>
            <a:endParaRPr lang="en-US" sz="3200" b="1" dirty="0"/>
          </a:p>
        </p:txBody>
      </p:sp>
    </p:spTree>
    <p:extLst>
      <p:ext uri="{BB962C8B-B14F-4D97-AF65-F5344CB8AC3E}">
        <p14:creationId xmlns:p14="http://schemas.microsoft.com/office/powerpoint/2010/main" val="55740354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0"/>
            <a:ext cx="8029575" cy="1260475"/>
          </a:xfrm>
        </p:spPr>
        <p:txBody>
          <a:bodyPr/>
          <a:lstStyle/>
          <a:p>
            <a:pPr>
              <a:defRPr/>
            </a:pPr>
            <a:r>
              <a:rPr lang="en-US" sz="4000" b="1" dirty="0">
                <a:solidFill>
                  <a:srgbClr val="000090"/>
                </a:solidFill>
              </a:rPr>
              <a:t>Getting Funding for your Scholarship:</a:t>
            </a:r>
          </a:p>
        </p:txBody>
      </p:sp>
      <p:sp>
        <p:nvSpPr>
          <p:cNvPr id="321539" name="Rectangle 3"/>
          <p:cNvSpPr>
            <a:spLocks noGrp="1" noChangeArrowheads="1"/>
          </p:cNvSpPr>
          <p:nvPr>
            <p:ph type="body" idx="1"/>
          </p:nvPr>
        </p:nvSpPr>
        <p:spPr>
          <a:xfrm>
            <a:off x="608012" y="1260475"/>
            <a:ext cx="8029575" cy="6324600"/>
          </a:xfrm>
          <a:ln>
            <a:solidFill>
              <a:schemeClr val="bg1"/>
            </a:solidFill>
          </a:ln>
        </p:spPr>
        <p:txBody>
          <a:bodyPr/>
          <a:lstStyle/>
          <a:p>
            <a:pPr>
              <a:lnSpc>
                <a:spcPct val="90000"/>
              </a:lnSpc>
              <a:buFontTx/>
              <a:buNone/>
              <a:defRPr/>
            </a:pPr>
            <a:r>
              <a:rPr lang="en-US" sz="2400" i="1" dirty="0"/>
              <a:t>The process for getting an award</a:t>
            </a:r>
            <a:r>
              <a:rPr lang="en-US" sz="2400" dirty="0"/>
              <a:t>:</a:t>
            </a:r>
          </a:p>
          <a:p>
            <a:pPr>
              <a:lnSpc>
                <a:spcPct val="90000"/>
              </a:lnSpc>
              <a:buFontTx/>
              <a:buNone/>
              <a:defRPr/>
            </a:pPr>
            <a:r>
              <a:rPr lang="en-US" sz="2400" dirty="0"/>
              <a:t>(</a:t>
            </a:r>
            <a:r>
              <a:rPr lang="en-US" sz="2400" dirty="0" err="1"/>
              <a:t>i</a:t>
            </a:r>
            <a:r>
              <a:rPr lang="en-US" sz="2400" dirty="0"/>
              <a:t>) Have an idea that is supportable</a:t>
            </a:r>
          </a:p>
          <a:p>
            <a:pPr>
              <a:lnSpc>
                <a:spcPct val="90000"/>
              </a:lnSpc>
              <a:buFontTx/>
              <a:buNone/>
              <a:defRPr/>
            </a:pPr>
            <a:r>
              <a:rPr lang="en-US" sz="2400" dirty="0"/>
              <a:t>(ii) Find an appropriate agency and read the </a:t>
            </a:r>
            <a:r>
              <a:rPr lang="en-US" sz="2400" dirty="0" err="1"/>
              <a:t>rfp</a:t>
            </a:r>
            <a:r>
              <a:rPr lang="en-US" sz="2400" dirty="0"/>
              <a:t> (Request For Proposals)</a:t>
            </a:r>
          </a:p>
          <a:p>
            <a:pPr>
              <a:lnSpc>
                <a:spcPct val="90000"/>
              </a:lnSpc>
              <a:buFontTx/>
              <a:buNone/>
              <a:defRPr/>
            </a:pPr>
            <a:r>
              <a:rPr lang="en-US" sz="2400" dirty="0"/>
              <a:t>(iii) Write the proposal and submit it</a:t>
            </a:r>
          </a:p>
          <a:p>
            <a:pPr>
              <a:lnSpc>
                <a:spcPct val="90000"/>
              </a:lnSpc>
              <a:buFontTx/>
              <a:buNone/>
              <a:defRPr/>
            </a:pPr>
            <a:r>
              <a:rPr lang="en-US" sz="2400" dirty="0"/>
              <a:t>(iv) Wait (anywhere from 2 months to 2 years or longer) </a:t>
            </a:r>
          </a:p>
          <a:p>
            <a:pPr>
              <a:lnSpc>
                <a:spcPct val="90000"/>
              </a:lnSpc>
              <a:buFontTx/>
              <a:buNone/>
              <a:defRPr/>
            </a:pPr>
            <a:r>
              <a:rPr lang="en-US" sz="2400" dirty="0"/>
              <a:t>(v) If accepted, typically a revised budget and revised scope of work is  needed (e.g. they cut the budget) - send this in and wait another couple of months</a:t>
            </a:r>
          </a:p>
          <a:p>
            <a:pPr>
              <a:lnSpc>
                <a:spcPct val="90000"/>
              </a:lnSpc>
              <a:buFontTx/>
              <a:buNone/>
              <a:defRPr/>
            </a:pPr>
            <a:r>
              <a:rPr lang="en-US" sz="2400" dirty="0"/>
              <a:t>(vi) If denied, read the reviews, decide if resubmission might be successful and if so, revise based upon the reviewers comments and resubmit. Otherwise submit to a different agency, or choose a different idea to submit, and go back to (iii)</a:t>
            </a:r>
          </a:p>
          <a:p>
            <a:pPr>
              <a:lnSpc>
                <a:spcPct val="90000"/>
              </a:lnSpc>
              <a:buFontTx/>
              <a:buNone/>
              <a:defRPr/>
            </a:pPr>
            <a:r>
              <a:rPr lang="en-US" sz="2600" i="1" dirty="0"/>
              <a:t>The above can take 6 months to 2 years for first proposal - NSF typically takes 6 to 9 months after submission to decide on a proposal</a:t>
            </a:r>
          </a:p>
        </p:txBody>
      </p:sp>
    </p:spTree>
    <p:extLst>
      <p:ext uri="{BB962C8B-B14F-4D97-AF65-F5344CB8AC3E}">
        <p14:creationId xmlns:p14="http://schemas.microsoft.com/office/powerpoint/2010/main" val="41333701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0"/>
            <a:ext cx="8029575" cy="1260475"/>
          </a:xfrm>
        </p:spPr>
        <p:txBody>
          <a:bodyPr/>
          <a:lstStyle/>
          <a:p>
            <a:pPr>
              <a:defRPr/>
            </a:pPr>
            <a:r>
              <a:rPr lang="en-US" sz="4000" b="1" dirty="0">
                <a:solidFill>
                  <a:srgbClr val="000090"/>
                </a:solidFill>
              </a:rPr>
              <a:t>Getting Funding for your Scholarship:</a:t>
            </a:r>
          </a:p>
        </p:txBody>
      </p:sp>
      <p:sp>
        <p:nvSpPr>
          <p:cNvPr id="321539" name="Rectangle 3"/>
          <p:cNvSpPr>
            <a:spLocks noGrp="1" noChangeArrowheads="1"/>
          </p:cNvSpPr>
          <p:nvPr>
            <p:ph type="body" idx="1"/>
          </p:nvPr>
        </p:nvSpPr>
        <p:spPr>
          <a:xfrm>
            <a:off x="608012" y="1260475"/>
            <a:ext cx="8029575" cy="6324600"/>
          </a:xfrm>
          <a:ln>
            <a:solidFill>
              <a:schemeClr val="bg1"/>
            </a:solidFill>
          </a:ln>
        </p:spPr>
        <p:txBody>
          <a:bodyPr/>
          <a:lstStyle/>
          <a:p>
            <a:pPr>
              <a:lnSpc>
                <a:spcPct val="90000"/>
              </a:lnSpc>
              <a:buFontTx/>
              <a:buNone/>
              <a:defRPr/>
            </a:pPr>
            <a:r>
              <a:rPr lang="en-US" sz="2400" i="1" dirty="0"/>
              <a:t>Deciding where to submit</a:t>
            </a:r>
            <a:r>
              <a:rPr lang="en-US" sz="2400" dirty="0"/>
              <a:t>:</a:t>
            </a:r>
          </a:p>
          <a:p>
            <a:pPr>
              <a:lnSpc>
                <a:spcPct val="90000"/>
              </a:lnSpc>
              <a:buFontTx/>
              <a:buNone/>
              <a:defRPr/>
            </a:pPr>
            <a:r>
              <a:rPr lang="en-US" sz="2400" dirty="0"/>
              <a:t>Where to submit depends on the idea, what the agency is currently funding, and how much funding you need. </a:t>
            </a:r>
          </a:p>
          <a:p>
            <a:pPr>
              <a:lnSpc>
                <a:spcPct val="90000"/>
              </a:lnSpc>
              <a:buFontTx/>
              <a:buNone/>
              <a:defRPr/>
            </a:pPr>
            <a:r>
              <a:rPr lang="en-US" sz="2400" dirty="0"/>
              <a:t>Be sure you are on the lists to get emails from the agencies of possible interest about their requests (every division at NSF sends out emails regarding new opportunities –</a:t>
            </a:r>
          </a:p>
          <a:p>
            <a:pPr>
              <a:lnSpc>
                <a:spcPct val="90000"/>
              </a:lnSpc>
              <a:buFontTx/>
              <a:buNone/>
              <a:defRPr/>
            </a:pPr>
            <a:r>
              <a:rPr lang="en-US" sz="2400" dirty="0"/>
              <a:t> </a:t>
            </a:r>
            <a:r>
              <a:rPr lang="en-US" sz="2400" dirty="0" err="1"/>
              <a:t>nsf-update@govdelivery.nsf.gov</a:t>
            </a:r>
            <a:r>
              <a:rPr lang="en-US" sz="2400" dirty="0"/>
              <a:t>). </a:t>
            </a:r>
          </a:p>
          <a:p>
            <a:pPr>
              <a:lnSpc>
                <a:spcPct val="90000"/>
              </a:lnSpc>
              <a:buFontTx/>
              <a:buNone/>
              <a:defRPr/>
            </a:pPr>
            <a:r>
              <a:rPr lang="en-US" sz="2400" dirty="0"/>
              <a:t>Most higher ed institutions have a contract with a firm that searches for awards of possible interest to you and send you a weekly listing from many agencies/foundations. At UTK this is called Pivot. Be sure to update your profiles on whatever product is used to ensure the listings you get are appropriate. Many professional societies send out similar emails or notes to lists about new programs that are of interest </a:t>
            </a:r>
          </a:p>
          <a:p>
            <a:pPr>
              <a:lnSpc>
                <a:spcPct val="90000"/>
              </a:lnSpc>
              <a:buFontTx/>
              <a:buNone/>
              <a:defRPr/>
            </a:pPr>
            <a:endParaRPr lang="en-US" sz="2600" i="1" dirty="0"/>
          </a:p>
        </p:txBody>
      </p:sp>
    </p:spTree>
    <p:extLst>
      <p:ext uri="{BB962C8B-B14F-4D97-AF65-F5344CB8AC3E}">
        <p14:creationId xmlns:p14="http://schemas.microsoft.com/office/powerpoint/2010/main" val="220645480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5612" y="0"/>
            <a:ext cx="8029575" cy="1260475"/>
          </a:xfrm>
        </p:spPr>
        <p:txBody>
          <a:bodyPr/>
          <a:lstStyle/>
          <a:p>
            <a:pPr>
              <a:defRPr/>
            </a:pPr>
            <a:r>
              <a:rPr lang="en-US" sz="4000" b="1" dirty="0">
                <a:solidFill>
                  <a:srgbClr val="000090"/>
                </a:solidFill>
              </a:rPr>
              <a:t>Getting Funding for your Scholarship:</a:t>
            </a:r>
          </a:p>
        </p:txBody>
      </p:sp>
      <p:sp>
        <p:nvSpPr>
          <p:cNvPr id="321539" name="Rectangle 3"/>
          <p:cNvSpPr>
            <a:spLocks noGrp="1" noChangeArrowheads="1"/>
          </p:cNvSpPr>
          <p:nvPr>
            <p:ph type="body" idx="1"/>
          </p:nvPr>
        </p:nvSpPr>
        <p:spPr>
          <a:xfrm>
            <a:off x="608012" y="1260475"/>
            <a:ext cx="8029575" cy="6324600"/>
          </a:xfrm>
          <a:ln>
            <a:solidFill>
              <a:schemeClr val="bg1"/>
            </a:solidFill>
          </a:ln>
        </p:spPr>
        <p:txBody>
          <a:bodyPr/>
          <a:lstStyle/>
          <a:p>
            <a:pPr>
              <a:lnSpc>
                <a:spcPct val="90000"/>
              </a:lnSpc>
              <a:buFontTx/>
              <a:buNone/>
              <a:defRPr/>
            </a:pPr>
            <a:r>
              <a:rPr lang="en-US" sz="2400" i="1" dirty="0"/>
              <a:t>Deciding where to submit</a:t>
            </a:r>
            <a:r>
              <a:rPr lang="en-US" sz="2400" dirty="0"/>
              <a:t>:</a:t>
            </a:r>
          </a:p>
          <a:p>
            <a:pPr>
              <a:lnSpc>
                <a:spcPct val="90000"/>
              </a:lnSpc>
              <a:buFontTx/>
              <a:buNone/>
              <a:defRPr/>
            </a:pPr>
            <a:r>
              <a:rPr lang="en-US" sz="2400" dirty="0"/>
              <a:t>Aside from NSF, NIH and some competitive grants programs in other agencies, much Federal R&amp;D funding is project driven or task-specific. You have to be doing something directly related to their project, or have an approach that can be made useful for their project, in order to be supported. To be successful here requires building a relationship with a particular program manager at the agency until they eventually ask you to submit a proposal (which may or may not be connected to one of their formal proposal announcements). So networking to cultivate a relationship with a program manager is essential for success from many agencies (DoD is like this) – they are cultivating you and you are cultivating them. </a:t>
            </a:r>
          </a:p>
          <a:p>
            <a:pPr>
              <a:lnSpc>
                <a:spcPct val="90000"/>
              </a:lnSpc>
              <a:buFontTx/>
              <a:buNone/>
              <a:defRPr/>
            </a:pPr>
            <a:r>
              <a:rPr lang="en-US" sz="2400" dirty="0"/>
              <a:t>Private Foundations are typically very difficult to obtain funding from without having “connections” to their funding officers. Many Foundations accept applications for funding on from those who are “invited” to apply. </a:t>
            </a:r>
          </a:p>
          <a:p>
            <a:pPr>
              <a:lnSpc>
                <a:spcPct val="90000"/>
              </a:lnSpc>
              <a:buFontTx/>
              <a:buNone/>
              <a:defRPr/>
            </a:pPr>
            <a:endParaRPr lang="en-US" sz="2600" i="1" dirty="0"/>
          </a:p>
        </p:txBody>
      </p:sp>
    </p:spTree>
    <p:extLst>
      <p:ext uri="{BB962C8B-B14F-4D97-AF65-F5344CB8AC3E}">
        <p14:creationId xmlns:p14="http://schemas.microsoft.com/office/powerpoint/2010/main" val="251589407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127792" y="-180975"/>
            <a:ext cx="8990013" cy="1260475"/>
          </a:xfrm>
        </p:spPr>
        <p:txBody>
          <a:bodyPr/>
          <a:lstStyle/>
          <a:p>
            <a:pPr>
              <a:defRPr/>
            </a:pPr>
            <a:r>
              <a:rPr lang="en-US" sz="4000" b="1" dirty="0">
                <a:solidFill>
                  <a:srgbClr val="000090"/>
                </a:solidFill>
              </a:rPr>
              <a:t>Getting Funding for your Scholarship:</a:t>
            </a:r>
          </a:p>
        </p:txBody>
      </p:sp>
      <p:sp>
        <p:nvSpPr>
          <p:cNvPr id="321539" name="Rectangle 3"/>
          <p:cNvSpPr>
            <a:spLocks noGrp="1" noChangeArrowheads="1"/>
          </p:cNvSpPr>
          <p:nvPr>
            <p:ph type="body" idx="1"/>
          </p:nvPr>
        </p:nvSpPr>
        <p:spPr>
          <a:xfrm>
            <a:off x="608010" y="962025"/>
            <a:ext cx="8029575" cy="6324600"/>
          </a:xfrm>
          <a:ln>
            <a:solidFill>
              <a:schemeClr val="bg1"/>
            </a:solidFill>
          </a:ln>
        </p:spPr>
        <p:txBody>
          <a:bodyPr/>
          <a:lstStyle/>
          <a:p>
            <a:pPr>
              <a:lnSpc>
                <a:spcPct val="90000"/>
              </a:lnSpc>
              <a:buFontTx/>
              <a:buNone/>
              <a:defRPr/>
            </a:pPr>
            <a:r>
              <a:rPr lang="en-US" sz="2400" i="1" dirty="0"/>
              <a:t>Writing a successful proposal</a:t>
            </a:r>
            <a:r>
              <a:rPr lang="en-US" sz="2400" dirty="0"/>
              <a:t>:</a:t>
            </a:r>
          </a:p>
          <a:p>
            <a:pPr>
              <a:lnSpc>
                <a:spcPct val="90000"/>
              </a:lnSpc>
              <a:buFontTx/>
              <a:buNone/>
              <a:defRPr/>
            </a:pPr>
            <a:r>
              <a:rPr lang="en-US" sz="2400" b="1" dirty="0"/>
              <a:t>READ the Request For Proposals (RFP) and be sure to respond to it </a:t>
            </a:r>
          </a:p>
          <a:p>
            <a:pPr>
              <a:lnSpc>
                <a:spcPct val="90000"/>
              </a:lnSpc>
              <a:buFontTx/>
              <a:buNone/>
              <a:defRPr/>
            </a:pPr>
            <a:r>
              <a:rPr lang="en-US" sz="2400" i="1" dirty="0"/>
              <a:t>Look at the language in the RFP. It will tell you what some of the keywords in your proposal should be. The proposal must be responsive to the RFP or it will not be funded.</a:t>
            </a:r>
          </a:p>
          <a:p>
            <a:pPr>
              <a:lnSpc>
                <a:spcPct val="90000"/>
              </a:lnSpc>
              <a:buFontTx/>
              <a:buNone/>
              <a:defRPr/>
            </a:pPr>
            <a:r>
              <a:rPr lang="en-US" sz="2400" dirty="0"/>
              <a:t>For NSF it is expected that writing will be technical, but understandable to a generally educated scientist who has some training in the general field you are submitting to. Flowery writing styles don't fare too well at NSF. Keep the writing concise, clearly elucidate why the problem you are proposing is important, set out the goals, make it clear that you are familiar with the background materials needed to carry out the work, put the proposed work in a context of previous work by yourself and others, explain why you are the person capable of carrying it out, and explain each budget item carefully in the budget justification section. </a:t>
            </a:r>
            <a:r>
              <a:rPr lang="en-US" sz="2400" i="1" dirty="0"/>
              <a:t>Having an overall conceptual figure helps</a:t>
            </a:r>
            <a:r>
              <a:rPr lang="en-US" sz="2400" dirty="0"/>
              <a:t>. </a:t>
            </a:r>
          </a:p>
          <a:p>
            <a:pPr>
              <a:lnSpc>
                <a:spcPct val="90000"/>
              </a:lnSpc>
              <a:buFontTx/>
              <a:buNone/>
              <a:defRPr/>
            </a:pPr>
            <a:endParaRPr lang="en-US" sz="2400" i="1" dirty="0"/>
          </a:p>
        </p:txBody>
      </p:sp>
    </p:spTree>
    <p:extLst>
      <p:ext uri="{BB962C8B-B14F-4D97-AF65-F5344CB8AC3E}">
        <p14:creationId xmlns:p14="http://schemas.microsoft.com/office/powerpoint/2010/main" val="31959035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127792" y="-180975"/>
            <a:ext cx="8990013" cy="1260475"/>
          </a:xfrm>
        </p:spPr>
        <p:txBody>
          <a:bodyPr/>
          <a:lstStyle/>
          <a:p>
            <a:pPr>
              <a:defRPr/>
            </a:pPr>
            <a:r>
              <a:rPr lang="en-US" sz="4000" b="1" dirty="0">
                <a:solidFill>
                  <a:srgbClr val="000090"/>
                </a:solidFill>
              </a:rPr>
              <a:t>Getting Funding for your Scholarship:</a:t>
            </a:r>
          </a:p>
        </p:txBody>
      </p:sp>
      <p:sp>
        <p:nvSpPr>
          <p:cNvPr id="321539" name="Rectangle 3"/>
          <p:cNvSpPr>
            <a:spLocks noGrp="1" noChangeArrowheads="1"/>
          </p:cNvSpPr>
          <p:nvPr>
            <p:ph type="body" idx="1"/>
          </p:nvPr>
        </p:nvSpPr>
        <p:spPr>
          <a:xfrm>
            <a:off x="608010" y="962025"/>
            <a:ext cx="8029575" cy="6324600"/>
          </a:xfrm>
          <a:ln>
            <a:solidFill>
              <a:schemeClr val="bg1"/>
            </a:solidFill>
          </a:ln>
        </p:spPr>
        <p:txBody>
          <a:bodyPr/>
          <a:lstStyle/>
          <a:p>
            <a:pPr>
              <a:lnSpc>
                <a:spcPct val="90000"/>
              </a:lnSpc>
              <a:buFontTx/>
              <a:buNone/>
              <a:defRPr/>
            </a:pPr>
            <a:r>
              <a:rPr lang="en-US" sz="2400" i="1" dirty="0"/>
              <a:t>Writing a successful proposal</a:t>
            </a:r>
            <a:r>
              <a:rPr lang="en-US" sz="2400" dirty="0"/>
              <a:t>:</a:t>
            </a:r>
          </a:p>
          <a:p>
            <a:pPr>
              <a:lnSpc>
                <a:spcPct val="90000"/>
              </a:lnSpc>
              <a:buFontTx/>
              <a:buNone/>
              <a:defRPr/>
            </a:pPr>
            <a:r>
              <a:rPr lang="en-US" sz="2400" dirty="0"/>
              <a:t>If the proposal is to a Foundation that supports general research (e.g. Ford Foundation, Kellogg Foundation, etc.), it is likely that you will have to write the proposal in a much less technical manner, but this depends upon how specific the  RFP is. </a:t>
            </a:r>
          </a:p>
          <a:p>
            <a:pPr>
              <a:lnSpc>
                <a:spcPct val="90000"/>
              </a:lnSpc>
              <a:buFontTx/>
              <a:buNone/>
              <a:defRPr/>
            </a:pPr>
            <a:r>
              <a:rPr lang="en-US" sz="2400" dirty="0"/>
              <a:t>A typical funding mechanism for junior researchers are “starter awards” internal to your institution. For these submission, since the reviewers will typically be chosen from a broad spectrum of faculty rather than ones in your particular field, being very clear about why what you propose is important, will allow you to advance in your career (e.g. leverage this to get external funding) and/or enhance your research or education tool set. </a:t>
            </a:r>
          </a:p>
          <a:p>
            <a:pPr>
              <a:lnSpc>
                <a:spcPct val="90000"/>
              </a:lnSpc>
              <a:buFontTx/>
              <a:buNone/>
              <a:defRPr/>
            </a:pPr>
            <a:r>
              <a:rPr lang="en-US" sz="2400" dirty="0"/>
              <a:t>It helps to know as much as possible about the evaluation process for whatever you are submitting. So volunteer to serve on review panels, particularly at major funding agencies such as NSF.</a:t>
            </a:r>
          </a:p>
          <a:p>
            <a:pPr>
              <a:lnSpc>
                <a:spcPct val="90000"/>
              </a:lnSpc>
              <a:buFontTx/>
              <a:buNone/>
              <a:defRPr/>
            </a:pPr>
            <a:endParaRPr lang="en-US" sz="2400" i="1" dirty="0"/>
          </a:p>
        </p:txBody>
      </p:sp>
    </p:spTree>
    <p:extLst>
      <p:ext uri="{BB962C8B-B14F-4D97-AF65-F5344CB8AC3E}">
        <p14:creationId xmlns:p14="http://schemas.microsoft.com/office/powerpoint/2010/main" val="32603019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127792" y="-180975"/>
            <a:ext cx="8990013" cy="1260475"/>
          </a:xfrm>
        </p:spPr>
        <p:txBody>
          <a:bodyPr/>
          <a:lstStyle/>
          <a:p>
            <a:pPr>
              <a:defRPr/>
            </a:pPr>
            <a:r>
              <a:rPr lang="en-US" sz="4000" b="1" dirty="0">
                <a:solidFill>
                  <a:srgbClr val="000090"/>
                </a:solidFill>
              </a:rPr>
              <a:t>Getting Funding for your Scholarship:</a:t>
            </a:r>
          </a:p>
        </p:txBody>
      </p:sp>
      <p:sp>
        <p:nvSpPr>
          <p:cNvPr id="321539" name="Rectangle 3"/>
          <p:cNvSpPr>
            <a:spLocks noGrp="1" noChangeArrowheads="1"/>
          </p:cNvSpPr>
          <p:nvPr>
            <p:ph type="body" idx="1"/>
          </p:nvPr>
        </p:nvSpPr>
        <p:spPr>
          <a:xfrm>
            <a:off x="608010" y="962025"/>
            <a:ext cx="8029575" cy="6324600"/>
          </a:xfrm>
          <a:ln>
            <a:solidFill>
              <a:schemeClr val="bg1"/>
            </a:solidFill>
          </a:ln>
        </p:spPr>
        <p:txBody>
          <a:bodyPr/>
          <a:lstStyle/>
          <a:p>
            <a:pPr>
              <a:lnSpc>
                <a:spcPct val="90000"/>
              </a:lnSpc>
              <a:buFontTx/>
              <a:buNone/>
              <a:defRPr/>
            </a:pPr>
            <a:r>
              <a:rPr lang="en-US" sz="2400" i="1" dirty="0"/>
              <a:t>Writing a successful proposal</a:t>
            </a:r>
            <a:r>
              <a:rPr lang="en-US" sz="2400" dirty="0"/>
              <a:t>:</a:t>
            </a:r>
          </a:p>
          <a:p>
            <a:pPr>
              <a:lnSpc>
                <a:spcPct val="90000"/>
              </a:lnSpc>
              <a:buFontTx/>
              <a:buNone/>
              <a:defRPr/>
            </a:pPr>
            <a:r>
              <a:rPr lang="en-US" sz="2400" i="1" dirty="0"/>
              <a:t>Do you include data, statistics, tables, mathematical formulas, and such to support your proposal? </a:t>
            </a:r>
            <a:r>
              <a:rPr lang="en-US" sz="2400" dirty="0"/>
              <a:t>Include whatever is necessary to make it clear to reviewers that you know the area, have a new idea that is worth pursuing, and have the background to do the work. This means you should include anything directly pertinent to the proposed work, but don't put things in just for filler - whatever figures or data you include should be directly related to the proposed work</a:t>
            </a:r>
            <a:r>
              <a:rPr lang="en-US" sz="2400" i="1" dirty="0"/>
              <a:t>. </a:t>
            </a:r>
            <a:r>
              <a:rPr lang="en-US" sz="2400" dirty="0"/>
              <a:t>Having a few overall conceptual figures is expected so build your capacity to do this, or collaborate with someone who is good, or use the media staff at your institution to help.</a:t>
            </a:r>
          </a:p>
          <a:p>
            <a:pPr>
              <a:lnSpc>
                <a:spcPct val="90000"/>
              </a:lnSpc>
              <a:buFontTx/>
              <a:buNone/>
              <a:defRPr/>
            </a:pPr>
            <a:r>
              <a:rPr lang="en-US" sz="2400" i="1" dirty="0"/>
              <a:t>Are there certain "key phrases" for which agencies look? </a:t>
            </a:r>
            <a:r>
              <a:rPr lang="en-US" sz="2400" dirty="0"/>
              <a:t>Most definitely - look at the language in the RFP. It will tell you what some of the keywords in your proposal should be. The proposal must be responsive to the RFP or it will not be funded.</a:t>
            </a:r>
          </a:p>
        </p:txBody>
      </p:sp>
    </p:spTree>
    <p:extLst>
      <p:ext uri="{BB962C8B-B14F-4D97-AF65-F5344CB8AC3E}">
        <p14:creationId xmlns:p14="http://schemas.microsoft.com/office/powerpoint/2010/main" val="62155011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127792" y="-180975"/>
            <a:ext cx="8990013" cy="1260475"/>
          </a:xfrm>
        </p:spPr>
        <p:txBody>
          <a:bodyPr/>
          <a:lstStyle/>
          <a:p>
            <a:pPr>
              <a:defRPr/>
            </a:pPr>
            <a:r>
              <a:rPr lang="en-US" sz="4000" b="1" dirty="0">
                <a:solidFill>
                  <a:srgbClr val="000090"/>
                </a:solidFill>
              </a:rPr>
              <a:t>Getting Funding for your Scholarship:</a:t>
            </a:r>
          </a:p>
        </p:txBody>
      </p:sp>
      <p:sp>
        <p:nvSpPr>
          <p:cNvPr id="321539" name="Rectangle 3"/>
          <p:cNvSpPr>
            <a:spLocks noGrp="1" noChangeArrowheads="1"/>
          </p:cNvSpPr>
          <p:nvPr>
            <p:ph type="body" idx="1"/>
          </p:nvPr>
        </p:nvSpPr>
        <p:spPr>
          <a:xfrm>
            <a:off x="608010" y="809625"/>
            <a:ext cx="8029575" cy="6324600"/>
          </a:xfrm>
          <a:ln>
            <a:solidFill>
              <a:schemeClr val="bg1"/>
            </a:solidFill>
          </a:ln>
        </p:spPr>
        <p:txBody>
          <a:bodyPr/>
          <a:lstStyle/>
          <a:p>
            <a:pPr>
              <a:lnSpc>
                <a:spcPct val="90000"/>
              </a:lnSpc>
              <a:buFontTx/>
              <a:buNone/>
              <a:defRPr/>
            </a:pPr>
            <a:r>
              <a:rPr lang="en-US" sz="2400" i="1" dirty="0"/>
              <a:t>Writing a successful proposal</a:t>
            </a:r>
            <a:r>
              <a:rPr lang="en-US" sz="2400" dirty="0"/>
              <a:t>:</a:t>
            </a:r>
          </a:p>
          <a:p>
            <a:pPr>
              <a:lnSpc>
                <a:spcPct val="90000"/>
              </a:lnSpc>
              <a:buFontTx/>
              <a:buNone/>
              <a:defRPr/>
            </a:pPr>
            <a:r>
              <a:rPr lang="en-US" sz="2400" i="1" dirty="0"/>
              <a:t>How long does it take to write a proposal – do you go through many rough drafts? </a:t>
            </a:r>
            <a:r>
              <a:rPr lang="en-US" sz="2400" dirty="0"/>
              <a:t>This is very individual, as is all writing. Just don't expect to dash off a proposal the night before it is due and have it be successful. Have colleagues, friends, students, etc. look over the proposal before submission to determine places where you thought it was clear, but others were confused. Leave time for this type of feedback.</a:t>
            </a:r>
          </a:p>
          <a:p>
            <a:pPr>
              <a:lnSpc>
                <a:spcPct val="90000"/>
              </a:lnSpc>
              <a:buFontTx/>
              <a:buNone/>
              <a:defRPr/>
            </a:pPr>
            <a:r>
              <a:rPr lang="en-US" sz="2400" i="1" dirty="0"/>
              <a:t>How much "paper work" is involved? </a:t>
            </a:r>
            <a:r>
              <a:rPr lang="en-US" sz="2400" dirty="0"/>
              <a:t>Proposals to Federal agencies (e.g. through </a:t>
            </a:r>
            <a:r>
              <a:rPr lang="en-US" sz="2400" dirty="0" err="1"/>
              <a:t>research.gov</a:t>
            </a:r>
            <a:r>
              <a:rPr lang="en-US" sz="2400" dirty="0"/>
              <a:t>) require lots of forms. Many of these (e.g. drug policy, accounting policy, etc.) are supplied by the administrators at your institution. Your responsibility is to complete all the forms you can, be sure the proposal is correctly assembled, and is submitted by the appropriate date. The more of the work you do, the faster and more efficient will be the submittal process. If you do most of the work yourself, the administrative staff will be much more likely to rush to help you when you really need it, than if you were constantly needing their assistance.</a:t>
            </a:r>
          </a:p>
        </p:txBody>
      </p:sp>
    </p:spTree>
    <p:extLst>
      <p:ext uri="{BB962C8B-B14F-4D97-AF65-F5344CB8AC3E}">
        <p14:creationId xmlns:p14="http://schemas.microsoft.com/office/powerpoint/2010/main" val="16691230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127792" y="-180975"/>
            <a:ext cx="8990013" cy="1260475"/>
          </a:xfrm>
        </p:spPr>
        <p:txBody>
          <a:bodyPr/>
          <a:lstStyle/>
          <a:p>
            <a:pPr>
              <a:defRPr/>
            </a:pPr>
            <a:r>
              <a:rPr lang="en-US" sz="4000" b="1" dirty="0">
                <a:solidFill>
                  <a:srgbClr val="000090"/>
                </a:solidFill>
              </a:rPr>
              <a:t>Getting Funding for your Scholarship:</a:t>
            </a:r>
          </a:p>
        </p:txBody>
      </p:sp>
      <p:sp>
        <p:nvSpPr>
          <p:cNvPr id="321539" name="Rectangle 3"/>
          <p:cNvSpPr>
            <a:spLocks noGrp="1" noChangeArrowheads="1"/>
          </p:cNvSpPr>
          <p:nvPr>
            <p:ph type="body" idx="1"/>
          </p:nvPr>
        </p:nvSpPr>
        <p:spPr>
          <a:xfrm>
            <a:off x="608010" y="809625"/>
            <a:ext cx="8029575" cy="6324600"/>
          </a:xfrm>
          <a:ln>
            <a:solidFill>
              <a:schemeClr val="bg1"/>
            </a:solidFill>
          </a:ln>
        </p:spPr>
        <p:txBody>
          <a:bodyPr/>
          <a:lstStyle/>
          <a:p>
            <a:pPr>
              <a:lnSpc>
                <a:spcPct val="90000"/>
              </a:lnSpc>
              <a:buFontTx/>
              <a:buNone/>
              <a:defRPr/>
            </a:pPr>
            <a:r>
              <a:rPr lang="en-US" sz="2400" i="1" dirty="0"/>
              <a:t>How do agencies review proposals?</a:t>
            </a:r>
            <a:endParaRPr lang="en-US" sz="2400" dirty="0"/>
          </a:p>
          <a:p>
            <a:pPr>
              <a:lnSpc>
                <a:spcPct val="90000"/>
              </a:lnSpc>
              <a:buFontTx/>
              <a:buNone/>
              <a:defRPr/>
            </a:pPr>
            <a:r>
              <a:rPr lang="en-US" sz="2400" i="1" dirty="0"/>
              <a:t>There are several different routes:</a:t>
            </a:r>
          </a:p>
          <a:p>
            <a:pPr marL="457200" indent="-457200">
              <a:lnSpc>
                <a:spcPct val="90000"/>
              </a:lnSpc>
              <a:buFontTx/>
              <a:buAutoNum type="arabicPeriod"/>
              <a:defRPr/>
            </a:pPr>
            <a:r>
              <a:rPr lang="en-US" sz="2400" i="1" dirty="0"/>
              <a:t>Review by program officers/agency staff - </a:t>
            </a:r>
            <a:r>
              <a:rPr lang="en-US" sz="2400" dirty="0"/>
              <a:t>This is typical of certain agencies in which the program officers have developed relationships with investigators and request proposals. Used in some parts of DoD, DOI, USDA, some private Foundations.</a:t>
            </a:r>
          </a:p>
          <a:p>
            <a:pPr marL="457200" indent="-457200">
              <a:lnSpc>
                <a:spcPct val="90000"/>
              </a:lnSpc>
              <a:buFontTx/>
              <a:buAutoNum type="arabicPeriod"/>
              <a:defRPr/>
            </a:pPr>
            <a:r>
              <a:rPr lang="en-US" sz="2400" i="1" dirty="0"/>
              <a:t>Reviews by ad hoc reviewers </a:t>
            </a:r>
            <a:r>
              <a:rPr lang="en-US" sz="2400" dirty="0"/>
              <a:t>– reviews by knowledgeable experts are requested by program officers, and the program officers compile these reviews and make funding decisions</a:t>
            </a:r>
          </a:p>
          <a:p>
            <a:pPr marL="457200" indent="-457200">
              <a:lnSpc>
                <a:spcPct val="90000"/>
              </a:lnSpc>
              <a:buFontTx/>
              <a:buAutoNum type="arabicPeriod"/>
              <a:defRPr/>
            </a:pPr>
            <a:r>
              <a:rPr lang="en-US" sz="2400" i="1" dirty="0"/>
              <a:t>Panel reviews </a:t>
            </a:r>
            <a:r>
              <a:rPr lang="en-US" sz="2400" dirty="0"/>
              <a:t>– used by almost all programs at NSF and NIH (they are called NIH Study Sections), and many private Foundations. Requests by program officers are made to experts to serve as a group in reviewing many proposals submitted for a certain RFP, each panel member reviews a group (typically 10-20) proposals, with each proposal reviewed by 3-4 reviewers, the panel meets and provides a ranking to the program officers based on discussions. </a:t>
            </a:r>
          </a:p>
        </p:txBody>
      </p:sp>
    </p:spTree>
    <p:extLst>
      <p:ext uri="{BB962C8B-B14F-4D97-AF65-F5344CB8AC3E}">
        <p14:creationId xmlns:p14="http://schemas.microsoft.com/office/powerpoint/2010/main" val="249679473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127792" y="-180975"/>
            <a:ext cx="8990013" cy="1260475"/>
          </a:xfrm>
        </p:spPr>
        <p:txBody>
          <a:bodyPr/>
          <a:lstStyle/>
          <a:p>
            <a:pPr>
              <a:defRPr/>
            </a:pPr>
            <a:r>
              <a:rPr lang="en-US" sz="4000" b="1" dirty="0">
                <a:solidFill>
                  <a:srgbClr val="000090"/>
                </a:solidFill>
              </a:rPr>
              <a:t>Getting Funding for your Scholarship:</a:t>
            </a:r>
          </a:p>
        </p:txBody>
      </p:sp>
      <p:sp>
        <p:nvSpPr>
          <p:cNvPr id="321539" name="Rectangle 3"/>
          <p:cNvSpPr>
            <a:spLocks noGrp="1" noChangeArrowheads="1"/>
          </p:cNvSpPr>
          <p:nvPr>
            <p:ph type="body" idx="1"/>
          </p:nvPr>
        </p:nvSpPr>
        <p:spPr>
          <a:xfrm>
            <a:off x="608010" y="809625"/>
            <a:ext cx="8029575" cy="6324600"/>
          </a:xfrm>
          <a:ln>
            <a:solidFill>
              <a:schemeClr val="bg1"/>
            </a:solidFill>
          </a:ln>
        </p:spPr>
        <p:txBody>
          <a:bodyPr/>
          <a:lstStyle/>
          <a:p>
            <a:pPr>
              <a:lnSpc>
                <a:spcPct val="90000"/>
              </a:lnSpc>
              <a:buFontTx/>
              <a:buNone/>
              <a:defRPr/>
            </a:pPr>
            <a:r>
              <a:rPr lang="en-US" sz="2400" i="1" dirty="0"/>
              <a:t>Writing a successful proposal</a:t>
            </a:r>
            <a:r>
              <a:rPr lang="en-US" sz="2400" dirty="0"/>
              <a:t>:</a:t>
            </a:r>
          </a:p>
          <a:p>
            <a:pPr>
              <a:lnSpc>
                <a:spcPct val="90000"/>
              </a:lnSpc>
              <a:buFontTx/>
              <a:buNone/>
              <a:defRPr/>
            </a:pPr>
            <a:r>
              <a:rPr lang="en-US" sz="2400" i="1" dirty="0"/>
              <a:t>What criteria are used to evaluate the proposal? </a:t>
            </a:r>
            <a:r>
              <a:rPr lang="en-US" sz="2400" dirty="0"/>
              <a:t>This is agency specific and will be stated in the RFP - read it and be sure you are writing the proposal to meet the review criteria. </a:t>
            </a:r>
          </a:p>
          <a:p>
            <a:pPr>
              <a:lnSpc>
                <a:spcPct val="90000"/>
              </a:lnSpc>
              <a:buFontTx/>
              <a:buNone/>
              <a:defRPr/>
            </a:pPr>
            <a:r>
              <a:rPr lang="en-US" sz="2400" i="1" dirty="0"/>
              <a:t>If the proposal is awarded, what happens next? What's the process for getting the funding? What financial accountability is involved? </a:t>
            </a:r>
            <a:r>
              <a:rPr lang="en-US" sz="2400" dirty="0"/>
              <a:t>This depends on the type of award. Some multi-year awards grant your institution the full amount up front - others require a yearly renewal based on your reporting. Some agencies require formal invoices to be sent regularly. Typically, the Principal Investigator (P.I.) doesn't have to deal with any of this. BUT, it is your responsibility to be sure the funds are spent in the manner appropriate to do what the proposal included, that they are not misspent, and that any agency guidelines for budgeting are met. You must be sure that expenditures do not vary greatly from budgeted line items – get explicit permission from the agency if major changes are needed. Of course, you also have to do the work you proposed to carry out!</a:t>
            </a:r>
            <a:br>
              <a:rPr lang="en-US" sz="2400" dirty="0"/>
            </a:br>
            <a:endParaRPr lang="en-US" sz="2400" dirty="0"/>
          </a:p>
        </p:txBody>
      </p:sp>
    </p:spTree>
    <p:extLst>
      <p:ext uri="{BB962C8B-B14F-4D97-AF65-F5344CB8AC3E}">
        <p14:creationId xmlns:p14="http://schemas.microsoft.com/office/powerpoint/2010/main" val="14485466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127792" y="-180975"/>
            <a:ext cx="8990013" cy="1260475"/>
          </a:xfrm>
        </p:spPr>
        <p:txBody>
          <a:bodyPr/>
          <a:lstStyle/>
          <a:p>
            <a:pPr>
              <a:defRPr/>
            </a:pPr>
            <a:r>
              <a:rPr lang="en-US" sz="4000" b="1" dirty="0">
                <a:solidFill>
                  <a:srgbClr val="000090"/>
                </a:solidFill>
              </a:rPr>
              <a:t>Getting Funding for your Scholarship:</a:t>
            </a:r>
          </a:p>
        </p:txBody>
      </p:sp>
      <p:sp>
        <p:nvSpPr>
          <p:cNvPr id="321539" name="Rectangle 3"/>
          <p:cNvSpPr>
            <a:spLocks noGrp="1" noChangeArrowheads="1"/>
          </p:cNvSpPr>
          <p:nvPr>
            <p:ph type="body" idx="1"/>
          </p:nvPr>
        </p:nvSpPr>
        <p:spPr>
          <a:xfrm>
            <a:off x="608010" y="809625"/>
            <a:ext cx="8029575" cy="6324600"/>
          </a:xfrm>
          <a:ln>
            <a:solidFill>
              <a:schemeClr val="bg1"/>
            </a:solidFill>
          </a:ln>
        </p:spPr>
        <p:txBody>
          <a:bodyPr/>
          <a:lstStyle/>
          <a:p>
            <a:pPr>
              <a:lnSpc>
                <a:spcPct val="90000"/>
              </a:lnSpc>
              <a:buFontTx/>
              <a:buNone/>
              <a:defRPr/>
            </a:pPr>
            <a:r>
              <a:rPr lang="en-US" sz="2400" i="1" dirty="0"/>
              <a:t>Writing a successful proposal</a:t>
            </a:r>
            <a:r>
              <a:rPr lang="en-US" sz="2400" dirty="0"/>
              <a:t>:</a:t>
            </a:r>
          </a:p>
          <a:p>
            <a:pPr>
              <a:lnSpc>
                <a:spcPct val="90000"/>
              </a:lnSpc>
              <a:buFontTx/>
              <a:buNone/>
              <a:defRPr/>
            </a:pPr>
            <a:r>
              <a:rPr lang="en-US" sz="2400" i="1" dirty="0"/>
              <a:t>How are all the finances handled for an award? </a:t>
            </a:r>
            <a:r>
              <a:rPr lang="en-US" sz="2400" dirty="0"/>
              <a:t>Accounts will be established by your institution with budgets based on those in your proposal. There may be more than one account if part of the award has F&amp;A charges allowed and another part does not (e.g. for tuition of students and participant support). Charges to the accounts will be made in your institution’s financial system and you should receive regular ledgers or sheets with the charges. Institutions typically require your approval as the PI for charges before they are made (e.g. you sign a charge form for paying salaries, hiring students, buying equipment, etc.) and you are asked to approve the charges after they appear on ledgers. Hopefully there will be a department finance person to assist with all this, but the overall responsibility is yours as the PI. Mistakes do happen and you should follow through on your responsibility to check the accounting. </a:t>
            </a:r>
          </a:p>
        </p:txBody>
      </p:sp>
    </p:spTree>
    <p:extLst>
      <p:ext uri="{BB962C8B-B14F-4D97-AF65-F5344CB8AC3E}">
        <p14:creationId xmlns:p14="http://schemas.microsoft.com/office/powerpoint/2010/main" val="2336485982"/>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10363</TotalTime>
  <Words>16578</Words>
  <Application>Microsoft Macintosh PowerPoint</Application>
  <PresentationFormat>Custom</PresentationFormat>
  <Paragraphs>739</Paragraphs>
  <Slides>125</Slides>
  <Notes>117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125</vt:i4>
      </vt:variant>
    </vt:vector>
  </HeadingPairs>
  <TitlesOfParts>
    <vt:vector size="130" baseType="lpstr">
      <vt:lpstr>Arial</vt:lpstr>
      <vt:lpstr>Arial</vt:lpstr>
      <vt:lpstr>Courier</vt:lpstr>
      <vt:lpstr>Times New Roman</vt:lpstr>
      <vt:lpstr>Blank Presentation</vt:lpstr>
      <vt:lpstr>Careers in Academia: How to Enhance your Chances for Success</vt:lpstr>
      <vt:lpstr>PowerPoint Presentation</vt:lpstr>
      <vt:lpstr>This is a summary of a seminar with all material available at  https://lgross.utk.edu/eeb504Spring2021.html</vt:lpstr>
      <vt:lpstr>PowerPoint Presentation</vt:lpstr>
      <vt:lpstr>PowerPoint Presentation</vt:lpstr>
      <vt:lpstr>A couple key tenets:</vt:lpstr>
      <vt:lpstr>Individual Development Plan:</vt:lpstr>
      <vt:lpstr>PowerPoint Presentation</vt:lpstr>
      <vt:lpstr>Outline of possible topics:</vt:lpstr>
      <vt:lpstr>Types of Institutions:</vt:lpstr>
      <vt:lpstr>Higher education and the public</vt:lpstr>
      <vt:lpstr>Higher education and the public</vt:lpstr>
      <vt:lpstr>Higher education and the public</vt:lpstr>
      <vt:lpstr>Higher education and the public</vt:lpstr>
      <vt:lpstr>Higher education and the public</vt:lpstr>
      <vt:lpstr>Stakeholders in Higher Education Institutions:</vt:lpstr>
      <vt:lpstr>Missions and Objectives:</vt:lpstr>
      <vt:lpstr>Example Mission Statements</vt:lpstr>
      <vt:lpstr>Who works at these:</vt:lpstr>
      <vt:lpstr>The hierarchy of positions:</vt:lpstr>
      <vt:lpstr>Basic Structure of a University System</vt:lpstr>
      <vt:lpstr>Basic Structure of a Campus</vt:lpstr>
      <vt:lpstr>PowerPoint Presentation</vt:lpstr>
      <vt:lpstr>PowerPoint Presentation</vt:lpstr>
      <vt:lpstr>PowerPoint Presentation</vt:lpstr>
      <vt:lpstr>Departmental Structures:</vt:lpstr>
      <vt:lpstr>Departmental Structures:</vt:lpstr>
      <vt:lpstr>College Structures:</vt:lpstr>
      <vt:lpstr>Budgets:</vt:lpstr>
      <vt:lpstr>Departmental Budgets:</vt:lpstr>
      <vt:lpstr>Indirect Costs or F&amp;A:</vt:lpstr>
      <vt:lpstr>Indirect Cost Returns to Faculty:</vt:lpstr>
      <vt:lpstr>Faculty Compensation:</vt:lpstr>
      <vt:lpstr>Faculty Compensation:</vt:lpstr>
      <vt:lpstr>Faculty Compensation:</vt:lpstr>
      <vt:lpstr>Faculty Roles:</vt:lpstr>
      <vt:lpstr>Faculty Roles:</vt:lpstr>
      <vt:lpstr>Faculty Roles:</vt:lpstr>
      <vt:lpstr>Faculty Roles:</vt:lpstr>
      <vt:lpstr>Faculty Evaluation:</vt:lpstr>
      <vt:lpstr>Faculty Evaluation:</vt:lpstr>
      <vt:lpstr>Faculty Evaluation:</vt:lpstr>
      <vt:lpstr>Faculty Evaluation:</vt:lpstr>
      <vt:lpstr>Other Academic Positions:</vt:lpstr>
      <vt:lpstr>Transitions of Career Stages:</vt:lpstr>
      <vt:lpstr>Transitions of Career Stages:</vt:lpstr>
      <vt:lpstr>Transitions of Career Stages:</vt:lpstr>
      <vt:lpstr>Faculty Search Processes:</vt:lpstr>
      <vt:lpstr>Faculty Search Processes:</vt:lpstr>
      <vt:lpstr>First Faculty Position Search:</vt:lpstr>
      <vt:lpstr>First Faculty Position Search:</vt:lpstr>
      <vt:lpstr>First Faculty Position Search:</vt:lpstr>
      <vt:lpstr>First Faculty Position Search:</vt:lpstr>
      <vt:lpstr>First Faculty Position Search:</vt:lpstr>
      <vt:lpstr>First Faculty Position Search:</vt:lpstr>
      <vt:lpstr>Moving after the First Position:</vt:lpstr>
      <vt:lpstr>Moving after the First Position:</vt:lpstr>
      <vt:lpstr>Moving Later in your Career:</vt:lpstr>
      <vt:lpstr>Moving Outside Academia:</vt:lpstr>
      <vt:lpstr>Mentoring: Getting and Giving:</vt:lpstr>
      <vt:lpstr>Mentoring: Getting and Giving:</vt:lpstr>
      <vt:lpstr>Mentoring: Getting it:</vt:lpstr>
      <vt:lpstr>Mentoring: Getting it:</vt:lpstr>
      <vt:lpstr>Mentoring: Giving it:</vt:lpstr>
      <vt:lpstr>Mentoring: Giving it:</vt:lpstr>
      <vt:lpstr>Mentoring: Giving it:</vt:lpstr>
      <vt:lpstr>Mentoring: Giving it:</vt:lpstr>
      <vt:lpstr>Mentoring: Giving it:</vt:lpstr>
      <vt:lpstr>Mentoring: Giving it:</vt:lpstr>
      <vt:lpstr>Mentoring: Giving it:</vt:lpstr>
      <vt:lpstr>Enhancing Your Teaching:</vt:lpstr>
      <vt:lpstr>Enhancing Your Teaching:</vt:lpstr>
      <vt:lpstr>Enhancing Your Teaching:</vt:lpstr>
      <vt:lpstr>Enhancing Your Teaching:</vt:lpstr>
      <vt:lpstr>Enhancing Your Teaching:</vt:lpstr>
      <vt:lpstr>Enhancing Your Teaching:</vt:lpstr>
      <vt:lpstr>Dealing with Difficult People:</vt:lpstr>
      <vt:lpstr>Dealing with Difficult People:</vt:lpstr>
      <vt:lpstr>Dealing with Difficult People:</vt:lpstr>
      <vt:lpstr>Dealing with Difficult People:</vt:lpstr>
      <vt:lpstr>Dealing with Difficult People:</vt:lpstr>
      <vt:lpstr>Getting Funding for your Scholarship:</vt:lpstr>
      <vt:lpstr>Getting Funding for your Scholarship:</vt:lpstr>
      <vt:lpstr>Getting Funding for your Scholarship:</vt:lpstr>
      <vt:lpstr>Getting Funding for your Scholarship:</vt:lpstr>
      <vt:lpstr>Getting Funding for your Scholarship:</vt:lpstr>
      <vt:lpstr>Getting Funding for your Scholarship:</vt:lpstr>
      <vt:lpstr>Getting Funding for your Scholarship:</vt:lpstr>
      <vt:lpstr>Getting Funding for your Scholarship:</vt:lpstr>
      <vt:lpstr>Getting Funding for your Scholarship:</vt:lpstr>
      <vt:lpstr>Getting Funding for your Scholarship:</vt:lpstr>
      <vt:lpstr>Getting Funding for your Scholarship:</vt:lpstr>
      <vt:lpstr>Getting Funding for your Scholarship:</vt:lpstr>
      <vt:lpstr>Getting Funding for your Scholarship:</vt:lpstr>
      <vt:lpstr>Getting Funding for your Scholarship:</vt:lpstr>
      <vt:lpstr>Getting Funding for your Scholarship:</vt:lpstr>
      <vt:lpstr>Getting Funding for your Scholarship:</vt:lpstr>
      <vt:lpstr>Getting Funding for your Scholarship:</vt:lpstr>
      <vt:lpstr>Getting Funding for your Scholarship:</vt:lpstr>
      <vt:lpstr>Getting Funding for your Scholarship:</vt:lpstr>
      <vt:lpstr>Getting Funding for your Scholarship:</vt:lpstr>
      <vt:lpstr>Getting Funding for your Scholarship:</vt:lpstr>
      <vt:lpstr>Getting Funding for your Scholarship:</vt:lpstr>
      <vt:lpstr>Getting Funding for your Scholarship:</vt:lpstr>
      <vt:lpstr>Administrators and how they impact your career</vt:lpstr>
      <vt:lpstr>Administrators and how they impact your career</vt:lpstr>
      <vt:lpstr>Administrators and how they impact your career</vt:lpstr>
      <vt:lpstr>Administrators and how they impact your career</vt:lpstr>
      <vt:lpstr>Preparing for Evaluations</vt:lpstr>
      <vt:lpstr>Preparing for Evaluations</vt:lpstr>
      <vt:lpstr>Participating in the broader academic community:</vt:lpstr>
      <vt:lpstr>Participating in the broader academic community:</vt:lpstr>
      <vt:lpstr>Participating in the broader academic community:</vt:lpstr>
      <vt:lpstr>Building Effective Collaboration:</vt:lpstr>
      <vt:lpstr>Building Effective Collaboration:</vt:lpstr>
      <vt:lpstr> Fostering Interdisciplinary Collaboration: My Tips</vt:lpstr>
      <vt:lpstr> Fostering Interdisciplinary Collaboration: My Tips</vt:lpstr>
      <vt:lpstr>Building Balance in your Life:</vt:lpstr>
      <vt:lpstr>Building Balance in your Life:</vt:lpstr>
      <vt:lpstr>Building Balance in your Life:</vt:lpstr>
      <vt:lpstr>Building Balance in your Life:</vt:lpstr>
      <vt:lpstr>Building Balance in your Life:</vt:lpstr>
      <vt:lpstr>Time Management:</vt:lpstr>
      <vt:lpstr>Time Management:</vt:lpstr>
      <vt:lpstr>Time Management:</vt:lpstr>
    </vt:vector>
  </TitlesOfParts>
  <Company>TIEM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Spatial Control and Individual-Based Modeling: Bears and Hunting in the Southern Appalachians</dc:title>
  <dc:creator>Scott M. Duke-Sylvester</dc:creator>
  <cp:lastModifiedBy>Gross, Louis J</cp:lastModifiedBy>
  <cp:revision>721</cp:revision>
  <cp:lastPrinted>2001-07-31T20:27:52Z</cp:lastPrinted>
  <dcterms:created xsi:type="dcterms:W3CDTF">2001-07-27T14:29:20Z</dcterms:created>
  <dcterms:modified xsi:type="dcterms:W3CDTF">2026-01-28T17:33:22Z</dcterms:modified>
</cp:coreProperties>
</file>