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474" r:id="rId2"/>
    <p:sldId id="946" r:id="rId3"/>
    <p:sldId id="1052" r:id="rId4"/>
    <p:sldId id="1053" r:id="rId5"/>
    <p:sldId id="1054" r:id="rId6"/>
    <p:sldId id="1055" r:id="rId7"/>
    <p:sldId id="1056" r:id="rId8"/>
    <p:sldId id="1057" r:id="rId9"/>
    <p:sldId id="1058" r:id="rId10"/>
    <p:sldId id="1064" r:id="rId11"/>
    <p:sldId id="1063" r:id="rId12"/>
    <p:sldId id="1059" r:id="rId13"/>
    <p:sldId id="1060" r:id="rId14"/>
    <p:sldId id="1061" r:id="rId15"/>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D8A300"/>
    <a:srgbClr val="FFFF66"/>
    <a:srgbClr val="CC3399"/>
    <a:srgbClr val="660033"/>
    <a:srgbClr val="FFCC00"/>
    <a:srgbClr val="FF66CC"/>
    <a:srgbClr val="33CC33"/>
    <a:srgbClr val="0000F3"/>
    <a:srgbClr val="000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99"/>
    <p:restoredTop sz="94565"/>
  </p:normalViewPr>
  <p:slideViewPr>
    <p:cSldViewPr>
      <p:cViewPr varScale="1">
        <p:scale>
          <a:sx n="102" d="100"/>
          <a:sy n="102" d="100"/>
        </p:scale>
        <p:origin x="1312" y="192"/>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10</a:t>
            </a:fld>
            <a:endParaRPr lang="en-US" altLang="en-US" sz="1200" b="0"/>
          </a:p>
        </p:txBody>
      </p:sp>
    </p:spTree>
    <p:extLst>
      <p:ext uri="{BB962C8B-B14F-4D97-AF65-F5344CB8AC3E}">
        <p14:creationId xmlns:p14="http://schemas.microsoft.com/office/powerpoint/2010/main" val="1905486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11</a:t>
            </a:fld>
            <a:endParaRPr lang="en-US" altLang="en-US" sz="1200" b="0"/>
          </a:p>
        </p:txBody>
      </p:sp>
    </p:spTree>
    <p:extLst>
      <p:ext uri="{BB962C8B-B14F-4D97-AF65-F5344CB8AC3E}">
        <p14:creationId xmlns:p14="http://schemas.microsoft.com/office/powerpoint/2010/main" val="1238520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12</a:t>
            </a:fld>
            <a:endParaRPr lang="en-US" altLang="en-US" sz="1200" b="0"/>
          </a:p>
        </p:txBody>
      </p:sp>
    </p:spTree>
    <p:extLst>
      <p:ext uri="{BB962C8B-B14F-4D97-AF65-F5344CB8AC3E}">
        <p14:creationId xmlns:p14="http://schemas.microsoft.com/office/powerpoint/2010/main" val="1593800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13</a:t>
            </a:fld>
            <a:endParaRPr lang="en-US" altLang="en-US" sz="1200" b="0"/>
          </a:p>
        </p:txBody>
      </p:sp>
    </p:spTree>
    <p:extLst>
      <p:ext uri="{BB962C8B-B14F-4D97-AF65-F5344CB8AC3E}">
        <p14:creationId xmlns:p14="http://schemas.microsoft.com/office/powerpoint/2010/main" val="2292687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14</a:t>
            </a:fld>
            <a:endParaRPr lang="en-US" altLang="en-US" sz="1200" b="0"/>
          </a:p>
        </p:txBody>
      </p:sp>
    </p:spTree>
    <p:extLst>
      <p:ext uri="{BB962C8B-B14F-4D97-AF65-F5344CB8AC3E}">
        <p14:creationId xmlns:p14="http://schemas.microsoft.com/office/powerpoint/2010/main" val="2069120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2515783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1737263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2736513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2776237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3658202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2162650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9</a:t>
            </a:fld>
            <a:endParaRPr lang="en-US" altLang="en-US" sz="1200" b="0"/>
          </a:p>
        </p:txBody>
      </p:sp>
    </p:spTree>
    <p:extLst>
      <p:ext uri="{BB962C8B-B14F-4D97-AF65-F5344CB8AC3E}">
        <p14:creationId xmlns:p14="http://schemas.microsoft.com/office/powerpoint/2010/main" val="2403479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 xmlns:a14="http://schemas.microsoft.com/office/drawing/2010/main">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141412" y="4619625"/>
            <a:ext cx="7924800" cy="193198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dirty="0">
                <a:cs typeface="+mn-cs"/>
              </a:rPr>
              <a:t>Getting Funding for Your Scholarship: Initial Comments, How Hard is it, Funding Mechanisms, The Grant Process, Where to Submit</a:t>
            </a:r>
          </a:p>
          <a:p>
            <a:pPr algn="l" defTabSz="971435">
              <a:defRPr/>
            </a:pPr>
            <a:r>
              <a:rPr lang="en-US" sz="3000" b="0" kern="0" dirty="0">
                <a:cs typeface="+mn-cs"/>
              </a:rPr>
              <a:t>                            April 12,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495425"/>
            <a:ext cx="8029575" cy="6324600"/>
          </a:xfrm>
          <a:ln>
            <a:solidFill>
              <a:schemeClr val="bg1"/>
            </a:solidFill>
          </a:ln>
        </p:spPr>
        <p:txBody>
          <a:bodyPr/>
          <a:lstStyle/>
          <a:p>
            <a:pPr>
              <a:lnSpc>
                <a:spcPct val="90000"/>
              </a:lnSpc>
              <a:buFontTx/>
              <a:buNone/>
              <a:defRPr/>
            </a:pPr>
            <a:r>
              <a:rPr lang="en-US" sz="2600" i="1" dirty="0"/>
              <a:t>Types of external funding mechanisms: A special tip for NSF awards</a:t>
            </a:r>
          </a:p>
          <a:p>
            <a:pPr>
              <a:lnSpc>
                <a:spcPct val="90000"/>
              </a:lnSpc>
              <a:buFontTx/>
              <a:buNone/>
              <a:defRPr/>
            </a:pPr>
            <a:r>
              <a:rPr lang="en-US" sz="2600" b="1" dirty="0"/>
              <a:t>DCL – Dear Colleague Letter</a:t>
            </a:r>
            <a:r>
              <a:rPr lang="en-US" sz="2600" dirty="0"/>
              <a:t>– these are used by NSF to make announcements of new initiatives that are not handled through the typical proposal grant and review process. They are now one of the easiest ways to obtain NSF support, typically for smaller pilot projects, conferences, etc. A DCL will announce a new initiative, inform you about the funding mechanisms, and often note that you should contact particular program officers with your idea prior to submitting a full proposal. There may be back-and-forth with a program officers prior to them asking you to submit</a:t>
            </a:r>
          </a:p>
        </p:txBody>
      </p:sp>
    </p:spTree>
    <p:extLst>
      <p:ext uri="{BB962C8B-B14F-4D97-AF65-F5344CB8AC3E}">
        <p14:creationId xmlns:p14="http://schemas.microsoft.com/office/powerpoint/2010/main" val="153985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50812" y="-180975"/>
            <a:ext cx="9372600"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809625"/>
            <a:ext cx="8029575" cy="6324600"/>
          </a:xfrm>
          <a:ln>
            <a:solidFill>
              <a:schemeClr val="bg1"/>
            </a:solidFill>
          </a:ln>
        </p:spPr>
        <p:txBody>
          <a:bodyPr/>
          <a:lstStyle/>
          <a:p>
            <a:pPr>
              <a:lnSpc>
                <a:spcPct val="90000"/>
              </a:lnSpc>
              <a:buFontTx/>
              <a:buNone/>
              <a:defRPr/>
            </a:pPr>
            <a:r>
              <a:rPr lang="en-US" sz="2600" i="1" dirty="0"/>
              <a:t>Changes to awards:</a:t>
            </a:r>
          </a:p>
          <a:p>
            <a:pPr>
              <a:lnSpc>
                <a:spcPct val="90000"/>
              </a:lnSpc>
              <a:buFontTx/>
              <a:buNone/>
              <a:defRPr/>
            </a:pPr>
            <a:r>
              <a:rPr lang="en-US" sz="2600" b="1" dirty="0"/>
              <a:t>Supplements</a:t>
            </a:r>
            <a:r>
              <a:rPr lang="en-US" sz="2600" dirty="0"/>
              <a:t> – these are additions to awards to allow you to carry out some new work that is aligned with the effort on the original award. Typical supplements at NSF are for an REU student to work on the project, a workshop/tutorial to promulgate the research being done.</a:t>
            </a:r>
          </a:p>
          <a:p>
            <a:pPr>
              <a:lnSpc>
                <a:spcPct val="90000"/>
              </a:lnSpc>
              <a:buFontTx/>
              <a:buNone/>
              <a:defRPr/>
            </a:pPr>
            <a:r>
              <a:rPr lang="en-US" sz="2600" b="1" dirty="0"/>
              <a:t>Modifications</a:t>
            </a:r>
            <a:r>
              <a:rPr lang="en-US" sz="2600" dirty="0"/>
              <a:t> – these are changes to a contract to provide additional funding, modify the tasks/deliverables, change the time period for the award.</a:t>
            </a:r>
          </a:p>
          <a:p>
            <a:pPr>
              <a:lnSpc>
                <a:spcPct val="90000"/>
              </a:lnSpc>
              <a:buFontTx/>
              <a:buNone/>
              <a:defRPr/>
            </a:pPr>
            <a:r>
              <a:rPr lang="en-US" sz="2600" b="1" dirty="0"/>
              <a:t>No Additional Cost Extension </a:t>
            </a:r>
            <a:r>
              <a:rPr lang="en-US" sz="2600" dirty="0"/>
              <a:t>– this extends the end date of a project, typically because you have funds remaining and the funding agency is OK with you continuing to work on the project</a:t>
            </a:r>
          </a:p>
          <a:p>
            <a:pPr>
              <a:lnSpc>
                <a:spcPct val="90000"/>
              </a:lnSpc>
              <a:buFontTx/>
              <a:buNone/>
              <a:defRPr/>
            </a:pPr>
            <a:r>
              <a:rPr lang="en-US" sz="2600" b="1" dirty="0" err="1"/>
              <a:t>Rebudget</a:t>
            </a:r>
            <a:r>
              <a:rPr lang="en-US" sz="2600" dirty="0"/>
              <a:t> – this allows you to change the amount being spent among the project components, your institution can approve sometimes, or agency may have to approve</a:t>
            </a:r>
          </a:p>
          <a:p>
            <a:pPr>
              <a:lnSpc>
                <a:spcPct val="90000"/>
              </a:lnSpc>
              <a:buFontTx/>
              <a:buNone/>
              <a:defRPr/>
            </a:pPr>
            <a:endParaRPr lang="en-US" sz="2600" dirty="0"/>
          </a:p>
          <a:p>
            <a:pPr>
              <a:lnSpc>
                <a:spcPct val="90000"/>
              </a:lnSpc>
              <a:buFontTx/>
              <a:buNone/>
              <a:defRPr/>
            </a:pPr>
            <a:endParaRPr lang="en-US" sz="2600" dirty="0"/>
          </a:p>
        </p:txBody>
      </p:sp>
    </p:spTree>
    <p:extLst>
      <p:ext uri="{BB962C8B-B14F-4D97-AF65-F5344CB8AC3E}">
        <p14:creationId xmlns:p14="http://schemas.microsoft.com/office/powerpoint/2010/main" val="99862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2" y="1260475"/>
            <a:ext cx="8029575" cy="6324600"/>
          </a:xfrm>
          <a:ln>
            <a:solidFill>
              <a:schemeClr val="bg1"/>
            </a:solidFill>
          </a:ln>
        </p:spPr>
        <p:txBody>
          <a:bodyPr/>
          <a:lstStyle/>
          <a:p>
            <a:pPr>
              <a:lnSpc>
                <a:spcPct val="90000"/>
              </a:lnSpc>
              <a:buFontTx/>
              <a:buNone/>
              <a:defRPr/>
            </a:pPr>
            <a:r>
              <a:rPr lang="en-US" sz="2400" i="1" dirty="0"/>
              <a:t>The process for getting an award</a:t>
            </a:r>
            <a:r>
              <a:rPr lang="en-US" sz="2400" dirty="0"/>
              <a:t>:</a:t>
            </a:r>
          </a:p>
          <a:p>
            <a:pPr>
              <a:lnSpc>
                <a:spcPct val="90000"/>
              </a:lnSpc>
              <a:buFontTx/>
              <a:buNone/>
              <a:defRPr/>
            </a:pPr>
            <a:r>
              <a:rPr lang="en-US" sz="2400" dirty="0"/>
              <a:t>(</a:t>
            </a:r>
            <a:r>
              <a:rPr lang="en-US" sz="2400" dirty="0" err="1"/>
              <a:t>i</a:t>
            </a:r>
            <a:r>
              <a:rPr lang="en-US" sz="2400" dirty="0"/>
              <a:t>) Have an idea that is supportable</a:t>
            </a:r>
          </a:p>
          <a:p>
            <a:pPr>
              <a:lnSpc>
                <a:spcPct val="90000"/>
              </a:lnSpc>
              <a:buFontTx/>
              <a:buNone/>
              <a:defRPr/>
            </a:pPr>
            <a:r>
              <a:rPr lang="en-US" sz="2400" dirty="0"/>
              <a:t>(ii) Find an appropriate agency and read the </a:t>
            </a:r>
            <a:r>
              <a:rPr lang="en-US" sz="2400" dirty="0" err="1"/>
              <a:t>rfp</a:t>
            </a:r>
            <a:r>
              <a:rPr lang="en-US" sz="2400" dirty="0"/>
              <a:t> (Request For Proposals)</a:t>
            </a:r>
          </a:p>
          <a:p>
            <a:pPr>
              <a:lnSpc>
                <a:spcPct val="90000"/>
              </a:lnSpc>
              <a:buFontTx/>
              <a:buNone/>
              <a:defRPr/>
            </a:pPr>
            <a:r>
              <a:rPr lang="en-US" sz="2400" dirty="0"/>
              <a:t>(iii) Write the proposal and submit it</a:t>
            </a:r>
          </a:p>
          <a:p>
            <a:pPr>
              <a:lnSpc>
                <a:spcPct val="90000"/>
              </a:lnSpc>
              <a:buFontTx/>
              <a:buNone/>
              <a:defRPr/>
            </a:pPr>
            <a:r>
              <a:rPr lang="en-US" sz="2400" dirty="0"/>
              <a:t>(iv) Wait (anywhere from 2 months to 2 years or longer) </a:t>
            </a:r>
          </a:p>
          <a:p>
            <a:pPr>
              <a:lnSpc>
                <a:spcPct val="90000"/>
              </a:lnSpc>
              <a:buFontTx/>
              <a:buNone/>
              <a:defRPr/>
            </a:pPr>
            <a:r>
              <a:rPr lang="en-US" sz="2400" dirty="0"/>
              <a:t>(v) If accepted, typically a revised budget and revised scope of work is  needed (e.g. they cut the budget) - send this in and wait another couple of months</a:t>
            </a:r>
          </a:p>
          <a:p>
            <a:pPr>
              <a:lnSpc>
                <a:spcPct val="90000"/>
              </a:lnSpc>
              <a:buFontTx/>
              <a:buNone/>
              <a:defRPr/>
            </a:pPr>
            <a:r>
              <a:rPr lang="en-US" sz="2400" dirty="0"/>
              <a:t>(vi) If denied, read the reviews, decide if resubmission might be successful and if so, revise based upon the reviewers comments and resubmit. Otherwise submit to a different agency, or choose a different idea to submit, and go back to (iii)</a:t>
            </a:r>
          </a:p>
          <a:p>
            <a:pPr>
              <a:lnSpc>
                <a:spcPct val="90000"/>
              </a:lnSpc>
              <a:buFontTx/>
              <a:buNone/>
              <a:defRPr/>
            </a:pPr>
            <a:r>
              <a:rPr lang="en-US" sz="2600" i="1" dirty="0"/>
              <a:t>The above can take 6 months to 2 years for first proposal - NSF typically takes 6 to 9 months after submission to decide on a proposal</a:t>
            </a:r>
          </a:p>
        </p:txBody>
      </p:sp>
    </p:spTree>
    <p:extLst>
      <p:ext uri="{BB962C8B-B14F-4D97-AF65-F5344CB8AC3E}">
        <p14:creationId xmlns:p14="http://schemas.microsoft.com/office/powerpoint/2010/main" val="4133370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2" y="1260475"/>
            <a:ext cx="8029575" cy="6324600"/>
          </a:xfrm>
          <a:ln>
            <a:solidFill>
              <a:schemeClr val="bg1"/>
            </a:solidFill>
          </a:ln>
        </p:spPr>
        <p:txBody>
          <a:bodyPr/>
          <a:lstStyle/>
          <a:p>
            <a:pPr>
              <a:lnSpc>
                <a:spcPct val="90000"/>
              </a:lnSpc>
              <a:buFontTx/>
              <a:buNone/>
              <a:defRPr/>
            </a:pPr>
            <a:r>
              <a:rPr lang="en-US" sz="2400" i="1" dirty="0"/>
              <a:t>Deciding where to submit</a:t>
            </a:r>
            <a:r>
              <a:rPr lang="en-US" sz="2400" dirty="0"/>
              <a:t>:</a:t>
            </a:r>
          </a:p>
          <a:p>
            <a:pPr>
              <a:lnSpc>
                <a:spcPct val="90000"/>
              </a:lnSpc>
              <a:buFontTx/>
              <a:buNone/>
              <a:defRPr/>
            </a:pPr>
            <a:r>
              <a:rPr lang="en-US" sz="2400" dirty="0"/>
              <a:t>Where to submit depends on the idea, what the agency is currently funding, and how much funding you need. </a:t>
            </a:r>
          </a:p>
          <a:p>
            <a:pPr>
              <a:lnSpc>
                <a:spcPct val="90000"/>
              </a:lnSpc>
              <a:buFontTx/>
              <a:buNone/>
              <a:defRPr/>
            </a:pPr>
            <a:r>
              <a:rPr lang="en-US" sz="2400" dirty="0"/>
              <a:t>Be sure you are on the lists to get emails from the agencies of possible interest about their requests (every division at NSF sends out emails regarding new opportunities –</a:t>
            </a:r>
          </a:p>
          <a:p>
            <a:pPr>
              <a:lnSpc>
                <a:spcPct val="90000"/>
              </a:lnSpc>
              <a:buFontTx/>
              <a:buNone/>
              <a:defRPr/>
            </a:pPr>
            <a:r>
              <a:rPr lang="en-US" sz="2400" dirty="0"/>
              <a:t> </a:t>
            </a:r>
            <a:r>
              <a:rPr lang="en-US" sz="2400" dirty="0" err="1"/>
              <a:t>nsf-update@govdelivery.nsf.gov</a:t>
            </a:r>
            <a:r>
              <a:rPr lang="en-US" sz="2400" dirty="0"/>
              <a:t>). </a:t>
            </a:r>
          </a:p>
          <a:p>
            <a:pPr>
              <a:lnSpc>
                <a:spcPct val="90000"/>
              </a:lnSpc>
              <a:buFontTx/>
              <a:buNone/>
              <a:defRPr/>
            </a:pPr>
            <a:r>
              <a:rPr lang="en-US" sz="2400" dirty="0"/>
              <a:t>Most higher ed institutions have a contract with a firm that searches for awards of possible interest to you and send you a weekly listing from many agencies/foundations. At UTK this is called Pivot. Be sure to update your profiles on whatever product is used to ensure the listings you get are appropriate. Many professional societies send out similar emails or notes to lists about new programs that are of interest </a:t>
            </a:r>
          </a:p>
          <a:p>
            <a:pPr>
              <a:lnSpc>
                <a:spcPct val="90000"/>
              </a:lnSpc>
              <a:buFontTx/>
              <a:buNone/>
              <a:defRPr/>
            </a:pPr>
            <a:endParaRPr lang="en-US" sz="2600" i="1" dirty="0"/>
          </a:p>
        </p:txBody>
      </p:sp>
    </p:spTree>
    <p:extLst>
      <p:ext uri="{BB962C8B-B14F-4D97-AF65-F5344CB8AC3E}">
        <p14:creationId xmlns:p14="http://schemas.microsoft.com/office/powerpoint/2010/main" val="2206454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2" y="1260475"/>
            <a:ext cx="8029575" cy="6324600"/>
          </a:xfrm>
          <a:ln>
            <a:solidFill>
              <a:schemeClr val="bg1"/>
            </a:solidFill>
          </a:ln>
        </p:spPr>
        <p:txBody>
          <a:bodyPr/>
          <a:lstStyle/>
          <a:p>
            <a:pPr>
              <a:lnSpc>
                <a:spcPct val="90000"/>
              </a:lnSpc>
              <a:buFontTx/>
              <a:buNone/>
              <a:defRPr/>
            </a:pPr>
            <a:r>
              <a:rPr lang="en-US" sz="2400" i="1" dirty="0"/>
              <a:t>Deciding where to submit</a:t>
            </a:r>
            <a:r>
              <a:rPr lang="en-US" sz="2400" dirty="0"/>
              <a:t>:</a:t>
            </a:r>
          </a:p>
          <a:p>
            <a:pPr>
              <a:lnSpc>
                <a:spcPct val="90000"/>
              </a:lnSpc>
              <a:buFontTx/>
              <a:buNone/>
              <a:defRPr/>
            </a:pPr>
            <a:r>
              <a:rPr lang="en-US" sz="2400" dirty="0"/>
              <a:t>Aside from NSF, NIH and some competitive grants programs in other agencies, much Federal R&amp;D funding is project driven or task-specific. You have to be doing something directly related to their project, or have an approach that can be made useful for their project, in order to be supported. To be successful here requires building a relationship with a particular program manager at the agency until they eventually ask you to submit a proposal (which may or may not be connected to one of their formal proposal announcements). So networking to cultivate a relationship with a program manager is essential for success from many agencies (DoD is like this) – they are cultivating you and you are cultivating them. </a:t>
            </a:r>
          </a:p>
          <a:p>
            <a:pPr>
              <a:lnSpc>
                <a:spcPct val="90000"/>
              </a:lnSpc>
              <a:buFontTx/>
              <a:buNone/>
              <a:defRPr/>
            </a:pPr>
            <a:r>
              <a:rPr lang="en-US" sz="2400" dirty="0"/>
              <a:t>Private Foundations are typically very difficult to obtain funding from without having “connections” to their funding officers. Many Foundations accept applications for funding on from those who are “invited” to apply. </a:t>
            </a:r>
          </a:p>
          <a:p>
            <a:pPr>
              <a:lnSpc>
                <a:spcPct val="90000"/>
              </a:lnSpc>
              <a:buFontTx/>
              <a:buNone/>
              <a:defRPr/>
            </a:pPr>
            <a:endParaRPr lang="en-US" sz="2600" i="1" dirty="0"/>
          </a:p>
        </p:txBody>
      </p:sp>
    </p:spTree>
    <p:extLst>
      <p:ext uri="{BB962C8B-B14F-4D97-AF65-F5344CB8AC3E}">
        <p14:creationId xmlns:p14="http://schemas.microsoft.com/office/powerpoint/2010/main" val="251589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Initial Overall Comments: </a:t>
            </a:r>
          </a:p>
          <a:p>
            <a:pPr>
              <a:lnSpc>
                <a:spcPct val="90000"/>
              </a:lnSpc>
              <a:buFontTx/>
              <a:buNone/>
              <a:defRPr/>
            </a:pPr>
            <a:r>
              <a:rPr lang="en-US" sz="2600" dirty="0"/>
              <a:t>You will be frustrated (everyone is) – so be prepared for rejection and expect it</a:t>
            </a:r>
          </a:p>
          <a:p>
            <a:pPr>
              <a:lnSpc>
                <a:spcPct val="90000"/>
              </a:lnSpc>
              <a:buFontTx/>
              <a:buNone/>
              <a:defRPr/>
            </a:pPr>
            <a:r>
              <a:rPr lang="en-US" sz="2600" dirty="0"/>
              <a:t>Don’t expect that you will be highly successful – very few faculty ever attract substantial external funding. If you are regularly bringing in some external funding, then you are more successful than most of your colleagues. </a:t>
            </a:r>
          </a:p>
          <a:p>
            <a:pPr>
              <a:lnSpc>
                <a:spcPct val="90000"/>
              </a:lnSpc>
              <a:buFontTx/>
              <a:buNone/>
              <a:defRPr/>
            </a:pPr>
            <a:r>
              <a:rPr lang="en-US" sz="2600" dirty="0"/>
              <a:t>All money is not the same – some requires huge effort for very little funding, some has no allowable indirect costs.</a:t>
            </a:r>
          </a:p>
          <a:p>
            <a:pPr>
              <a:lnSpc>
                <a:spcPct val="90000"/>
              </a:lnSpc>
              <a:buFontTx/>
              <a:buNone/>
              <a:defRPr/>
            </a:pPr>
            <a:r>
              <a:rPr lang="en-US" sz="2600" dirty="0"/>
              <a:t>Not every institution has the capacity to support success in obtaining external funding, and there are tremendous differences between institutions in their capacity to assist in obtaining funding from different sources. Any lack of success may be because your institution is not set up to assist adequately.</a:t>
            </a:r>
          </a:p>
        </p:txBody>
      </p:sp>
    </p:spTree>
    <p:extLst>
      <p:ext uri="{BB962C8B-B14F-4D97-AF65-F5344CB8AC3E}">
        <p14:creationId xmlns:p14="http://schemas.microsoft.com/office/powerpoint/2010/main" val="266588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How hard is it? Background data on NSF awards (2017): </a:t>
            </a:r>
          </a:p>
          <a:p>
            <a:pPr>
              <a:lnSpc>
                <a:spcPct val="90000"/>
              </a:lnSpc>
              <a:buFontTx/>
              <a:buNone/>
              <a:defRPr/>
            </a:pPr>
            <a:r>
              <a:rPr lang="en-US" sz="2600" dirty="0"/>
              <a:t>Of research proposals submitted (82% of all proposals to NSF), only 21% were funded. There is variation between programs though.</a:t>
            </a:r>
          </a:p>
          <a:p>
            <a:pPr>
              <a:lnSpc>
                <a:spcPct val="90000"/>
              </a:lnSpc>
              <a:buFontTx/>
              <a:buNone/>
              <a:defRPr/>
            </a:pPr>
            <a:r>
              <a:rPr lang="en-US" sz="2600" dirty="0"/>
              <a:t>Early career PI funding rate was 18%, vs. 22% to other PIs</a:t>
            </a:r>
          </a:p>
          <a:p>
            <a:pPr>
              <a:lnSpc>
                <a:spcPct val="90000"/>
              </a:lnSpc>
              <a:buFontTx/>
              <a:buNone/>
              <a:defRPr/>
            </a:pPr>
            <a:r>
              <a:rPr lang="en-US" sz="2600" dirty="0"/>
              <a:t>The 3-year funding rate was 39%, meaning that of all PIs who submitted a proposal over 3 years, 39% received at least one award.</a:t>
            </a:r>
          </a:p>
          <a:p>
            <a:pPr>
              <a:lnSpc>
                <a:spcPct val="90000"/>
              </a:lnSpc>
              <a:buFontTx/>
              <a:buNone/>
              <a:defRPr/>
            </a:pPr>
            <a:r>
              <a:rPr lang="en-US" sz="2600" dirty="0"/>
              <a:t>Average number of proposals submitted to obtain an award was 2.4 – so for those who did get an award during those 3 years, on average they submitted 2.4 proposals</a:t>
            </a:r>
          </a:p>
          <a:p>
            <a:pPr>
              <a:lnSpc>
                <a:spcPct val="90000"/>
              </a:lnSpc>
              <a:buFontTx/>
              <a:buNone/>
              <a:defRPr/>
            </a:pPr>
            <a:r>
              <a:rPr lang="en-US" sz="2600" dirty="0"/>
              <a:t>Average annual award amount was $169K and average duration of award was 2.9 years. Median award size was  about $130K. These values vary tremendously across programs. </a:t>
            </a:r>
          </a:p>
        </p:txBody>
      </p:sp>
      <p:sp>
        <p:nvSpPr>
          <p:cNvPr id="2" name="TextBox 1">
            <a:extLst>
              <a:ext uri="{FF2B5EF4-FFF2-40B4-BE49-F238E27FC236}">
                <a16:creationId xmlns:a16="http://schemas.microsoft.com/office/drawing/2014/main" id="{B6D5B0D3-B8A9-F542-B17C-36A5885E759F}"/>
              </a:ext>
            </a:extLst>
          </p:cNvPr>
          <p:cNvSpPr txBox="1"/>
          <p:nvPr/>
        </p:nvSpPr>
        <p:spPr>
          <a:xfrm>
            <a:off x="671989" y="7134225"/>
            <a:ext cx="7596187" cy="338554"/>
          </a:xfrm>
          <a:prstGeom prst="rect">
            <a:avLst/>
          </a:prstGeom>
          <a:noFill/>
        </p:spPr>
        <p:txBody>
          <a:bodyPr wrap="square" rtlCol="0">
            <a:spAutoFit/>
          </a:bodyPr>
          <a:lstStyle/>
          <a:p>
            <a:r>
              <a:rPr lang="en-US" sz="1600" dirty="0"/>
              <a:t>https://</a:t>
            </a:r>
            <a:r>
              <a:rPr lang="en-US" sz="1600" dirty="0" err="1"/>
              <a:t>www.nsf.gov</a:t>
            </a:r>
            <a:r>
              <a:rPr lang="en-US" sz="1600" dirty="0"/>
              <a:t>/</a:t>
            </a:r>
            <a:r>
              <a:rPr lang="en-US" sz="1600" dirty="0" err="1"/>
              <a:t>nsb</a:t>
            </a:r>
            <a:r>
              <a:rPr lang="en-US" sz="1600" dirty="0"/>
              <a:t>/publications/2018/nsb201915.pdf</a:t>
            </a:r>
          </a:p>
        </p:txBody>
      </p:sp>
    </p:spTree>
    <p:extLst>
      <p:ext uri="{BB962C8B-B14F-4D97-AF65-F5344CB8AC3E}">
        <p14:creationId xmlns:p14="http://schemas.microsoft.com/office/powerpoint/2010/main" val="29623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Types of external funding mechanisms:</a:t>
            </a:r>
          </a:p>
          <a:p>
            <a:pPr>
              <a:lnSpc>
                <a:spcPct val="90000"/>
              </a:lnSpc>
              <a:buFontTx/>
              <a:buNone/>
              <a:defRPr/>
            </a:pPr>
            <a:r>
              <a:rPr lang="en-US" sz="2600" b="1" dirty="0"/>
              <a:t>Grants</a:t>
            </a:r>
            <a:r>
              <a:rPr lang="en-US" sz="2600" dirty="0"/>
              <a:t> – these are the most common from NSF, NIH, DOE, private Foundations, etc. They support specific research/education projects using a formal proposal process. There are no specific “deliverables” but you are expected to carry out the man objectives in the proposal. So, if you included a workshop, tutorial, etc. in the proposal you must carry out those activities. However, there is considerable flexibility to modify the specific research efforts you proposed to do. Training grants are somewhat less flexible – you are expected to carry out whatever educational program you proposed (e.g. undergrad research, graduate training, etc.). Virtually all grants are awarded to the institution, not to the faculty member. </a:t>
            </a:r>
          </a:p>
          <a:p>
            <a:pPr>
              <a:lnSpc>
                <a:spcPct val="90000"/>
              </a:lnSpc>
              <a:buFontTx/>
              <a:buNone/>
              <a:defRPr/>
            </a:pPr>
            <a:r>
              <a:rPr lang="en-US" sz="2600" dirty="0"/>
              <a:t>fellowships, coop agreements, contracts.</a:t>
            </a:r>
          </a:p>
        </p:txBody>
      </p:sp>
    </p:spTree>
    <p:extLst>
      <p:ext uri="{BB962C8B-B14F-4D97-AF65-F5344CB8AC3E}">
        <p14:creationId xmlns:p14="http://schemas.microsoft.com/office/powerpoint/2010/main" val="2516621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Types of external funding mechanisms:</a:t>
            </a:r>
          </a:p>
          <a:p>
            <a:pPr>
              <a:lnSpc>
                <a:spcPct val="90000"/>
              </a:lnSpc>
              <a:buFontTx/>
              <a:buNone/>
              <a:defRPr/>
            </a:pPr>
            <a:r>
              <a:rPr lang="en-US" sz="2600" b="1" dirty="0"/>
              <a:t>Contracts</a:t>
            </a:r>
            <a:r>
              <a:rPr lang="en-US" sz="2600" dirty="0"/>
              <a:t> – these are the most common from industry and from various government agencies in which there are specific tasks to carry out – you are providing “technical assistance” to the client. Many State-level awards to higher education institutions are contracts. These have “deliverables” meaning specific activities, reports, experiments, data collection, etc. that you are expected to carry out. Contracts are in general much less flexible than grants. Contracts are awarded to the institution and may well arise from a non-competitive process (e.g. you were specifically asked to carry out the work without there being a formal open proposal process), but often there is at least some form of “bid process”. </a:t>
            </a:r>
          </a:p>
          <a:p>
            <a:pPr>
              <a:lnSpc>
                <a:spcPct val="90000"/>
              </a:lnSpc>
              <a:buFontTx/>
              <a:buNone/>
              <a:defRPr/>
            </a:pPr>
            <a:endParaRPr lang="en-US" sz="2600" dirty="0"/>
          </a:p>
        </p:txBody>
      </p:sp>
    </p:spTree>
    <p:extLst>
      <p:ext uri="{BB962C8B-B14F-4D97-AF65-F5344CB8AC3E}">
        <p14:creationId xmlns:p14="http://schemas.microsoft.com/office/powerpoint/2010/main" val="118694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Types of external funding mechanisms:</a:t>
            </a:r>
          </a:p>
          <a:p>
            <a:pPr>
              <a:lnSpc>
                <a:spcPct val="90000"/>
              </a:lnSpc>
              <a:buFontTx/>
              <a:buNone/>
              <a:defRPr/>
            </a:pPr>
            <a:r>
              <a:rPr lang="en-US" sz="2600" b="1" dirty="0"/>
              <a:t>Cooperative agreements</a:t>
            </a:r>
            <a:r>
              <a:rPr lang="en-US" sz="2600" dirty="0"/>
              <a:t> – these are most common from various government agencies in which there is a collaboration expected between the agency staff and your institution. These may be research or education focused and how much collaboration there is with the agency is highly variable. Many Department of Interior units use these to foster collaborative efforts between their staff and college researchers (and there are formal “coop-units” from these agencies at colleges). </a:t>
            </a:r>
          </a:p>
          <a:p>
            <a:pPr>
              <a:lnSpc>
                <a:spcPct val="90000"/>
              </a:lnSpc>
              <a:buFontTx/>
              <a:buNone/>
              <a:defRPr/>
            </a:pPr>
            <a:r>
              <a:rPr lang="en-US" sz="2600" b="1" dirty="0"/>
              <a:t>Fellowships</a:t>
            </a:r>
            <a:r>
              <a:rPr lang="en-US" sz="2600" dirty="0"/>
              <a:t> – these can be awarded to the institution or to an individual faculty member. They may be for general support (e.g. a stipend for a leave), or may be targeted to a specific topic, area or individual. </a:t>
            </a:r>
          </a:p>
          <a:p>
            <a:pPr>
              <a:lnSpc>
                <a:spcPct val="90000"/>
              </a:lnSpc>
              <a:buFontTx/>
              <a:buNone/>
              <a:defRPr/>
            </a:pPr>
            <a:r>
              <a:rPr lang="en-US" sz="2600" dirty="0"/>
              <a:t> </a:t>
            </a:r>
          </a:p>
        </p:txBody>
      </p:sp>
    </p:spTree>
    <p:extLst>
      <p:ext uri="{BB962C8B-B14F-4D97-AF65-F5344CB8AC3E}">
        <p14:creationId xmlns:p14="http://schemas.microsoft.com/office/powerpoint/2010/main" val="95795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Types of external funding mechanisms:</a:t>
            </a:r>
          </a:p>
          <a:p>
            <a:pPr>
              <a:lnSpc>
                <a:spcPct val="90000"/>
              </a:lnSpc>
              <a:buFontTx/>
              <a:buNone/>
              <a:defRPr/>
            </a:pPr>
            <a:r>
              <a:rPr lang="en-US" sz="2600" b="1" dirty="0"/>
              <a:t>Sub-awards</a:t>
            </a:r>
            <a:r>
              <a:rPr lang="en-US" sz="2600" dirty="0"/>
              <a:t> – these typically arise because a grant is awarded to a particular university and there is a partnership with faculty at other universities so some of the funding is sent from the main institution receiving the award to other institutions. NSF awards may be handled in this way to foster partnerships between institutions, or they may be structured as “Collaborative proposals” in which each institution receives its own separate NSF award. </a:t>
            </a:r>
          </a:p>
          <a:p>
            <a:pPr>
              <a:lnSpc>
                <a:spcPct val="90000"/>
              </a:lnSpc>
              <a:buFontTx/>
              <a:buNone/>
              <a:defRPr/>
            </a:pPr>
            <a:r>
              <a:rPr lang="en-US" sz="2600" b="1" dirty="0"/>
              <a:t>Sub-contracts</a:t>
            </a:r>
            <a:r>
              <a:rPr lang="en-US" sz="2600" dirty="0"/>
              <a:t> – similar to sub-awards for grants but in this case one entity receives a contract (or a grant) and wishes another entity to carry out specific tasks. For example, many grants that require evaluation have sub-contracts to evaluation experts at other institutions to carry out the evaluations required. </a:t>
            </a:r>
          </a:p>
        </p:txBody>
      </p:sp>
    </p:spTree>
    <p:extLst>
      <p:ext uri="{BB962C8B-B14F-4D97-AF65-F5344CB8AC3E}">
        <p14:creationId xmlns:p14="http://schemas.microsoft.com/office/powerpoint/2010/main" val="3088826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Types of external funding mechanisms:</a:t>
            </a:r>
          </a:p>
          <a:p>
            <a:pPr>
              <a:lnSpc>
                <a:spcPct val="90000"/>
              </a:lnSpc>
              <a:buFontTx/>
              <a:buNone/>
              <a:defRPr/>
            </a:pPr>
            <a:r>
              <a:rPr lang="en-US" sz="2600" b="1" dirty="0"/>
              <a:t>Sub-awards</a:t>
            </a:r>
            <a:r>
              <a:rPr lang="en-US" sz="2600" dirty="0"/>
              <a:t> – these typically arise because a grant is awarded to a particular university and there is a partnership with faculty at other universities so some of the funding is sent from the main institution receiving the award to other institutions. NSF awards may be handled in this way to foster partnerships between institutions, or they may be structured as “Collaborative proposals” in which each institution receives its own separate NSF award. </a:t>
            </a:r>
          </a:p>
          <a:p>
            <a:pPr>
              <a:lnSpc>
                <a:spcPct val="90000"/>
              </a:lnSpc>
              <a:buFontTx/>
              <a:buNone/>
              <a:defRPr/>
            </a:pPr>
            <a:r>
              <a:rPr lang="en-US" sz="2600" b="1" dirty="0"/>
              <a:t>Sub-contracts</a:t>
            </a:r>
            <a:r>
              <a:rPr lang="en-US" sz="2600" dirty="0"/>
              <a:t> – similar to sub-awards for grants but in this case one entity receives a contract (or a grant) and wishes another entity to carry out specific tasks. For example, many grants that require evaluation have sub-contracts to evaluation experts at other institutions to carry out the evaluations required. </a:t>
            </a:r>
          </a:p>
        </p:txBody>
      </p:sp>
    </p:spTree>
    <p:extLst>
      <p:ext uri="{BB962C8B-B14F-4D97-AF65-F5344CB8AC3E}">
        <p14:creationId xmlns:p14="http://schemas.microsoft.com/office/powerpoint/2010/main" val="215327101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17792</TotalTime>
  <Words>2006</Words>
  <Application>Microsoft Macintosh PowerPoint</Application>
  <PresentationFormat>Custom</PresentationFormat>
  <Paragraphs>99</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Times New Roman</vt:lpstr>
      <vt:lpstr>Blank Presentation</vt:lpstr>
      <vt:lpstr>EEB 504 and EEB 607 - Spring 2021 - Careers in Academia: How to Enhance your Chances for Success</vt:lpstr>
      <vt:lpstr>Outline of course topics:</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891</cp:revision>
  <cp:lastPrinted>2001-07-31T20:27:52Z</cp:lastPrinted>
  <dcterms:created xsi:type="dcterms:W3CDTF">2001-07-27T14:29:20Z</dcterms:created>
  <dcterms:modified xsi:type="dcterms:W3CDTF">2021-04-19T01:58:14Z</dcterms:modified>
</cp:coreProperties>
</file>