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474" r:id="rId2"/>
    <p:sldId id="946" r:id="rId3"/>
    <p:sldId id="997" r:id="rId4"/>
    <p:sldId id="998" r:id="rId5"/>
    <p:sldId id="999" r:id="rId6"/>
    <p:sldId id="1006" r:id="rId7"/>
    <p:sldId id="1007" r:id="rId8"/>
    <p:sldId id="1008" r:id="rId9"/>
    <p:sldId id="1010" r:id="rId10"/>
    <p:sldId id="1009" r:id="rId11"/>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99"/>
    <p:restoredTop sz="94565"/>
  </p:normalViewPr>
  <p:slideViewPr>
    <p:cSldViewPr>
      <p:cViewPr varScale="1">
        <p:scale>
          <a:sx n="102" d="100"/>
          <a:sy n="102" d="100"/>
        </p:scale>
        <p:origin x="1312" y="192"/>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10</a:t>
            </a:fld>
            <a:endParaRPr lang="en-US" altLang="en-US" sz="1200" b="0"/>
          </a:p>
        </p:txBody>
      </p:sp>
    </p:spTree>
    <p:extLst>
      <p:ext uri="{BB962C8B-B14F-4D97-AF65-F5344CB8AC3E}">
        <p14:creationId xmlns:p14="http://schemas.microsoft.com/office/powerpoint/2010/main" val="281973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4017847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1038891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2143368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1912913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928355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3758457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343389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a14="http://schemas.microsoft.com/office/drawing/2010/main" xmlns="">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141412" y="4619625"/>
            <a:ext cx="7924800" cy="193198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a:cs typeface="+mn-cs"/>
              </a:rPr>
              <a:t>College Structure, Budgets</a:t>
            </a:r>
            <a:r>
              <a:rPr lang="en-US" sz="3000" b="0" kern="0" dirty="0">
                <a:cs typeface="+mn-cs"/>
              </a:rPr>
              <a:t>, Indirect Costs, </a:t>
            </a:r>
            <a:r>
              <a:rPr lang="en-US" sz="3000" b="0" kern="0">
                <a:cs typeface="+mn-cs"/>
              </a:rPr>
              <a:t>Faculty Compensation </a:t>
            </a:r>
            <a:endParaRPr lang="en-US" sz="3000" b="0" kern="0" dirty="0">
              <a:cs typeface="+mn-cs"/>
            </a:endParaRPr>
          </a:p>
          <a:p>
            <a:pPr algn="l" defTabSz="971435">
              <a:defRPr/>
            </a:pPr>
            <a:r>
              <a:rPr lang="en-US" sz="3000" b="0" kern="0" dirty="0">
                <a:cs typeface="+mn-cs"/>
              </a:rPr>
              <a:t>                            Feb 22,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Compensation:</a:t>
            </a:r>
          </a:p>
        </p:txBody>
      </p:sp>
      <p:sp>
        <p:nvSpPr>
          <p:cNvPr id="321539" name="Rectangle 3"/>
          <p:cNvSpPr>
            <a:spLocks noGrp="1" noChangeArrowheads="1"/>
          </p:cNvSpPr>
          <p:nvPr>
            <p:ph type="body" idx="1"/>
          </p:nvPr>
        </p:nvSpPr>
        <p:spPr>
          <a:xfrm>
            <a:off x="708024" y="885825"/>
            <a:ext cx="8029575" cy="6054725"/>
          </a:xfrm>
          <a:ln>
            <a:solidFill>
              <a:schemeClr val="bg1"/>
            </a:solidFill>
          </a:ln>
        </p:spPr>
        <p:txBody>
          <a:bodyPr/>
          <a:lstStyle/>
          <a:p>
            <a:pPr>
              <a:lnSpc>
                <a:spcPct val="90000"/>
              </a:lnSpc>
              <a:buFontTx/>
              <a:buNone/>
              <a:defRPr/>
            </a:pPr>
            <a:r>
              <a:rPr lang="en-US" sz="2600" b="1" i="1" dirty="0"/>
              <a:t>How can you make more money? </a:t>
            </a:r>
          </a:p>
          <a:p>
            <a:pPr>
              <a:lnSpc>
                <a:spcPct val="90000"/>
              </a:lnSpc>
              <a:defRPr/>
            </a:pPr>
            <a:r>
              <a:rPr lang="en-US" sz="2600" i="1" dirty="0"/>
              <a:t>Go somewhere else </a:t>
            </a:r>
            <a:r>
              <a:rPr lang="en-US" sz="2600" dirty="0"/>
              <a:t>– you often get a significant raise</a:t>
            </a:r>
          </a:p>
          <a:p>
            <a:pPr>
              <a:lnSpc>
                <a:spcPct val="90000"/>
              </a:lnSpc>
              <a:defRPr/>
            </a:pPr>
            <a:r>
              <a:rPr lang="en-US" sz="2600" i="1" dirty="0"/>
              <a:t>Get a grant </a:t>
            </a:r>
            <a:r>
              <a:rPr lang="en-US" sz="2600" dirty="0"/>
              <a:t>– you can pay yourself summer salary but only at the rate set by your base salary. Typical federal agencies limit this to 2 months summer pay. </a:t>
            </a:r>
          </a:p>
          <a:p>
            <a:pPr>
              <a:lnSpc>
                <a:spcPct val="90000"/>
              </a:lnSpc>
              <a:defRPr/>
            </a:pPr>
            <a:r>
              <a:rPr lang="en-US" sz="2600" i="1" dirty="0"/>
              <a:t>Get a promotion in rank </a:t>
            </a:r>
            <a:r>
              <a:rPr lang="en-US" sz="2600" dirty="0"/>
              <a:t>– there is a typical raise for this</a:t>
            </a:r>
          </a:p>
          <a:p>
            <a:pPr>
              <a:lnSpc>
                <a:spcPct val="90000"/>
              </a:lnSpc>
              <a:defRPr/>
            </a:pPr>
            <a:r>
              <a:rPr lang="en-US" sz="2600" i="1" dirty="0"/>
              <a:t>Teach in the summer </a:t>
            </a:r>
            <a:r>
              <a:rPr lang="en-US" sz="2600" dirty="0"/>
              <a:t>– rate will generally be lower than your normal salary for a course.</a:t>
            </a:r>
          </a:p>
          <a:p>
            <a:pPr>
              <a:lnSpc>
                <a:spcPct val="90000"/>
              </a:lnSpc>
              <a:defRPr/>
            </a:pPr>
            <a:r>
              <a:rPr lang="en-US" sz="2600" i="1" dirty="0"/>
              <a:t>Consult</a:t>
            </a:r>
            <a:r>
              <a:rPr lang="en-US" sz="2600" dirty="0"/>
              <a:t> – this should be in your professional areas, in which case you can typically spend 1 day a week and set your own rates. Money does not flow through the university.</a:t>
            </a:r>
          </a:p>
          <a:p>
            <a:pPr>
              <a:lnSpc>
                <a:spcPct val="90000"/>
              </a:lnSpc>
              <a:defRPr/>
            </a:pPr>
            <a:r>
              <a:rPr lang="en-US" sz="2600" i="1" dirty="0"/>
              <a:t>Get an endowed chair </a:t>
            </a:r>
            <a:r>
              <a:rPr lang="en-US" sz="2600" dirty="0"/>
              <a:t>– this is typically a supplement to your salary and to enhance the chances you might cultivate a donor to an endowment.</a:t>
            </a:r>
          </a:p>
          <a:p>
            <a:pPr>
              <a:lnSpc>
                <a:spcPct val="90000"/>
              </a:lnSpc>
              <a:defRPr/>
            </a:pPr>
            <a:r>
              <a:rPr lang="en-US" sz="2600" i="1" dirty="0"/>
              <a:t>Make an argument </a:t>
            </a:r>
            <a:r>
              <a:rPr lang="en-US" sz="2600" dirty="0"/>
              <a:t>- based on equity/compression.  </a:t>
            </a:r>
          </a:p>
          <a:p>
            <a:pPr>
              <a:lnSpc>
                <a:spcPct val="90000"/>
              </a:lnSpc>
              <a:buFontTx/>
              <a:buNone/>
              <a:defRPr/>
            </a:pPr>
            <a:endParaRPr lang="en-US" sz="2600" dirty="0"/>
          </a:p>
        </p:txBody>
      </p:sp>
    </p:spTree>
    <p:extLst>
      <p:ext uri="{BB962C8B-B14F-4D97-AF65-F5344CB8AC3E}">
        <p14:creationId xmlns:p14="http://schemas.microsoft.com/office/powerpoint/2010/main" val="382407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College Structures:</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dirty="0"/>
              <a:t>Colleges have their own structures that rely on participation from faculty in the departments that are part of the College. </a:t>
            </a:r>
          </a:p>
          <a:p>
            <a:pPr>
              <a:lnSpc>
                <a:spcPct val="90000"/>
              </a:lnSpc>
              <a:buFontTx/>
              <a:buNone/>
              <a:defRPr/>
            </a:pPr>
            <a:r>
              <a:rPr lang="en-US" sz="2600" dirty="0"/>
              <a:t>Governance documents – </a:t>
            </a:r>
          </a:p>
          <a:p>
            <a:pPr>
              <a:lnSpc>
                <a:spcPct val="90000"/>
              </a:lnSpc>
              <a:buFontTx/>
              <a:buNone/>
              <a:defRPr/>
            </a:pPr>
            <a:r>
              <a:rPr lang="en-US" sz="2600" dirty="0"/>
              <a:t>Bylaws of the College specify roles of Deans, their appointment process and evaluation; structure such as roles of Associate Deans (typically for faculty affairs, student affairs and research); any structure that groups departments into Divisions; committees such as curriculum, promotion and tenure (which looks at these for all departments in the College), and advisory; College-level guidelines for retention, promotion and tenure; selection of representatives to University Committees (e.g. Faculty Senate, Research Council, Teaching Council, University promotion and tenure Committee)</a:t>
            </a:r>
            <a:endParaRPr lang="en-US" sz="3200" b="1" dirty="0"/>
          </a:p>
        </p:txBody>
      </p:sp>
    </p:spTree>
    <p:extLst>
      <p:ext uri="{BB962C8B-B14F-4D97-AF65-F5344CB8AC3E}">
        <p14:creationId xmlns:p14="http://schemas.microsoft.com/office/powerpoint/2010/main" val="2029059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Budgets:</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dirty="0"/>
              <a:t>There are two basic budget models for universities which have implications for units at all levels:</a:t>
            </a:r>
          </a:p>
          <a:p>
            <a:pPr marL="514350" indent="-514350">
              <a:lnSpc>
                <a:spcPct val="90000"/>
              </a:lnSpc>
              <a:buFontTx/>
              <a:buAutoNum type="arabicParenBoth"/>
              <a:defRPr/>
            </a:pPr>
            <a:r>
              <a:rPr lang="en-US" sz="2600" b="1" i="1" dirty="0"/>
              <a:t>Historical budget </a:t>
            </a:r>
            <a:r>
              <a:rPr lang="en-US" sz="2600" dirty="0"/>
              <a:t>or incremental funding model – units receive an annual allocation of funds based on historical needs, mainly salary expenses for faculty and staff, and ask for new funds for special needs</a:t>
            </a:r>
          </a:p>
          <a:p>
            <a:pPr marL="514350" indent="-514350">
              <a:lnSpc>
                <a:spcPct val="90000"/>
              </a:lnSpc>
              <a:buFontTx/>
              <a:buAutoNum type="arabicParenBoth"/>
              <a:defRPr/>
            </a:pPr>
            <a:r>
              <a:rPr lang="en-US" sz="2600" b="1" i="1" dirty="0"/>
              <a:t>Responsibility-based budget </a:t>
            </a:r>
            <a:r>
              <a:rPr lang="en-US" sz="2600" dirty="0"/>
              <a:t>model – units receive annual funding based on student credit hours generated, majors graduated, external research funding received</a:t>
            </a:r>
          </a:p>
          <a:p>
            <a:pPr marL="0" indent="0">
              <a:lnSpc>
                <a:spcPct val="90000"/>
              </a:lnSpc>
              <a:buNone/>
              <a:defRPr/>
            </a:pPr>
            <a:r>
              <a:rPr lang="en-US" sz="2600" dirty="0"/>
              <a:t>In the first of these, Colleges and Departments focus on requests for new resources each year (e.g. new faculty/staff  positions). In the second of these, Colleges and Departments focus on gaining student credit hours, attracting students for degrees, allocating budgets to meet current needs and planning for new initiatives</a:t>
            </a:r>
          </a:p>
        </p:txBody>
      </p:sp>
    </p:spTree>
    <p:extLst>
      <p:ext uri="{BB962C8B-B14F-4D97-AF65-F5344CB8AC3E}">
        <p14:creationId xmlns:p14="http://schemas.microsoft.com/office/powerpoint/2010/main" val="228541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Departmental Budgets:</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b="1" i="1" dirty="0"/>
              <a:t>Expenditures:</a:t>
            </a:r>
            <a:r>
              <a:rPr lang="en-US" sz="2600" dirty="0"/>
              <a:t> In either budget model, most funding goes to salaries. New faculty/staff positions typically arise only from faculty who leave, unless the institution has a major initiative. GTA lines may be determined by the department based on teaching needs, or may be historical. Grad tuition waivers may be available centrally or may be charged to the unit. GRAs arise typically only from external grant support.</a:t>
            </a:r>
          </a:p>
          <a:p>
            <a:pPr>
              <a:lnSpc>
                <a:spcPct val="90000"/>
              </a:lnSpc>
              <a:buFontTx/>
              <a:buNone/>
              <a:defRPr/>
            </a:pPr>
            <a:r>
              <a:rPr lang="en-US" sz="2600" b="1" i="1" dirty="0"/>
              <a:t>Revenues:</a:t>
            </a:r>
            <a:r>
              <a:rPr lang="en-US" sz="2600" dirty="0"/>
              <a:t> Major portion is for teaching needs and arises either historically, or based on a formula for credits taught in the past from tuition and State support. Summer teaching may generate revenue depending upon university. External funding supports research faculty, postdocs, GRAs. Indirect cost returns (F&amp;A – Facilities and Administrative) from grant expenditures the previous year may be available. Endowment funding may be available but typically supports students. </a:t>
            </a:r>
          </a:p>
        </p:txBody>
      </p:sp>
    </p:spTree>
    <p:extLst>
      <p:ext uri="{BB962C8B-B14F-4D97-AF65-F5344CB8AC3E}">
        <p14:creationId xmlns:p14="http://schemas.microsoft.com/office/powerpoint/2010/main" val="315472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Indirect Costs or F&amp;A:</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b="1" i="1" dirty="0"/>
              <a:t>Indirect costs </a:t>
            </a:r>
            <a:r>
              <a:rPr lang="en-US" sz="2600" dirty="0"/>
              <a:t>(F&amp;A – Facilities and Administrative) are the costs charged to external funding for infrastructure such as phones, network, payroll systems, library, buildings, utilities, etc. The rate is typically 50% (full-F&amp;A) for research and lower for teaching awards. The rate is negotiated every few years by the university with one federal agency which sets the rate for all agencies. Some government agencies (e.g. Dept of Interior, State agencies) will not pay the full rate, and most private foundations will not pay any F&amp;A. </a:t>
            </a:r>
          </a:p>
          <a:p>
            <a:pPr>
              <a:lnSpc>
                <a:spcPct val="90000"/>
              </a:lnSpc>
              <a:buFontTx/>
              <a:buNone/>
              <a:defRPr/>
            </a:pPr>
            <a:r>
              <a:rPr lang="en-US" sz="2600" b="1" i="1" dirty="0"/>
              <a:t>Indirect cost returns </a:t>
            </a:r>
            <a:r>
              <a:rPr lang="en-US" sz="2600" dirty="0"/>
              <a:t>are funds from the F&amp;A that the institution charges that are “returned” to the unit (College, Department, faculty member who is the PI – principal investigator). This is typically some fraction of the total F&amp;A the institution receives and used to cover basic department costs and can be used by a faculty member for research, travel, students, lab expenses, etc.</a:t>
            </a:r>
          </a:p>
        </p:txBody>
      </p:sp>
    </p:spTree>
    <p:extLst>
      <p:ext uri="{BB962C8B-B14F-4D97-AF65-F5344CB8AC3E}">
        <p14:creationId xmlns:p14="http://schemas.microsoft.com/office/powerpoint/2010/main" val="3417477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Indirect Cost Returns to Faculty:</a:t>
            </a:r>
          </a:p>
        </p:txBody>
      </p:sp>
      <p:sp>
        <p:nvSpPr>
          <p:cNvPr id="321539" name="Rectangle 3"/>
          <p:cNvSpPr>
            <a:spLocks noGrp="1" noChangeArrowheads="1"/>
          </p:cNvSpPr>
          <p:nvPr>
            <p:ph type="body" idx="1"/>
          </p:nvPr>
        </p:nvSpPr>
        <p:spPr>
          <a:xfrm>
            <a:off x="708024" y="962025"/>
            <a:ext cx="8029575" cy="6054725"/>
          </a:xfrm>
          <a:ln>
            <a:solidFill>
              <a:schemeClr val="bg1"/>
            </a:solidFill>
          </a:ln>
        </p:spPr>
        <p:txBody>
          <a:bodyPr/>
          <a:lstStyle/>
          <a:p>
            <a:pPr>
              <a:lnSpc>
                <a:spcPct val="90000"/>
              </a:lnSpc>
              <a:buFontTx/>
              <a:buNone/>
              <a:defRPr/>
            </a:pPr>
            <a:r>
              <a:rPr lang="en-US" sz="2600" b="1" i="1" dirty="0"/>
              <a:t>Can you negotiate indirect cost returns? </a:t>
            </a:r>
            <a:r>
              <a:rPr lang="en-US" sz="2600" dirty="0"/>
              <a:t>This is dependent upon the institution, College culture, and Departmental leadership. How F&amp;A flows and the amounts distributed vary a lot between and within institutions. Sometimes the constraints on Heads limits their ability to return some funds to individual faculty who are PIs. In other cases, particularly at time of hiring or when you are negotiating if you have an offer elsewhere, you can request that some fraction of F&amp;A you generate be returned to you. At initial hire, if you are given a start-up package you should try to negotiate the potential extension of the time period of the start-up if you get external funding that covers some of what start-up would have covered. You can ask for resources from departmental F&amp;A even if you don’t generate it.</a:t>
            </a:r>
          </a:p>
          <a:p>
            <a:pPr>
              <a:lnSpc>
                <a:spcPct val="90000"/>
              </a:lnSpc>
              <a:buFontTx/>
              <a:buNone/>
              <a:defRPr/>
            </a:pPr>
            <a:r>
              <a:rPr lang="en-US" sz="2600" b="1" i="1" dirty="0"/>
              <a:t>Bottom line – ask or else you won’t receive.</a:t>
            </a:r>
          </a:p>
        </p:txBody>
      </p:sp>
    </p:spTree>
    <p:extLst>
      <p:ext uri="{BB962C8B-B14F-4D97-AF65-F5344CB8AC3E}">
        <p14:creationId xmlns:p14="http://schemas.microsoft.com/office/powerpoint/2010/main" val="135724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Compensation:</a:t>
            </a:r>
          </a:p>
        </p:txBody>
      </p:sp>
      <p:sp>
        <p:nvSpPr>
          <p:cNvPr id="321539" name="Rectangle 3"/>
          <p:cNvSpPr>
            <a:spLocks noGrp="1" noChangeArrowheads="1"/>
          </p:cNvSpPr>
          <p:nvPr>
            <p:ph type="body" idx="1"/>
          </p:nvPr>
        </p:nvSpPr>
        <p:spPr>
          <a:xfrm>
            <a:off x="708024" y="885825"/>
            <a:ext cx="8029575" cy="6054725"/>
          </a:xfrm>
          <a:ln>
            <a:solidFill>
              <a:schemeClr val="bg1"/>
            </a:solidFill>
          </a:ln>
        </p:spPr>
        <p:txBody>
          <a:bodyPr/>
          <a:lstStyle/>
          <a:p>
            <a:pPr>
              <a:lnSpc>
                <a:spcPct val="90000"/>
              </a:lnSpc>
              <a:buFontTx/>
              <a:buNone/>
              <a:defRPr/>
            </a:pPr>
            <a:r>
              <a:rPr lang="en-US" sz="2600" b="1" i="1" dirty="0"/>
              <a:t>How are you paid? </a:t>
            </a:r>
            <a:r>
              <a:rPr lang="en-US" sz="2600" dirty="0"/>
              <a:t>There are two types of general faculty positions – 9-month and 12-month. The vast majority of faculty are 9-month employees meaning that you are not paid by the institution for the 3 months of summer. Most faculty in Agriculture units are 12-month employees, and research faculty supported on external funding are typically 12-month as well.  </a:t>
            </a:r>
          </a:p>
          <a:p>
            <a:pPr>
              <a:lnSpc>
                <a:spcPct val="90000"/>
              </a:lnSpc>
              <a:buFontTx/>
              <a:buNone/>
              <a:defRPr/>
            </a:pPr>
            <a:r>
              <a:rPr lang="en-US" sz="2600" dirty="0"/>
              <a:t>There are two main systems to set faculty salaries: (</a:t>
            </a:r>
            <a:r>
              <a:rPr lang="en-US" sz="2600" dirty="0" err="1"/>
              <a:t>i</a:t>
            </a:r>
            <a:r>
              <a:rPr lang="en-US" sz="2600" dirty="0"/>
              <a:t>) step-system set up by the State or institution with formal pay-grades and times of changes in these grades, upon promotion, regular evaluation, etc. (ii) free-for-all in which it is whatever you can negotiate with a Head and argue for regularly, even if there are institutional constraints set by some annual raise pool. Significant raises beyond typical annual ones require a major event (e.g. an offer from somewhere else, a major new grant/award, salary compression due to new faculty hired making a lot more than you). </a:t>
            </a:r>
          </a:p>
        </p:txBody>
      </p:sp>
    </p:spTree>
    <p:extLst>
      <p:ext uri="{BB962C8B-B14F-4D97-AF65-F5344CB8AC3E}">
        <p14:creationId xmlns:p14="http://schemas.microsoft.com/office/powerpoint/2010/main" val="381532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Compensation:</a:t>
            </a:r>
          </a:p>
        </p:txBody>
      </p:sp>
      <p:sp>
        <p:nvSpPr>
          <p:cNvPr id="321539" name="Rectangle 3"/>
          <p:cNvSpPr>
            <a:spLocks noGrp="1" noChangeArrowheads="1"/>
          </p:cNvSpPr>
          <p:nvPr>
            <p:ph type="body" idx="1"/>
          </p:nvPr>
        </p:nvSpPr>
        <p:spPr>
          <a:xfrm>
            <a:off x="708024" y="885825"/>
            <a:ext cx="8029575" cy="6054725"/>
          </a:xfrm>
          <a:ln>
            <a:solidFill>
              <a:schemeClr val="bg1"/>
            </a:solidFill>
          </a:ln>
        </p:spPr>
        <p:txBody>
          <a:bodyPr/>
          <a:lstStyle/>
          <a:p>
            <a:pPr>
              <a:lnSpc>
                <a:spcPct val="90000"/>
              </a:lnSpc>
              <a:buFontTx/>
              <a:buNone/>
              <a:defRPr/>
            </a:pPr>
            <a:r>
              <a:rPr lang="en-US" sz="2600" b="1" i="1" dirty="0"/>
              <a:t>Higher education institutions are NOT meritocracies! </a:t>
            </a:r>
          </a:p>
          <a:p>
            <a:pPr>
              <a:lnSpc>
                <a:spcPct val="90000"/>
              </a:lnSpc>
              <a:buFontTx/>
              <a:buNone/>
              <a:defRPr/>
            </a:pPr>
            <a:r>
              <a:rPr lang="en-US" sz="2600" dirty="0"/>
              <a:t>You are not compensated based mostly on merit in terms of your contributions to the institution.</a:t>
            </a:r>
          </a:p>
          <a:p>
            <a:pPr>
              <a:lnSpc>
                <a:spcPct val="90000"/>
              </a:lnSpc>
              <a:buFontTx/>
              <a:buNone/>
              <a:defRPr/>
            </a:pPr>
            <a:r>
              <a:rPr lang="en-US" sz="2600" dirty="0"/>
              <a:t>Evidence of this is clear by considering the outrageous salaries of Athletics staff and the tremendous increases in salary given to administrators.</a:t>
            </a:r>
          </a:p>
          <a:p>
            <a:pPr>
              <a:lnSpc>
                <a:spcPct val="90000"/>
              </a:lnSpc>
              <a:buFontTx/>
              <a:buNone/>
              <a:defRPr/>
            </a:pPr>
            <a:r>
              <a:rPr lang="en-US" sz="2600" dirty="0"/>
              <a:t>Compensation within an institution is mostly driven by </a:t>
            </a:r>
            <a:r>
              <a:rPr lang="en-US" sz="2600" i="1" dirty="0"/>
              <a:t>market forces </a:t>
            </a:r>
            <a:r>
              <a:rPr lang="en-US" sz="2600" dirty="0"/>
              <a:t>– beginning faculty in some areas receive higher salaries than distinguished faculty with decades of experience in other areas (e.g. engineering, science and business salaries are uniformly higher than humanities, arts and social science faculty at the same rank and experience). There are inherent </a:t>
            </a:r>
            <a:r>
              <a:rPr lang="en-US" sz="2600" i="1" dirty="0"/>
              <a:t>gender aspects </a:t>
            </a:r>
            <a:r>
              <a:rPr lang="en-US" sz="2600" dirty="0"/>
              <a:t>to the associated salary differences plus the fact that there are gender differences between faculty who are tenure-track compared to those who are contingent. </a:t>
            </a:r>
          </a:p>
        </p:txBody>
      </p:sp>
    </p:spTree>
    <p:extLst>
      <p:ext uri="{BB962C8B-B14F-4D97-AF65-F5344CB8AC3E}">
        <p14:creationId xmlns:p14="http://schemas.microsoft.com/office/powerpoint/2010/main" val="141946545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13540</TotalTime>
  <Words>1444</Words>
  <Application>Microsoft Macintosh PowerPoint</Application>
  <PresentationFormat>Custom</PresentationFormat>
  <Paragraphs>68</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Times New Roman</vt:lpstr>
      <vt:lpstr>Blank Presentation</vt:lpstr>
      <vt:lpstr>EEB 504 and EEB 607 - Spring 2021 - Careers in Academia: How to Enhance your Chances for Success</vt:lpstr>
      <vt:lpstr>Outline of course topics:</vt:lpstr>
      <vt:lpstr>College Structures:</vt:lpstr>
      <vt:lpstr>Budgets:</vt:lpstr>
      <vt:lpstr>Departmental Budgets:</vt:lpstr>
      <vt:lpstr>Indirect Costs or F&amp;A:</vt:lpstr>
      <vt:lpstr>Indirect Cost Returns to Faculty:</vt:lpstr>
      <vt:lpstr>Faculty Compensation:</vt:lpstr>
      <vt:lpstr>Faculty Compensation:</vt:lpstr>
      <vt:lpstr>Faculty Compensation:</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758</cp:revision>
  <cp:lastPrinted>2001-07-31T20:27:52Z</cp:lastPrinted>
  <dcterms:created xsi:type="dcterms:W3CDTF">2001-07-27T14:29:20Z</dcterms:created>
  <dcterms:modified xsi:type="dcterms:W3CDTF">2021-02-23T04:15:38Z</dcterms:modified>
</cp:coreProperties>
</file>