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474" r:id="rId2"/>
    <p:sldId id="946" r:id="rId3"/>
    <p:sldId id="1071" r:id="rId4"/>
    <p:sldId id="1075" r:id="rId5"/>
    <p:sldId id="1070" r:id="rId6"/>
    <p:sldId id="1073" r:id="rId7"/>
    <p:sldId id="1072" r:id="rId8"/>
    <p:sldId id="1066" r:id="rId9"/>
    <p:sldId id="1067" r:id="rId10"/>
    <p:sldId id="1076" r:id="rId11"/>
    <p:sldId id="1068" r:id="rId12"/>
    <p:sldId id="1074" r:id="rId13"/>
    <p:sldId id="1077" r:id="rId14"/>
    <p:sldId id="1078" r:id="rId15"/>
    <p:sldId id="1079" r:id="rId16"/>
    <p:sldId id="1080" r:id="rId17"/>
    <p:sldId id="1081" r:id="rId18"/>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56"/>
    <p:restoredTop sz="94599"/>
  </p:normalViewPr>
  <p:slideViewPr>
    <p:cSldViewPr>
      <p:cViewPr varScale="1">
        <p:scale>
          <a:sx n="102" d="100"/>
          <a:sy n="102" d="100"/>
        </p:scale>
        <p:origin x="544" y="176"/>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4011667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11</a:t>
            </a:fld>
            <a:endParaRPr lang="en-US" altLang="en-US" sz="1200" b="0"/>
          </a:p>
        </p:txBody>
      </p:sp>
    </p:spTree>
    <p:extLst>
      <p:ext uri="{BB962C8B-B14F-4D97-AF65-F5344CB8AC3E}">
        <p14:creationId xmlns:p14="http://schemas.microsoft.com/office/powerpoint/2010/main" val="68823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12</a:t>
            </a:fld>
            <a:endParaRPr lang="en-US" altLang="en-US" sz="1200" b="0"/>
          </a:p>
        </p:txBody>
      </p:sp>
    </p:spTree>
    <p:extLst>
      <p:ext uri="{BB962C8B-B14F-4D97-AF65-F5344CB8AC3E}">
        <p14:creationId xmlns:p14="http://schemas.microsoft.com/office/powerpoint/2010/main" val="2766797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13</a:t>
            </a:fld>
            <a:endParaRPr lang="en-US" altLang="en-US" sz="1200" b="0"/>
          </a:p>
        </p:txBody>
      </p:sp>
    </p:spTree>
    <p:extLst>
      <p:ext uri="{BB962C8B-B14F-4D97-AF65-F5344CB8AC3E}">
        <p14:creationId xmlns:p14="http://schemas.microsoft.com/office/powerpoint/2010/main" val="1006971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14</a:t>
            </a:fld>
            <a:endParaRPr lang="en-US" altLang="en-US" sz="1200" b="0"/>
          </a:p>
        </p:txBody>
      </p:sp>
    </p:spTree>
    <p:extLst>
      <p:ext uri="{BB962C8B-B14F-4D97-AF65-F5344CB8AC3E}">
        <p14:creationId xmlns:p14="http://schemas.microsoft.com/office/powerpoint/2010/main" val="3855086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15</a:t>
            </a:fld>
            <a:endParaRPr lang="en-US" altLang="en-US" sz="1200" b="0"/>
          </a:p>
        </p:txBody>
      </p:sp>
    </p:spTree>
    <p:extLst>
      <p:ext uri="{BB962C8B-B14F-4D97-AF65-F5344CB8AC3E}">
        <p14:creationId xmlns:p14="http://schemas.microsoft.com/office/powerpoint/2010/main" val="3163915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16</a:t>
            </a:fld>
            <a:endParaRPr lang="en-US" altLang="en-US" sz="1200" b="0"/>
          </a:p>
        </p:txBody>
      </p:sp>
    </p:spTree>
    <p:extLst>
      <p:ext uri="{BB962C8B-B14F-4D97-AF65-F5344CB8AC3E}">
        <p14:creationId xmlns:p14="http://schemas.microsoft.com/office/powerpoint/2010/main" val="2050882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17</a:t>
            </a:fld>
            <a:endParaRPr lang="en-US" altLang="en-US" sz="1200" b="0"/>
          </a:p>
        </p:txBody>
      </p:sp>
    </p:spTree>
    <p:extLst>
      <p:ext uri="{BB962C8B-B14F-4D97-AF65-F5344CB8AC3E}">
        <p14:creationId xmlns:p14="http://schemas.microsoft.com/office/powerpoint/2010/main" val="2610968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3761179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331014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424380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982785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723072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372728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305551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 xmlns:a14="http://schemas.microsoft.com/office/drawing/2010/main">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065212" y="4467225"/>
            <a:ext cx="7924800" cy="19319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Getting Funding for Your Scholarship: Where to Submit, How do Agencies Review Proposals, Writing a Successful Proposal, Tips for Success, Administrators and your career, Preparing for Evaluations</a:t>
            </a:r>
          </a:p>
          <a:p>
            <a:pPr algn="l" defTabSz="971435">
              <a:defRPr/>
            </a:pPr>
            <a:r>
              <a:rPr lang="en-US" sz="3000" b="0" kern="0" dirty="0">
                <a:cs typeface="+mn-cs"/>
              </a:rPr>
              <a:t>                            April 26,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85825"/>
            <a:ext cx="8029575" cy="6324600"/>
          </a:xfrm>
          <a:ln>
            <a:solidFill>
              <a:schemeClr val="bg1"/>
            </a:solidFill>
          </a:ln>
        </p:spPr>
        <p:txBody>
          <a:bodyPr/>
          <a:lstStyle/>
          <a:p>
            <a:pPr>
              <a:lnSpc>
                <a:spcPct val="90000"/>
              </a:lnSpc>
              <a:buFontTx/>
              <a:buNone/>
              <a:defRPr/>
            </a:pPr>
            <a:r>
              <a:rPr lang="en-US" sz="2400" i="1" dirty="0"/>
              <a:t>Overall tips on getting funding</a:t>
            </a:r>
            <a:r>
              <a:rPr lang="en-US" sz="2400" dirty="0"/>
              <a:t>:</a:t>
            </a:r>
          </a:p>
          <a:p>
            <a:pPr>
              <a:lnSpc>
                <a:spcPct val="90000"/>
              </a:lnSpc>
              <a:buFontTx/>
              <a:buNone/>
              <a:defRPr/>
            </a:pPr>
            <a:r>
              <a:rPr lang="en-US" sz="2400" dirty="0"/>
              <a:t>12. Don't overcommit yourself. All grants will require some administrative work on your part - be sure the grant includes sufficient support (or you should get agreement that, if funded, your institution will provide the support) to be able to actually do the work you propose</a:t>
            </a:r>
          </a:p>
          <a:p>
            <a:pPr>
              <a:lnSpc>
                <a:spcPct val="90000"/>
              </a:lnSpc>
              <a:buFontTx/>
              <a:buNone/>
              <a:defRPr/>
            </a:pPr>
            <a:r>
              <a:rPr lang="en-US" sz="2400" dirty="0"/>
              <a:t>13. Remember, many faculty at research universities never get any appreciable external funding support, but it is expected that most faculty in STEM will obtain some support. If you are having difficulty getting external funding, try collaborating with someone who has been successful and be a co-PI on a proposal with them. This need not be someone at your own institution, but be aware that it is in general much simpler administratively if the support goes to one institution. Being a co-P.I. is fine to start and will give you a chance to learn without all the headaches of being a lead P.I. </a:t>
            </a:r>
          </a:p>
          <a:p>
            <a:pPr>
              <a:lnSpc>
                <a:spcPct val="90000"/>
              </a:lnSpc>
              <a:buFontTx/>
              <a:buNone/>
              <a:defRPr/>
            </a:pPr>
            <a:endParaRPr lang="en-US" sz="2400" dirty="0"/>
          </a:p>
        </p:txBody>
      </p:sp>
    </p:spTree>
    <p:extLst>
      <p:ext uri="{BB962C8B-B14F-4D97-AF65-F5344CB8AC3E}">
        <p14:creationId xmlns:p14="http://schemas.microsoft.com/office/powerpoint/2010/main" val="2397883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85825"/>
            <a:ext cx="8029575" cy="6324600"/>
          </a:xfrm>
          <a:ln>
            <a:solidFill>
              <a:schemeClr val="bg1"/>
            </a:solidFill>
          </a:ln>
        </p:spPr>
        <p:txBody>
          <a:bodyPr/>
          <a:lstStyle/>
          <a:p>
            <a:pPr>
              <a:lnSpc>
                <a:spcPct val="90000"/>
              </a:lnSpc>
              <a:buFontTx/>
              <a:buNone/>
              <a:defRPr/>
            </a:pPr>
            <a:r>
              <a:rPr lang="en-US" sz="2400" i="1" dirty="0"/>
              <a:t>Overall tips on getting funding</a:t>
            </a:r>
            <a:r>
              <a:rPr lang="en-US" sz="2400" dirty="0"/>
              <a:t>:</a:t>
            </a:r>
          </a:p>
          <a:p>
            <a:pPr>
              <a:lnSpc>
                <a:spcPct val="90000"/>
              </a:lnSpc>
              <a:buFontTx/>
              <a:buNone/>
              <a:defRPr/>
            </a:pPr>
            <a:r>
              <a:rPr lang="en-US" sz="2400" dirty="0"/>
              <a:t>14. If you ever get to the stage where you are highly successful, realize that running a research group is similar to running a small (or not so small) business. You will have to deal with personnel issues (hiring, reviewing the personnel who report to you, firing), budgetary issues, and space and supplies. You also will have an obligation to continue to find support for the full-time staff you have and to ensure that funding for a student does not end in the middle of their degree programs. This typically means that you will need to be constantly searching for more funding. Do not take on this level of obligation unless you are really committed to handling all of this, most of which a typical faculty member has no interest or training in dealing with.</a:t>
            </a:r>
          </a:p>
        </p:txBody>
      </p:sp>
    </p:spTree>
    <p:extLst>
      <p:ext uri="{BB962C8B-B14F-4D97-AF65-F5344CB8AC3E}">
        <p14:creationId xmlns:p14="http://schemas.microsoft.com/office/powerpoint/2010/main" val="276056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23825"/>
            <a:ext cx="8990013" cy="1260475"/>
          </a:xfrm>
        </p:spPr>
        <p:txBody>
          <a:bodyPr/>
          <a:lstStyle/>
          <a:p>
            <a:pPr>
              <a:defRPr/>
            </a:pPr>
            <a:r>
              <a:rPr lang="en-US" sz="4000" b="1" dirty="0">
                <a:solidFill>
                  <a:srgbClr val="000090"/>
                </a:solidFill>
              </a:rPr>
              <a:t>Administrators and how they impact your career</a:t>
            </a:r>
          </a:p>
        </p:txBody>
      </p:sp>
      <p:sp>
        <p:nvSpPr>
          <p:cNvPr id="321539" name="Rectangle 3"/>
          <p:cNvSpPr>
            <a:spLocks noGrp="1" noChangeArrowheads="1"/>
          </p:cNvSpPr>
          <p:nvPr>
            <p:ph type="body" idx="1"/>
          </p:nvPr>
        </p:nvSpPr>
        <p:spPr>
          <a:xfrm>
            <a:off x="493712" y="1415224"/>
            <a:ext cx="8458200" cy="6248400"/>
          </a:xfrm>
          <a:ln>
            <a:solidFill>
              <a:schemeClr val="bg1"/>
            </a:solidFill>
          </a:ln>
        </p:spPr>
        <p:txBody>
          <a:bodyPr/>
          <a:lstStyle/>
          <a:p>
            <a:pPr>
              <a:lnSpc>
                <a:spcPct val="90000"/>
              </a:lnSpc>
              <a:buFontTx/>
              <a:buNone/>
              <a:defRPr/>
            </a:pPr>
            <a:r>
              <a:rPr lang="en-US" sz="2400" dirty="0"/>
              <a:t>The key administrator you will deal with is your Department Head (or possibly Dean in a small institution). A good Head will do everything they can to provide you the resources to do your job, ensure you have effective mentoring, be equitable regarding expectations for your teaching and service, and will get out of your way as much as possible to allow your scholarship to flourish. Heads are typically overwhelmed with administrative tasks, but they are also colleagues and are expected to maintain their own scholarship, bring in funding, etc. </a:t>
            </a:r>
          </a:p>
          <a:p>
            <a:pPr>
              <a:lnSpc>
                <a:spcPct val="90000"/>
              </a:lnSpc>
              <a:buFontTx/>
              <a:buNone/>
              <a:defRPr/>
            </a:pPr>
            <a:r>
              <a:rPr lang="en-US" sz="2400" i="1" dirty="0"/>
              <a:t>How to help ensure your Head considers you a great faculty member? </a:t>
            </a:r>
            <a:r>
              <a:rPr lang="en-US" sz="2400" dirty="0"/>
              <a:t>Become outstanding in your scholarship, treat all your students and colleagues with respect, volunteer at least occasionally to accept service roles even if you have little interest in the ones that need doing, and do not go directly to any administrator higher up in the institutions hierarchy without making sure your Head is in the loop. </a:t>
            </a:r>
            <a:r>
              <a:rPr lang="en-US" sz="2400" i="1" dirty="0"/>
              <a:t> </a:t>
            </a:r>
          </a:p>
        </p:txBody>
      </p:sp>
    </p:spTree>
    <p:extLst>
      <p:ext uri="{BB962C8B-B14F-4D97-AF65-F5344CB8AC3E}">
        <p14:creationId xmlns:p14="http://schemas.microsoft.com/office/powerpoint/2010/main" val="340828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23825"/>
            <a:ext cx="8990013" cy="1260475"/>
          </a:xfrm>
        </p:spPr>
        <p:txBody>
          <a:bodyPr/>
          <a:lstStyle/>
          <a:p>
            <a:pPr>
              <a:defRPr/>
            </a:pPr>
            <a:r>
              <a:rPr lang="en-US" sz="4000" b="1" dirty="0">
                <a:solidFill>
                  <a:srgbClr val="000090"/>
                </a:solidFill>
              </a:rPr>
              <a:t>Administrators and how they impact your career</a:t>
            </a:r>
          </a:p>
        </p:txBody>
      </p:sp>
      <p:sp>
        <p:nvSpPr>
          <p:cNvPr id="321539" name="Rectangle 3"/>
          <p:cNvSpPr>
            <a:spLocks noGrp="1" noChangeArrowheads="1"/>
          </p:cNvSpPr>
          <p:nvPr>
            <p:ph type="body" idx="1"/>
          </p:nvPr>
        </p:nvSpPr>
        <p:spPr>
          <a:xfrm>
            <a:off x="493712" y="1415224"/>
            <a:ext cx="8458200" cy="6248400"/>
          </a:xfrm>
          <a:ln>
            <a:solidFill>
              <a:schemeClr val="bg1"/>
            </a:solidFill>
          </a:ln>
        </p:spPr>
        <p:txBody>
          <a:bodyPr/>
          <a:lstStyle/>
          <a:p>
            <a:pPr>
              <a:lnSpc>
                <a:spcPct val="90000"/>
              </a:lnSpc>
              <a:buFontTx/>
              <a:buNone/>
              <a:defRPr/>
            </a:pPr>
            <a:r>
              <a:rPr lang="en-US" sz="2400" i="1" dirty="0"/>
              <a:t>Getting your Head on your side: </a:t>
            </a:r>
            <a:r>
              <a:rPr lang="en-US" sz="2400" dirty="0"/>
              <a:t>Do keep them apprised of your accomplishments and goals (typically this is in a yearly review but make sure your Head is informed about any major new accomplishments such as a major paper), be careful about contacting them for assistance on routine matters which should be handled by staff in the department or by associate Heads/Deans (e.g. most details of undergraduate and graduate activities are handled by others) and be careful about making regular complaints to them (e.g. don’t be a “whiner”). Personnel issues are a tremendous time-sink for Heads – be careful to document everything if there is an issue you think they need to deal with arising from your interactions with others on campus. </a:t>
            </a:r>
          </a:p>
          <a:p>
            <a:pPr>
              <a:lnSpc>
                <a:spcPct val="90000"/>
              </a:lnSpc>
              <a:buFontTx/>
              <a:buNone/>
              <a:defRPr/>
            </a:pPr>
            <a:endParaRPr lang="en-US" sz="2400" dirty="0"/>
          </a:p>
          <a:p>
            <a:pPr>
              <a:lnSpc>
                <a:spcPct val="90000"/>
              </a:lnSpc>
              <a:buFontTx/>
              <a:buNone/>
              <a:defRPr/>
            </a:pPr>
            <a:r>
              <a:rPr lang="en-US" sz="2400" i="1" dirty="0"/>
              <a:t>You don’t need to be superb in each of the faculty members responsibilities (research, teaching and service), but you are expected to be competent in all and really strong in at least one (and preferably two) of these.</a:t>
            </a:r>
          </a:p>
        </p:txBody>
      </p:sp>
    </p:spTree>
    <p:extLst>
      <p:ext uri="{BB962C8B-B14F-4D97-AF65-F5344CB8AC3E}">
        <p14:creationId xmlns:p14="http://schemas.microsoft.com/office/powerpoint/2010/main" val="2147094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23825"/>
            <a:ext cx="8990013" cy="1260475"/>
          </a:xfrm>
        </p:spPr>
        <p:txBody>
          <a:bodyPr/>
          <a:lstStyle/>
          <a:p>
            <a:pPr>
              <a:defRPr/>
            </a:pPr>
            <a:r>
              <a:rPr lang="en-US" sz="4000" b="1" dirty="0">
                <a:solidFill>
                  <a:srgbClr val="000090"/>
                </a:solidFill>
              </a:rPr>
              <a:t>Administrators and how they impact your career</a:t>
            </a:r>
          </a:p>
        </p:txBody>
      </p:sp>
      <p:sp>
        <p:nvSpPr>
          <p:cNvPr id="321539" name="Rectangle 3"/>
          <p:cNvSpPr>
            <a:spLocks noGrp="1" noChangeArrowheads="1"/>
          </p:cNvSpPr>
          <p:nvPr>
            <p:ph type="body" idx="1"/>
          </p:nvPr>
        </p:nvSpPr>
        <p:spPr>
          <a:xfrm>
            <a:off x="493712" y="1415224"/>
            <a:ext cx="8458200" cy="6248400"/>
          </a:xfrm>
          <a:ln>
            <a:solidFill>
              <a:schemeClr val="bg1"/>
            </a:solidFill>
          </a:ln>
        </p:spPr>
        <p:txBody>
          <a:bodyPr/>
          <a:lstStyle/>
          <a:p>
            <a:pPr>
              <a:lnSpc>
                <a:spcPct val="90000"/>
              </a:lnSpc>
              <a:buFontTx/>
              <a:buNone/>
              <a:defRPr/>
            </a:pPr>
            <a:r>
              <a:rPr lang="en-US" sz="2400" i="1" dirty="0"/>
              <a:t>Dealing with administrators other than your Head: </a:t>
            </a:r>
            <a:r>
              <a:rPr lang="en-US" sz="2400" dirty="0"/>
              <a:t>Some administrators are involved in the academic chain of command with your Head (e.g. Head reports to a Dean who reports to a Provost, who reports to a Chancellor/President). Other administrators are not part of this chain of command (e.g. Human Resources, Finance, IT, etc.) and your Head may well have less ability to deal with issues arising from their units. Start with your Head or departmental staff if there is an issue with any of the offices that these administrators are responsible for, but do not expect your Head to resolve issues that other units outside the academic chain of command are responsible for. In general, it is best to deal directly with the lower-level staff in these other units as they are the ones who can actually do something to resolve issues. If it involves the policies in a unit though, lower-level staff will be bound by them and you may have to go to your Faculty Senate or other representative body to foster a policy change, even if to you it appears to be a simple matter. </a:t>
            </a:r>
          </a:p>
          <a:p>
            <a:pPr>
              <a:lnSpc>
                <a:spcPct val="90000"/>
              </a:lnSpc>
              <a:buFontTx/>
              <a:buNone/>
              <a:defRPr/>
            </a:pPr>
            <a:endParaRPr lang="en-US" sz="2400" dirty="0"/>
          </a:p>
        </p:txBody>
      </p:sp>
    </p:spTree>
    <p:extLst>
      <p:ext uri="{BB962C8B-B14F-4D97-AF65-F5344CB8AC3E}">
        <p14:creationId xmlns:p14="http://schemas.microsoft.com/office/powerpoint/2010/main" val="1981870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23825"/>
            <a:ext cx="8990013" cy="1260475"/>
          </a:xfrm>
        </p:spPr>
        <p:txBody>
          <a:bodyPr/>
          <a:lstStyle/>
          <a:p>
            <a:pPr>
              <a:defRPr/>
            </a:pPr>
            <a:r>
              <a:rPr lang="en-US" sz="4000" b="1" dirty="0">
                <a:solidFill>
                  <a:srgbClr val="000090"/>
                </a:solidFill>
              </a:rPr>
              <a:t>Administrators and how they impact your career</a:t>
            </a:r>
          </a:p>
        </p:txBody>
      </p:sp>
      <p:sp>
        <p:nvSpPr>
          <p:cNvPr id="321539" name="Rectangle 3"/>
          <p:cNvSpPr>
            <a:spLocks noGrp="1" noChangeArrowheads="1"/>
          </p:cNvSpPr>
          <p:nvPr>
            <p:ph type="body" idx="1"/>
          </p:nvPr>
        </p:nvSpPr>
        <p:spPr>
          <a:xfrm>
            <a:off x="493712" y="1415224"/>
            <a:ext cx="8458200" cy="5338001"/>
          </a:xfrm>
          <a:ln>
            <a:solidFill>
              <a:schemeClr val="bg1"/>
            </a:solidFill>
          </a:ln>
        </p:spPr>
        <p:txBody>
          <a:bodyPr/>
          <a:lstStyle/>
          <a:p>
            <a:pPr>
              <a:lnSpc>
                <a:spcPct val="90000"/>
              </a:lnSpc>
              <a:buFontTx/>
              <a:buNone/>
              <a:defRPr/>
            </a:pPr>
            <a:r>
              <a:rPr lang="en-US" sz="2400" i="1" dirty="0"/>
              <a:t>Dealing with administrators other than your Head: </a:t>
            </a:r>
            <a:r>
              <a:rPr lang="en-US" sz="2400" dirty="0"/>
              <a:t>Be careful of  hubris. You don’t know as much as you think you do. You may think you understand what is happening and what a certain unit on campus should be doing. However, you are viewing this from your own perspective and there may well be good reasons for a policy that seems unreasonable to you.  Universities are complex entities and administrators are dealing with hosts of issues and planning that involves diverse objectives, plus having to manage a staff that often have been around for many years and they have little ability to change. To get a better idea of how the University operates at levels beyond that in your own department, consider volunteering to serve on the Faculty Senate or any of the host of committees that are established at different levels in the University hierarchy.</a:t>
            </a:r>
          </a:p>
          <a:p>
            <a:pPr>
              <a:lnSpc>
                <a:spcPct val="90000"/>
              </a:lnSpc>
              <a:buFontTx/>
              <a:buNone/>
              <a:defRPr/>
            </a:pPr>
            <a:endParaRPr lang="en-US" sz="2400" dirty="0"/>
          </a:p>
        </p:txBody>
      </p:sp>
    </p:spTree>
    <p:extLst>
      <p:ext uri="{BB962C8B-B14F-4D97-AF65-F5344CB8AC3E}">
        <p14:creationId xmlns:p14="http://schemas.microsoft.com/office/powerpoint/2010/main" val="457678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1091"/>
            <a:ext cx="8990013" cy="1260475"/>
          </a:xfrm>
        </p:spPr>
        <p:txBody>
          <a:bodyPr/>
          <a:lstStyle/>
          <a:p>
            <a:pPr>
              <a:defRPr/>
            </a:pPr>
            <a:r>
              <a:rPr lang="en-US" sz="4000" b="1" dirty="0">
                <a:solidFill>
                  <a:srgbClr val="000090"/>
                </a:solidFill>
              </a:rPr>
              <a:t>Preparing for Evaluations</a:t>
            </a:r>
          </a:p>
        </p:txBody>
      </p:sp>
      <p:sp>
        <p:nvSpPr>
          <p:cNvPr id="321539" name="Rectangle 3"/>
          <p:cNvSpPr>
            <a:spLocks noGrp="1" noChangeArrowheads="1"/>
          </p:cNvSpPr>
          <p:nvPr>
            <p:ph type="body" idx="1"/>
          </p:nvPr>
        </p:nvSpPr>
        <p:spPr>
          <a:xfrm>
            <a:off x="493711" y="1271566"/>
            <a:ext cx="8458200" cy="5338001"/>
          </a:xfrm>
          <a:ln>
            <a:solidFill>
              <a:schemeClr val="bg1"/>
            </a:solidFill>
          </a:ln>
        </p:spPr>
        <p:txBody>
          <a:bodyPr/>
          <a:lstStyle/>
          <a:p>
            <a:pPr>
              <a:lnSpc>
                <a:spcPct val="90000"/>
              </a:lnSpc>
              <a:buFontTx/>
              <a:buNone/>
              <a:defRPr/>
            </a:pPr>
            <a:r>
              <a:rPr lang="en-US" sz="2400" i="1" dirty="0"/>
              <a:t>The Review Process: </a:t>
            </a:r>
            <a:r>
              <a:rPr lang="en-US" sz="2400" dirty="0"/>
              <a:t>We already discussed the tenure review and promotion process. There are additional annual reviews typically expected to be carried out by Heads for all the faculty. There may be explicit formats for documents you supply for this rather than just turning in a cv. It will help in completing these if you keep careful records of everything you have done, including all your formal courses, any other teaching you have done (e.g. running a tutorial for a professional society, giving guest lectures for classes of other faculty, journal clubs or seminars you have participated in, etc.), your mentoring activities, efforts for any professional societies, talks you have given, external funding proposals submitted, editing/reviewing for journals, reviewing for funding agencies, etc. Make it as easy as possible for your Head to complete a review by including in your annual report a “summary” that they can lift and use to laud you.</a:t>
            </a:r>
          </a:p>
        </p:txBody>
      </p:sp>
    </p:spTree>
    <p:extLst>
      <p:ext uri="{BB962C8B-B14F-4D97-AF65-F5344CB8AC3E}">
        <p14:creationId xmlns:p14="http://schemas.microsoft.com/office/powerpoint/2010/main" val="3241639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1091"/>
            <a:ext cx="8990013" cy="1260475"/>
          </a:xfrm>
        </p:spPr>
        <p:txBody>
          <a:bodyPr/>
          <a:lstStyle/>
          <a:p>
            <a:pPr>
              <a:defRPr/>
            </a:pPr>
            <a:r>
              <a:rPr lang="en-US" sz="4000" b="1" dirty="0">
                <a:solidFill>
                  <a:srgbClr val="000090"/>
                </a:solidFill>
              </a:rPr>
              <a:t>Preparing for Evaluations</a:t>
            </a:r>
          </a:p>
        </p:txBody>
      </p:sp>
      <p:sp>
        <p:nvSpPr>
          <p:cNvPr id="321539" name="Rectangle 3"/>
          <p:cNvSpPr>
            <a:spLocks noGrp="1" noChangeArrowheads="1"/>
          </p:cNvSpPr>
          <p:nvPr>
            <p:ph type="body" idx="1"/>
          </p:nvPr>
        </p:nvSpPr>
        <p:spPr>
          <a:xfrm>
            <a:off x="493711" y="1271566"/>
            <a:ext cx="8458200" cy="5338001"/>
          </a:xfrm>
          <a:ln>
            <a:solidFill>
              <a:schemeClr val="bg1"/>
            </a:solidFill>
          </a:ln>
        </p:spPr>
        <p:txBody>
          <a:bodyPr/>
          <a:lstStyle/>
          <a:p>
            <a:pPr>
              <a:lnSpc>
                <a:spcPct val="90000"/>
              </a:lnSpc>
              <a:buFontTx/>
              <a:buNone/>
              <a:defRPr/>
            </a:pPr>
            <a:r>
              <a:rPr lang="en-US" sz="2400" i="1" dirty="0"/>
              <a:t>The Review Process: </a:t>
            </a:r>
            <a:r>
              <a:rPr lang="en-US" sz="2400" dirty="0"/>
              <a:t>While your Head is the primary individual involved in  your evaluation as a faculty member, the colleagues in your department also have a role for promotions and awards. Typically, the pre-tenure faculty are all reviewed annually by either a subcommittee of the tenured faculty or the complete group of tenured faculty. The tenured faculty may then make a recommendation to the Head (or Dean) on retention of the pre-tenured faculty. For promotion reviews, Associate Professors are reviewed by Full Professors. Departments (and the College, and University) have award committees who take nominations for whatever honors/awards are available, and then review these to make a recommendation to the administrator making the final decision. Sometimes these award committees are made up of recent or current winners of the awards. Professional societies also have awards – be aware of those in your field so if appropriate you can ask a colleague to nominate you. Be pro-active about these – awards are a typical method to assess the success of faculty.</a:t>
            </a:r>
          </a:p>
        </p:txBody>
      </p:sp>
    </p:spTree>
    <p:extLst>
      <p:ext uri="{BB962C8B-B14F-4D97-AF65-F5344CB8AC3E}">
        <p14:creationId xmlns:p14="http://schemas.microsoft.com/office/powerpoint/2010/main" val="322165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How long does it take to write a proposal – do you go through many rough drafts? </a:t>
            </a:r>
            <a:r>
              <a:rPr lang="en-US" sz="2400" dirty="0"/>
              <a:t>This is very individual, as is all writing. Just don't expect to dash off a proposal the night before it is due and have it be successful. Have colleagues, friends, students, etc. look over the proposal before submission to determine places where you thought it was clear, but others were confused. Leave time for this type of feedback.</a:t>
            </a:r>
          </a:p>
          <a:p>
            <a:pPr>
              <a:lnSpc>
                <a:spcPct val="90000"/>
              </a:lnSpc>
              <a:buFontTx/>
              <a:buNone/>
              <a:defRPr/>
            </a:pPr>
            <a:r>
              <a:rPr lang="en-US" sz="2400" i="1" dirty="0"/>
              <a:t>How much "paper work" is involved? </a:t>
            </a:r>
            <a:r>
              <a:rPr lang="en-US" sz="2400" dirty="0"/>
              <a:t>Proposals to Federal agencies (e.g. through </a:t>
            </a:r>
            <a:r>
              <a:rPr lang="en-US" sz="2400" dirty="0" err="1"/>
              <a:t>research.gov</a:t>
            </a:r>
            <a:r>
              <a:rPr lang="en-US" sz="2400" dirty="0"/>
              <a:t>) require lots of forms. Many of these (e.g. drug policy, accounting policy, etc.) are supplied by the administrators at your institution. Your responsibility is to complete all the forms you can, be sure the proposal is correctly assembled, and is submitted by the appropriate date. The more of the work you do, the faster and more efficient will be the submittal process. If you do most of the work yourself, the administrative staff will be much more likely to rush to help you when you really need it, than if you were constantly needing their assistance.</a:t>
            </a:r>
          </a:p>
        </p:txBody>
      </p:sp>
    </p:spTree>
    <p:extLst>
      <p:ext uri="{BB962C8B-B14F-4D97-AF65-F5344CB8AC3E}">
        <p14:creationId xmlns:p14="http://schemas.microsoft.com/office/powerpoint/2010/main" val="166912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How do agencies review proposals?</a:t>
            </a:r>
            <a:endParaRPr lang="en-US" sz="2400" dirty="0"/>
          </a:p>
          <a:p>
            <a:pPr>
              <a:lnSpc>
                <a:spcPct val="90000"/>
              </a:lnSpc>
              <a:buFontTx/>
              <a:buNone/>
              <a:defRPr/>
            </a:pPr>
            <a:r>
              <a:rPr lang="en-US" sz="2400" i="1" dirty="0"/>
              <a:t>There are several different routes:</a:t>
            </a:r>
          </a:p>
          <a:p>
            <a:pPr marL="457200" indent="-457200">
              <a:lnSpc>
                <a:spcPct val="90000"/>
              </a:lnSpc>
              <a:buFontTx/>
              <a:buAutoNum type="arabicPeriod"/>
              <a:defRPr/>
            </a:pPr>
            <a:r>
              <a:rPr lang="en-US" sz="2400" i="1" dirty="0"/>
              <a:t>Review by program officers/agency staff - </a:t>
            </a:r>
            <a:r>
              <a:rPr lang="en-US" sz="2400" dirty="0"/>
              <a:t>This is typical of certain agencies in which the program officers have developed relationships with investigators and request proposals. Used in some parts of DoD, DOI, USDA, some private Foundations.</a:t>
            </a:r>
          </a:p>
          <a:p>
            <a:pPr marL="457200" indent="-457200">
              <a:lnSpc>
                <a:spcPct val="90000"/>
              </a:lnSpc>
              <a:buFontTx/>
              <a:buAutoNum type="arabicPeriod"/>
              <a:defRPr/>
            </a:pPr>
            <a:r>
              <a:rPr lang="en-US" sz="2400" i="1" dirty="0"/>
              <a:t>Reviews by ad hoc reviewers </a:t>
            </a:r>
            <a:r>
              <a:rPr lang="en-US" sz="2400" dirty="0"/>
              <a:t>– reviews by knowledgeable experts are requested by program officers, and the program officers compile these reviews and make funding decisions</a:t>
            </a:r>
          </a:p>
          <a:p>
            <a:pPr marL="457200" indent="-457200">
              <a:lnSpc>
                <a:spcPct val="90000"/>
              </a:lnSpc>
              <a:buFontTx/>
              <a:buAutoNum type="arabicPeriod"/>
              <a:defRPr/>
            </a:pPr>
            <a:r>
              <a:rPr lang="en-US" sz="2400" i="1" dirty="0"/>
              <a:t>Panel reviews </a:t>
            </a:r>
            <a:r>
              <a:rPr lang="en-US" sz="2400" dirty="0"/>
              <a:t>– used by almost all programs at NSF and NIH (they are called NIH Study Sections), and many private Foundations. Requests by program officers are made to experts to serve as a group in reviewing many proposals submitted for a certain RFP, each panel member reviews a group (typically 10-20) proposals, with each proposal reviewed by 3-4 reviewers, the panel meets and provides a ranking to the program officers based on discussions. </a:t>
            </a:r>
          </a:p>
        </p:txBody>
      </p:sp>
    </p:spTree>
    <p:extLst>
      <p:ext uri="{BB962C8B-B14F-4D97-AF65-F5344CB8AC3E}">
        <p14:creationId xmlns:p14="http://schemas.microsoft.com/office/powerpoint/2010/main" val="249679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What criteria are used to evaluate the proposal? </a:t>
            </a:r>
            <a:r>
              <a:rPr lang="en-US" sz="2400" dirty="0"/>
              <a:t>This is agency specific and will be stated in the RFP - read it and be sure you are writing the proposal to meet the review criteria. </a:t>
            </a:r>
          </a:p>
          <a:p>
            <a:pPr>
              <a:lnSpc>
                <a:spcPct val="90000"/>
              </a:lnSpc>
              <a:buFontTx/>
              <a:buNone/>
              <a:defRPr/>
            </a:pPr>
            <a:r>
              <a:rPr lang="en-US" sz="2400" i="1" dirty="0"/>
              <a:t>If the proposal is awarded, what happens next? What's the process for getting the funding? What financial accountability is involved? </a:t>
            </a:r>
            <a:r>
              <a:rPr lang="en-US" sz="2400" dirty="0"/>
              <a:t>This depends on the type of award. Some multi-year awards grant your institution the full amount up front - others require a yearly renewal based on your reporting. Some agencies require formal invoices to be sent regularly. Typically, the Principal Investigator (P.I.) doesn't have to deal with any of this. BUT, it is your responsibility to be sure the funds are spent in the manner appropriate to do what the proposal included, that they are not misspent, and that any agency guidelines for budgeting are met. You must be sure that expenditures do not vary greatly from budgeted line items – get explicit permission from the agency if major changes are needed. Of course, you also have to do the work you proposed to carry out!</a:t>
            </a:r>
            <a:br>
              <a:rPr lang="en-US" sz="2400" dirty="0"/>
            </a:br>
            <a:endParaRPr lang="en-US" sz="2400" dirty="0"/>
          </a:p>
        </p:txBody>
      </p:sp>
    </p:spTree>
    <p:extLst>
      <p:ext uri="{BB962C8B-B14F-4D97-AF65-F5344CB8AC3E}">
        <p14:creationId xmlns:p14="http://schemas.microsoft.com/office/powerpoint/2010/main" val="144854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How are all the finances handled for an award? </a:t>
            </a:r>
            <a:r>
              <a:rPr lang="en-US" sz="2400" dirty="0"/>
              <a:t>Accounts will be established by your institution with budgets based on those in your proposal. There may be more than one account if part of the award has F&amp;A charges allowed and another part does not (e.g. for tuition of students and participant support). Charges to the accounts will be made in your institution’s financial system and you should receive regular ledgers or sheets with the charges. Institutions typically require your approval as the PI for charges before they are made (e.g. you sign a charge form for paying salaries, hiring students, buying equipment, etc.) and you are asked to approve the charges after they appear on ledgers. Hopefully there will be a department finance person to assist with all this, but the overall responsibility is yours as the PI. Mistakes do happen and you should follow through on your responsibility to check the accounting. </a:t>
            </a:r>
          </a:p>
        </p:txBody>
      </p:sp>
    </p:spTree>
    <p:extLst>
      <p:ext uri="{BB962C8B-B14F-4D97-AF65-F5344CB8AC3E}">
        <p14:creationId xmlns:p14="http://schemas.microsoft.com/office/powerpoint/2010/main" val="233648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09625"/>
            <a:ext cx="8029575" cy="6324600"/>
          </a:xfrm>
          <a:ln>
            <a:solidFill>
              <a:schemeClr val="bg1"/>
            </a:solidFill>
          </a:ln>
        </p:spPr>
        <p:txBody>
          <a:bodyPr/>
          <a:lstStyle/>
          <a:p>
            <a:pPr>
              <a:lnSpc>
                <a:spcPct val="90000"/>
              </a:lnSpc>
              <a:buFontTx/>
              <a:buNone/>
              <a:defRPr/>
            </a:pPr>
            <a:r>
              <a:rPr lang="en-US" sz="2400" i="1" dirty="0"/>
              <a:t>Writing a successful proposal</a:t>
            </a:r>
            <a:r>
              <a:rPr lang="en-US" sz="2400" dirty="0"/>
              <a:t>:</a:t>
            </a:r>
          </a:p>
          <a:p>
            <a:pPr>
              <a:lnSpc>
                <a:spcPct val="90000"/>
              </a:lnSpc>
              <a:buFontTx/>
              <a:buNone/>
              <a:defRPr/>
            </a:pPr>
            <a:r>
              <a:rPr lang="en-US" sz="2400" i="1" dirty="0"/>
              <a:t>If the proposal is rejected, what happens then? Is there an appeals process? Can you resubmit? </a:t>
            </a:r>
            <a:r>
              <a:rPr lang="en-US" sz="2400" dirty="0"/>
              <a:t>Most agencies do have an appeal process, but it is very rare for an individual investigator to try to use it. Much more likely is resubmission, unless the reviews were so negative that the whole idea is not really worth pursuing at that agency anymore. There is no rule at most agencies against resubmission of a proposal that hasn't been funded, but usually it is assumed it will be rewritten based upon review comments. Rewriting to meet review comments is still no guarantee of success. The review panel </a:t>
            </a:r>
            <a:r>
              <a:rPr lang="en-US" sz="2400" i="1" dirty="0"/>
              <a:t> </a:t>
            </a:r>
            <a:r>
              <a:rPr lang="en-US" sz="2400" dirty="0"/>
              <a:t>(and perhaps the agency program officers) change regularly so it is highly likely that a second proposal submission will not be read by the same reviewers who read the first one. Some agencies do allow you to note changes you made based upon previous reviews – this may be helpful if allowed. </a:t>
            </a:r>
            <a:br>
              <a:rPr lang="en-US" sz="2400" dirty="0"/>
            </a:br>
            <a:endParaRPr lang="en-US" sz="2400" dirty="0"/>
          </a:p>
        </p:txBody>
      </p:sp>
    </p:spTree>
    <p:extLst>
      <p:ext uri="{BB962C8B-B14F-4D97-AF65-F5344CB8AC3E}">
        <p14:creationId xmlns:p14="http://schemas.microsoft.com/office/powerpoint/2010/main" val="177358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85825"/>
            <a:ext cx="8029575" cy="6324600"/>
          </a:xfrm>
          <a:ln>
            <a:solidFill>
              <a:schemeClr val="bg1"/>
            </a:solidFill>
          </a:ln>
        </p:spPr>
        <p:txBody>
          <a:bodyPr/>
          <a:lstStyle/>
          <a:p>
            <a:pPr>
              <a:lnSpc>
                <a:spcPct val="90000"/>
              </a:lnSpc>
              <a:buFontTx/>
              <a:buNone/>
              <a:defRPr/>
            </a:pPr>
            <a:r>
              <a:rPr lang="en-US" sz="2400" i="1" dirty="0"/>
              <a:t>Overall tips on getting funding</a:t>
            </a:r>
            <a:r>
              <a:rPr lang="en-US" sz="2400" dirty="0"/>
              <a:t>:</a:t>
            </a:r>
          </a:p>
          <a:p>
            <a:pPr>
              <a:lnSpc>
                <a:spcPct val="90000"/>
              </a:lnSpc>
              <a:buFontTx/>
              <a:buNone/>
              <a:defRPr/>
            </a:pPr>
            <a:r>
              <a:rPr lang="en-US" sz="2400" dirty="0"/>
              <a:t>1. Know your audience - what the agency is requesting, what the review procedures will be, who will be the reviewers - Read the RFP carefully</a:t>
            </a:r>
          </a:p>
          <a:p>
            <a:pPr>
              <a:lnSpc>
                <a:spcPct val="90000"/>
              </a:lnSpc>
              <a:buFontTx/>
              <a:buNone/>
              <a:defRPr/>
            </a:pPr>
            <a:r>
              <a:rPr lang="en-US" sz="2400" dirty="0"/>
              <a:t>2. Have an idea that is appropriate, carefully state the goals of the proposed work near the beginning of the proposal and come back to these goals regularly in the proposal</a:t>
            </a:r>
          </a:p>
          <a:p>
            <a:pPr>
              <a:lnSpc>
                <a:spcPct val="90000"/>
              </a:lnSpc>
              <a:buFontTx/>
              <a:buNone/>
              <a:defRPr/>
            </a:pPr>
            <a:r>
              <a:rPr lang="en-US" sz="2400" dirty="0"/>
              <a:t>3. Emphasize why you are the appropriate person to do the work</a:t>
            </a:r>
          </a:p>
          <a:p>
            <a:pPr>
              <a:lnSpc>
                <a:spcPct val="90000"/>
              </a:lnSpc>
              <a:buFontTx/>
              <a:buNone/>
              <a:defRPr/>
            </a:pPr>
            <a:r>
              <a:rPr lang="en-US" sz="2400" dirty="0"/>
              <a:t>4. If appropriate, discuss the proposal with the agency's program manager before submitting it - be certain what you are proposing fits the guidelines for support. Ask if the proposal may be reviewed by more than one group in different programs (particularly possible for interdisciplinary proposals)</a:t>
            </a:r>
          </a:p>
          <a:p>
            <a:pPr>
              <a:lnSpc>
                <a:spcPct val="90000"/>
              </a:lnSpc>
              <a:buFontTx/>
              <a:buNone/>
              <a:defRPr/>
            </a:pPr>
            <a:r>
              <a:rPr lang="en-US" sz="2400" dirty="0"/>
              <a:t>5. Find out as much as you can about the review procedures - volunteer to review for the program if you have not reviewed for the agency to see what the procedures are</a:t>
            </a:r>
          </a:p>
          <a:p>
            <a:pPr>
              <a:lnSpc>
                <a:spcPct val="90000"/>
              </a:lnSpc>
              <a:buFontTx/>
              <a:buNone/>
              <a:defRPr/>
            </a:pPr>
            <a:endParaRPr lang="en-US" sz="2400" i="1" dirty="0"/>
          </a:p>
        </p:txBody>
      </p:sp>
    </p:spTree>
    <p:extLst>
      <p:ext uri="{BB962C8B-B14F-4D97-AF65-F5344CB8AC3E}">
        <p14:creationId xmlns:p14="http://schemas.microsoft.com/office/powerpoint/2010/main" val="256658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2" y="-180975"/>
            <a:ext cx="8990013" cy="1260475"/>
          </a:xfrm>
        </p:spPr>
        <p:txBody>
          <a:bodyPr/>
          <a:lstStyle/>
          <a:p>
            <a:pPr>
              <a:defRPr/>
            </a:pPr>
            <a:r>
              <a:rPr lang="en-US" sz="4000" b="1" dirty="0">
                <a:solidFill>
                  <a:srgbClr val="000090"/>
                </a:solidFill>
              </a:rPr>
              <a:t>Getting Funding for your Scholarship:</a:t>
            </a:r>
          </a:p>
        </p:txBody>
      </p:sp>
      <p:sp>
        <p:nvSpPr>
          <p:cNvPr id="321539" name="Rectangle 3"/>
          <p:cNvSpPr>
            <a:spLocks noGrp="1" noChangeArrowheads="1"/>
          </p:cNvSpPr>
          <p:nvPr>
            <p:ph type="body" idx="1"/>
          </p:nvPr>
        </p:nvSpPr>
        <p:spPr>
          <a:xfrm>
            <a:off x="608010" y="885825"/>
            <a:ext cx="8029575" cy="6324600"/>
          </a:xfrm>
          <a:ln>
            <a:solidFill>
              <a:schemeClr val="bg1"/>
            </a:solidFill>
          </a:ln>
        </p:spPr>
        <p:txBody>
          <a:bodyPr/>
          <a:lstStyle/>
          <a:p>
            <a:pPr>
              <a:lnSpc>
                <a:spcPct val="90000"/>
              </a:lnSpc>
              <a:buFontTx/>
              <a:buNone/>
              <a:defRPr/>
            </a:pPr>
            <a:r>
              <a:rPr lang="en-US" sz="2400" i="1" dirty="0"/>
              <a:t>Overall tips on getting funding</a:t>
            </a:r>
            <a:r>
              <a:rPr lang="en-US" sz="2400" dirty="0"/>
              <a:t>:</a:t>
            </a:r>
          </a:p>
          <a:p>
            <a:pPr>
              <a:lnSpc>
                <a:spcPct val="90000"/>
              </a:lnSpc>
              <a:buFontTx/>
              <a:buNone/>
              <a:defRPr/>
            </a:pPr>
            <a:r>
              <a:rPr lang="en-US" sz="2400" dirty="0"/>
              <a:t>6. Feel free in the cover letter or in the appropriate place in the proposal to suggest reviewers with whom you do not have a conflict of interest</a:t>
            </a:r>
          </a:p>
          <a:p>
            <a:pPr>
              <a:lnSpc>
                <a:spcPct val="90000"/>
              </a:lnSpc>
              <a:buFontTx/>
              <a:buNone/>
              <a:defRPr/>
            </a:pPr>
            <a:r>
              <a:rPr lang="en-US" sz="2400" dirty="0"/>
              <a:t>7. Be flexible - if one of your ideas is not getting funding support after several attempts, try something else</a:t>
            </a:r>
          </a:p>
          <a:p>
            <a:pPr>
              <a:lnSpc>
                <a:spcPct val="90000"/>
              </a:lnSpc>
              <a:buFontTx/>
              <a:buNone/>
              <a:defRPr/>
            </a:pPr>
            <a:r>
              <a:rPr lang="en-US" sz="2400" dirty="0"/>
              <a:t>8. Don't get discouraged - keep trying - try different agencies, different ideas</a:t>
            </a:r>
          </a:p>
          <a:p>
            <a:pPr>
              <a:lnSpc>
                <a:spcPct val="90000"/>
              </a:lnSpc>
              <a:buFontTx/>
              <a:buNone/>
              <a:defRPr/>
            </a:pPr>
            <a:r>
              <a:rPr lang="en-US" sz="2400" dirty="0"/>
              <a:t>9. Look at the list of successful previous proposals, read their abstracts, and modify your proposal accordingly to be sure it is in a similar vein </a:t>
            </a:r>
          </a:p>
          <a:p>
            <a:pPr>
              <a:lnSpc>
                <a:spcPct val="90000"/>
              </a:lnSpc>
              <a:buFontTx/>
              <a:buNone/>
              <a:defRPr/>
            </a:pPr>
            <a:r>
              <a:rPr lang="en-US" sz="2400" dirty="0"/>
              <a:t>10. Have someone who has been successful getting grants from the agency look over your proposal before sending it in.</a:t>
            </a:r>
          </a:p>
          <a:p>
            <a:pPr>
              <a:lnSpc>
                <a:spcPct val="90000"/>
              </a:lnSpc>
              <a:buFontTx/>
              <a:buNone/>
              <a:defRPr/>
            </a:pPr>
            <a:r>
              <a:rPr lang="en-US" sz="2400" dirty="0"/>
              <a:t>11. If you are not familiar with budgeting, have someone who is knowledgeable help you with the budget</a:t>
            </a:r>
          </a:p>
          <a:p>
            <a:pPr>
              <a:lnSpc>
                <a:spcPct val="90000"/>
              </a:lnSpc>
              <a:buFontTx/>
              <a:buNone/>
              <a:defRPr/>
            </a:pPr>
            <a:endParaRPr lang="en-US" sz="2400" dirty="0"/>
          </a:p>
        </p:txBody>
      </p:sp>
    </p:spTree>
    <p:extLst>
      <p:ext uri="{BB962C8B-B14F-4D97-AF65-F5344CB8AC3E}">
        <p14:creationId xmlns:p14="http://schemas.microsoft.com/office/powerpoint/2010/main" val="423063486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18202</TotalTime>
  <Words>2990</Words>
  <Application>Microsoft Macintosh PowerPoint</Application>
  <PresentationFormat>Custom</PresentationFormat>
  <Paragraphs>97</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Times New Roman</vt:lpstr>
      <vt:lpstr>Blank Presentation</vt:lpstr>
      <vt:lpstr>EEB 504 and EEB 607 - Spring 2021 - Careers in Academia: How to Enhance your Chances for Success</vt:lpstr>
      <vt:lpstr>Outline of course topics:</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Getting Funding for your Scholarship:</vt:lpstr>
      <vt:lpstr>Administrators and how they impact your career</vt:lpstr>
      <vt:lpstr>Administrators and how they impact your career</vt:lpstr>
      <vt:lpstr>Administrators and how they impact your career</vt:lpstr>
      <vt:lpstr>Administrators and how they impact your career</vt:lpstr>
      <vt:lpstr>Preparing for Evaluations</vt:lpstr>
      <vt:lpstr>Preparing for Evaluations</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929</cp:revision>
  <cp:lastPrinted>2001-07-31T20:27:52Z</cp:lastPrinted>
  <dcterms:created xsi:type="dcterms:W3CDTF">2001-07-27T14:29:20Z</dcterms:created>
  <dcterms:modified xsi:type="dcterms:W3CDTF">2021-04-26T18:15:49Z</dcterms:modified>
</cp:coreProperties>
</file>