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474" r:id="rId2"/>
    <p:sldId id="946" r:id="rId3"/>
    <p:sldId id="1012" r:id="rId4"/>
    <p:sldId id="1013" r:id="rId5"/>
    <p:sldId id="1014" r:id="rId6"/>
    <p:sldId id="1015" r:id="rId7"/>
    <p:sldId id="1016" r:id="rId8"/>
    <p:sldId id="1018" r:id="rId9"/>
    <p:sldId id="1019" r:id="rId10"/>
    <p:sldId id="1017" r:id="rId11"/>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D8A300"/>
    <a:srgbClr val="FFFF66"/>
    <a:srgbClr val="CC3399"/>
    <a:srgbClr val="660033"/>
    <a:srgbClr val="FFCC00"/>
    <a:srgbClr val="FF66CC"/>
    <a:srgbClr val="33CC33"/>
    <a:srgbClr val="0000F3"/>
    <a:srgbClr val="0000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9"/>
    <p:restoredTop sz="94565"/>
  </p:normalViewPr>
  <p:slideViewPr>
    <p:cSldViewPr>
      <p:cViewPr varScale="1">
        <p:scale>
          <a:sx n="102" d="100"/>
          <a:sy n="102" d="100"/>
        </p:scale>
        <p:origin x="131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10</a:t>
            </a:fld>
            <a:endParaRPr lang="en-US" altLang="en-US" sz="1200" b="0"/>
          </a:p>
        </p:txBody>
      </p:sp>
    </p:spTree>
    <p:extLst>
      <p:ext uri="{BB962C8B-B14F-4D97-AF65-F5344CB8AC3E}">
        <p14:creationId xmlns:p14="http://schemas.microsoft.com/office/powerpoint/2010/main" val="379899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138800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150774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3374671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69630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241207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1862872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3457709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141412" y="46196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Other Academic Positions, Transitions of Career Stages, Faculty Search Processes, First Position Search </a:t>
            </a:r>
          </a:p>
          <a:p>
            <a:pPr algn="l" defTabSz="971435">
              <a:defRPr/>
            </a:pPr>
            <a:r>
              <a:rPr lang="en-US" sz="3000" b="0" kern="0" dirty="0">
                <a:cs typeface="+mn-cs"/>
              </a:rPr>
              <a:t>                            March 8,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First Faculty Position Search:</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i="1" dirty="0"/>
              <a:t>There are many guides available on applying for a job – this is a brief summary of suggestions</a:t>
            </a:r>
          </a:p>
          <a:p>
            <a:pPr>
              <a:lnSpc>
                <a:spcPct val="90000"/>
              </a:lnSpc>
              <a:buFontTx/>
              <a:buNone/>
              <a:defRPr/>
            </a:pPr>
            <a:r>
              <a:rPr lang="en-US" sz="2600" i="1" dirty="0"/>
              <a:t>Use your network: </a:t>
            </a:r>
            <a:r>
              <a:rPr lang="en-US" sz="2600" dirty="0"/>
              <a:t>Use your advisors, committee members, colleagues to suggest positions, comment on your application materials. For positions you have strong interest in and think you are well-qualified for, encourage your mentors to contact faculty at the institution with the opening to look at your application.</a:t>
            </a:r>
          </a:p>
          <a:p>
            <a:pPr>
              <a:lnSpc>
                <a:spcPct val="90000"/>
              </a:lnSpc>
              <a:buFontTx/>
              <a:buNone/>
              <a:defRPr/>
            </a:pPr>
            <a:r>
              <a:rPr lang="en-US" sz="2600" i="1" dirty="0"/>
              <a:t>Tailor your application to the position: </a:t>
            </a:r>
            <a:r>
              <a:rPr lang="en-US" sz="2600" dirty="0"/>
              <a:t>Build a few alternative application packages that are somewhat more specific to the different types of positions you intend to apply to and have these vetted by people who are familiar with that type of position. </a:t>
            </a:r>
          </a:p>
          <a:p>
            <a:pPr>
              <a:lnSpc>
                <a:spcPct val="90000"/>
              </a:lnSpc>
              <a:buFontTx/>
              <a:buNone/>
              <a:defRPr/>
            </a:pPr>
            <a:r>
              <a:rPr lang="en-US" sz="2600" i="1" dirty="0"/>
              <a:t>Don’t limit your pool too much: </a:t>
            </a:r>
            <a:r>
              <a:rPr lang="en-US" sz="2600" dirty="0"/>
              <a:t>Even if you don’t feel you are competitive, apply if you are interested and have the experience to meet the needs of the position. </a:t>
            </a:r>
          </a:p>
        </p:txBody>
      </p:sp>
    </p:spTree>
    <p:extLst>
      <p:ext uri="{BB962C8B-B14F-4D97-AF65-F5344CB8AC3E}">
        <p14:creationId xmlns:p14="http://schemas.microsoft.com/office/powerpoint/2010/main" val="267617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Evaluation:</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b="1" i="1" dirty="0"/>
              <a:t>Post-tenure Reviews: </a:t>
            </a:r>
            <a:r>
              <a:rPr lang="en-US" sz="2600" dirty="0"/>
              <a:t>Generally annual retention reviews by Head with a formal statement of activities for the past year made by the faculty member (workload statement) that sometimes is just an updated CV with recent activities highlighted. </a:t>
            </a:r>
          </a:p>
          <a:p>
            <a:pPr>
              <a:lnSpc>
                <a:spcPct val="90000"/>
              </a:lnSpc>
              <a:buFontTx/>
              <a:buNone/>
              <a:defRPr/>
            </a:pPr>
            <a:r>
              <a:rPr lang="en-US" sz="2600" dirty="0"/>
              <a:t>All institutions have some process to dismiss a faculty member who is no longer meeting expectations, though this is typically a very lengthy process and is described in a faculty handbook. Dismissals for “cause” are separate, involving criminal or unethical behavior. Some institutions have a very formal post-tenure review with oversight by a committee or administrator above department level. </a:t>
            </a:r>
          </a:p>
          <a:p>
            <a:pPr>
              <a:lnSpc>
                <a:spcPct val="90000"/>
              </a:lnSpc>
              <a:buFontTx/>
              <a:buNone/>
              <a:defRPr/>
            </a:pPr>
            <a:r>
              <a:rPr lang="en-US" sz="2600" dirty="0"/>
              <a:t>These reviews are also used for faculty consideration for various awards including endowed chairs, service and teaching awards.  </a:t>
            </a:r>
          </a:p>
        </p:txBody>
      </p:sp>
    </p:spTree>
    <p:extLst>
      <p:ext uri="{BB962C8B-B14F-4D97-AF65-F5344CB8AC3E}">
        <p14:creationId xmlns:p14="http://schemas.microsoft.com/office/powerpoint/2010/main" val="229310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Other Academic Positions:</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b="1" i="1" dirty="0"/>
              <a:t>Administrative: </a:t>
            </a:r>
            <a:r>
              <a:rPr lang="en-US" sz="2600" dirty="0"/>
              <a:t>Those with advanced degrees can be hired in all kinds of administrative positions, some with faculty appointments (e.g. Dean, Provost, Chancellor) and some not (e.g. Center directors, Student affairs, Health Center director). </a:t>
            </a:r>
          </a:p>
          <a:p>
            <a:pPr>
              <a:lnSpc>
                <a:spcPct val="90000"/>
              </a:lnSpc>
              <a:buFontTx/>
              <a:buNone/>
              <a:defRPr/>
            </a:pPr>
            <a:r>
              <a:rPr lang="en-US" sz="2600" b="1" i="1" dirty="0"/>
              <a:t>Research: </a:t>
            </a:r>
            <a:r>
              <a:rPr lang="en-US" sz="2600" dirty="0"/>
              <a:t>These can be either research staff positions (e.g. Research Associate, Research Leader) which are typically funded by grants, or Research Faculty positions which may be externally or internally funded. </a:t>
            </a:r>
          </a:p>
          <a:p>
            <a:pPr>
              <a:lnSpc>
                <a:spcPct val="90000"/>
              </a:lnSpc>
              <a:buFontTx/>
              <a:buNone/>
              <a:defRPr/>
            </a:pPr>
            <a:r>
              <a:rPr lang="en-US" sz="2600" b="1" i="1" dirty="0"/>
              <a:t>Support staff:</a:t>
            </a:r>
            <a:r>
              <a:rPr lang="en-US" sz="2600" dirty="0"/>
              <a:t> These are often associated with an IT office, a consulting office (e.g. statistics, computing), or may be based in a unit such as a College or Department  (e.g. grant writing, development officer, lab manager). These are typically not on soft funding (e.g. not supported on grants). </a:t>
            </a:r>
          </a:p>
        </p:txBody>
      </p:sp>
    </p:spTree>
    <p:extLst>
      <p:ext uri="{BB962C8B-B14F-4D97-AF65-F5344CB8AC3E}">
        <p14:creationId xmlns:p14="http://schemas.microsoft.com/office/powerpoint/2010/main" val="159687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Transitions of Career Stages:</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b="1" i="1" dirty="0"/>
              <a:t>Some priorities at different stages:</a:t>
            </a:r>
          </a:p>
          <a:p>
            <a:pPr>
              <a:lnSpc>
                <a:spcPct val="90000"/>
              </a:lnSpc>
              <a:buFontTx/>
              <a:buNone/>
              <a:defRPr/>
            </a:pPr>
            <a:r>
              <a:rPr lang="en-US" sz="2600" dirty="0"/>
              <a:t>Note that family and personal commitments occur and potentially change at all stages</a:t>
            </a:r>
          </a:p>
          <a:p>
            <a:pPr>
              <a:lnSpc>
                <a:spcPct val="90000"/>
              </a:lnSpc>
              <a:buFontTx/>
              <a:buNone/>
              <a:defRPr/>
            </a:pPr>
            <a:r>
              <a:rPr lang="en-US" sz="2600" i="1" dirty="0"/>
              <a:t>Beginning Assistant Professor: </a:t>
            </a:r>
            <a:r>
              <a:rPr lang="en-US" sz="2600" dirty="0"/>
              <a:t>Get to know your colleagues, initiate some collaborations at your institution, plan your course teaching for several years to meet tenure goals, get papers from prior work out, build your “lab”, submit external funding proposals</a:t>
            </a:r>
          </a:p>
          <a:p>
            <a:pPr>
              <a:lnSpc>
                <a:spcPct val="90000"/>
              </a:lnSpc>
              <a:buFontTx/>
              <a:buNone/>
              <a:defRPr/>
            </a:pPr>
            <a:r>
              <a:rPr lang="en-US" sz="2600" i="1" dirty="0"/>
              <a:t>Later-stage Assistant Professor: </a:t>
            </a:r>
            <a:r>
              <a:rPr lang="en-US" sz="2600" dirty="0"/>
              <a:t>Check that all the requirements for tenure are being met, get papers out from your time at the institution, pursue diverse external funding, mentor and recruit students, build your teaching portfolio, possibly look at options at other institutions</a:t>
            </a:r>
          </a:p>
        </p:txBody>
      </p:sp>
    </p:spTree>
    <p:extLst>
      <p:ext uri="{BB962C8B-B14F-4D97-AF65-F5344CB8AC3E}">
        <p14:creationId xmlns:p14="http://schemas.microsoft.com/office/powerpoint/2010/main" val="291154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Transitions of Career Stages:</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i="1" dirty="0"/>
              <a:t>Beginning Associate Professor: </a:t>
            </a:r>
            <a:r>
              <a:rPr lang="en-US" sz="2600" dirty="0"/>
              <a:t>Use this as a time to consider new initiatives, initiate new collaborations as appropriate, actively recruit students for your lab, initiate new teaching methods/courses, become more involved in department/institution service, find ways to carry out more professional service (editorial boards, agency panel reviews) </a:t>
            </a:r>
          </a:p>
          <a:p>
            <a:pPr>
              <a:lnSpc>
                <a:spcPct val="90000"/>
              </a:lnSpc>
              <a:buFontTx/>
              <a:buNone/>
              <a:defRPr/>
            </a:pPr>
            <a:r>
              <a:rPr lang="en-US" sz="2600" i="1" dirty="0"/>
              <a:t>Later-stage Associate Professor: </a:t>
            </a:r>
            <a:r>
              <a:rPr lang="en-US" sz="2600" dirty="0"/>
              <a:t>Check that all the requirements for promotion are being met, build a body of papers so that you are the go-to person in some area, pursue some larger sources of external funding, mentor students at all levels, build your teaching portfolio, become known for some internal and external service role (e.g. chair of a department committee, university committee, chair editorial board), possibly look at options at other institutions</a:t>
            </a:r>
          </a:p>
        </p:txBody>
      </p:sp>
    </p:spTree>
    <p:extLst>
      <p:ext uri="{BB962C8B-B14F-4D97-AF65-F5344CB8AC3E}">
        <p14:creationId xmlns:p14="http://schemas.microsoft.com/office/powerpoint/2010/main" val="3984964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Transitions of Career Stages:</a:t>
            </a:r>
          </a:p>
        </p:txBody>
      </p:sp>
      <p:sp>
        <p:nvSpPr>
          <p:cNvPr id="321539" name="Rectangle 3"/>
          <p:cNvSpPr>
            <a:spLocks noGrp="1" noChangeArrowheads="1"/>
          </p:cNvSpPr>
          <p:nvPr>
            <p:ph type="body" idx="1"/>
          </p:nvPr>
        </p:nvSpPr>
        <p:spPr>
          <a:xfrm>
            <a:off x="708024" y="1155700"/>
            <a:ext cx="8029575" cy="6054725"/>
          </a:xfrm>
          <a:ln>
            <a:solidFill>
              <a:schemeClr val="bg1"/>
            </a:solidFill>
          </a:ln>
        </p:spPr>
        <p:txBody>
          <a:bodyPr/>
          <a:lstStyle/>
          <a:p>
            <a:pPr>
              <a:lnSpc>
                <a:spcPct val="90000"/>
              </a:lnSpc>
              <a:buFontTx/>
              <a:buNone/>
              <a:defRPr/>
            </a:pPr>
            <a:r>
              <a:rPr lang="en-US" sz="2600" i="1" dirty="0"/>
              <a:t>Beginning Full Professor: </a:t>
            </a:r>
            <a:r>
              <a:rPr lang="en-US" sz="2600" dirty="0"/>
              <a:t>Use this as a time to consider new major initiatives that will define your career, build a cohesive lab that is supportive, take responsibility for major teaching initiatives, take on a leadership role in department or institution as well as in professional organizations. </a:t>
            </a:r>
          </a:p>
          <a:p>
            <a:pPr>
              <a:lnSpc>
                <a:spcPct val="90000"/>
              </a:lnSpc>
              <a:buFontTx/>
              <a:buNone/>
              <a:defRPr/>
            </a:pPr>
            <a:r>
              <a:rPr lang="en-US" sz="2600" i="1" dirty="0"/>
              <a:t>Later-stage Full Professor: </a:t>
            </a:r>
            <a:r>
              <a:rPr lang="en-US" sz="2600" dirty="0"/>
              <a:t>Continue to build a substantive body of scholarship, lead some initiatives that are either internal or external (e.g. chair of Advisory Boards for programs elsewhere, Faculty Senate leader), build larger collaborations to go after larger external funding, possibly consider administrative leadership roles at your institution or elsewhere. </a:t>
            </a:r>
          </a:p>
        </p:txBody>
      </p:sp>
    </p:spTree>
    <p:extLst>
      <p:ext uri="{BB962C8B-B14F-4D97-AF65-F5344CB8AC3E}">
        <p14:creationId xmlns:p14="http://schemas.microsoft.com/office/powerpoint/2010/main" val="138348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Search Processes:</a:t>
            </a:r>
          </a:p>
        </p:txBody>
      </p:sp>
      <p:sp>
        <p:nvSpPr>
          <p:cNvPr id="321539" name="Rectangle 3"/>
          <p:cNvSpPr>
            <a:spLocks noGrp="1" noChangeArrowheads="1"/>
          </p:cNvSpPr>
          <p:nvPr>
            <p:ph type="body" idx="1"/>
          </p:nvPr>
        </p:nvSpPr>
        <p:spPr>
          <a:xfrm>
            <a:off x="708024" y="1038225"/>
            <a:ext cx="8029575" cy="6054725"/>
          </a:xfrm>
          <a:ln>
            <a:solidFill>
              <a:schemeClr val="bg1"/>
            </a:solidFill>
          </a:ln>
        </p:spPr>
        <p:txBody>
          <a:bodyPr/>
          <a:lstStyle/>
          <a:p>
            <a:pPr>
              <a:lnSpc>
                <a:spcPct val="90000"/>
              </a:lnSpc>
              <a:buFontTx/>
              <a:buNone/>
              <a:defRPr/>
            </a:pPr>
            <a:r>
              <a:rPr lang="en-US" sz="2600" i="1" dirty="0"/>
              <a:t>This is somewhat institution-dependent but the basics are:</a:t>
            </a:r>
          </a:p>
          <a:p>
            <a:pPr>
              <a:lnSpc>
                <a:spcPct val="90000"/>
              </a:lnSpc>
              <a:buFontTx/>
              <a:buNone/>
              <a:defRPr/>
            </a:pPr>
            <a:r>
              <a:rPr lang="en-US" sz="2600" dirty="0"/>
              <a:t>The overall faculty </a:t>
            </a:r>
            <a:r>
              <a:rPr lang="en-US" sz="2600" i="1" dirty="0"/>
              <a:t>agree to the position description</a:t>
            </a:r>
            <a:r>
              <a:rPr lang="en-US" sz="2600" dirty="0"/>
              <a:t>, though the search is managed by a committee that may include the Head, several faculty, potentially a student and faculty from outside the department.</a:t>
            </a:r>
          </a:p>
          <a:p>
            <a:pPr>
              <a:lnSpc>
                <a:spcPct val="90000"/>
              </a:lnSpc>
              <a:buFontTx/>
              <a:buNone/>
              <a:defRPr/>
            </a:pPr>
            <a:r>
              <a:rPr lang="en-US" sz="2600" dirty="0"/>
              <a:t>Sometimes </a:t>
            </a:r>
            <a:r>
              <a:rPr lang="en-US" sz="2600" i="1" dirty="0"/>
              <a:t>letters of reference </a:t>
            </a:r>
            <a:r>
              <a:rPr lang="en-US" sz="2600" dirty="0"/>
              <a:t>are requested for all applicants and sometimes only for higher-listed ones. </a:t>
            </a:r>
          </a:p>
          <a:p>
            <a:pPr>
              <a:lnSpc>
                <a:spcPct val="90000"/>
              </a:lnSpc>
              <a:buFontTx/>
              <a:buNone/>
              <a:defRPr/>
            </a:pPr>
            <a:r>
              <a:rPr lang="en-US" sz="2600" dirty="0"/>
              <a:t>Applications are </a:t>
            </a:r>
            <a:r>
              <a:rPr lang="en-US" sz="2600" i="1" dirty="0"/>
              <a:t>ranked by the search committee</a:t>
            </a:r>
            <a:r>
              <a:rPr lang="en-US" sz="2600" dirty="0"/>
              <a:t>, and may (but not always) be open to comments from other faculty. Initial ranking may be in 2-3 groups – highest, maybe, not competitive. </a:t>
            </a:r>
          </a:p>
          <a:p>
            <a:pPr>
              <a:lnSpc>
                <a:spcPct val="90000"/>
              </a:lnSpc>
              <a:buFontTx/>
              <a:buNone/>
              <a:defRPr/>
            </a:pPr>
            <a:r>
              <a:rPr lang="en-US" sz="2600" dirty="0"/>
              <a:t>A </a:t>
            </a:r>
            <a:r>
              <a:rPr lang="en-US" sz="2600" i="1" dirty="0"/>
              <a:t>final list </a:t>
            </a:r>
            <a:r>
              <a:rPr lang="en-US" sz="2600" dirty="0"/>
              <a:t>will typically be 3-5 invited for interview and secondary pool of 3-5 if primary pool doesn’t work out </a:t>
            </a:r>
          </a:p>
          <a:p>
            <a:pPr>
              <a:lnSpc>
                <a:spcPct val="90000"/>
              </a:lnSpc>
              <a:buFontTx/>
              <a:buNone/>
              <a:defRPr/>
            </a:pPr>
            <a:r>
              <a:rPr lang="en-US" sz="2600" dirty="0"/>
              <a:t>You generally </a:t>
            </a:r>
            <a:r>
              <a:rPr lang="en-US" sz="2600" i="1" dirty="0"/>
              <a:t>will not know the outcome </a:t>
            </a:r>
            <a:r>
              <a:rPr lang="en-US" sz="2600" dirty="0"/>
              <a:t>of the search until it is completed but some institutions do let you know if you are not on the final list. </a:t>
            </a:r>
          </a:p>
        </p:txBody>
      </p:sp>
    </p:spTree>
    <p:extLst>
      <p:ext uri="{BB962C8B-B14F-4D97-AF65-F5344CB8AC3E}">
        <p14:creationId xmlns:p14="http://schemas.microsoft.com/office/powerpoint/2010/main" val="256261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455612" y="-104775"/>
            <a:ext cx="8029575" cy="1260475"/>
          </a:xfrm>
        </p:spPr>
        <p:txBody>
          <a:bodyPr/>
          <a:lstStyle/>
          <a:p>
            <a:pPr>
              <a:defRPr/>
            </a:pPr>
            <a:r>
              <a:rPr lang="en-US" sz="4000" b="1" dirty="0">
                <a:solidFill>
                  <a:srgbClr val="000090"/>
                </a:solidFill>
              </a:rPr>
              <a:t>Faculty Search Processes:</a:t>
            </a:r>
          </a:p>
        </p:txBody>
      </p:sp>
      <p:sp>
        <p:nvSpPr>
          <p:cNvPr id="321539" name="Rectangle 3"/>
          <p:cNvSpPr>
            <a:spLocks noGrp="1" noChangeArrowheads="1"/>
          </p:cNvSpPr>
          <p:nvPr>
            <p:ph type="body" idx="1"/>
          </p:nvPr>
        </p:nvSpPr>
        <p:spPr>
          <a:xfrm>
            <a:off x="708024" y="885825"/>
            <a:ext cx="8029575" cy="6054725"/>
          </a:xfrm>
          <a:ln>
            <a:solidFill>
              <a:schemeClr val="bg1"/>
            </a:solidFill>
          </a:ln>
        </p:spPr>
        <p:txBody>
          <a:bodyPr/>
          <a:lstStyle/>
          <a:p>
            <a:pPr>
              <a:lnSpc>
                <a:spcPct val="90000"/>
              </a:lnSpc>
              <a:buFontTx/>
              <a:buNone/>
              <a:defRPr/>
            </a:pPr>
            <a:r>
              <a:rPr lang="en-US" sz="2600" dirty="0"/>
              <a:t>If you are invited to an interview this may be virtual to start, at a professional society meeting, or just a phone call. This will generally be when the pool is still large – it indicates you are in the top group </a:t>
            </a:r>
          </a:p>
          <a:p>
            <a:pPr>
              <a:lnSpc>
                <a:spcPct val="90000"/>
              </a:lnSpc>
              <a:buFontTx/>
              <a:buNone/>
              <a:defRPr/>
            </a:pPr>
            <a:r>
              <a:rPr lang="en-US" sz="2600" dirty="0"/>
              <a:t>If you are invited to campus for an interview, you are in the group of 3-5 candidates and you may be able to tell who the others are, but the search committee will not tell you.</a:t>
            </a:r>
          </a:p>
          <a:p>
            <a:pPr>
              <a:lnSpc>
                <a:spcPct val="90000"/>
              </a:lnSpc>
              <a:buFontTx/>
              <a:buNone/>
              <a:defRPr/>
            </a:pPr>
            <a:r>
              <a:rPr lang="en-US" sz="2600" dirty="0"/>
              <a:t>The search committee will assign one member to be the primary liaison for each candidate so it doesn’t all fall to the chair to do. They will be your host and arrange meetings with faculty, staff, students and a tour. </a:t>
            </a:r>
          </a:p>
          <a:p>
            <a:pPr>
              <a:lnSpc>
                <a:spcPct val="90000"/>
              </a:lnSpc>
              <a:buFontTx/>
              <a:buNone/>
              <a:defRPr/>
            </a:pPr>
            <a:r>
              <a:rPr lang="en-US" sz="2600" dirty="0"/>
              <a:t>There may be several presentations expected of you – research talk, chalk-talk, informal discussion on a topic, formal class teaching</a:t>
            </a:r>
          </a:p>
          <a:p>
            <a:pPr>
              <a:lnSpc>
                <a:spcPct val="90000"/>
              </a:lnSpc>
              <a:buFontTx/>
              <a:buNone/>
              <a:defRPr/>
            </a:pPr>
            <a:r>
              <a:rPr lang="en-US" sz="2600" dirty="0"/>
              <a:t>You can ask for feedback if you are not offered the position, but it may not be forthcoming</a:t>
            </a:r>
          </a:p>
        </p:txBody>
      </p:sp>
    </p:spTree>
    <p:extLst>
      <p:ext uri="{BB962C8B-B14F-4D97-AF65-F5344CB8AC3E}">
        <p14:creationId xmlns:p14="http://schemas.microsoft.com/office/powerpoint/2010/main" val="3966345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14761</TotalTime>
  <Words>1338</Words>
  <Application>Microsoft Macintosh PowerPoint</Application>
  <PresentationFormat>Custom</PresentationFormat>
  <Paragraphs>70</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Times New Roman</vt:lpstr>
      <vt:lpstr>Blank Presentation</vt:lpstr>
      <vt:lpstr>EEB 504 and EEB 607 - Spring 2021 - Careers in Academia: How to Enhance your Chances for Success</vt:lpstr>
      <vt:lpstr>Outline of course topics:</vt:lpstr>
      <vt:lpstr>Faculty Evaluation:</vt:lpstr>
      <vt:lpstr>Other Academic Positions:</vt:lpstr>
      <vt:lpstr>Transitions of Career Stages:</vt:lpstr>
      <vt:lpstr>Transitions of Career Stages:</vt:lpstr>
      <vt:lpstr>Transitions of Career Stages:</vt:lpstr>
      <vt:lpstr>Faculty Search Processes:</vt:lpstr>
      <vt:lpstr>Faculty Search Processes:</vt:lpstr>
      <vt:lpstr>First Faculty Position Search:</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781</cp:revision>
  <cp:lastPrinted>2001-07-31T20:27:52Z</cp:lastPrinted>
  <dcterms:created xsi:type="dcterms:W3CDTF">2001-07-27T14:29:20Z</dcterms:created>
  <dcterms:modified xsi:type="dcterms:W3CDTF">2021-03-08T22:25:06Z</dcterms:modified>
</cp:coreProperties>
</file>