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64" r:id="rId3"/>
    <p:sldId id="262" r:id="rId4"/>
    <p:sldId id="266" r:id="rId5"/>
    <p:sldId id="267" r:id="rId6"/>
    <p:sldId id="268" r:id="rId7"/>
    <p:sldId id="26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11"/>
    <p:restoredTop sz="94610"/>
  </p:normalViewPr>
  <p:slideViewPr>
    <p:cSldViewPr snapToGrid="0" snapToObjects="1">
      <p:cViewPr varScale="1">
        <p:scale>
          <a:sx n="99" d="100"/>
          <a:sy n="99" d="100"/>
        </p:scale>
        <p:origin x="200" y="5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570BF4-34EC-2643-B085-AA3505EF4085}" type="datetimeFigureOut">
              <a:rPr lang="en-US" smtClean="0"/>
              <a:t>9/22/19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B3D87E-7558-F048-814C-C0796FC44E22}" type="slidenum">
              <a:rPr lang="en-US" smtClean="0"/>
              <a:t>‹#›</a:t>
            </a:fld>
            <a:endParaRPr lang="en-US"/>
          </a:p>
        </p:txBody>
      </p:sp>
    </p:spTree>
    <p:extLst>
      <p:ext uri="{BB962C8B-B14F-4D97-AF65-F5344CB8AC3E}">
        <p14:creationId xmlns:p14="http://schemas.microsoft.com/office/powerpoint/2010/main" val="423879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8D34CC-3E85-7F43-A27A-766D0EAA792F}" type="datetimeFigureOut">
              <a:rPr lang="en-US" smtClean="0"/>
              <a:t>9/22/19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586E8-E92A-FF46-ACBA-C88BC773DDAC}" type="slidenum">
              <a:rPr lang="en-US" smtClean="0"/>
              <a:t>‹#›</a:t>
            </a:fld>
            <a:endParaRPr lang="en-US"/>
          </a:p>
        </p:txBody>
      </p:sp>
    </p:spTree>
    <p:extLst>
      <p:ext uri="{BB962C8B-B14F-4D97-AF65-F5344CB8AC3E}">
        <p14:creationId xmlns:p14="http://schemas.microsoft.com/office/powerpoint/2010/main" val="507429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8D34CC-3E85-7F43-A27A-766D0EAA792F}" type="datetimeFigureOut">
              <a:rPr lang="en-US" smtClean="0"/>
              <a:t>9/22/19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586E8-E92A-FF46-ACBA-C88BC773DDAC}" type="slidenum">
              <a:rPr lang="en-US" smtClean="0"/>
              <a:t>‹#›</a:t>
            </a:fld>
            <a:endParaRPr lang="en-US"/>
          </a:p>
        </p:txBody>
      </p:sp>
    </p:spTree>
    <p:extLst>
      <p:ext uri="{BB962C8B-B14F-4D97-AF65-F5344CB8AC3E}">
        <p14:creationId xmlns:p14="http://schemas.microsoft.com/office/powerpoint/2010/main" val="735213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8D34CC-3E85-7F43-A27A-766D0EAA792F}" type="datetimeFigureOut">
              <a:rPr lang="en-US" smtClean="0"/>
              <a:t>9/22/19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586E8-E92A-FF46-ACBA-C88BC773DDAC}" type="slidenum">
              <a:rPr lang="en-US" smtClean="0"/>
              <a:t>‹#›</a:t>
            </a:fld>
            <a:endParaRPr lang="en-US"/>
          </a:p>
        </p:txBody>
      </p:sp>
    </p:spTree>
    <p:extLst>
      <p:ext uri="{BB962C8B-B14F-4D97-AF65-F5344CB8AC3E}">
        <p14:creationId xmlns:p14="http://schemas.microsoft.com/office/powerpoint/2010/main" val="110019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8D34CC-3E85-7F43-A27A-766D0EAA792F}" type="datetimeFigureOut">
              <a:rPr lang="en-US" smtClean="0"/>
              <a:t>9/22/19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586E8-E92A-FF46-ACBA-C88BC773DDAC}" type="slidenum">
              <a:rPr lang="en-US" smtClean="0"/>
              <a:t>‹#›</a:t>
            </a:fld>
            <a:endParaRPr lang="en-US"/>
          </a:p>
        </p:txBody>
      </p:sp>
    </p:spTree>
    <p:extLst>
      <p:ext uri="{BB962C8B-B14F-4D97-AF65-F5344CB8AC3E}">
        <p14:creationId xmlns:p14="http://schemas.microsoft.com/office/powerpoint/2010/main" val="680795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8D34CC-3E85-7F43-A27A-766D0EAA792F}" type="datetimeFigureOut">
              <a:rPr lang="en-US" smtClean="0"/>
              <a:t>9/22/19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586E8-E92A-FF46-ACBA-C88BC773DDAC}" type="slidenum">
              <a:rPr lang="en-US" smtClean="0"/>
              <a:t>‹#›</a:t>
            </a:fld>
            <a:endParaRPr lang="en-US"/>
          </a:p>
        </p:txBody>
      </p:sp>
    </p:spTree>
    <p:extLst>
      <p:ext uri="{BB962C8B-B14F-4D97-AF65-F5344CB8AC3E}">
        <p14:creationId xmlns:p14="http://schemas.microsoft.com/office/powerpoint/2010/main" val="891245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8D34CC-3E85-7F43-A27A-766D0EAA792F}" type="datetimeFigureOut">
              <a:rPr lang="en-US" smtClean="0"/>
              <a:t>9/22/19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4586E8-E92A-FF46-ACBA-C88BC773DDAC}" type="slidenum">
              <a:rPr lang="en-US" smtClean="0"/>
              <a:t>‹#›</a:t>
            </a:fld>
            <a:endParaRPr lang="en-US"/>
          </a:p>
        </p:txBody>
      </p:sp>
    </p:spTree>
    <p:extLst>
      <p:ext uri="{BB962C8B-B14F-4D97-AF65-F5344CB8AC3E}">
        <p14:creationId xmlns:p14="http://schemas.microsoft.com/office/powerpoint/2010/main" val="470697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8D34CC-3E85-7F43-A27A-766D0EAA792F}" type="datetimeFigureOut">
              <a:rPr lang="en-US" smtClean="0"/>
              <a:t>9/22/19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4586E8-E92A-FF46-ACBA-C88BC773DDAC}" type="slidenum">
              <a:rPr lang="en-US" smtClean="0"/>
              <a:t>‹#›</a:t>
            </a:fld>
            <a:endParaRPr lang="en-US"/>
          </a:p>
        </p:txBody>
      </p:sp>
    </p:spTree>
    <p:extLst>
      <p:ext uri="{BB962C8B-B14F-4D97-AF65-F5344CB8AC3E}">
        <p14:creationId xmlns:p14="http://schemas.microsoft.com/office/powerpoint/2010/main" val="1831971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8D34CC-3E85-7F43-A27A-766D0EAA792F}" type="datetimeFigureOut">
              <a:rPr lang="en-US" smtClean="0"/>
              <a:t>9/22/19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4586E8-E92A-FF46-ACBA-C88BC773DDAC}" type="slidenum">
              <a:rPr lang="en-US" smtClean="0"/>
              <a:t>‹#›</a:t>
            </a:fld>
            <a:endParaRPr lang="en-US"/>
          </a:p>
        </p:txBody>
      </p:sp>
    </p:spTree>
    <p:extLst>
      <p:ext uri="{BB962C8B-B14F-4D97-AF65-F5344CB8AC3E}">
        <p14:creationId xmlns:p14="http://schemas.microsoft.com/office/powerpoint/2010/main" val="1479785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8D34CC-3E85-7F43-A27A-766D0EAA792F}" type="datetimeFigureOut">
              <a:rPr lang="en-US" smtClean="0"/>
              <a:t>9/22/19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4586E8-E92A-FF46-ACBA-C88BC773DDAC}" type="slidenum">
              <a:rPr lang="en-US" smtClean="0"/>
              <a:t>‹#›</a:t>
            </a:fld>
            <a:endParaRPr lang="en-US"/>
          </a:p>
        </p:txBody>
      </p:sp>
    </p:spTree>
    <p:extLst>
      <p:ext uri="{BB962C8B-B14F-4D97-AF65-F5344CB8AC3E}">
        <p14:creationId xmlns:p14="http://schemas.microsoft.com/office/powerpoint/2010/main" val="747169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8D34CC-3E85-7F43-A27A-766D0EAA792F}" type="datetimeFigureOut">
              <a:rPr lang="en-US" smtClean="0"/>
              <a:t>9/22/19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4586E8-E92A-FF46-ACBA-C88BC773DDAC}" type="slidenum">
              <a:rPr lang="en-US" smtClean="0"/>
              <a:t>‹#›</a:t>
            </a:fld>
            <a:endParaRPr lang="en-US"/>
          </a:p>
        </p:txBody>
      </p:sp>
    </p:spTree>
    <p:extLst>
      <p:ext uri="{BB962C8B-B14F-4D97-AF65-F5344CB8AC3E}">
        <p14:creationId xmlns:p14="http://schemas.microsoft.com/office/powerpoint/2010/main" val="1335087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8D34CC-3E85-7F43-A27A-766D0EAA792F}" type="datetimeFigureOut">
              <a:rPr lang="en-US" smtClean="0"/>
              <a:t>9/22/19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4586E8-E92A-FF46-ACBA-C88BC773DDAC}" type="slidenum">
              <a:rPr lang="en-US" smtClean="0"/>
              <a:t>‹#›</a:t>
            </a:fld>
            <a:endParaRPr lang="en-US"/>
          </a:p>
        </p:txBody>
      </p:sp>
    </p:spTree>
    <p:extLst>
      <p:ext uri="{BB962C8B-B14F-4D97-AF65-F5344CB8AC3E}">
        <p14:creationId xmlns:p14="http://schemas.microsoft.com/office/powerpoint/2010/main" val="190258622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8D34CC-3E85-7F43-A27A-766D0EAA792F}" type="datetimeFigureOut">
              <a:rPr lang="en-US" smtClean="0"/>
              <a:t>9/22/19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4586E8-E92A-FF46-ACBA-C88BC773DDAC}" type="slidenum">
              <a:rPr lang="en-US" smtClean="0"/>
              <a:t>‹#›</a:t>
            </a:fld>
            <a:endParaRPr lang="en-US"/>
          </a:p>
        </p:txBody>
      </p:sp>
    </p:spTree>
    <p:extLst>
      <p:ext uri="{BB962C8B-B14F-4D97-AF65-F5344CB8AC3E}">
        <p14:creationId xmlns:p14="http://schemas.microsoft.com/office/powerpoint/2010/main" val="1083929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gif"/><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3543" y="2101157"/>
            <a:ext cx="9144000" cy="2387600"/>
          </a:xfrm>
        </p:spPr>
        <p:txBody>
          <a:bodyPr>
            <a:normAutofit fontScale="90000"/>
          </a:bodyPr>
          <a:lstStyle/>
          <a:p>
            <a:r>
              <a:rPr lang="en-US" dirty="0" smtClean="0"/>
              <a:t>Mathematical Theories of Everything</a:t>
            </a:r>
            <a:br>
              <a:rPr lang="en-US" dirty="0" smtClean="0"/>
            </a:br>
            <a:r>
              <a:rPr lang="en-US" b="1" i="1" dirty="0" smtClean="0"/>
              <a:t>Quick Summary of </a:t>
            </a:r>
            <a:r>
              <a:rPr lang="en-US" b="1" i="1" dirty="0" smtClean="0"/>
              <a:t>Bifurcation Theory as </a:t>
            </a:r>
            <a:r>
              <a:rPr lang="en-US" b="1" i="1" dirty="0" smtClean="0"/>
              <a:t>an </a:t>
            </a:r>
            <a:r>
              <a:rPr lang="en-US" b="1" i="1" dirty="0"/>
              <a:t>I</a:t>
            </a:r>
            <a:r>
              <a:rPr lang="en-US" b="1" i="1" dirty="0" smtClean="0"/>
              <a:t>ntroduction to </a:t>
            </a:r>
            <a:r>
              <a:rPr lang="en-US" b="1" i="1" dirty="0" smtClean="0"/>
              <a:t>Catastrophe </a:t>
            </a:r>
            <a:r>
              <a:rPr lang="en-US" b="1" i="1" dirty="0" smtClean="0"/>
              <a:t>Theory</a:t>
            </a:r>
            <a:endParaRPr lang="en-US" b="1" i="1" dirty="0"/>
          </a:p>
        </p:txBody>
      </p:sp>
    </p:spTree>
    <p:extLst>
      <p:ext uri="{BB962C8B-B14F-4D97-AF65-F5344CB8AC3E}">
        <p14:creationId xmlns:p14="http://schemas.microsoft.com/office/powerpoint/2010/main" val="717993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Rene Thom</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60078" y="1916134"/>
            <a:ext cx="2247900" cy="325120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38314" y="1979634"/>
            <a:ext cx="2552700" cy="3187700"/>
          </a:xfrm>
          <a:prstGeom prst="rect">
            <a:avLst/>
          </a:prstGeom>
        </p:spPr>
      </p:pic>
      <p:sp>
        <p:nvSpPr>
          <p:cNvPr id="6" name="Title 1"/>
          <p:cNvSpPr txBox="1">
            <a:spLocks/>
          </p:cNvSpPr>
          <p:nvPr/>
        </p:nvSpPr>
        <p:spPr>
          <a:xfrm>
            <a:off x="6096000" y="36512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mtClean="0"/>
              <a:t>Christopher Zeeman</a:t>
            </a:r>
            <a:endParaRPr lang="en-US" dirty="0"/>
          </a:p>
        </p:txBody>
      </p:sp>
    </p:spTree>
    <p:extLst>
      <p:ext uri="{BB962C8B-B14F-4D97-AF65-F5344CB8AC3E}">
        <p14:creationId xmlns:p14="http://schemas.microsoft.com/office/powerpoint/2010/main" val="1353896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6184"/>
            <a:ext cx="10515600" cy="1325563"/>
          </a:xfrm>
        </p:spPr>
        <p:txBody>
          <a:bodyPr/>
          <a:lstStyle/>
          <a:p>
            <a:r>
              <a:rPr lang="en-US" dirty="0" smtClean="0"/>
              <a:t>Some vocabulary that arises:</a:t>
            </a:r>
            <a:endParaRPr lang="en-US" dirty="0"/>
          </a:p>
        </p:txBody>
      </p:sp>
      <p:sp>
        <p:nvSpPr>
          <p:cNvPr id="6" name="Title 1"/>
          <p:cNvSpPr txBox="1">
            <a:spLocks/>
          </p:cNvSpPr>
          <p:nvPr/>
        </p:nvSpPr>
        <p:spPr>
          <a:xfrm>
            <a:off x="974835" y="2005998"/>
            <a:ext cx="4826875" cy="4142553"/>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t>Stable equilibrium</a:t>
            </a:r>
          </a:p>
          <a:p>
            <a:r>
              <a:rPr lang="en-US" dirty="0" smtClean="0"/>
              <a:t>Dynamical system</a:t>
            </a:r>
          </a:p>
          <a:p>
            <a:r>
              <a:rPr lang="en-US" dirty="0" smtClean="0"/>
              <a:t>Potential function</a:t>
            </a:r>
          </a:p>
          <a:p>
            <a:r>
              <a:rPr lang="en-US" dirty="0"/>
              <a:t>C</a:t>
            </a:r>
            <a:r>
              <a:rPr lang="en-US" dirty="0" smtClean="0"/>
              <a:t>atastrophe</a:t>
            </a:r>
          </a:p>
          <a:p>
            <a:r>
              <a:rPr lang="en-US" dirty="0" smtClean="0"/>
              <a:t>Bifurcation</a:t>
            </a:r>
          </a:p>
          <a:p>
            <a:r>
              <a:rPr lang="en-US" dirty="0" smtClean="0"/>
              <a:t>Local bifurcation</a:t>
            </a:r>
          </a:p>
          <a:p>
            <a:r>
              <a:rPr lang="en-US" dirty="0" smtClean="0"/>
              <a:t>Global bifurcation</a:t>
            </a:r>
            <a:endParaRPr lang="en-US" dirty="0" smtClean="0"/>
          </a:p>
          <a:p>
            <a:r>
              <a:rPr lang="en-US" dirty="0" smtClean="0"/>
              <a:t>Saddle-node bifurcation</a:t>
            </a:r>
          </a:p>
          <a:p>
            <a:r>
              <a:rPr lang="en-US" dirty="0" err="1" smtClean="0"/>
              <a:t>Transcritical</a:t>
            </a:r>
            <a:r>
              <a:rPr lang="en-US" dirty="0" smtClean="0"/>
              <a:t> bifurcation</a:t>
            </a:r>
          </a:p>
          <a:p>
            <a:r>
              <a:rPr lang="en-US" dirty="0" smtClean="0"/>
              <a:t>Pitchfork bifurcation</a:t>
            </a:r>
          </a:p>
          <a:p>
            <a:r>
              <a:rPr lang="en-US" dirty="0" err="1" smtClean="0"/>
              <a:t>Hopf</a:t>
            </a:r>
            <a:r>
              <a:rPr lang="en-US" dirty="0" smtClean="0"/>
              <a:t> bifurcation</a:t>
            </a:r>
          </a:p>
          <a:p>
            <a:endParaRPr lang="en-US" dirty="0" smtClean="0"/>
          </a:p>
          <a:p>
            <a:endParaRPr lang="en-US" dirty="0" smtClean="0"/>
          </a:p>
          <a:p>
            <a:endParaRPr lang="en-US" dirty="0" smtClean="0"/>
          </a:p>
          <a:p>
            <a:endParaRPr lang="en-US" dirty="0"/>
          </a:p>
        </p:txBody>
      </p:sp>
      <p:sp>
        <p:nvSpPr>
          <p:cNvPr id="7" name="Title 1"/>
          <p:cNvSpPr txBox="1">
            <a:spLocks/>
          </p:cNvSpPr>
          <p:nvPr/>
        </p:nvSpPr>
        <p:spPr>
          <a:xfrm>
            <a:off x="6096000" y="2005998"/>
            <a:ext cx="5428593" cy="4118464"/>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Cusp catastrophe</a:t>
            </a:r>
          </a:p>
          <a:p>
            <a:r>
              <a:rPr lang="en-US" dirty="0"/>
              <a:t>Fold catastrophe</a:t>
            </a:r>
          </a:p>
          <a:p>
            <a:r>
              <a:rPr lang="en-US" dirty="0"/>
              <a:t>Surface projection</a:t>
            </a:r>
          </a:p>
          <a:p>
            <a:r>
              <a:rPr lang="en-US" dirty="0"/>
              <a:t>Singularities</a:t>
            </a:r>
          </a:p>
          <a:p>
            <a:r>
              <a:rPr lang="en-US" dirty="0" smtClean="0"/>
              <a:t>Morphogenesis</a:t>
            </a:r>
          </a:p>
          <a:p>
            <a:r>
              <a:rPr lang="en-US" dirty="0" smtClean="0"/>
              <a:t>Morphogen</a:t>
            </a:r>
          </a:p>
          <a:p>
            <a:r>
              <a:rPr lang="en-US" dirty="0" smtClean="0"/>
              <a:t>Structural </a:t>
            </a:r>
            <a:r>
              <a:rPr lang="en-US" dirty="0" smtClean="0"/>
              <a:t>stability</a:t>
            </a:r>
          </a:p>
          <a:p>
            <a:r>
              <a:rPr lang="en-US" dirty="0" smtClean="0"/>
              <a:t>Hysteresis</a:t>
            </a:r>
          </a:p>
          <a:p>
            <a:r>
              <a:rPr lang="en-US" dirty="0" err="1" smtClean="0"/>
              <a:t>Bistability</a:t>
            </a:r>
            <a:endParaRPr lang="en-US" dirty="0" smtClean="0"/>
          </a:p>
          <a:p>
            <a:r>
              <a:rPr lang="en-US" dirty="0" smtClean="0"/>
              <a:t>Robustness</a:t>
            </a:r>
          </a:p>
          <a:p>
            <a:r>
              <a:rPr lang="en-US" dirty="0" smtClean="0"/>
              <a:t>Regime shift</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1960173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9731" y="177125"/>
            <a:ext cx="10515600" cy="1325563"/>
          </a:xfrm>
        </p:spPr>
        <p:txBody>
          <a:bodyPr/>
          <a:lstStyle/>
          <a:p>
            <a:r>
              <a:rPr lang="en-US" dirty="0" smtClean="0"/>
              <a:t>Glossary of some terms:</a:t>
            </a:r>
            <a:endParaRPr lang="en-US" dirty="0"/>
          </a:p>
        </p:txBody>
      </p:sp>
      <p:sp>
        <p:nvSpPr>
          <p:cNvPr id="3" name="TextBox 2"/>
          <p:cNvSpPr txBox="1"/>
          <p:nvPr/>
        </p:nvSpPr>
        <p:spPr>
          <a:xfrm>
            <a:off x="1828801" y="1266205"/>
            <a:ext cx="8308427" cy="5355312"/>
          </a:xfrm>
          <a:prstGeom prst="rect">
            <a:avLst/>
          </a:prstGeom>
          <a:noFill/>
        </p:spPr>
        <p:txBody>
          <a:bodyPr wrap="square" rtlCol="0">
            <a:spAutoFit/>
          </a:bodyPr>
          <a:lstStyle/>
          <a:p>
            <a:r>
              <a:rPr lang="en-US" b="1" i="1" dirty="0" smtClean="0"/>
              <a:t>Dynamical system </a:t>
            </a:r>
            <a:r>
              <a:rPr lang="en-US" dirty="0" smtClean="0"/>
              <a:t>means any mathematical system with time as an independent variable – typically an ODE, PDE or discrete versions</a:t>
            </a:r>
          </a:p>
          <a:p>
            <a:r>
              <a:rPr lang="en-US" b="1" i="1" dirty="0" smtClean="0"/>
              <a:t>Bifurcation value </a:t>
            </a:r>
            <a:r>
              <a:rPr lang="en-US" dirty="0" smtClean="0"/>
              <a:t>means a parameter value at which there is a significant change in the long-term behavior of the dynamical system</a:t>
            </a:r>
            <a:r>
              <a:rPr lang="en-US" dirty="0" smtClean="0"/>
              <a:t> </a:t>
            </a:r>
          </a:p>
          <a:p>
            <a:r>
              <a:rPr lang="en-US" b="1" i="1" dirty="0" smtClean="0"/>
              <a:t>Trajectory</a:t>
            </a:r>
            <a:r>
              <a:rPr lang="en-US" dirty="0" smtClean="0"/>
              <a:t> </a:t>
            </a:r>
            <a:r>
              <a:rPr lang="en-US" dirty="0" smtClean="0"/>
              <a:t>means </a:t>
            </a:r>
            <a:r>
              <a:rPr lang="en-US" dirty="0" smtClean="0"/>
              <a:t>a particular solution of a dynamical system with some initial condition and fixed parameters</a:t>
            </a:r>
            <a:endParaRPr lang="en-US" dirty="0" smtClean="0"/>
          </a:p>
          <a:p>
            <a:r>
              <a:rPr lang="en-US" b="1" i="1" dirty="0" smtClean="0"/>
              <a:t>Equilibrium</a:t>
            </a:r>
            <a:r>
              <a:rPr lang="en-US" b="1" i="1" dirty="0" smtClean="0"/>
              <a:t> </a:t>
            </a:r>
            <a:r>
              <a:rPr lang="en-US" dirty="0" smtClean="0"/>
              <a:t>means a solution of a dynamical system that is constant</a:t>
            </a:r>
          </a:p>
          <a:p>
            <a:r>
              <a:rPr lang="en-US" b="1" i="1" dirty="0" smtClean="0"/>
              <a:t>Dynamical equilibrium </a:t>
            </a:r>
            <a:r>
              <a:rPr lang="en-US" dirty="0" smtClean="0"/>
              <a:t>means a solution of a dynamical system that varies in time but is periodic (e.g. a limit cycle)</a:t>
            </a:r>
          </a:p>
          <a:p>
            <a:r>
              <a:rPr lang="en-US" b="1" i="1" dirty="0" smtClean="0"/>
              <a:t>Attractor</a:t>
            </a:r>
            <a:r>
              <a:rPr lang="en-US" dirty="0" smtClean="0"/>
              <a:t> of a dynamical system is an equilibrium that attracts nearby trajectories (e.g. start near it and the trajectory moves closer to it)</a:t>
            </a:r>
          </a:p>
          <a:p>
            <a:r>
              <a:rPr lang="en-US" b="1" i="1" dirty="0" err="1" smtClean="0"/>
              <a:t>Repellor</a:t>
            </a:r>
            <a:r>
              <a:rPr lang="en-US" dirty="0" smtClean="0"/>
              <a:t> of a dynamical system is an equilibrium that </a:t>
            </a:r>
            <a:r>
              <a:rPr lang="en-US" dirty="0" err="1" smtClean="0"/>
              <a:t>repells</a:t>
            </a:r>
            <a:r>
              <a:rPr lang="en-US" dirty="0" smtClean="0"/>
              <a:t> all nearby trajectories (e.g. start near it and the trajectory moves further away). </a:t>
            </a:r>
            <a:endParaRPr lang="en-US" dirty="0" smtClean="0"/>
          </a:p>
          <a:p>
            <a:r>
              <a:rPr lang="en-US" b="1" i="1" dirty="0" smtClean="0"/>
              <a:t>Stable equilibrium </a:t>
            </a:r>
            <a:r>
              <a:rPr lang="en-US" dirty="0" smtClean="0"/>
              <a:t>is an equilibrium that is an attractor for all sufficiently close nearby trajectories</a:t>
            </a:r>
            <a:r>
              <a:rPr lang="en-US" b="1" i="1" dirty="0" smtClean="0"/>
              <a:t> </a:t>
            </a:r>
          </a:p>
          <a:p>
            <a:r>
              <a:rPr lang="en-US" b="1" i="1" dirty="0" err="1" smtClean="0"/>
              <a:t>Bistable</a:t>
            </a:r>
            <a:r>
              <a:rPr lang="en-US" b="1" i="1" dirty="0"/>
              <a:t> </a:t>
            </a:r>
            <a:r>
              <a:rPr lang="en-US" dirty="0" smtClean="0"/>
              <a:t>refers to a dynamical system with two alternative long-term equilibria</a:t>
            </a:r>
          </a:p>
          <a:p>
            <a:r>
              <a:rPr lang="en-US" b="1" i="1" dirty="0" smtClean="0"/>
              <a:t>Saddle</a:t>
            </a:r>
            <a:r>
              <a:rPr lang="en-US" dirty="0" smtClean="0"/>
              <a:t> refers to an equilibrium with almost all nearby trajectories moving away and only two trajectories moving towards it.</a:t>
            </a:r>
            <a:endParaRPr lang="en-US" dirty="0" smtClean="0"/>
          </a:p>
          <a:p>
            <a:r>
              <a:rPr lang="en-US" dirty="0"/>
              <a:t>	</a:t>
            </a:r>
          </a:p>
        </p:txBody>
      </p:sp>
    </p:spTree>
    <p:extLst>
      <p:ext uri="{BB962C8B-B14F-4D97-AF65-F5344CB8AC3E}">
        <p14:creationId xmlns:p14="http://schemas.microsoft.com/office/powerpoint/2010/main" val="1196933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9731" y="177125"/>
            <a:ext cx="10515600" cy="1325563"/>
          </a:xfrm>
        </p:spPr>
        <p:txBody>
          <a:bodyPr/>
          <a:lstStyle/>
          <a:p>
            <a:r>
              <a:rPr lang="en-US" dirty="0" smtClean="0"/>
              <a:t>Glossary of some terms:</a:t>
            </a:r>
            <a:endParaRPr lang="en-US" dirty="0"/>
          </a:p>
        </p:txBody>
      </p:sp>
      <p:sp>
        <p:nvSpPr>
          <p:cNvPr id="3" name="TextBox 2"/>
          <p:cNvSpPr txBox="1"/>
          <p:nvPr/>
        </p:nvSpPr>
        <p:spPr>
          <a:xfrm>
            <a:off x="1828801" y="1266205"/>
            <a:ext cx="8308427" cy="4524315"/>
          </a:xfrm>
          <a:prstGeom prst="rect">
            <a:avLst/>
          </a:prstGeom>
          <a:noFill/>
        </p:spPr>
        <p:txBody>
          <a:bodyPr wrap="square" rtlCol="0">
            <a:spAutoFit/>
          </a:bodyPr>
          <a:lstStyle/>
          <a:p>
            <a:r>
              <a:rPr lang="en-US" b="1" i="1" dirty="0" smtClean="0"/>
              <a:t>Bifurcation </a:t>
            </a:r>
            <a:r>
              <a:rPr lang="en-US" dirty="0" smtClean="0"/>
              <a:t>means a dynamical system has a sudden shift in its long-term behavior as a parameter changes continuously</a:t>
            </a:r>
          </a:p>
          <a:p>
            <a:r>
              <a:rPr lang="en-US" b="1" i="1" dirty="0" smtClean="0"/>
              <a:t>Hysteresis </a:t>
            </a:r>
            <a:r>
              <a:rPr lang="en-US" dirty="0" smtClean="0"/>
              <a:t>means that a system’s trajectory depends on history and is not determined completely by the current state</a:t>
            </a:r>
          </a:p>
          <a:p>
            <a:r>
              <a:rPr lang="en-US" b="1" i="1" dirty="0" smtClean="0"/>
              <a:t>Structural stable </a:t>
            </a:r>
            <a:r>
              <a:rPr lang="en-US" dirty="0" smtClean="0"/>
              <a:t>refers to a dynamical system with some region in parameter space for which the qualitative behavior of the system doesn’t change as parameters move within this region (e.g. the structure of the solution space in terms of attractors, </a:t>
            </a:r>
            <a:r>
              <a:rPr lang="en-US" dirty="0" err="1" smtClean="0"/>
              <a:t>repellers</a:t>
            </a:r>
            <a:r>
              <a:rPr lang="en-US" dirty="0" smtClean="0"/>
              <a:t>, saddles, etc. is topologically equivalent for all parameters in the region)</a:t>
            </a:r>
          </a:p>
          <a:p>
            <a:r>
              <a:rPr lang="en-US" b="1" i="1" dirty="0" smtClean="0"/>
              <a:t>Bifurcation points </a:t>
            </a:r>
            <a:r>
              <a:rPr lang="en-US" dirty="0" smtClean="0"/>
              <a:t>are points on the boundary between two distinct regions of parameter space for which the dynamical system has different structural qualitative behavior (co-dimension 1) or the boundaries of three distinct regions (codimension-2)</a:t>
            </a:r>
          </a:p>
          <a:p>
            <a:r>
              <a:rPr lang="en-US" b="1" i="1" dirty="0" smtClean="0"/>
              <a:t>Local bifurcations </a:t>
            </a:r>
            <a:r>
              <a:rPr lang="en-US" dirty="0" smtClean="0"/>
              <a:t>are ones that depend only upon analyzing local stability properties of equilibria (parameter changes lead to an eigenvalue of the Jacobian of the dynamical system having zero real part)</a:t>
            </a:r>
          </a:p>
          <a:p>
            <a:r>
              <a:rPr lang="en-US" b="1" i="1" dirty="0" smtClean="0"/>
              <a:t>Global </a:t>
            </a:r>
            <a:r>
              <a:rPr lang="en-US" b="1" i="1" dirty="0"/>
              <a:t>bifurcations </a:t>
            </a:r>
            <a:r>
              <a:rPr lang="en-US" dirty="0" smtClean="0"/>
              <a:t>arise when there are changes in the topology of trajectories that are not locally confined by extend globally in the phase space of the solutions. </a:t>
            </a:r>
            <a:endParaRPr lang="en-US" dirty="0" smtClean="0"/>
          </a:p>
        </p:txBody>
      </p:sp>
    </p:spTree>
    <p:extLst>
      <p:ext uri="{BB962C8B-B14F-4D97-AF65-F5344CB8AC3E}">
        <p14:creationId xmlns:p14="http://schemas.microsoft.com/office/powerpoint/2010/main" val="1793306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9731" y="177125"/>
            <a:ext cx="10515600" cy="1325563"/>
          </a:xfrm>
        </p:spPr>
        <p:txBody>
          <a:bodyPr/>
          <a:lstStyle/>
          <a:p>
            <a:r>
              <a:rPr lang="en-US" dirty="0" smtClean="0"/>
              <a:t>Glossary of some terms:</a:t>
            </a:r>
            <a:endParaRPr lang="en-US" dirty="0"/>
          </a:p>
        </p:txBody>
      </p:sp>
      <p:sp>
        <p:nvSpPr>
          <p:cNvPr id="3" name="TextBox 2"/>
          <p:cNvSpPr txBox="1"/>
          <p:nvPr/>
        </p:nvSpPr>
        <p:spPr>
          <a:xfrm>
            <a:off x="1828801" y="1266205"/>
            <a:ext cx="8308427" cy="3416320"/>
          </a:xfrm>
          <a:prstGeom prst="rect">
            <a:avLst/>
          </a:prstGeom>
          <a:noFill/>
        </p:spPr>
        <p:txBody>
          <a:bodyPr wrap="square" rtlCol="0">
            <a:spAutoFit/>
          </a:bodyPr>
          <a:lstStyle/>
          <a:p>
            <a:r>
              <a:rPr lang="en-US" b="1" i="1" dirty="0" smtClean="0"/>
              <a:t>Regime shift </a:t>
            </a:r>
            <a:r>
              <a:rPr lang="en-US" dirty="0" smtClean="0"/>
              <a:t>means a large, abrupt persistent change in the structure (or biological function) of a system when a critical threshold is crossed (also called critical transition, phase shift)</a:t>
            </a:r>
          </a:p>
          <a:p>
            <a:r>
              <a:rPr lang="en-US" b="1" i="1" dirty="0" smtClean="0"/>
              <a:t>Robust model </a:t>
            </a:r>
            <a:r>
              <a:rPr lang="en-US" dirty="0" smtClean="0"/>
              <a:t>is one which is structurally stable to uncertainty in model formulations with similar qualitative behaviors (e.g. changes to the functional form describing the model which are “close” does not change the topological structure of the trajectory space for the model </a:t>
            </a:r>
          </a:p>
          <a:p>
            <a:r>
              <a:rPr lang="en-US" b="1" i="1" dirty="0" smtClean="0"/>
              <a:t>Resilience</a:t>
            </a:r>
            <a:r>
              <a:rPr lang="en-US" dirty="0" smtClean="0"/>
              <a:t> is the ability of a dynamical system to return to a previous state after a perturbation (sudden shift in a parameter or state variable), sometimes measured by the time required to return to the previous state.</a:t>
            </a:r>
          </a:p>
          <a:p>
            <a:r>
              <a:rPr lang="en-US" b="1" i="1" dirty="0" smtClean="0"/>
              <a:t>Resistance</a:t>
            </a:r>
            <a:r>
              <a:rPr lang="en-US" dirty="0" smtClean="0"/>
              <a:t> refers to the magnitude of change in a dynamical system variable caused by a unit magnitude change of a perturbation.  </a:t>
            </a:r>
          </a:p>
        </p:txBody>
      </p:sp>
    </p:spTree>
    <p:extLst>
      <p:ext uri="{BB962C8B-B14F-4D97-AF65-F5344CB8AC3E}">
        <p14:creationId xmlns:p14="http://schemas.microsoft.com/office/powerpoint/2010/main" val="1196203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bifurcations:</a:t>
            </a:r>
            <a:endParaRPr lang="en-US" dirty="0"/>
          </a:p>
        </p:txBody>
      </p:sp>
      <p:sp>
        <p:nvSpPr>
          <p:cNvPr id="6" name="AutoShape 4" descr="(t)=\chi _{{\text{i}}}X(t)+\int _{0}^{{\infty }}\Phi _{{\text{d}}}(\tau )X(t-\tau )\,{\ma"/>
          <p:cNvSpPr>
            <a:spLocks noChangeAspect="1" noChangeArrowheads="1"/>
          </p:cNvSpPr>
          <p:nvPr/>
        </p:nvSpPr>
        <p:spPr bwMode="auto">
          <a:xfrm>
            <a:off x="0" y="0"/>
            <a:ext cx="3863662" cy="386366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828801" y="1575298"/>
            <a:ext cx="8308427" cy="3785652"/>
          </a:xfrm>
          <a:prstGeom prst="rect">
            <a:avLst/>
          </a:prstGeom>
          <a:noFill/>
        </p:spPr>
        <p:txBody>
          <a:bodyPr wrap="square" rtlCol="0">
            <a:spAutoFit/>
          </a:bodyPr>
          <a:lstStyle/>
          <a:p>
            <a:r>
              <a:rPr lang="en-US" sz="2400" dirty="0" smtClean="0"/>
              <a:t>Local</a:t>
            </a:r>
            <a:r>
              <a:rPr lang="en-US" sz="2400" dirty="0" smtClean="0"/>
              <a:t>:</a:t>
            </a:r>
            <a:endParaRPr lang="en-US" sz="2400" dirty="0" smtClean="0"/>
          </a:p>
          <a:p>
            <a:r>
              <a:rPr lang="en-US" sz="2400" dirty="0" smtClean="0"/>
              <a:t>	</a:t>
            </a:r>
            <a:r>
              <a:rPr lang="en-US" sz="2400" dirty="0" err="1" smtClean="0"/>
              <a:t>Transcritical</a:t>
            </a:r>
            <a:endParaRPr lang="en-US" sz="2400" dirty="0" smtClean="0"/>
          </a:p>
          <a:p>
            <a:r>
              <a:rPr lang="en-US" sz="2400" dirty="0"/>
              <a:t>	</a:t>
            </a:r>
            <a:r>
              <a:rPr lang="en-US" sz="2400" dirty="0" smtClean="0"/>
              <a:t>Saddle-node (fold)</a:t>
            </a:r>
            <a:endParaRPr lang="en-US" sz="2400" dirty="0" smtClean="0"/>
          </a:p>
          <a:p>
            <a:r>
              <a:rPr lang="en-US" sz="2400" dirty="0"/>
              <a:t>	</a:t>
            </a:r>
            <a:r>
              <a:rPr lang="en-US" sz="2400" dirty="0" smtClean="0"/>
              <a:t>Pitchfork</a:t>
            </a:r>
          </a:p>
          <a:p>
            <a:r>
              <a:rPr lang="en-US" sz="2400" dirty="0"/>
              <a:t>	</a:t>
            </a:r>
            <a:r>
              <a:rPr lang="en-US" sz="2400" dirty="0" smtClean="0"/>
              <a:t>Period-doubling (flip)</a:t>
            </a:r>
          </a:p>
          <a:p>
            <a:r>
              <a:rPr lang="en-US" sz="2400" dirty="0"/>
              <a:t>	</a:t>
            </a:r>
            <a:r>
              <a:rPr lang="en-US" sz="2400" dirty="0" err="1" smtClean="0"/>
              <a:t>Hopf</a:t>
            </a:r>
            <a:endParaRPr lang="en-US" sz="2400" dirty="0" smtClean="0"/>
          </a:p>
          <a:p>
            <a:r>
              <a:rPr lang="en-US" sz="2400" dirty="0" smtClean="0"/>
              <a:t>Global</a:t>
            </a:r>
            <a:r>
              <a:rPr lang="en-US" sz="2400" dirty="0" smtClean="0"/>
              <a:t>:</a:t>
            </a:r>
            <a:endParaRPr lang="en-US" sz="2400" dirty="0" smtClean="0"/>
          </a:p>
          <a:p>
            <a:r>
              <a:rPr lang="en-US" sz="2400" dirty="0"/>
              <a:t>	</a:t>
            </a:r>
            <a:r>
              <a:rPr lang="en-US" sz="2400" dirty="0" err="1" smtClean="0"/>
              <a:t>Homoclinic</a:t>
            </a:r>
            <a:endParaRPr lang="en-US" sz="2400" dirty="0" smtClean="0"/>
          </a:p>
          <a:p>
            <a:r>
              <a:rPr lang="en-US" sz="2400" dirty="0"/>
              <a:t>	</a:t>
            </a:r>
            <a:r>
              <a:rPr lang="en-US" sz="2400" dirty="0" err="1" smtClean="0"/>
              <a:t>Heteroclinic</a:t>
            </a:r>
            <a:r>
              <a:rPr lang="en-US" sz="2400" dirty="0"/>
              <a:t>	</a:t>
            </a:r>
            <a:endParaRPr lang="en-US" sz="2400" dirty="0" smtClean="0"/>
          </a:p>
          <a:p>
            <a:r>
              <a:rPr lang="en-US" sz="2400" dirty="0"/>
              <a:t>	</a:t>
            </a:r>
          </a:p>
        </p:txBody>
      </p:sp>
    </p:spTree>
    <p:extLst>
      <p:ext uri="{BB962C8B-B14F-4D97-AF65-F5344CB8AC3E}">
        <p14:creationId xmlns:p14="http://schemas.microsoft.com/office/powerpoint/2010/main" val="5109252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956</TotalTime>
  <Words>597</Words>
  <Application>Microsoft Macintosh PowerPoint</Application>
  <PresentationFormat>Widescreen</PresentationFormat>
  <Paragraphs>65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Calibri Light</vt:lpstr>
      <vt:lpstr>Arial</vt:lpstr>
      <vt:lpstr>Office Theme</vt:lpstr>
      <vt:lpstr>Mathematical Theories of Everything Quick Summary of Bifurcation Theory as an Introduction to Catastrophe Theory</vt:lpstr>
      <vt:lpstr>Rene Thom</vt:lpstr>
      <vt:lpstr>Some vocabulary that arises:</vt:lpstr>
      <vt:lpstr>Glossary of some terms:</vt:lpstr>
      <vt:lpstr>Glossary of some terms:</vt:lpstr>
      <vt:lpstr>Glossary of some terms:</vt:lpstr>
      <vt:lpstr>Types of bifurcations:</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Some Big Ideas of Applied Math over the Past century</dc:title>
  <dc:creator>Microsoft Office User</dc:creator>
  <cp:lastModifiedBy>Lou Gross</cp:lastModifiedBy>
  <cp:revision>53</cp:revision>
  <dcterms:created xsi:type="dcterms:W3CDTF">2016-08-24T16:56:40Z</dcterms:created>
  <dcterms:modified xsi:type="dcterms:W3CDTF">2019-09-23T03:56:02Z</dcterms:modified>
</cp:coreProperties>
</file>