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4" r:id="rId3"/>
    <p:sldId id="269" r:id="rId4"/>
    <p:sldId id="270" r:id="rId5"/>
    <p:sldId id="262" r:id="rId6"/>
    <p:sldId id="271" r:id="rId7"/>
    <p:sldId id="272" r:id="rId8"/>
    <p:sldId id="273" r:id="rId9"/>
    <p:sldId id="274" r:id="rId10"/>
    <p:sldId id="275" r:id="rId11"/>
    <p:sldId id="276"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1"/>
    <p:restoredTop sz="94610"/>
  </p:normalViewPr>
  <p:slideViewPr>
    <p:cSldViewPr snapToGrid="0" snapToObjects="1">
      <p:cViewPr varScale="1">
        <p:scale>
          <a:sx n="99" d="100"/>
          <a:sy n="99" d="100"/>
        </p:scale>
        <p:origin x="20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70BF4-34EC-2643-B085-AA3505EF4085}" type="datetimeFigureOut">
              <a:rPr lang="en-US" smtClean="0"/>
              <a:t>10/14/19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3D87E-7558-F048-814C-C0796FC44E22}" type="slidenum">
              <a:rPr lang="en-US" smtClean="0"/>
              <a:t>‹#›</a:t>
            </a:fld>
            <a:endParaRPr lang="en-US"/>
          </a:p>
        </p:txBody>
      </p:sp>
    </p:spTree>
    <p:extLst>
      <p:ext uri="{BB962C8B-B14F-4D97-AF65-F5344CB8AC3E}">
        <p14:creationId xmlns:p14="http://schemas.microsoft.com/office/powerpoint/2010/main" val="42387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5074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3521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100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68079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D34CC-3E85-7F43-A27A-766D0EAA792F}" type="datetimeFigureOut">
              <a:rPr lang="en-US" smtClean="0"/>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89124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D34CC-3E85-7F43-A27A-766D0EAA792F}" type="datetimeFigureOut">
              <a:rPr lang="en-US" smtClean="0"/>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4706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D34CC-3E85-7F43-A27A-766D0EAA792F}" type="datetimeFigureOut">
              <a:rPr lang="en-US" smtClean="0"/>
              <a:t>10/14/19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8319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D34CC-3E85-7F43-A27A-766D0EAA792F}" type="datetimeFigureOut">
              <a:rPr lang="en-US" smtClean="0"/>
              <a:t>10/14/19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47978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D34CC-3E85-7F43-A27A-766D0EAA792F}" type="datetimeFigureOut">
              <a:rPr lang="en-US" smtClean="0"/>
              <a:t>10/14/19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471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33508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902586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D34CC-3E85-7F43-A27A-766D0EAA792F}" type="datetimeFigureOut">
              <a:rPr lang="en-US" smtClean="0"/>
              <a:t>10/14/19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586E8-E92A-FF46-ACBA-C88BC773DDAC}" type="slidenum">
              <a:rPr lang="en-US" smtClean="0"/>
              <a:t>‹#›</a:t>
            </a:fld>
            <a:endParaRPr lang="en-US"/>
          </a:p>
        </p:txBody>
      </p:sp>
    </p:spTree>
    <p:extLst>
      <p:ext uri="{BB962C8B-B14F-4D97-AF65-F5344CB8AC3E}">
        <p14:creationId xmlns:p14="http://schemas.microsoft.com/office/powerpoint/2010/main" val="108392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543" y="2101157"/>
            <a:ext cx="9144000" cy="2387600"/>
          </a:xfrm>
        </p:spPr>
        <p:txBody>
          <a:bodyPr>
            <a:normAutofit fontScale="90000"/>
          </a:bodyPr>
          <a:lstStyle/>
          <a:p>
            <a:r>
              <a:rPr lang="en-US" dirty="0" smtClean="0"/>
              <a:t>Mathematical Theories of Everything</a:t>
            </a:r>
            <a:br>
              <a:rPr lang="en-US" dirty="0" smtClean="0"/>
            </a:br>
            <a:r>
              <a:rPr lang="en-US" b="1" i="1" dirty="0" smtClean="0"/>
              <a:t>Overview of Catastrophe Theory from the Perspective of Bifurcation Theory</a:t>
            </a:r>
            <a:endParaRPr lang="en-US" b="1" i="1" dirty="0"/>
          </a:p>
        </p:txBody>
      </p:sp>
    </p:spTree>
    <p:extLst>
      <p:ext uri="{BB962C8B-B14F-4D97-AF65-F5344CB8AC3E}">
        <p14:creationId xmlns:p14="http://schemas.microsoft.com/office/powerpoint/2010/main" val="71799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693" y="217152"/>
            <a:ext cx="4051300" cy="111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770" y="1592018"/>
            <a:ext cx="8395594" cy="4823000"/>
          </a:xfrm>
          <a:prstGeom prst="rect">
            <a:avLst/>
          </a:prstGeom>
        </p:spPr>
      </p:pic>
    </p:spTree>
    <p:extLst>
      <p:ext uri="{BB962C8B-B14F-4D97-AF65-F5344CB8AC3E}">
        <p14:creationId xmlns:p14="http://schemas.microsoft.com/office/powerpoint/2010/main" val="89176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693" y="217152"/>
            <a:ext cx="4051300" cy="1117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53" y="1571223"/>
            <a:ext cx="9055100" cy="5029200"/>
          </a:xfrm>
          <a:prstGeom prst="rect">
            <a:avLst/>
          </a:prstGeom>
        </p:spPr>
      </p:pic>
    </p:spTree>
    <p:extLst>
      <p:ext uri="{BB962C8B-B14F-4D97-AF65-F5344CB8AC3E}">
        <p14:creationId xmlns:p14="http://schemas.microsoft.com/office/powerpoint/2010/main" val="36270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693" y="217152"/>
            <a:ext cx="4051300" cy="111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224" y="1578878"/>
            <a:ext cx="7718023" cy="4912432"/>
          </a:xfrm>
          <a:prstGeom prst="rect">
            <a:avLst/>
          </a:prstGeom>
        </p:spPr>
      </p:pic>
    </p:spTree>
    <p:extLst>
      <p:ext uri="{BB962C8B-B14F-4D97-AF65-F5344CB8AC3E}">
        <p14:creationId xmlns:p14="http://schemas.microsoft.com/office/powerpoint/2010/main" val="21083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47" y="412124"/>
            <a:ext cx="5433256" cy="52610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134" y="734097"/>
            <a:ext cx="4931921" cy="4939048"/>
          </a:xfrm>
          <a:prstGeom prst="rect">
            <a:avLst/>
          </a:prstGeom>
        </p:spPr>
      </p:pic>
      <p:sp>
        <p:nvSpPr>
          <p:cNvPr id="6" name="TextBox 5"/>
          <p:cNvSpPr txBox="1"/>
          <p:nvPr/>
        </p:nvSpPr>
        <p:spPr>
          <a:xfrm>
            <a:off x="1584101" y="5937161"/>
            <a:ext cx="8680361" cy="646331"/>
          </a:xfrm>
          <a:prstGeom prst="rect">
            <a:avLst/>
          </a:prstGeom>
          <a:noFill/>
        </p:spPr>
        <p:txBody>
          <a:bodyPr wrap="square" rtlCol="0">
            <a:spAutoFit/>
          </a:bodyPr>
          <a:lstStyle/>
          <a:p>
            <a:r>
              <a:rPr lang="en-US" b="1" dirty="0"/>
              <a:t>CATASTROPHE THEORY IN SOCIAL PSYCHOLOGY : SOME APPLICATIONS TO ATTITUDES AND SOCIAL BEHAVIOR </a:t>
            </a:r>
          </a:p>
        </p:txBody>
      </p:sp>
    </p:spTree>
    <p:extLst>
      <p:ext uri="{BB962C8B-B14F-4D97-AF65-F5344CB8AC3E}">
        <p14:creationId xmlns:p14="http://schemas.microsoft.com/office/powerpoint/2010/main" val="1473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 Thom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078" y="1916134"/>
            <a:ext cx="2247900" cy="325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784" y="956592"/>
            <a:ext cx="3682825" cy="4900612"/>
          </a:xfrm>
          <a:prstGeom prst="rect">
            <a:avLst/>
          </a:prstGeom>
        </p:spPr>
      </p:pic>
    </p:spTree>
    <p:extLst>
      <p:ext uri="{BB962C8B-B14F-4D97-AF65-F5344CB8AC3E}">
        <p14:creationId xmlns:p14="http://schemas.microsoft.com/office/powerpoint/2010/main" val="135389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H. Waddington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023" y="1690688"/>
            <a:ext cx="3708400" cy="4216400"/>
          </a:xfrm>
          <a:prstGeom prst="rect">
            <a:avLst/>
          </a:prstGeom>
        </p:spPr>
      </p:pic>
      <p:sp>
        <p:nvSpPr>
          <p:cNvPr id="6" name="TextBox 5"/>
          <p:cNvSpPr txBox="1"/>
          <p:nvPr/>
        </p:nvSpPr>
        <p:spPr>
          <a:xfrm>
            <a:off x="5352246" y="365125"/>
            <a:ext cx="6593983" cy="6463308"/>
          </a:xfrm>
          <a:prstGeom prst="rect">
            <a:avLst/>
          </a:prstGeom>
          <a:noFill/>
        </p:spPr>
        <p:txBody>
          <a:bodyPr wrap="square" rtlCol="0">
            <a:spAutoFit/>
          </a:bodyPr>
          <a:lstStyle/>
          <a:p>
            <a:r>
              <a:rPr lang="en-US" dirty="0"/>
              <a:t>Waddington, C. H. (1939). </a:t>
            </a:r>
            <a:r>
              <a:rPr lang="en-US" i="1" dirty="0"/>
              <a:t>An Introduction to Modern Genetics</a:t>
            </a:r>
            <a:r>
              <a:rPr lang="en-US" dirty="0"/>
              <a:t>. London : George Alien &amp; Unwin.</a:t>
            </a:r>
          </a:p>
          <a:p>
            <a:r>
              <a:rPr lang="en-US" dirty="0"/>
              <a:t>Waddington, C. H. (1940). </a:t>
            </a:r>
            <a:r>
              <a:rPr lang="en-US" i="1" dirty="0" err="1"/>
              <a:t>Organisers</a:t>
            </a:r>
            <a:r>
              <a:rPr lang="en-US" i="1" dirty="0"/>
              <a:t> &amp; Genes</a:t>
            </a:r>
            <a:r>
              <a:rPr lang="en-US" dirty="0"/>
              <a:t>. Cambridge: Cambridge University Press.</a:t>
            </a:r>
          </a:p>
          <a:p>
            <a:r>
              <a:rPr lang="en-US" dirty="0"/>
              <a:t>Waddington, C. H. and others (1942). </a:t>
            </a:r>
            <a:r>
              <a:rPr lang="en-US" i="1" dirty="0"/>
              <a:t>Science and Ethics</a:t>
            </a:r>
            <a:r>
              <a:rPr lang="en-US" dirty="0"/>
              <a:t>, George Allen &amp; Unwin.</a:t>
            </a:r>
          </a:p>
          <a:p>
            <a:r>
              <a:rPr lang="en-US" dirty="0"/>
              <a:t>Waddington, C. H. (1946). </a:t>
            </a:r>
            <a:r>
              <a:rPr lang="en-US" i="1" dirty="0"/>
              <a:t>How Animals Develop</a:t>
            </a:r>
            <a:r>
              <a:rPr lang="en-US" dirty="0"/>
              <a:t>. London : George Allen &amp; Unwin.</a:t>
            </a:r>
          </a:p>
          <a:p>
            <a:r>
              <a:rPr lang="en-US" dirty="0" smtClean="0"/>
              <a:t>Waddington</a:t>
            </a:r>
            <a:r>
              <a:rPr lang="en-US" dirty="0"/>
              <a:t>, C. H. (1956). </a:t>
            </a:r>
            <a:r>
              <a:rPr lang="en-US" i="1" dirty="0"/>
              <a:t>Principles of Embryology</a:t>
            </a:r>
            <a:r>
              <a:rPr lang="en-US" dirty="0"/>
              <a:t>. London : George Allen &amp; Unwin.</a:t>
            </a:r>
          </a:p>
          <a:p>
            <a:r>
              <a:rPr lang="en-US" dirty="0"/>
              <a:t>Waddington, C. H. (1957). </a:t>
            </a:r>
            <a:r>
              <a:rPr lang="en-US" i="1" dirty="0"/>
              <a:t>The Strategy of the Genes</a:t>
            </a:r>
            <a:r>
              <a:rPr lang="en-US" dirty="0"/>
              <a:t>. London : George Allen &amp; Unwin.</a:t>
            </a:r>
          </a:p>
          <a:p>
            <a:r>
              <a:rPr lang="en-US" dirty="0"/>
              <a:t>Waddington, C. H. (1959). </a:t>
            </a:r>
            <a:r>
              <a:rPr lang="en-US" i="1" dirty="0"/>
              <a:t>Biological </a:t>
            </a:r>
            <a:r>
              <a:rPr lang="en-US" i="1" dirty="0" err="1"/>
              <a:t>Organisation</a:t>
            </a:r>
            <a:r>
              <a:rPr lang="en-US" i="1" dirty="0"/>
              <a:t> Cellular and Subcellular : Proceedings of a Symposium</a:t>
            </a:r>
            <a:r>
              <a:rPr lang="en-US" dirty="0"/>
              <a:t>. London: </a:t>
            </a:r>
            <a:r>
              <a:rPr lang="en-US" dirty="0" err="1"/>
              <a:t>Pergamon</a:t>
            </a:r>
            <a:r>
              <a:rPr lang="en-US" dirty="0"/>
              <a:t> Press.</a:t>
            </a:r>
          </a:p>
          <a:p>
            <a:r>
              <a:rPr lang="en-US" dirty="0" smtClean="0"/>
              <a:t>Waddington</a:t>
            </a:r>
            <a:r>
              <a:rPr lang="en-US" dirty="0"/>
              <a:t>, C. H. (1961). </a:t>
            </a:r>
            <a:r>
              <a:rPr lang="en-US" i="1" dirty="0"/>
              <a:t>The Nature of Life</a:t>
            </a:r>
            <a:r>
              <a:rPr lang="en-US" dirty="0"/>
              <a:t>. London : George, Allen, &amp; Unwin.</a:t>
            </a:r>
          </a:p>
          <a:p>
            <a:r>
              <a:rPr lang="en-US" dirty="0"/>
              <a:t>Waddington, C. H. (1962). </a:t>
            </a:r>
            <a:r>
              <a:rPr lang="en-US" i="1" dirty="0"/>
              <a:t>New Patterns in Genetics and Development</a:t>
            </a:r>
            <a:r>
              <a:rPr lang="en-US" dirty="0"/>
              <a:t>. New York: Columbia University Press.</a:t>
            </a:r>
          </a:p>
          <a:p>
            <a:r>
              <a:rPr lang="en-US" dirty="0"/>
              <a:t>Waddington, C. H. (1966). </a:t>
            </a:r>
            <a:r>
              <a:rPr lang="en-US" i="1" dirty="0"/>
              <a:t>Principles of Development and Differentiation</a:t>
            </a:r>
            <a:r>
              <a:rPr lang="en-US" dirty="0"/>
              <a:t>. New York: Macmillan Company.</a:t>
            </a:r>
          </a:p>
          <a:p>
            <a:r>
              <a:rPr lang="en-US" dirty="0" smtClean="0"/>
              <a:t>Waddington</a:t>
            </a:r>
            <a:r>
              <a:rPr lang="en-US" dirty="0"/>
              <a:t>, C. H., ed. (1968–72). </a:t>
            </a:r>
            <a:r>
              <a:rPr lang="en-US" i="1" dirty="0"/>
              <a:t>Towards a Theoretical Biology</a:t>
            </a:r>
            <a:r>
              <a:rPr lang="en-US" dirty="0"/>
              <a:t>. 4 vols. Edinburgh: Edinburgh University Press.</a:t>
            </a:r>
          </a:p>
          <a:p>
            <a:endParaRPr lang="en-US" dirty="0"/>
          </a:p>
        </p:txBody>
      </p:sp>
    </p:spTree>
    <p:extLst>
      <p:ext uri="{BB962C8B-B14F-4D97-AF65-F5344CB8AC3E}">
        <p14:creationId xmlns:p14="http://schemas.microsoft.com/office/powerpoint/2010/main" val="2056567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 Wentworth Thompson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004" y="1458868"/>
            <a:ext cx="2981297" cy="4743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357" y="1458868"/>
            <a:ext cx="5666387" cy="4591318"/>
          </a:xfrm>
          <a:prstGeom prst="rect">
            <a:avLst/>
          </a:prstGeom>
        </p:spPr>
      </p:pic>
    </p:spTree>
    <p:extLst>
      <p:ext uri="{BB962C8B-B14F-4D97-AF65-F5344CB8AC3E}">
        <p14:creationId xmlns:p14="http://schemas.microsoft.com/office/powerpoint/2010/main" val="1723429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r>
              <a:rPr lang="en-US" dirty="0" smtClean="0"/>
              <a:t>Some vocabulary that arises:</a:t>
            </a:r>
            <a:endParaRPr lang="en-US" dirty="0"/>
          </a:p>
        </p:txBody>
      </p:sp>
      <p:sp>
        <p:nvSpPr>
          <p:cNvPr id="6" name="Title 1"/>
          <p:cNvSpPr txBox="1">
            <a:spLocks/>
          </p:cNvSpPr>
          <p:nvPr/>
        </p:nvSpPr>
        <p:spPr>
          <a:xfrm>
            <a:off x="974835" y="2005998"/>
            <a:ext cx="4826875" cy="414255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smtClean="0"/>
          </a:p>
          <a:p>
            <a:r>
              <a:rPr lang="en-US" dirty="0" smtClean="0"/>
              <a:t>Potential function</a:t>
            </a:r>
          </a:p>
          <a:p>
            <a:r>
              <a:rPr lang="en-US" dirty="0" smtClean="0"/>
              <a:t>Catastrophe</a:t>
            </a:r>
          </a:p>
          <a:p>
            <a:r>
              <a:rPr lang="en-US" dirty="0" smtClean="0"/>
              <a:t>Homeomorphism</a:t>
            </a:r>
          </a:p>
          <a:p>
            <a:r>
              <a:rPr lang="en-US" dirty="0" smtClean="0"/>
              <a:t>Topological space</a:t>
            </a:r>
          </a:p>
          <a:p>
            <a:r>
              <a:rPr lang="en-US" dirty="0" smtClean="0"/>
              <a:t>Manifold</a:t>
            </a:r>
          </a:p>
          <a:p>
            <a:r>
              <a:rPr lang="en-US" dirty="0" smtClean="0"/>
              <a:t>Singularities</a:t>
            </a:r>
          </a:p>
          <a:p>
            <a:r>
              <a:rPr lang="en-US" dirty="0" smtClean="0"/>
              <a:t>Hysteresis</a:t>
            </a:r>
          </a:p>
          <a:p>
            <a:r>
              <a:rPr lang="en-US" dirty="0" smtClean="0"/>
              <a:t>Robustness</a:t>
            </a:r>
          </a:p>
          <a:p>
            <a:endParaRPr lang="en-US" dirty="0" smtClean="0"/>
          </a:p>
          <a:p>
            <a:endParaRPr lang="en-US" dirty="0" smtClean="0"/>
          </a:p>
          <a:p>
            <a:endParaRPr lang="en-US" dirty="0" smtClean="0"/>
          </a:p>
          <a:p>
            <a:endParaRPr lang="en-US" dirty="0" smtClean="0"/>
          </a:p>
          <a:p>
            <a:endParaRPr lang="en-US" dirty="0"/>
          </a:p>
        </p:txBody>
      </p:sp>
      <p:sp>
        <p:nvSpPr>
          <p:cNvPr id="7" name="Title 1"/>
          <p:cNvSpPr txBox="1">
            <a:spLocks/>
          </p:cNvSpPr>
          <p:nvPr/>
        </p:nvSpPr>
        <p:spPr>
          <a:xfrm>
            <a:off x="6186152" y="2292440"/>
            <a:ext cx="5167648" cy="401232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dirty="0"/>
              <a:t>Cusp catastrophe</a:t>
            </a:r>
          </a:p>
          <a:p>
            <a:r>
              <a:rPr lang="en-US" sz="4100" dirty="0"/>
              <a:t>Fold catastrophe</a:t>
            </a:r>
          </a:p>
          <a:p>
            <a:r>
              <a:rPr lang="en-US" sz="4100" dirty="0" smtClean="0"/>
              <a:t>Butterfly catastrophe</a:t>
            </a:r>
            <a:endParaRPr lang="en-US" sz="4100" dirty="0"/>
          </a:p>
          <a:p>
            <a:r>
              <a:rPr lang="en-US" sz="4100" dirty="0" smtClean="0"/>
              <a:t>Morphogenesis</a:t>
            </a:r>
          </a:p>
          <a:p>
            <a:r>
              <a:rPr lang="en-US" sz="4100" dirty="0" smtClean="0"/>
              <a:t>Morphogen</a:t>
            </a:r>
          </a:p>
          <a:p>
            <a:r>
              <a:rPr lang="en-US" sz="4100" dirty="0" smtClean="0"/>
              <a:t>Differentiation</a:t>
            </a:r>
          </a:p>
          <a:p>
            <a:r>
              <a:rPr lang="en-US" sz="4100" dirty="0" smtClean="0"/>
              <a:t>Structural stability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60173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r>
              <a:rPr lang="en-US" b="1" dirty="0" smtClean="0"/>
              <a:t>Introduction</a:t>
            </a:r>
            <a:r>
              <a:rPr lang="en-US" dirty="0" smtClean="0"/>
              <a:t> (from 1.1 A of SS and M)</a:t>
            </a:r>
            <a:endParaRPr lang="en-US" dirty="0"/>
          </a:p>
        </p:txBody>
      </p:sp>
      <p:sp>
        <p:nvSpPr>
          <p:cNvPr id="7" name="Title 1"/>
          <p:cNvSpPr txBox="1">
            <a:spLocks/>
          </p:cNvSpPr>
          <p:nvPr/>
        </p:nvSpPr>
        <p:spPr>
          <a:xfrm>
            <a:off x="437882" y="2005998"/>
            <a:ext cx="11086711" cy="41184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smtClean="0"/>
              <a:t>One of the central problems studied by mankind is the succession of form. Whatever is the ultimate nature of reality, it is indisputable that our universe is not chaos. We perceive beings, objects things to which we give names. These beings or things are forms or structures endowed with a degree of stability; they take up some part of space and last for some period of time. </a:t>
            </a:r>
            <a:r>
              <a:rPr lang="is-IS" sz="4200" dirty="0" smtClean="0"/>
              <a:t>… the universe we see is a </a:t>
            </a:r>
            <a:r>
              <a:rPr lang="is-IS" sz="4200" dirty="0" smtClean="0"/>
              <a:t>ceaseless </a:t>
            </a:r>
            <a:r>
              <a:rPr lang="is-IS" sz="4200" dirty="0" smtClean="0"/>
              <a:t>creation, evolution and destruction of forms and that the purpose of science is to foresee this change of form and, if possible, explain it. </a:t>
            </a:r>
            <a:endParaRPr lang="en-US" sz="42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0687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r>
              <a:rPr lang="en-US" b="1" dirty="0" smtClean="0"/>
              <a:t>Overall idea of catastrophe set</a:t>
            </a:r>
            <a:endParaRPr lang="en-US" dirty="0"/>
          </a:p>
        </p:txBody>
      </p:sp>
      <p:sp>
        <p:nvSpPr>
          <p:cNvPr id="7" name="Title 1"/>
          <p:cNvSpPr txBox="1">
            <a:spLocks/>
          </p:cNvSpPr>
          <p:nvPr/>
        </p:nvSpPr>
        <p:spPr>
          <a:xfrm>
            <a:off x="552644" y="1738090"/>
            <a:ext cx="11086711" cy="511991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smtClean="0"/>
              <a:t>The subtitle of Thom’s book is “An outline of a general theory of models”</a:t>
            </a:r>
            <a:r>
              <a:rPr lang="is-IS" sz="4200" dirty="0"/>
              <a:t> </a:t>
            </a:r>
            <a:r>
              <a:rPr lang="is-IS" sz="4200" dirty="0" smtClean="0"/>
              <a:t>and this underlies the theory. If M is a topological space, and a point lies in M and outside of a closed set K of “catastrophe points” then the qualitative nature of the state represented by the point doesn’t change with a sufficiently small deformation of the state.  The dynamics are specified by a vector field X on </a:t>
            </a:r>
            <a:r>
              <a:rPr lang="is-IS" sz="4200" dirty="0"/>
              <a:t>M</a:t>
            </a:r>
            <a:r>
              <a:rPr lang="is-IS" sz="4200" dirty="0" smtClean="0"/>
              <a:t>. </a:t>
            </a:r>
            <a:r>
              <a:rPr lang="is-IS" sz="4200" dirty="0" smtClean="0"/>
              <a:t>As a point m moves in </a:t>
            </a:r>
            <a:r>
              <a:rPr lang="is-IS" sz="4200" dirty="0"/>
              <a:t>M</a:t>
            </a:r>
            <a:r>
              <a:rPr lang="is-IS" sz="4200" dirty="0" smtClean="0"/>
              <a:t> </a:t>
            </a:r>
            <a:r>
              <a:rPr lang="is-IS" sz="4200" dirty="0" smtClean="0"/>
              <a:t>and meets K there is a discontinuity in the nature of the system and a “morphogenesis” occurs. </a:t>
            </a:r>
            <a:r>
              <a:rPr lang="is-IS" sz="4200" dirty="0" smtClean="0"/>
              <a:t>The objective </a:t>
            </a:r>
            <a:r>
              <a:rPr lang="is-IS" sz="4200" dirty="0" smtClean="0"/>
              <a:t>is to classify and predict the singularities generated by the morphogenesis without knowing the underlying dynamic or X. In general the plan is that </a:t>
            </a:r>
            <a:r>
              <a:rPr lang="is-IS" sz="4200" b="1" i="1" dirty="0" smtClean="0"/>
              <a:t>a macroscopic examination of the morphogenesis and local and global study of its singularities allows one to </a:t>
            </a:r>
            <a:r>
              <a:rPr lang="is-IS" sz="4200" b="1" i="1" dirty="0" smtClean="0"/>
              <a:t>reconstruct </a:t>
            </a:r>
            <a:r>
              <a:rPr lang="is-IS" sz="4200" b="1" i="1" dirty="0" smtClean="0"/>
              <a:t>the dynamic that generated it</a:t>
            </a:r>
            <a:r>
              <a:rPr lang="is-IS" sz="4200" dirty="0" smtClean="0"/>
              <a:t>. </a:t>
            </a:r>
            <a:endParaRPr lang="en-US" sz="42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2758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321" y="67950"/>
            <a:ext cx="10515600" cy="1325563"/>
          </a:xfrm>
        </p:spPr>
        <p:txBody>
          <a:bodyPr/>
          <a:lstStyle/>
          <a:p>
            <a:r>
              <a:rPr lang="en-US" dirty="0" smtClean="0"/>
              <a:t>Cusp catastrophe example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855" y="1393513"/>
            <a:ext cx="5039769" cy="5267195"/>
          </a:xfrm>
          <a:prstGeom prst="rect">
            <a:avLst/>
          </a:prstGeom>
        </p:spPr>
      </p:pic>
    </p:spTree>
    <p:extLst>
      <p:ext uri="{BB962C8B-B14F-4D97-AF65-F5344CB8AC3E}">
        <p14:creationId xmlns:p14="http://schemas.microsoft.com/office/powerpoint/2010/main" val="58202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Spruce budworm example</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t>See</a:t>
            </a:r>
          </a:p>
          <a:p>
            <a:pPr marL="0" lvl="0" indent="0">
              <a:lnSpc>
                <a:spcPct val="100000"/>
              </a:lnSpc>
              <a:spcBef>
                <a:spcPts val="0"/>
              </a:spcBef>
              <a:buNone/>
            </a:pPr>
            <a:r>
              <a:rPr lang="en-US" dirty="0" smtClean="0"/>
              <a:t>D</a:t>
            </a:r>
            <a:r>
              <a:rPr lang="en-US" dirty="0"/>
              <a:t>. Ludwig, D. D. Jones and C. S. </a:t>
            </a:r>
            <a:r>
              <a:rPr lang="en-US" dirty="0" err="1"/>
              <a:t>Holling</a:t>
            </a:r>
            <a:r>
              <a:rPr lang="en-US" dirty="0"/>
              <a:t>. 1978. Qualitative Analysis of Insect Outbreak Systems: The Spruce Budworm and Forest. </a:t>
            </a:r>
            <a:r>
              <a:rPr lang="en-US" i="1" dirty="0"/>
              <a:t>Journal of Animal Ecology</a:t>
            </a:r>
            <a:r>
              <a:rPr lang="en-US" dirty="0"/>
              <a:t> </a:t>
            </a:r>
            <a:r>
              <a:rPr lang="en-US" b="1" dirty="0"/>
              <a:t>47</a:t>
            </a:r>
            <a:r>
              <a:rPr lang="en-US" dirty="0"/>
              <a:t>: </a:t>
            </a:r>
            <a:r>
              <a:rPr lang="en-US" dirty="0" smtClean="0"/>
              <a:t>315-332</a:t>
            </a:r>
          </a:p>
          <a:p>
            <a:pPr marL="0" lvl="0" indent="0">
              <a:lnSpc>
                <a:spcPct val="100000"/>
              </a:lnSpc>
              <a:spcBef>
                <a:spcPts val="0"/>
              </a:spcBef>
              <a:buNone/>
            </a:pPr>
            <a:r>
              <a:rPr lang="en-US" dirty="0" smtClean="0"/>
              <a:t>R</a:t>
            </a:r>
            <a:r>
              <a:rPr lang="en-US" dirty="0"/>
              <a:t>. </a:t>
            </a:r>
            <a:r>
              <a:rPr lang="en-US" dirty="0" err="1"/>
              <a:t>Robeva</a:t>
            </a:r>
            <a:r>
              <a:rPr lang="en-US" dirty="0"/>
              <a:t> and D. </a:t>
            </a:r>
            <a:r>
              <a:rPr lang="en-US" dirty="0" err="1"/>
              <a:t>Murrugarra</a:t>
            </a:r>
            <a:r>
              <a:rPr lang="en-US" dirty="0"/>
              <a:t>. 2016. The spruce budworm and forest:</a:t>
            </a:r>
          </a:p>
          <a:p>
            <a:pPr marL="0" lvl="0" indent="0">
              <a:lnSpc>
                <a:spcPct val="100000"/>
              </a:lnSpc>
              <a:spcBef>
                <a:spcPts val="0"/>
              </a:spcBef>
              <a:buNone/>
            </a:pPr>
            <a:r>
              <a:rPr lang="en-US" dirty="0"/>
              <a:t>a qualitative comparison of ODE and Boolean models</a:t>
            </a:r>
            <a:r>
              <a:rPr lang="en-US" i="1" dirty="0"/>
              <a:t>. Letters in Biomathematics</a:t>
            </a:r>
            <a:r>
              <a:rPr lang="en-US" dirty="0"/>
              <a:t> </a:t>
            </a:r>
            <a:r>
              <a:rPr lang="en-US" b="1" dirty="0"/>
              <a:t>3</a:t>
            </a:r>
            <a:r>
              <a:rPr lang="en-US" dirty="0"/>
              <a:t>:75-92,</a:t>
            </a:r>
          </a:p>
        </p:txBody>
      </p:sp>
    </p:spTree>
    <p:extLst>
      <p:ext uri="{BB962C8B-B14F-4D97-AF65-F5344CB8AC3E}">
        <p14:creationId xmlns:p14="http://schemas.microsoft.com/office/powerpoint/2010/main" val="262986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421</Words>
  <Application>Microsoft Macintosh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Mathematical Theories of Everything Overview of Catastrophe Theory from the Perspective of Bifurcation Theory</vt:lpstr>
      <vt:lpstr>Rene Thom</vt:lpstr>
      <vt:lpstr>C. H. Waddington</vt:lpstr>
      <vt:lpstr>D’Arcy Wentworth Thompson</vt:lpstr>
      <vt:lpstr>Some vocabulary that arises:</vt:lpstr>
      <vt:lpstr>Introduction (from 1.1 A of SS and M)</vt:lpstr>
      <vt:lpstr>Overall idea of catastrophe set</vt:lpstr>
      <vt:lpstr>Cusp catastrophe example</vt:lpstr>
      <vt:lpstr>Spruce budworm example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Big Ideas of Applied Math over the Past century</dc:title>
  <dc:creator>Microsoft Office User</dc:creator>
  <cp:lastModifiedBy>Lou Gross</cp:lastModifiedBy>
  <cp:revision>69</cp:revision>
  <dcterms:created xsi:type="dcterms:W3CDTF">2016-08-24T16:56:40Z</dcterms:created>
  <dcterms:modified xsi:type="dcterms:W3CDTF">2019-10-14T13:54:00Z</dcterms:modified>
</cp:coreProperties>
</file>