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0" r:id="rId3"/>
    <p:sldId id="264" r:id="rId4"/>
    <p:sldId id="269" r:id="rId5"/>
    <p:sldId id="279" r:id="rId6"/>
    <p:sldId id="262" r:id="rId7"/>
    <p:sldId id="287" r:id="rId8"/>
    <p:sldId id="288" r:id="rId9"/>
    <p:sldId id="289" r:id="rId10"/>
    <p:sldId id="281" r:id="rId11"/>
    <p:sldId id="282" r:id="rId12"/>
    <p:sldId id="283" r:id="rId13"/>
    <p:sldId id="284" r:id="rId14"/>
    <p:sldId id="285"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19"/>
    <p:restoredTop sz="94610"/>
  </p:normalViewPr>
  <p:slideViewPr>
    <p:cSldViewPr snapToGrid="0" snapToObjects="1">
      <p:cViewPr varScale="1">
        <p:scale>
          <a:sx n="68" d="100"/>
          <a:sy n="68" d="100"/>
        </p:scale>
        <p:origin x="224"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70BF4-34EC-2643-B085-AA3505EF4085}" type="datetimeFigureOut">
              <a:rPr lang="en-US" smtClean="0"/>
              <a:t>10/27/19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3D87E-7558-F048-814C-C0796FC44E22}" type="slidenum">
              <a:rPr lang="en-US" smtClean="0"/>
              <a:t>‹#›</a:t>
            </a:fld>
            <a:endParaRPr lang="en-US"/>
          </a:p>
        </p:txBody>
      </p:sp>
    </p:spTree>
    <p:extLst>
      <p:ext uri="{BB962C8B-B14F-4D97-AF65-F5344CB8AC3E}">
        <p14:creationId xmlns:p14="http://schemas.microsoft.com/office/powerpoint/2010/main" val="42387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1281B4-DD9A-6B42-9F76-E64BC364737D}" type="slidenum">
              <a:rPr lang="en-US"/>
              <a:pPr/>
              <a:t>7</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a:t>predict</a:t>
            </a:r>
          </a:p>
        </p:txBody>
      </p:sp>
    </p:spTree>
    <p:extLst>
      <p:ext uri="{BB962C8B-B14F-4D97-AF65-F5344CB8AC3E}">
        <p14:creationId xmlns:p14="http://schemas.microsoft.com/office/powerpoint/2010/main" val="174620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1281B4-DD9A-6B42-9F76-E64BC364737D}" type="slidenum">
              <a:rPr lang="en-US"/>
              <a:pPr/>
              <a:t>10</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a:t>predict</a:t>
            </a:r>
          </a:p>
        </p:txBody>
      </p:sp>
    </p:spTree>
    <p:extLst>
      <p:ext uri="{BB962C8B-B14F-4D97-AF65-F5344CB8AC3E}">
        <p14:creationId xmlns:p14="http://schemas.microsoft.com/office/powerpoint/2010/main" val="175824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1281B4-DD9A-6B42-9F76-E64BC364737D}" type="slidenum">
              <a:rPr lang="en-US"/>
              <a:pPr/>
              <a:t>11</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a:t>predict</a:t>
            </a:r>
          </a:p>
        </p:txBody>
      </p:sp>
    </p:spTree>
    <p:extLst>
      <p:ext uri="{BB962C8B-B14F-4D97-AF65-F5344CB8AC3E}">
        <p14:creationId xmlns:p14="http://schemas.microsoft.com/office/powerpoint/2010/main" val="70957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1281B4-DD9A-6B42-9F76-E64BC364737D}" type="slidenum">
              <a:rPr lang="en-US"/>
              <a:pPr/>
              <a:t>12</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a:t>predict</a:t>
            </a:r>
          </a:p>
        </p:txBody>
      </p:sp>
    </p:spTree>
    <p:extLst>
      <p:ext uri="{BB962C8B-B14F-4D97-AF65-F5344CB8AC3E}">
        <p14:creationId xmlns:p14="http://schemas.microsoft.com/office/powerpoint/2010/main" val="14213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1281B4-DD9A-6B42-9F76-E64BC364737D}" type="slidenum">
              <a:rPr lang="en-US"/>
              <a:pPr/>
              <a:t>13</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a:t>predict</a:t>
            </a:r>
          </a:p>
        </p:txBody>
      </p:sp>
    </p:spTree>
    <p:extLst>
      <p:ext uri="{BB962C8B-B14F-4D97-AF65-F5344CB8AC3E}">
        <p14:creationId xmlns:p14="http://schemas.microsoft.com/office/powerpoint/2010/main" val="2693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1281B4-DD9A-6B42-9F76-E64BC364737D}" type="slidenum">
              <a:rPr lang="en-US"/>
              <a:pPr/>
              <a:t>14</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a:t>predict</a:t>
            </a:r>
          </a:p>
        </p:txBody>
      </p:sp>
    </p:spTree>
    <p:extLst>
      <p:ext uri="{BB962C8B-B14F-4D97-AF65-F5344CB8AC3E}">
        <p14:creationId xmlns:p14="http://schemas.microsoft.com/office/powerpoint/2010/main" val="123979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11281B4-DD9A-6B42-9F76-E64BC364737D}" type="slidenum">
              <a:rPr lang="en-US"/>
              <a:pPr/>
              <a:t>15</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a:t>predict</a:t>
            </a:r>
          </a:p>
        </p:txBody>
      </p:sp>
    </p:spTree>
    <p:extLst>
      <p:ext uri="{BB962C8B-B14F-4D97-AF65-F5344CB8AC3E}">
        <p14:creationId xmlns:p14="http://schemas.microsoft.com/office/powerpoint/2010/main" val="147852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5074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3521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1001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68079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D34CC-3E85-7F43-A27A-766D0EAA792F}"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89124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8D34CC-3E85-7F43-A27A-766D0EAA792F}" type="datetimeFigureOut">
              <a:rPr lang="en-US" smtClean="0"/>
              <a:t>10/27/19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4706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8D34CC-3E85-7F43-A27A-766D0EAA792F}" type="datetimeFigureOut">
              <a:rPr lang="en-US" smtClean="0"/>
              <a:t>10/27/19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8319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D34CC-3E85-7F43-A27A-766D0EAA792F}" type="datetimeFigureOut">
              <a:rPr lang="en-US" smtClean="0"/>
              <a:t>10/27/19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47978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D34CC-3E85-7F43-A27A-766D0EAA792F}" type="datetimeFigureOut">
              <a:rPr lang="en-US" smtClean="0"/>
              <a:t>10/27/19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471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10/27/19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33508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10/27/19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902586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D34CC-3E85-7F43-A27A-766D0EAA792F}" type="datetimeFigureOut">
              <a:rPr lang="en-US" smtClean="0"/>
              <a:t>10/27/19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586E8-E92A-FF46-ACBA-C88BC773DDAC}" type="slidenum">
              <a:rPr lang="en-US" smtClean="0"/>
              <a:t>‹#›</a:t>
            </a:fld>
            <a:endParaRPr lang="en-US"/>
          </a:p>
        </p:txBody>
      </p:sp>
    </p:spTree>
    <p:extLst>
      <p:ext uri="{BB962C8B-B14F-4D97-AF65-F5344CB8AC3E}">
        <p14:creationId xmlns:p14="http://schemas.microsoft.com/office/powerpoint/2010/main" val="108392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5" Type="http://schemas.openxmlformats.org/officeDocument/2006/relationships/hyperlink" Target="https://en.wikipedia.org/wiki/Edward_Norton_Lorenz" TargetMode="External"/><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543" y="2101157"/>
            <a:ext cx="9144000" cy="2387600"/>
          </a:xfrm>
        </p:spPr>
        <p:txBody>
          <a:bodyPr>
            <a:normAutofit fontScale="90000"/>
          </a:bodyPr>
          <a:lstStyle/>
          <a:p>
            <a:r>
              <a:rPr lang="en-US" dirty="0" smtClean="0"/>
              <a:t>Mathematical Theories of Everything </a:t>
            </a:r>
            <a:r>
              <a:rPr lang="en-US" b="1" i="1" dirty="0" smtClean="0"/>
              <a:t> </a:t>
            </a:r>
            <a:br>
              <a:rPr lang="en-US" b="1" i="1" dirty="0" smtClean="0"/>
            </a:br>
            <a:r>
              <a:rPr lang="en-US" b="1" i="1" dirty="0" smtClean="0"/>
              <a:t>Introduction to Chaos Theory</a:t>
            </a:r>
            <a:endParaRPr lang="en-US" b="1" i="1" dirty="0"/>
          </a:p>
        </p:txBody>
      </p:sp>
    </p:spTree>
    <p:extLst>
      <p:ext uri="{BB962C8B-B14F-4D97-AF65-F5344CB8AC3E}">
        <p14:creationId xmlns:p14="http://schemas.microsoft.com/office/powerpoint/2010/main" val="717993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09800" y="241300"/>
            <a:ext cx="7772400" cy="1143000"/>
          </a:xfrm>
        </p:spPr>
        <p:txBody>
          <a:bodyPr/>
          <a:lstStyle/>
          <a:p>
            <a:pPr eaLnBrk="1" hangingPunct="1"/>
            <a:r>
              <a:rPr lang="en-US" sz="4000" dirty="0"/>
              <a:t>Prediction in Ecology</a:t>
            </a:r>
          </a:p>
        </p:txBody>
      </p:sp>
      <p:sp>
        <p:nvSpPr>
          <p:cNvPr id="2" name="TextBox 1"/>
          <p:cNvSpPr txBox="1"/>
          <p:nvPr/>
        </p:nvSpPr>
        <p:spPr>
          <a:xfrm>
            <a:off x="2074333" y="1636890"/>
            <a:ext cx="8212666" cy="4031873"/>
          </a:xfrm>
          <a:prstGeom prst="rect">
            <a:avLst/>
          </a:prstGeom>
          <a:noFill/>
        </p:spPr>
        <p:txBody>
          <a:bodyPr wrap="square" rtlCol="0">
            <a:spAutoFit/>
          </a:bodyPr>
          <a:lstStyle/>
          <a:p>
            <a:pPr algn="l"/>
            <a:r>
              <a:rPr lang="en-US" sz="3200" dirty="0"/>
              <a:t>Prediction (what will happen) and projection (what is projected to happen under given assumptions about the future) are not equivalent. There have been regular complaints about the lack of predictive capability in ecology, and yet many of the key questions about human impacts on ecological systems would benefit from better predictive capacity.</a:t>
            </a:r>
          </a:p>
        </p:txBody>
      </p:sp>
    </p:spTree>
    <p:extLst>
      <p:ext uri="{BB962C8B-B14F-4D97-AF65-F5344CB8AC3E}">
        <p14:creationId xmlns:p14="http://schemas.microsoft.com/office/powerpoint/2010/main" val="182738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09800" y="241300"/>
            <a:ext cx="7772400" cy="1143000"/>
          </a:xfrm>
        </p:spPr>
        <p:txBody>
          <a:bodyPr/>
          <a:lstStyle/>
          <a:p>
            <a:pPr eaLnBrk="1" hangingPunct="1"/>
            <a:r>
              <a:rPr lang="en-US" sz="4000" dirty="0"/>
              <a:t>Prediction Definition</a:t>
            </a:r>
          </a:p>
        </p:txBody>
      </p:sp>
      <p:sp>
        <p:nvSpPr>
          <p:cNvPr id="2" name="TextBox 1"/>
          <p:cNvSpPr txBox="1"/>
          <p:nvPr/>
        </p:nvSpPr>
        <p:spPr>
          <a:xfrm>
            <a:off x="2074333" y="1947333"/>
            <a:ext cx="8212666" cy="3539430"/>
          </a:xfrm>
          <a:prstGeom prst="rect">
            <a:avLst/>
          </a:prstGeom>
          <a:noFill/>
        </p:spPr>
        <p:txBody>
          <a:bodyPr wrap="square" rtlCol="0">
            <a:spAutoFit/>
          </a:bodyPr>
          <a:lstStyle/>
          <a:p>
            <a:pPr algn="l"/>
            <a:r>
              <a:rPr lang="en-US" sz="3200" dirty="0"/>
              <a:t>Prediction refers to the use of a computational or mathematical model to forecast the future state of a system to some specified level of accuracy (e.g., level of mismatch between predicted and actual state) before the system reaches its future state. Note that “state” here may well be a vector or function.</a:t>
            </a:r>
          </a:p>
        </p:txBody>
      </p:sp>
    </p:spTree>
    <p:extLst>
      <p:ext uri="{BB962C8B-B14F-4D97-AF65-F5344CB8AC3E}">
        <p14:creationId xmlns:p14="http://schemas.microsoft.com/office/powerpoint/2010/main" val="9428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752600" y="100189"/>
            <a:ext cx="8737600" cy="1143000"/>
          </a:xfrm>
        </p:spPr>
        <p:txBody>
          <a:bodyPr/>
          <a:lstStyle/>
          <a:p>
            <a:pPr eaLnBrk="1" hangingPunct="1"/>
            <a:r>
              <a:rPr lang="en-US" dirty="0" smtClean="0"/>
              <a:t>Intrinsic and realized </a:t>
            </a:r>
            <a:r>
              <a:rPr lang="en-US" dirty="0"/>
              <a:t>p</a:t>
            </a:r>
            <a:r>
              <a:rPr lang="en-US" dirty="0" smtClean="0"/>
              <a:t>redictability</a:t>
            </a:r>
            <a:endParaRPr lang="en-US" dirty="0"/>
          </a:p>
        </p:txBody>
      </p:sp>
      <p:sp>
        <p:nvSpPr>
          <p:cNvPr id="89091" name="Rectangle 3"/>
          <p:cNvSpPr>
            <a:spLocks noGrp="1" noChangeArrowheads="1"/>
          </p:cNvSpPr>
          <p:nvPr>
            <p:ph type="body" idx="1"/>
          </p:nvPr>
        </p:nvSpPr>
        <p:spPr>
          <a:xfrm>
            <a:off x="1947334" y="1422400"/>
            <a:ext cx="8238066" cy="4749800"/>
          </a:xfrm>
        </p:spPr>
        <p:txBody>
          <a:bodyPr/>
          <a:lstStyle/>
          <a:p>
            <a:r>
              <a:rPr lang="en-US" sz="2600" dirty="0"/>
              <a:t>Intrinsic predictability is the theoretical predictability of a system when the optimum model and parameters are used - the greatest predictive capacity that can theoretically be achieved for a given metric across all possible models for the system</a:t>
            </a:r>
          </a:p>
          <a:p>
            <a:pPr lvl="1" eaLnBrk="1" hangingPunct="1">
              <a:lnSpc>
                <a:spcPct val="90000"/>
              </a:lnSpc>
              <a:spcAft>
                <a:spcPct val="20000"/>
              </a:spcAft>
            </a:pPr>
            <a:r>
              <a:rPr lang="en-US" sz="2600" i="1" dirty="0"/>
              <a:t>Intrinsic predictability is a system attribute</a:t>
            </a:r>
          </a:p>
          <a:p>
            <a:r>
              <a:rPr lang="en-US" sz="2600" dirty="0"/>
              <a:t>Realized predictability is the empirically achieved predictability using available models and parameterizations.</a:t>
            </a:r>
          </a:p>
          <a:p>
            <a:pPr lvl="1" eaLnBrk="1" hangingPunct="1">
              <a:lnSpc>
                <a:spcPct val="90000"/>
              </a:lnSpc>
              <a:spcAft>
                <a:spcPct val="20000"/>
              </a:spcAft>
            </a:pPr>
            <a:r>
              <a:rPr lang="en-US" sz="2600" i="1" dirty="0"/>
              <a:t>The difference between the realized and intrinsic predictability is the potential for model improvement. </a:t>
            </a:r>
          </a:p>
          <a:p>
            <a:pPr eaLnBrk="1" hangingPunct="1">
              <a:lnSpc>
                <a:spcPct val="90000"/>
              </a:lnSpc>
              <a:spcAft>
                <a:spcPct val="20000"/>
              </a:spcAft>
            </a:pPr>
            <a:endParaRPr lang="en-US" sz="2400" dirty="0"/>
          </a:p>
        </p:txBody>
      </p:sp>
      <p:sp>
        <p:nvSpPr>
          <p:cNvPr id="2" name="TextBox 1"/>
          <p:cNvSpPr txBox="1"/>
          <p:nvPr/>
        </p:nvSpPr>
        <p:spPr>
          <a:xfrm>
            <a:off x="1763889" y="6151335"/>
            <a:ext cx="6829778" cy="369332"/>
          </a:xfrm>
          <a:prstGeom prst="rect">
            <a:avLst/>
          </a:prstGeom>
          <a:noFill/>
        </p:spPr>
        <p:txBody>
          <a:bodyPr wrap="square" rtlCol="0">
            <a:spAutoFit/>
          </a:bodyPr>
          <a:lstStyle/>
          <a:p>
            <a:r>
              <a:rPr lang="en-US" dirty="0"/>
              <a:t>Terms due to E. N. Lorenz</a:t>
            </a:r>
          </a:p>
        </p:txBody>
      </p:sp>
      <p:pic>
        <p:nvPicPr>
          <p:cNvPr id="3" name="Picture 2" descr="Edward_loren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176" y="3896339"/>
            <a:ext cx="1810512" cy="2624328"/>
          </a:xfrm>
          <a:prstGeom prst="rect">
            <a:avLst/>
          </a:prstGeom>
        </p:spPr>
      </p:pic>
    </p:spTree>
    <p:extLst>
      <p:ext uri="{BB962C8B-B14F-4D97-AF65-F5344CB8AC3E}">
        <p14:creationId xmlns:p14="http://schemas.microsoft.com/office/powerpoint/2010/main" val="184070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23911" y="0"/>
            <a:ext cx="7772400" cy="1143000"/>
          </a:xfrm>
        </p:spPr>
        <p:txBody>
          <a:bodyPr/>
          <a:lstStyle/>
          <a:p>
            <a:pPr eaLnBrk="1" hangingPunct="1"/>
            <a:r>
              <a:rPr lang="en-US" dirty="0" smtClean="0"/>
              <a:t>Limits to predictability</a:t>
            </a:r>
            <a:endParaRPr lang="en-US" dirty="0"/>
          </a:p>
        </p:txBody>
      </p:sp>
      <p:sp>
        <p:nvSpPr>
          <p:cNvPr id="89091" name="Rectangle 3"/>
          <p:cNvSpPr>
            <a:spLocks noGrp="1" noChangeArrowheads="1"/>
          </p:cNvSpPr>
          <p:nvPr>
            <p:ph type="body" idx="1"/>
          </p:nvPr>
        </p:nvSpPr>
        <p:spPr>
          <a:xfrm>
            <a:off x="2142068" y="1066806"/>
            <a:ext cx="8102599" cy="4196639"/>
          </a:xfrm>
        </p:spPr>
        <p:txBody>
          <a:bodyPr/>
          <a:lstStyle/>
          <a:p>
            <a:pPr eaLnBrk="1" hangingPunct="1">
              <a:lnSpc>
                <a:spcPct val="90000"/>
              </a:lnSpc>
              <a:spcAft>
                <a:spcPct val="20000"/>
              </a:spcAft>
            </a:pPr>
            <a:r>
              <a:rPr lang="en-US" sz="2400" dirty="0"/>
              <a:t>Chaos  </a:t>
            </a:r>
          </a:p>
          <a:p>
            <a:pPr lvl="1" eaLnBrk="1" hangingPunct="1">
              <a:lnSpc>
                <a:spcPct val="90000"/>
              </a:lnSpc>
              <a:spcAft>
                <a:spcPct val="20000"/>
              </a:spcAft>
            </a:pPr>
            <a:r>
              <a:rPr lang="en-US" dirty="0"/>
              <a:t>Sensitive dependence on initial conditions.</a:t>
            </a:r>
          </a:p>
          <a:p>
            <a:pPr eaLnBrk="1" hangingPunct="1">
              <a:lnSpc>
                <a:spcPct val="90000"/>
              </a:lnSpc>
              <a:spcAft>
                <a:spcPct val="20000"/>
              </a:spcAft>
            </a:pPr>
            <a:r>
              <a:rPr lang="en-US" sz="2400" dirty="0"/>
              <a:t>Computational irreducibility </a:t>
            </a:r>
          </a:p>
          <a:p>
            <a:pPr lvl="1" eaLnBrk="1" hangingPunct="1">
              <a:lnSpc>
                <a:spcPct val="90000"/>
              </a:lnSpc>
              <a:spcAft>
                <a:spcPct val="20000"/>
              </a:spcAft>
            </a:pPr>
            <a:r>
              <a:rPr lang="en-US" dirty="0"/>
              <a:t>Dynamical systems for which simplifying models do not exist.</a:t>
            </a:r>
          </a:p>
          <a:p>
            <a:pPr eaLnBrk="1" hangingPunct="1">
              <a:lnSpc>
                <a:spcPct val="90000"/>
              </a:lnSpc>
              <a:spcAft>
                <a:spcPct val="20000"/>
              </a:spcAft>
            </a:pPr>
            <a:r>
              <a:rPr lang="en-US" sz="2400" dirty="0"/>
              <a:t>The adjacent possible</a:t>
            </a:r>
          </a:p>
          <a:p>
            <a:pPr lvl="1" eaLnBrk="1" hangingPunct="1">
              <a:lnSpc>
                <a:spcPct val="90000"/>
              </a:lnSpc>
              <a:spcAft>
                <a:spcPct val="20000"/>
              </a:spcAft>
            </a:pPr>
            <a:r>
              <a:rPr lang="en-US" dirty="0"/>
              <a:t>Biological systems create the context for their own interactions, associated dynamics, and evolution.</a:t>
            </a:r>
          </a:p>
        </p:txBody>
      </p:sp>
      <p:sp>
        <p:nvSpPr>
          <p:cNvPr id="2" name="TextBox 1"/>
          <p:cNvSpPr txBox="1"/>
          <p:nvPr/>
        </p:nvSpPr>
        <p:spPr>
          <a:xfrm>
            <a:off x="1975557" y="4896555"/>
            <a:ext cx="7944555" cy="1200328"/>
          </a:xfrm>
          <a:prstGeom prst="rect">
            <a:avLst/>
          </a:prstGeom>
          <a:noFill/>
        </p:spPr>
        <p:txBody>
          <a:bodyPr wrap="square" rtlCol="0">
            <a:spAutoFit/>
          </a:bodyPr>
          <a:lstStyle/>
          <a:p>
            <a:pPr algn="l"/>
            <a:r>
              <a:rPr lang="en-US" sz="2400" b="1" dirty="0"/>
              <a:t>Note: these limits arise in deterministic systems without explicit stochastic components – </a:t>
            </a:r>
            <a:r>
              <a:rPr lang="en-US" sz="2400" b="1" dirty="0" err="1"/>
              <a:t>stochasticity</a:t>
            </a:r>
            <a:r>
              <a:rPr lang="en-US" sz="2400" b="1" dirty="0"/>
              <a:t> can further reduce predictability (the metric changes as well).</a:t>
            </a:r>
          </a:p>
        </p:txBody>
      </p:sp>
    </p:spTree>
    <p:extLst>
      <p:ext uri="{BB962C8B-B14F-4D97-AF65-F5344CB8AC3E}">
        <p14:creationId xmlns:p14="http://schemas.microsoft.com/office/powerpoint/2010/main" val="20968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26733" y="444501"/>
            <a:ext cx="7772400" cy="1143000"/>
          </a:xfrm>
        </p:spPr>
        <p:txBody>
          <a:bodyPr/>
          <a:lstStyle/>
          <a:p>
            <a:pPr eaLnBrk="1" hangingPunct="1"/>
            <a:r>
              <a:rPr lang="en-US" dirty="0" smtClean="0"/>
              <a:t>Chaos</a:t>
            </a:r>
            <a:endParaRPr lang="en-US" dirty="0"/>
          </a:p>
        </p:txBody>
      </p:sp>
      <p:sp>
        <p:nvSpPr>
          <p:cNvPr id="89091" name="Rectangle 3"/>
          <p:cNvSpPr>
            <a:spLocks noGrp="1" noChangeArrowheads="1"/>
          </p:cNvSpPr>
          <p:nvPr>
            <p:ph type="body" idx="1"/>
          </p:nvPr>
        </p:nvSpPr>
        <p:spPr>
          <a:xfrm>
            <a:off x="1955800" y="1744135"/>
            <a:ext cx="8449733" cy="3860800"/>
          </a:xfrm>
        </p:spPr>
        <p:txBody>
          <a:bodyPr/>
          <a:lstStyle/>
          <a:p>
            <a:pPr eaLnBrk="1" hangingPunct="1">
              <a:lnSpc>
                <a:spcPct val="90000"/>
              </a:lnSpc>
              <a:spcAft>
                <a:spcPct val="20000"/>
              </a:spcAft>
            </a:pPr>
            <a:r>
              <a:rPr lang="en-US" dirty="0" smtClean="0"/>
              <a:t>Prediction of some completely deterministic systems may be limited to relatively short time periods</a:t>
            </a:r>
          </a:p>
          <a:p>
            <a:pPr eaLnBrk="1" hangingPunct="1">
              <a:lnSpc>
                <a:spcPct val="90000"/>
              </a:lnSpc>
              <a:spcAft>
                <a:spcPct val="20000"/>
              </a:spcAft>
            </a:pPr>
            <a:r>
              <a:rPr lang="en-US" dirty="0" smtClean="0"/>
              <a:t>Limited by exact model specification as well as exact initial conditions</a:t>
            </a:r>
          </a:p>
          <a:p>
            <a:pPr eaLnBrk="1" hangingPunct="1">
              <a:lnSpc>
                <a:spcPct val="90000"/>
              </a:lnSpc>
              <a:spcAft>
                <a:spcPct val="20000"/>
              </a:spcAft>
            </a:pPr>
            <a:r>
              <a:rPr lang="en-US" dirty="0" smtClean="0"/>
              <a:t>Unclear how ubiquitous chaos is in ecological systems, but it is common in models of ecological systems.</a:t>
            </a:r>
          </a:p>
        </p:txBody>
      </p:sp>
    </p:spTree>
    <p:extLst>
      <p:ext uri="{BB962C8B-B14F-4D97-AF65-F5344CB8AC3E}">
        <p14:creationId xmlns:p14="http://schemas.microsoft.com/office/powerpoint/2010/main" val="195845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09800" y="241300"/>
            <a:ext cx="7772400" cy="1143000"/>
          </a:xfrm>
        </p:spPr>
        <p:txBody>
          <a:bodyPr/>
          <a:lstStyle/>
          <a:p>
            <a:pPr eaLnBrk="1" hangingPunct="1"/>
            <a:r>
              <a:rPr lang="en-US" dirty="0" smtClean="0"/>
              <a:t>Chaos</a:t>
            </a:r>
            <a:endParaRPr lang="en-US" dirty="0"/>
          </a:p>
        </p:txBody>
      </p:sp>
      <p:sp>
        <p:nvSpPr>
          <p:cNvPr id="89091" name="Rectangle 3"/>
          <p:cNvSpPr>
            <a:spLocks noGrp="1" noChangeArrowheads="1"/>
          </p:cNvSpPr>
          <p:nvPr>
            <p:ph type="body" idx="1"/>
          </p:nvPr>
        </p:nvSpPr>
        <p:spPr>
          <a:xfrm>
            <a:off x="1938867" y="1481669"/>
            <a:ext cx="8449733" cy="4038599"/>
          </a:xfrm>
        </p:spPr>
        <p:txBody>
          <a:bodyPr/>
          <a:lstStyle/>
          <a:p>
            <a:pPr eaLnBrk="1" hangingPunct="1">
              <a:lnSpc>
                <a:spcPct val="90000"/>
              </a:lnSpc>
              <a:spcAft>
                <a:spcPct val="20000"/>
              </a:spcAft>
            </a:pPr>
            <a:r>
              <a:rPr lang="en-US" b="1" dirty="0" smtClean="0"/>
              <a:t>Intrinsic predictability </a:t>
            </a:r>
            <a:r>
              <a:rPr lang="en-US" dirty="0" smtClean="0"/>
              <a:t>may be high, but realized predictability is low.</a:t>
            </a:r>
          </a:p>
          <a:p>
            <a:pPr eaLnBrk="1" hangingPunct="1">
              <a:lnSpc>
                <a:spcPct val="90000"/>
              </a:lnSpc>
              <a:spcAft>
                <a:spcPct val="20000"/>
              </a:spcAft>
            </a:pPr>
            <a:r>
              <a:rPr lang="en-US" b="1" dirty="0" smtClean="0"/>
              <a:t>Realized predictability</a:t>
            </a:r>
            <a:r>
              <a:rPr lang="en-US" dirty="0" smtClean="0"/>
              <a:t> is limited by specification of model structure and initial conditions.</a:t>
            </a:r>
          </a:p>
          <a:p>
            <a:pPr eaLnBrk="1" hangingPunct="1">
              <a:lnSpc>
                <a:spcPct val="90000"/>
              </a:lnSpc>
              <a:spcAft>
                <a:spcPct val="20000"/>
              </a:spcAft>
            </a:pPr>
            <a:r>
              <a:rPr lang="en-US" dirty="0" smtClean="0"/>
              <a:t>Improving realized predictability toward inherent intrinsic predictability is difficult for ecological systems if indeed they have underlying chaotic dynamics.</a:t>
            </a:r>
          </a:p>
        </p:txBody>
      </p:sp>
      <p:sp>
        <p:nvSpPr>
          <p:cNvPr id="2" name="TextBox 1"/>
          <p:cNvSpPr txBox="1"/>
          <p:nvPr/>
        </p:nvSpPr>
        <p:spPr>
          <a:xfrm>
            <a:off x="1249250" y="5520268"/>
            <a:ext cx="10277341" cy="646331"/>
          </a:xfrm>
          <a:prstGeom prst="rect">
            <a:avLst/>
          </a:prstGeom>
          <a:noFill/>
        </p:spPr>
        <p:txBody>
          <a:bodyPr wrap="square" rtlCol="0">
            <a:spAutoFit/>
          </a:bodyPr>
          <a:lstStyle/>
          <a:p>
            <a:r>
              <a:rPr lang="en-US" dirty="0" err="1"/>
              <a:t>Beckage</a:t>
            </a:r>
            <a:r>
              <a:rPr lang="en-US" dirty="0"/>
              <a:t>, B., L. J. Gross, and S. Kauffman. 2011. The limits to prediction in ecological systems. </a:t>
            </a:r>
            <a:r>
              <a:rPr lang="en-US" i="1" dirty="0"/>
              <a:t>Ecosphere</a:t>
            </a:r>
            <a:r>
              <a:rPr lang="en-US" dirty="0"/>
              <a:t> </a:t>
            </a:r>
            <a:r>
              <a:rPr lang="en-US" b="1" dirty="0"/>
              <a:t>2</a:t>
            </a:r>
            <a:r>
              <a:rPr lang="en-US" dirty="0"/>
              <a:t>(11):125 </a:t>
            </a:r>
          </a:p>
        </p:txBody>
      </p:sp>
    </p:spTree>
    <p:extLst>
      <p:ext uri="{BB962C8B-B14F-4D97-AF65-F5344CB8AC3E}">
        <p14:creationId xmlns:p14="http://schemas.microsoft.com/office/powerpoint/2010/main" val="1640439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27738" cy="1325563"/>
          </a:xfrm>
        </p:spPr>
        <p:txBody>
          <a:bodyPr/>
          <a:lstStyle/>
          <a:p>
            <a:r>
              <a:rPr lang="en-US" smtClean="0"/>
              <a:t>Henri Poincare</a:t>
            </a:r>
            <a:endParaRPr lang="en-US" dirty="0"/>
          </a:p>
        </p:txBody>
      </p:sp>
      <p:sp>
        <p:nvSpPr>
          <p:cNvPr id="8" name="TextBox 7"/>
          <p:cNvSpPr txBox="1"/>
          <p:nvPr/>
        </p:nvSpPr>
        <p:spPr>
          <a:xfrm>
            <a:off x="4365938" y="1655607"/>
            <a:ext cx="7186411" cy="4093428"/>
          </a:xfrm>
          <a:prstGeom prst="rect">
            <a:avLst/>
          </a:prstGeom>
          <a:noFill/>
        </p:spPr>
        <p:txBody>
          <a:bodyPr wrap="square" rtlCol="0">
            <a:spAutoFit/>
          </a:bodyPr>
          <a:lstStyle/>
          <a:p>
            <a:r>
              <a:rPr lang="en-US" sz="2000" dirty="0"/>
              <a:t>If we knew exactly the laws of nature and the situation of the universe at the initial moment, we could predict exactly the situation of that same universe at a succeeding moment. but even if it were the case that the natural laws had no longer any secret for us, we could still only know the initial situation approximately. If that enabled us to predict the succeeding situation with the same approximation, that is all we require, and we should say that the phenomenon had been predicted, that it is governed by laws. But it is not always so; it may happen that </a:t>
            </a:r>
            <a:r>
              <a:rPr lang="en-US" sz="2000" b="1" dirty="0"/>
              <a:t>small differences in the initial conditions produce very great ones in the final phenomena</a:t>
            </a:r>
            <a:r>
              <a:rPr lang="en-US" sz="2000" dirty="0"/>
              <a:t>. A small error in the former will produce an enormous error in the latter. Prediction becomes impossible, and we have the fortuitous phenomenon. - in a 1903 essay "Science and Method"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52" y="1762817"/>
            <a:ext cx="2598073" cy="3154803"/>
          </a:xfrm>
          <a:prstGeom prst="rect">
            <a:avLst/>
          </a:prstGeom>
        </p:spPr>
      </p:pic>
    </p:spTree>
    <p:extLst>
      <p:ext uri="{BB962C8B-B14F-4D97-AF65-F5344CB8AC3E}">
        <p14:creationId xmlns:p14="http://schemas.microsoft.com/office/powerpoint/2010/main" val="1888646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76977" cy="1325563"/>
          </a:xfrm>
        </p:spPr>
        <p:txBody>
          <a:bodyPr/>
          <a:lstStyle/>
          <a:p>
            <a:r>
              <a:rPr lang="en-US" dirty="0" smtClean="0"/>
              <a:t>E. </a:t>
            </a:r>
            <a:r>
              <a:rPr lang="en-US" dirty="0" err="1" smtClean="0"/>
              <a:t>N.Lorenz</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47" y="1690688"/>
            <a:ext cx="2251634" cy="32637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177" y="1690688"/>
            <a:ext cx="3401096" cy="32990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439" y="2472744"/>
            <a:ext cx="2748267" cy="2140755"/>
          </a:xfrm>
          <a:prstGeom prst="rect">
            <a:avLst/>
          </a:prstGeom>
        </p:spPr>
      </p:pic>
      <p:sp>
        <p:nvSpPr>
          <p:cNvPr id="8" name="TextBox 7"/>
          <p:cNvSpPr txBox="1"/>
          <p:nvPr/>
        </p:nvSpPr>
        <p:spPr>
          <a:xfrm>
            <a:off x="682580" y="5666704"/>
            <a:ext cx="11050074" cy="656823"/>
          </a:xfrm>
          <a:prstGeom prst="rect">
            <a:avLst/>
          </a:prstGeom>
          <a:noFill/>
        </p:spPr>
        <p:txBody>
          <a:bodyPr wrap="square" rtlCol="0">
            <a:spAutoFit/>
          </a:bodyPr>
          <a:lstStyle/>
          <a:p>
            <a:r>
              <a:rPr lang="en-US" dirty="0">
                <a:hlinkClick r:id="rId5" tooltip="Edward Norton Lorenz"/>
              </a:rPr>
              <a:t>Lorenz, Edward Norton</a:t>
            </a:r>
            <a:r>
              <a:rPr lang="en-US" dirty="0"/>
              <a:t> (1963). "Deterministic </a:t>
            </a:r>
            <a:r>
              <a:rPr lang="en-US" dirty="0" err="1"/>
              <a:t>nonperiodic</a:t>
            </a:r>
            <a:r>
              <a:rPr lang="en-US" dirty="0"/>
              <a:t> flow". </a:t>
            </a:r>
            <a:r>
              <a:rPr lang="en-US" i="1" dirty="0"/>
              <a:t>Journal of the Atmospheric Sciences</a:t>
            </a:r>
            <a:r>
              <a:rPr lang="en-US" dirty="0"/>
              <a:t>. </a:t>
            </a:r>
            <a:r>
              <a:rPr lang="en-US" b="1" dirty="0"/>
              <a:t>20</a:t>
            </a:r>
            <a:r>
              <a:rPr lang="en-US" dirty="0"/>
              <a:t> (2): 130–141</a:t>
            </a:r>
          </a:p>
        </p:txBody>
      </p:sp>
    </p:spTree>
    <p:extLst>
      <p:ext uri="{BB962C8B-B14F-4D97-AF65-F5344CB8AC3E}">
        <p14:creationId xmlns:p14="http://schemas.microsoft.com/office/powerpoint/2010/main" val="1353896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50465" cy="1325563"/>
          </a:xfrm>
        </p:spPr>
        <p:txBody>
          <a:bodyPr/>
          <a:lstStyle/>
          <a:p>
            <a:r>
              <a:rPr lang="en-US" dirty="0" smtClean="0"/>
              <a:t>James </a:t>
            </a:r>
            <a:r>
              <a:rPr lang="en-US" dirty="0" err="1" smtClean="0"/>
              <a:t>Yorke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83" y="1561899"/>
            <a:ext cx="3266147" cy="4539802"/>
          </a:xfrm>
          <a:prstGeom prst="rect">
            <a:avLst/>
          </a:prstGeom>
        </p:spPr>
      </p:pic>
      <p:sp>
        <p:nvSpPr>
          <p:cNvPr id="5" name="TextBox 4"/>
          <p:cNvSpPr txBox="1"/>
          <p:nvPr/>
        </p:nvSpPr>
        <p:spPr>
          <a:xfrm>
            <a:off x="4005330" y="5778535"/>
            <a:ext cx="8242479" cy="646331"/>
          </a:xfrm>
          <a:prstGeom prst="rect">
            <a:avLst/>
          </a:prstGeom>
          <a:noFill/>
        </p:spPr>
        <p:txBody>
          <a:bodyPr wrap="square" rtlCol="0">
            <a:spAutoFit/>
          </a:bodyPr>
          <a:lstStyle/>
          <a:p>
            <a:r>
              <a:rPr lang="en-US" dirty="0"/>
              <a:t>T.Y. Li, and J.A. </a:t>
            </a:r>
            <a:r>
              <a:rPr lang="en-US" dirty="0" err="1"/>
              <a:t>Yorke</a:t>
            </a:r>
            <a:r>
              <a:rPr lang="en-US" dirty="0"/>
              <a:t>, "Period Three Implies Chaos", </a:t>
            </a:r>
            <a:r>
              <a:rPr lang="en-US" i="1" dirty="0"/>
              <a:t>Amer. Math. Monthly</a:t>
            </a:r>
            <a:r>
              <a:rPr lang="en-US" dirty="0"/>
              <a:t> </a:t>
            </a:r>
            <a:r>
              <a:rPr lang="en-US" b="1" dirty="0"/>
              <a:t>82</a:t>
            </a:r>
            <a:r>
              <a:rPr lang="en-US" dirty="0"/>
              <a:t>, 985 (1975).</a:t>
            </a:r>
          </a:p>
        </p:txBody>
      </p:sp>
      <p:sp>
        <p:nvSpPr>
          <p:cNvPr id="7" name="Title 1"/>
          <p:cNvSpPr txBox="1">
            <a:spLocks/>
          </p:cNvSpPr>
          <p:nvPr/>
        </p:nvSpPr>
        <p:spPr>
          <a:xfrm>
            <a:off x="6592910" y="365125"/>
            <a:ext cx="34504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Tien-</a:t>
            </a:r>
            <a:r>
              <a:rPr lang="en-US" dirty="0" err="1" smtClean="0"/>
              <a:t>Yien</a:t>
            </a:r>
            <a:r>
              <a:rPr lang="en-US" dirty="0" smtClean="0"/>
              <a:t> Li</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851" y="1690688"/>
            <a:ext cx="3691608" cy="3691608"/>
          </a:xfrm>
          <a:prstGeom prst="rect">
            <a:avLst/>
          </a:prstGeom>
        </p:spPr>
      </p:pic>
    </p:spTree>
    <p:extLst>
      <p:ext uri="{BB962C8B-B14F-4D97-AF65-F5344CB8AC3E}">
        <p14:creationId xmlns:p14="http://schemas.microsoft.com/office/powerpoint/2010/main" val="205656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50465" cy="1325563"/>
          </a:xfrm>
        </p:spPr>
        <p:txBody>
          <a:bodyPr/>
          <a:lstStyle/>
          <a:p>
            <a:r>
              <a:rPr lang="en-US" dirty="0" smtClean="0"/>
              <a:t>Bob May</a:t>
            </a:r>
            <a:endParaRPr lang="en-US" dirty="0"/>
          </a:p>
        </p:txBody>
      </p:sp>
      <p:sp>
        <p:nvSpPr>
          <p:cNvPr id="5" name="TextBox 4"/>
          <p:cNvSpPr txBox="1"/>
          <p:nvPr/>
        </p:nvSpPr>
        <p:spPr>
          <a:xfrm>
            <a:off x="450761" y="6138861"/>
            <a:ext cx="10367493" cy="369332"/>
          </a:xfrm>
          <a:prstGeom prst="rect">
            <a:avLst/>
          </a:prstGeom>
          <a:noFill/>
        </p:spPr>
        <p:txBody>
          <a:bodyPr wrap="square" rtlCol="0">
            <a:spAutoFit/>
          </a:bodyPr>
          <a:lstStyle/>
          <a:p>
            <a:r>
              <a:rPr lang="en-US" dirty="0" smtClean="0"/>
              <a:t>May, R.M. 1976, ”Simple Mathematical models with very complicated dynamics",</a:t>
            </a:r>
            <a:r>
              <a:rPr lang="en-US" dirty="0"/>
              <a:t> </a:t>
            </a:r>
            <a:r>
              <a:rPr lang="en-US" dirty="0" smtClean="0"/>
              <a:t>Nature</a:t>
            </a:r>
            <a:r>
              <a:rPr lang="en-US" dirty="0"/>
              <a:t> </a:t>
            </a:r>
            <a:r>
              <a:rPr lang="en-US" b="1" dirty="0" smtClean="0"/>
              <a:t>261</a:t>
            </a:r>
            <a:r>
              <a:rPr lang="en-US" dirty="0" smtClean="0"/>
              <a:t>:459-467.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3312733" cy="35295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507" y="365125"/>
            <a:ext cx="4554087" cy="5597732"/>
          </a:xfrm>
          <a:prstGeom prst="rect">
            <a:avLst/>
          </a:prstGeom>
        </p:spPr>
      </p:pic>
    </p:spTree>
    <p:extLst>
      <p:ext uri="{BB962C8B-B14F-4D97-AF65-F5344CB8AC3E}">
        <p14:creationId xmlns:p14="http://schemas.microsoft.com/office/powerpoint/2010/main" val="792481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r>
              <a:rPr lang="en-US" dirty="0" smtClean="0"/>
              <a:t>Some vocabulary that arises:</a:t>
            </a:r>
            <a:endParaRPr lang="en-US" dirty="0"/>
          </a:p>
        </p:txBody>
      </p:sp>
      <p:sp>
        <p:nvSpPr>
          <p:cNvPr id="6" name="Title 1"/>
          <p:cNvSpPr txBox="1">
            <a:spLocks/>
          </p:cNvSpPr>
          <p:nvPr/>
        </p:nvSpPr>
        <p:spPr>
          <a:xfrm>
            <a:off x="974835" y="2005998"/>
            <a:ext cx="4826875" cy="414255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smtClean="0"/>
          </a:p>
          <a:p>
            <a:r>
              <a:rPr lang="en-US" dirty="0" smtClean="0"/>
              <a:t>Sensitive dependence</a:t>
            </a:r>
          </a:p>
          <a:p>
            <a:r>
              <a:rPr lang="en-US" dirty="0" smtClean="0"/>
              <a:t>Feedback loop</a:t>
            </a:r>
          </a:p>
          <a:p>
            <a:r>
              <a:rPr lang="en-US" dirty="0" smtClean="0"/>
              <a:t>Phase space trajectories</a:t>
            </a:r>
          </a:p>
          <a:p>
            <a:r>
              <a:rPr lang="en-US" dirty="0" smtClean="0"/>
              <a:t>Butterfly effect</a:t>
            </a:r>
          </a:p>
          <a:p>
            <a:r>
              <a:rPr lang="en-US" dirty="0" err="1" smtClean="0"/>
              <a:t>Lyapunov</a:t>
            </a:r>
            <a:r>
              <a:rPr lang="en-US" dirty="0" smtClean="0"/>
              <a:t> exponent</a:t>
            </a:r>
          </a:p>
          <a:p>
            <a:r>
              <a:rPr lang="en-US" dirty="0" err="1" smtClean="0"/>
              <a:t>Lyapunov</a:t>
            </a:r>
            <a:r>
              <a:rPr lang="en-US" dirty="0" smtClean="0"/>
              <a:t> time</a:t>
            </a:r>
          </a:p>
          <a:p>
            <a:r>
              <a:rPr lang="en-US" dirty="0" smtClean="0"/>
              <a:t>Topologically transitive</a:t>
            </a:r>
          </a:p>
          <a:p>
            <a:r>
              <a:rPr lang="en-US" dirty="0" smtClean="0"/>
              <a:t>Topological mixing</a:t>
            </a:r>
          </a:p>
          <a:p>
            <a:r>
              <a:rPr lang="en-US" dirty="0" smtClean="0"/>
              <a:t>Periodic orbits</a:t>
            </a:r>
          </a:p>
          <a:p>
            <a:endParaRPr lang="en-US" dirty="0" smtClean="0"/>
          </a:p>
          <a:p>
            <a:endParaRPr lang="en-US" dirty="0" smtClean="0"/>
          </a:p>
          <a:p>
            <a:endParaRPr lang="en-US" dirty="0" smtClean="0"/>
          </a:p>
          <a:p>
            <a:endParaRPr lang="en-US" dirty="0" smtClean="0"/>
          </a:p>
          <a:p>
            <a:endParaRPr lang="en-US" dirty="0"/>
          </a:p>
        </p:txBody>
      </p:sp>
      <p:sp>
        <p:nvSpPr>
          <p:cNvPr id="7" name="Title 1"/>
          <p:cNvSpPr txBox="1">
            <a:spLocks/>
          </p:cNvSpPr>
          <p:nvPr/>
        </p:nvSpPr>
        <p:spPr>
          <a:xfrm>
            <a:off x="6186152" y="2071110"/>
            <a:ext cx="5167648" cy="401232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dirty="0" smtClean="0"/>
              <a:t>Basin of attraction</a:t>
            </a:r>
            <a:endParaRPr lang="en-US" sz="4100" dirty="0"/>
          </a:p>
          <a:p>
            <a:r>
              <a:rPr lang="en-US" sz="4100" dirty="0" smtClean="0"/>
              <a:t>Fixed point attractors</a:t>
            </a:r>
            <a:endParaRPr lang="en-US" sz="4100" dirty="0"/>
          </a:p>
          <a:p>
            <a:r>
              <a:rPr lang="en-US" sz="4100" dirty="0" smtClean="0"/>
              <a:t>Limit cycles</a:t>
            </a:r>
          </a:p>
          <a:p>
            <a:r>
              <a:rPr lang="en-US" sz="4100" dirty="0" smtClean="0"/>
              <a:t>Strange attractor</a:t>
            </a:r>
          </a:p>
          <a:p>
            <a:r>
              <a:rPr lang="en-US" sz="4100" dirty="0" smtClean="0"/>
              <a:t>Fractals</a:t>
            </a:r>
          </a:p>
          <a:p>
            <a:r>
              <a:rPr lang="en-US" sz="4100" dirty="0" smtClean="0"/>
              <a:t>Period-doubling</a:t>
            </a:r>
          </a:p>
          <a:p>
            <a:r>
              <a:rPr lang="en-US" sz="4100" dirty="0" err="1" smtClean="0"/>
              <a:t>Feigenbaum</a:t>
            </a:r>
            <a:r>
              <a:rPr lang="en-US" sz="4100" dirty="0" smtClean="0"/>
              <a:t> constant</a:t>
            </a:r>
          </a:p>
          <a:p>
            <a:r>
              <a:rPr lang="en-US" sz="4100" dirty="0" smtClean="0"/>
              <a:t>Ergodic</a:t>
            </a:r>
          </a:p>
          <a:p>
            <a:r>
              <a:rPr lang="en-US" dirty="0" smtClean="0"/>
              <a:t>Predictability</a:t>
            </a:r>
          </a:p>
          <a:p>
            <a:endParaRPr lang="en-US" dirty="0" smtClean="0"/>
          </a:p>
          <a:p>
            <a:endParaRPr lang="en-US" dirty="0" smtClean="0"/>
          </a:p>
          <a:p>
            <a:endParaRPr lang="en-US" dirty="0"/>
          </a:p>
        </p:txBody>
      </p:sp>
    </p:spTree>
    <p:extLst>
      <p:ext uri="{BB962C8B-B14F-4D97-AF65-F5344CB8AC3E}">
        <p14:creationId xmlns:p14="http://schemas.microsoft.com/office/powerpoint/2010/main" val="1960173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09800" y="241300"/>
            <a:ext cx="7772400" cy="1143000"/>
          </a:xfrm>
        </p:spPr>
        <p:txBody>
          <a:bodyPr>
            <a:normAutofit fontScale="90000"/>
          </a:bodyPr>
          <a:lstStyle/>
          <a:p>
            <a:pPr eaLnBrk="1" hangingPunct="1"/>
            <a:r>
              <a:rPr lang="en-US" dirty="0" smtClean="0"/>
              <a:t>Chaos (Definition due to Devaney)</a:t>
            </a:r>
            <a:endParaRPr lang="en-US" dirty="0"/>
          </a:p>
        </p:txBody>
      </p:sp>
      <p:sp>
        <p:nvSpPr>
          <p:cNvPr id="89091" name="Rectangle 3"/>
          <p:cNvSpPr>
            <a:spLocks noGrp="1" noChangeArrowheads="1"/>
          </p:cNvSpPr>
          <p:nvPr>
            <p:ph type="body" idx="1"/>
          </p:nvPr>
        </p:nvSpPr>
        <p:spPr>
          <a:xfrm>
            <a:off x="1938867" y="1481669"/>
            <a:ext cx="8449733" cy="4038599"/>
          </a:xfrm>
        </p:spPr>
        <p:txBody>
          <a:bodyPr/>
          <a:lstStyle/>
          <a:p>
            <a:pPr marL="0" indent="0" eaLnBrk="1" hangingPunct="1">
              <a:lnSpc>
                <a:spcPct val="90000"/>
              </a:lnSpc>
              <a:spcAft>
                <a:spcPct val="20000"/>
              </a:spcAft>
              <a:buNone/>
            </a:pPr>
            <a:r>
              <a:rPr lang="en-US" b="1" dirty="0" smtClean="0"/>
              <a:t>For a dynamical system to be chaotic requires</a:t>
            </a:r>
          </a:p>
          <a:p>
            <a:pPr marL="514350" indent="-514350">
              <a:spcAft>
                <a:spcPct val="20000"/>
              </a:spcAft>
              <a:buAutoNum type="arabicPeriod"/>
            </a:pPr>
            <a:r>
              <a:rPr lang="en-US" b="1" dirty="0" smtClean="0"/>
              <a:t>Sensitive to initial conditions</a:t>
            </a:r>
          </a:p>
          <a:p>
            <a:pPr marL="514350" indent="-514350" eaLnBrk="1" hangingPunct="1">
              <a:lnSpc>
                <a:spcPct val="90000"/>
              </a:lnSpc>
              <a:spcAft>
                <a:spcPct val="20000"/>
              </a:spcAft>
              <a:buAutoNum type="arabicPeriod"/>
            </a:pPr>
            <a:r>
              <a:rPr lang="en-US" b="1" dirty="0" smtClean="0"/>
              <a:t>Topologically transitive</a:t>
            </a:r>
          </a:p>
          <a:p>
            <a:pPr marL="514350" indent="-514350" eaLnBrk="1" hangingPunct="1">
              <a:lnSpc>
                <a:spcPct val="90000"/>
              </a:lnSpc>
              <a:spcAft>
                <a:spcPct val="20000"/>
              </a:spcAft>
              <a:buAutoNum type="arabicPeriod"/>
            </a:pPr>
            <a:r>
              <a:rPr lang="en-US" b="1" dirty="0" smtClean="0"/>
              <a:t>Have dense periodic orbits</a:t>
            </a:r>
            <a:endParaRPr lang="en-US" dirty="0" smtClean="0"/>
          </a:p>
        </p:txBody>
      </p:sp>
    </p:spTree>
    <p:extLst>
      <p:ext uri="{BB962C8B-B14F-4D97-AF65-F5344CB8AC3E}">
        <p14:creationId xmlns:p14="http://schemas.microsoft.com/office/powerpoint/2010/main" val="1574908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Sensitive dependence on initial conditions</a:t>
            </a:r>
            <a:endParaRPr lang="en-US" dirty="0"/>
          </a:p>
        </p:txBody>
      </p:sp>
      <p:sp>
        <p:nvSpPr>
          <p:cNvPr id="3" name="Content Placeholder 2"/>
          <p:cNvSpPr>
            <a:spLocks noGrp="1"/>
          </p:cNvSpPr>
          <p:nvPr>
            <p:ph idx="1"/>
          </p:nvPr>
        </p:nvSpPr>
        <p:spPr/>
        <p:txBody>
          <a:bodyPr/>
          <a:lstStyle/>
          <a:p>
            <a:pPr marL="0" indent="0">
              <a:buNone/>
            </a:pPr>
            <a:r>
              <a:rPr lang="en-US" b="1" dirty="0" smtClean="0"/>
              <a:t>For </a:t>
            </a:r>
            <a:r>
              <a:rPr lang="en-US" dirty="0" smtClean="0"/>
              <a:t>points </a:t>
            </a:r>
            <a:r>
              <a:rPr lang="en-US" dirty="0"/>
              <a:t>arbitrarily close together </a:t>
            </a:r>
            <a:r>
              <a:rPr lang="en-US" dirty="0" smtClean="0"/>
              <a:t>to separate </a:t>
            </a:r>
            <a:r>
              <a:rPr lang="en-US" dirty="0"/>
              <a:t>over time at an exponential </a:t>
            </a:r>
            <a:r>
              <a:rPr lang="en-US" dirty="0" smtClean="0"/>
              <a:t>rate we mean that for </a:t>
            </a:r>
            <a:r>
              <a:rPr lang="en-US" dirty="0"/>
              <a:t>a map f, </a:t>
            </a:r>
            <a:r>
              <a:rPr lang="en-US" dirty="0" smtClean="0"/>
              <a:t>with x any point in </a:t>
            </a:r>
            <a:r>
              <a:rPr lang="en-US" dirty="0"/>
              <a:t>the domain, for any 𝛿&gt;0 there are points y </a:t>
            </a:r>
            <a:r>
              <a:rPr lang="en-US" dirty="0" smtClean="0"/>
              <a:t>in the domain of f with </a:t>
            </a:r>
          </a:p>
          <a:p>
            <a:pPr marL="0" indent="0">
              <a:buNone/>
            </a:pPr>
            <a:r>
              <a:rPr lang="en-US" dirty="0" smtClean="0"/>
              <a:t>0 </a:t>
            </a:r>
            <a:r>
              <a:rPr lang="en-US" dirty="0"/>
              <a:t>&lt; d(</a:t>
            </a:r>
            <a:r>
              <a:rPr lang="en-US" dirty="0" err="1"/>
              <a:t>x,y</a:t>
            </a:r>
            <a:r>
              <a:rPr lang="en-US" dirty="0"/>
              <a:t>) &lt; 𝛿 </a:t>
            </a:r>
            <a:endParaRPr lang="en-US" dirty="0" smtClean="0"/>
          </a:p>
          <a:p>
            <a:pPr marL="0" indent="0">
              <a:buNone/>
            </a:pPr>
            <a:r>
              <a:rPr lang="en-US" dirty="0" smtClean="0"/>
              <a:t>such that </a:t>
            </a:r>
          </a:p>
          <a:p>
            <a:pPr marL="0" indent="0">
              <a:buNone/>
            </a:pPr>
            <a:r>
              <a:rPr lang="en-US" dirty="0" smtClean="0"/>
              <a:t> </a:t>
            </a:r>
            <a:r>
              <a:rPr lang="en-US" dirty="0"/>
              <a:t>d(</a:t>
            </a:r>
            <a:r>
              <a:rPr lang="en-US" dirty="0" err="1"/>
              <a:t>f</a:t>
            </a:r>
            <a:r>
              <a:rPr lang="en-US" baseline="30000" dirty="0" err="1"/>
              <a:t>t</a:t>
            </a:r>
            <a:r>
              <a:rPr lang="en-US" dirty="0"/>
              <a:t>(x), </a:t>
            </a:r>
            <a:r>
              <a:rPr lang="en-US" dirty="0" err="1"/>
              <a:t>f</a:t>
            </a:r>
            <a:r>
              <a:rPr lang="en-US" baseline="30000" dirty="0" err="1"/>
              <a:t>t</a:t>
            </a:r>
            <a:r>
              <a:rPr lang="en-US" dirty="0"/>
              <a:t>(y)) </a:t>
            </a:r>
            <a:r>
              <a:rPr lang="en-US" dirty="0" smtClean="0"/>
              <a:t>≈ e</a:t>
            </a:r>
            <a:r>
              <a:rPr lang="en-US" baseline="30000" dirty="0" smtClean="0"/>
              <a:t>at</a:t>
            </a:r>
            <a:r>
              <a:rPr lang="en-US" dirty="0" smtClean="0"/>
              <a:t> d(</a:t>
            </a:r>
            <a:r>
              <a:rPr lang="en-US" dirty="0" err="1" smtClean="0"/>
              <a:t>x,y</a:t>
            </a:r>
            <a:r>
              <a:rPr lang="en-US" dirty="0" smtClean="0"/>
              <a:t>)   </a:t>
            </a:r>
          </a:p>
          <a:p>
            <a:pPr marL="0" indent="0">
              <a:buNone/>
            </a:pPr>
            <a:r>
              <a:rPr lang="en-US" dirty="0" smtClean="0"/>
              <a:t>for some 𝜆 &gt; 0 and for t over some range of times of iteration of the map. </a:t>
            </a:r>
          </a:p>
          <a:p>
            <a:pPr marL="0" indent="0">
              <a:buNone/>
            </a:pPr>
            <a:r>
              <a:rPr lang="en-US" dirty="0"/>
              <a:t>𝜆</a:t>
            </a:r>
            <a:r>
              <a:rPr lang="en-US" dirty="0" smtClean="0"/>
              <a:t> is called the </a:t>
            </a:r>
            <a:r>
              <a:rPr lang="en-US" dirty="0" err="1" smtClean="0"/>
              <a:t>Liapunov</a:t>
            </a:r>
            <a:r>
              <a:rPr lang="en-US" dirty="0" smtClean="0"/>
              <a:t> exponent for the map</a:t>
            </a:r>
            <a:endParaRPr lang="en-US" dirty="0"/>
          </a:p>
        </p:txBody>
      </p:sp>
    </p:spTree>
    <p:extLst>
      <p:ext uri="{BB962C8B-B14F-4D97-AF65-F5344CB8AC3E}">
        <p14:creationId xmlns:p14="http://schemas.microsoft.com/office/powerpoint/2010/main" val="72560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644525"/>
            <a:ext cx="10515600" cy="4689475"/>
          </a:xfrm>
        </p:spPr>
        <p:txBody>
          <a:bodyPr>
            <a:normAutofit/>
          </a:bodyPr>
          <a:lstStyle/>
          <a:p>
            <a:pPr marL="0" indent="0">
              <a:buNone/>
            </a:pPr>
            <a:r>
              <a:rPr lang="en-US" dirty="0"/>
              <a:t>A</a:t>
            </a:r>
            <a:r>
              <a:rPr lang="en-US" dirty="0" smtClean="0"/>
              <a:t> continuous map f: X -&gt; X is topologically transitive if for every pair of non-empty open sets A, B in X, there is an integer n such that </a:t>
            </a:r>
          </a:p>
          <a:p>
            <a:pPr marL="0" indent="0">
              <a:buNone/>
            </a:pPr>
            <a:r>
              <a:rPr lang="en-US" dirty="0" err="1"/>
              <a:t>f</a:t>
            </a:r>
            <a:r>
              <a:rPr lang="en-US" baseline="30000" dirty="0" err="1" smtClean="0"/>
              <a:t>n</a:t>
            </a:r>
            <a:r>
              <a:rPr lang="en-US" dirty="0" smtClean="0"/>
              <a:t>(A) ∩ B ≠ ∅</a:t>
            </a:r>
          </a:p>
          <a:p>
            <a:pPr marL="0" indent="0">
              <a:buNone/>
            </a:pPr>
            <a:endParaRPr lang="en-US" dirty="0"/>
          </a:p>
          <a:p>
            <a:pPr marL="0" indent="0">
              <a:buNone/>
            </a:pPr>
            <a:r>
              <a:rPr lang="en-US" dirty="0" smtClean="0"/>
              <a:t>Dense periodic orbits means that every orbit (solution trajectory) of the dynamical system is arbitrarily close to a periodic solution</a:t>
            </a:r>
          </a:p>
          <a:p>
            <a:pPr marL="0" indent="0">
              <a:buNone/>
            </a:pPr>
            <a:endParaRPr lang="en-US" dirty="0" smtClean="0"/>
          </a:p>
          <a:p>
            <a:pPr marL="0" indent="0">
              <a:buNone/>
            </a:pPr>
            <a:r>
              <a:rPr lang="en-US" dirty="0" smtClean="0"/>
              <a:t>Note that sensitivity to initial conditions by itself is not sufficient for chaos – consider the simple map f(x) = 2x, then arbitrarily close initial points separate exponentially at rate ln 2</a:t>
            </a: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714834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872</Words>
  <Application>Microsoft Macintosh PowerPoint</Application>
  <PresentationFormat>Widescreen</PresentationFormat>
  <Paragraphs>93</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Mathematical Theories of Everything   Introduction to Chaos Theory</vt:lpstr>
      <vt:lpstr>Henri Poincare</vt:lpstr>
      <vt:lpstr>E. N.Lorenz</vt:lpstr>
      <vt:lpstr>James Yorke</vt:lpstr>
      <vt:lpstr>Bob May</vt:lpstr>
      <vt:lpstr>Some vocabulary that arises:</vt:lpstr>
      <vt:lpstr>Chaos (Definition due to Devaney)</vt:lpstr>
      <vt:lpstr>Sensitive dependence on initial conditions</vt:lpstr>
      <vt:lpstr>PowerPoint Presentation</vt:lpstr>
      <vt:lpstr>Prediction in Ecology</vt:lpstr>
      <vt:lpstr>Prediction Definition</vt:lpstr>
      <vt:lpstr>Intrinsic and realized predictability</vt:lpstr>
      <vt:lpstr>Limits to predictability</vt:lpstr>
      <vt:lpstr>Chaos</vt:lpstr>
      <vt:lpstr>Chaos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Big Ideas of Applied Math over the Past century</dc:title>
  <dc:creator>Microsoft Office User</dc:creator>
  <cp:lastModifiedBy>Lou Gross</cp:lastModifiedBy>
  <cp:revision>88</cp:revision>
  <dcterms:created xsi:type="dcterms:W3CDTF">2016-08-24T16:56:40Z</dcterms:created>
  <dcterms:modified xsi:type="dcterms:W3CDTF">2019-10-28T03:38:33Z</dcterms:modified>
</cp:coreProperties>
</file>