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64" r:id="rId4"/>
    <p:sldId id="262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9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0BF4-34EC-2643-B085-AA3505EF408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3D87E-7558-F048-814C-C0796FC4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281B4-DD9A-6B42-9F76-E64BC364737D}" type="slidenum">
              <a:rPr lang="en-US"/>
              <a:pPr/>
              <a:t>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r>
              <a:rPr lang="en-US"/>
              <a:t>predict</a:t>
            </a:r>
          </a:p>
        </p:txBody>
      </p:sp>
    </p:spTree>
    <p:extLst>
      <p:ext uri="{BB962C8B-B14F-4D97-AF65-F5344CB8AC3E}">
        <p14:creationId xmlns:p14="http://schemas.microsoft.com/office/powerpoint/2010/main" val="174620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8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6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34CC-3E85-7F43-A27A-766D0EAA792F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-linear" TargetMode="External"/><Relationship Id="rId4" Type="http://schemas.openxmlformats.org/officeDocument/2006/relationships/hyperlink" Target="https://en.wikipedia.org/wiki/Non-equilibrium_thermodynamic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ifferential_equa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csi.org/" TargetMode="External"/><Relationship Id="rId4" Type="http://schemas.openxmlformats.org/officeDocument/2006/relationships/hyperlink" Target="http://www.santafe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cs.umich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elf-similarit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543" y="21011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Mathematical Theories of Everything 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Introduction to Complexity Theory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179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85" y="548640"/>
            <a:ext cx="7224857" cy="5281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0997" y="5641145"/>
            <a:ext cx="78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www.calresco.org</a:t>
            </a:r>
            <a:r>
              <a:rPr lang="en-US" dirty="0"/>
              <a:t>/</a:t>
            </a:r>
            <a:r>
              <a:rPr lang="en-US" dirty="0" err="1"/>
              <a:t>lucas</a:t>
            </a:r>
            <a:r>
              <a:rPr lang="en-US" dirty="0"/>
              <a:t>/</a:t>
            </a:r>
            <a:r>
              <a:rPr lang="en-US" dirty="0" err="1"/>
              <a:t>cas.htm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2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0"/>
            <a:ext cx="8854840" cy="637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1046" y="6485206"/>
            <a:ext cx="5378548" cy="37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www.necsi.org</a:t>
            </a:r>
            <a:r>
              <a:rPr lang="en-US" dirty="0"/>
              <a:t>/projects/</a:t>
            </a:r>
            <a:r>
              <a:rPr lang="en-US" dirty="0" err="1"/>
              <a:t>mclemens</a:t>
            </a:r>
            <a:r>
              <a:rPr lang="en-US" dirty="0"/>
              <a:t>/</a:t>
            </a:r>
            <a:r>
              <a:rPr lang="en-US" dirty="0" err="1"/>
              <a:t>cs_char.gif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7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9022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35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Characteristics of complex systems (from Paul </a:t>
            </a:r>
            <a:r>
              <a:rPr lang="en-US" sz="2400" b="1" dirty="0" err="1" smtClean="0"/>
              <a:t>Cilliers</a:t>
            </a:r>
            <a:r>
              <a:rPr lang="en-US" sz="2400" b="1" dirty="0" smtClean="0"/>
              <a:t> (1998) </a:t>
            </a:r>
            <a:r>
              <a:rPr lang="en-US" sz="2400" b="1" i="1" dirty="0" smtClean="0"/>
              <a:t>Complexity </a:t>
            </a:r>
            <a:r>
              <a:rPr lang="en-US" sz="2400" b="1" i="1" dirty="0"/>
              <a:t>and Postmodernism: Understanding Complex Systems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96"/>
            <a:ext cx="10515600" cy="58694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number of elements is sufficiently large that conventional descriptions (e.g. a system of </a:t>
            </a:r>
            <a:r>
              <a:rPr lang="en-US" dirty="0">
                <a:hlinkClick r:id="rId2" tooltip="Differential equation"/>
              </a:rPr>
              <a:t>differential equations</a:t>
            </a:r>
            <a:r>
              <a:rPr lang="en-US" dirty="0"/>
              <a:t>) are not only impractical, but cease to assist in understanding the system. Moreover, the elements interact dynamically, and the interactions can be physical or involve the exchange of information</a:t>
            </a:r>
          </a:p>
          <a:p>
            <a:r>
              <a:rPr lang="en-US" dirty="0"/>
              <a:t>Such interactions are rich, i.e. any element or sub-system in the system is affected by and affects several other elements or sub-systems</a:t>
            </a:r>
          </a:p>
          <a:p>
            <a:r>
              <a:rPr lang="en-US" dirty="0"/>
              <a:t>The interactions are </a:t>
            </a:r>
            <a:r>
              <a:rPr lang="en-US" dirty="0">
                <a:hlinkClick r:id="rId3" tooltip="Non-linear"/>
              </a:rPr>
              <a:t>non-linear</a:t>
            </a:r>
            <a:r>
              <a:rPr lang="en-US" dirty="0"/>
              <a:t>: small changes in inputs, physical interactions or stimuli can cause large effects or very significant changes in outputs</a:t>
            </a:r>
          </a:p>
          <a:p>
            <a:r>
              <a:rPr lang="en-US" dirty="0"/>
              <a:t>Interactions are primarily but not exclusively with immediate </a:t>
            </a:r>
            <a:r>
              <a:rPr lang="en-US" dirty="0" err="1"/>
              <a:t>neighbours</a:t>
            </a:r>
            <a:r>
              <a:rPr lang="en-US" dirty="0"/>
              <a:t> and the nature of the influence is modulated</a:t>
            </a:r>
          </a:p>
          <a:p>
            <a:r>
              <a:rPr lang="en-US" dirty="0"/>
              <a:t>Any interaction can feed back onto itself directly or after a number of intervening stages. Such feedback can vary in quality. This is known as </a:t>
            </a:r>
            <a:r>
              <a:rPr lang="en-US" i="1" dirty="0" err="1"/>
              <a:t>recurrency</a:t>
            </a:r>
            <a:endParaRPr lang="en-US" dirty="0"/>
          </a:p>
          <a:p>
            <a:r>
              <a:rPr lang="en-US" dirty="0"/>
              <a:t>The overall behavior of the system of elements is not predicted by the behavior of the individual elements</a:t>
            </a:r>
          </a:p>
          <a:p>
            <a:r>
              <a:rPr lang="en-US" dirty="0"/>
              <a:t>Such systems may be open and it may be difficult or impossible to define system boundaries</a:t>
            </a:r>
          </a:p>
          <a:p>
            <a:r>
              <a:rPr lang="en-US" dirty="0"/>
              <a:t>Complex systems operate under </a:t>
            </a:r>
            <a:r>
              <a:rPr lang="en-US" dirty="0">
                <a:hlinkClick r:id="rId4" tooltip="Non-equilibrium thermodynamics"/>
              </a:rPr>
              <a:t>far from equilibrium</a:t>
            </a:r>
            <a:r>
              <a:rPr lang="en-US" dirty="0"/>
              <a:t> conditions. There has to be a constant flow of energy to maintain the organization of the system</a:t>
            </a:r>
          </a:p>
          <a:p>
            <a:r>
              <a:rPr lang="en-US" dirty="0"/>
              <a:t>Complex systems have a history. They evolve and their past is co-responsible for their present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Elements in the system may be ignorant of the </a:t>
            </a:r>
            <a:r>
              <a:rPr lang="en-US" dirty="0" err="1"/>
              <a:t>behaviour</a:t>
            </a:r>
            <a:r>
              <a:rPr lang="en-US" dirty="0"/>
              <a:t> of the system as a whole, responding only to the information or physical stimuli available to them locally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985373"/>
            <a:ext cx="10515600" cy="561237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Strategy</a:t>
            </a:r>
            <a:r>
              <a:rPr lang="en-US" dirty="0"/>
              <a:t>, a conditional action pattern that indicates what to do in which circumstances</a:t>
            </a:r>
          </a:p>
          <a:p>
            <a:r>
              <a:rPr lang="en-US" b="1" dirty="0"/>
              <a:t>Artifact</a:t>
            </a:r>
            <a:r>
              <a:rPr lang="en-US" dirty="0"/>
              <a:t>, a material resource that has definite location and can respond to the action of agents</a:t>
            </a:r>
          </a:p>
          <a:p>
            <a:r>
              <a:rPr lang="en-US" b="1" dirty="0"/>
              <a:t>Agent</a:t>
            </a:r>
            <a:r>
              <a:rPr lang="en-US" dirty="0"/>
              <a:t>, a collection of properties, strategies &amp; capabilities for interacting with artifacts &amp; other agents</a:t>
            </a:r>
          </a:p>
          <a:p>
            <a:r>
              <a:rPr lang="en-US" b="1" dirty="0"/>
              <a:t>Population</a:t>
            </a:r>
            <a:r>
              <a:rPr lang="en-US" dirty="0"/>
              <a:t>, a collection of agents, or, in some situations, collections of strategies</a:t>
            </a:r>
          </a:p>
          <a:p>
            <a:r>
              <a:rPr lang="en-US" b="1" dirty="0"/>
              <a:t>System</a:t>
            </a:r>
            <a:r>
              <a:rPr lang="en-US" dirty="0"/>
              <a:t>, a larger collection, including one or more populations of agents and possibly also artifacts</a:t>
            </a:r>
          </a:p>
          <a:p>
            <a:r>
              <a:rPr lang="en-US" b="1" dirty="0"/>
              <a:t>Type</a:t>
            </a:r>
            <a:r>
              <a:rPr lang="en-US" dirty="0"/>
              <a:t>, all the agents (or strategies) in a population that have some characteristic in common</a:t>
            </a:r>
          </a:p>
          <a:p>
            <a:r>
              <a:rPr lang="en-US" b="1" dirty="0"/>
              <a:t>Variety</a:t>
            </a:r>
            <a:r>
              <a:rPr lang="en-US" dirty="0"/>
              <a:t>, the diversity of types within a population or system</a:t>
            </a:r>
          </a:p>
          <a:p>
            <a:r>
              <a:rPr lang="en-US" b="1" dirty="0"/>
              <a:t>Interaction pattern</a:t>
            </a:r>
            <a:r>
              <a:rPr lang="en-US" dirty="0"/>
              <a:t>, the recurring regularities of contact among types within a system</a:t>
            </a:r>
          </a:p>
          <a:p>
            <a:r>
              <a:rPr lang="en-US" b="1" dirty="0"/>
              <a:t>Space (physical)</a:t>
            </a:r>
            <a:r>
              <a:rPr lang="en-US" dirty="0"/>
              <a:t>, location in geographical space &amp; time of agents and artifacts</a:t>
            </a:r>
          </a:p>
          <a:p>
            <a:r>
              <a:rPr lang="en-US" b="1" dirty="0"/>
              <a:t>Space (conceptual)</a:t>
            </a:r>
            <a:r>
              <a:rPr lang="en-US" dirty="0"/>
              <a:t>, "location" in a set of categories structured so that "nearby" agents will tend to interact</a:t>
            </a:r>
          </a:p>
          <a:p>
            <a:r>
              <a:rPr lang="en-US" b="1" dirty="0"/>
              <a:t>Selection</a:t>
            </a:r>
            <a:r>
              <a:rPr lang="en-US" dirty="0"/>
              <a:t>, processes that lead to an increase or decrease in the frequency of various types of agent or strategies</a:t>
            </a:r>
          </a:p>
          <a:p>
            <a:r>
              <a:rPr lang="en-US" b="1" dirty="0"/>
              <a:t>Success criteria</a:t>
            </a:r>
            <a:r>
              <a:rPr lang="en-US" dirty="0"/>
              <a:t> or </a:t>
            </a:r>
            <a:r>
              <a:rPr lang="en-US" b="1" dirty="0"/>
              <a:t>performance measures</a:t>
            </a:r>
            <a:r>
              <a:rPr lang="en-US" dirty="0"/>
              <a:t>, a "score" used by an agent or designer in attributing credit in the selection of relatively successful (or unsuccessful) strategies or agents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35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Principal Concepts in CAS from Robert Axelrod and Michael Cohen (Harnessing Complexity 1999)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064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Defining and Measuring Complexity (Melanie Mitchell (Chap. 7 of Complexity a Guided Tour)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5866"/>
            <a:ext cx="10515600" cy="4351338"/>
          </a:xfrm>
        </p:spPr>
        <p:txBody>
          <a:bodyPr/>
          <a:lstStyle/>
          <a:p>
            <a:r>
              <a:rPr lang="en-US" dirty="0" smtClean="0"/>
              <a:t>Complexity as size</a:t>
            </a:r>
          </a:p>
          <a:p>
            <a:r>
              <a:rPr lang="en-US" dirty="0" smtClean="0"/>
              <a:t>Complexity as entropy</a:t>
            </a:r>
          </a:p>
          <a:p>
            <a:r>
              <a:rPr lang="en-US" dirty="0" smtClean="0"/>
              <a:t>Complexity as algorithmic information content</a:t>
            </a:r>
          </a:p>
          <a:p>
            <a:r>
              <a:rPr lang="en-US" dirty="0" smtClean="0"/>
              <a:t>Complexity as logical depth</a:t>
            </a:r>
          </a:p>
          <a:p>
            <a:r>
              <a:rPr lang="en-US" dirty="0" smtClean="0"/>
              <a:t>Complexity as thermodynamic depth</a:t>
            </a:r>
          </a:p>
          <a:p>
            <a:r>
              <a:rPr lang="en-US" dirty="0" smtClean="0"/>
              <a:t>Statistical complexity</a:t>
            </a:r>
          </a:p>
          <a:p>
            <a:r>
              <a:rPr lang="en-US" dirty="0" smtClean="0"/>
              <a:t>Complexity as fractal dimension</a:t>
            </a:r>
          </a:p>
          <a:p>
            <a:r>
              <a:rPr lang="en-US" dirty="0" smtClean="0"/>
              <a:t>Complexity as degree of hierarchy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4597" y="1221230"/>
            <a:ext cx="101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Seth Lloyd (2001) proposed 3 dimensions to measure the complexity f an object or process: HOW HARD IS IT TO DESCRIBE? HOW HARD IS IT TO CREATE? WHAT IS ITS DEGREE OF ORGANIZATION?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0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Some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511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http://cscs.umich.edu</a:t>
            </a:r>
            <a:r>
              <a:rPr lang="en-US" dirty="0" smtClean="0"/>
              <a:t>   with undergrad and grad programs</a:t>
            </a:r>
          </a:p>
          <a:p>
            <a:r>
              <a:rPr lang="en-US" dirty="0" smtClean="0">
                <a:hlinkClick r:id="rId3"/>
              </a:rPr>
              <a:t>www.necsi.org</a:t>
            </a:r>
            <a:r>
              <a:rPr lang="en-US" dirty="0" smtClean="0"/>
              <a:t> NECSI </a:t>
            </a:r>
            <a:r>
              <a:rPr lang="en-US" dirty="0"/>
              <a:t>researchers study networks, agent-based modeling, multiscale analysis and complexity, chaos and predictability, evolution, ecology, biodiversity, altruism, systems biology, cellular response, health care, systems engineering, negotiation, military conflict, ethnic violence, and international development.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www.santafe.edu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4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27738" cy="1325563"/>
          </a:xfrm>
        </p:spPr>
        <p:txBody>
          <a:bodyPr/>
          <a:lstStyle/>
          <a:p>
            <a:r>
              <a:rPr lang="en-US" dirty="0" smtClean="0"/>
              <a:t>Stuart Kauffman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1606"/>
            <a:ext cx="2438400" cy="3389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17" y="1027906"/>
            <a:ext cx="3328309" cy="5046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9" y="1027906"/>
            <a:ext cx="3603476" cy="50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061" y="4792330"/>
            <a:ext cx="1919068" cy="61961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Doyne</a:t>
            </a:r>
            <a:r>
              <a:rPr lang="en-US" sz="2400" dirty="0" smtClean="0"/>
              <a:t> Farmer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8" y="437857"/>
            <a:ext cx="3134230" cy="133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2014245"/>
            <a:ext cx="2771140" cy="2778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88" y="437857"/>
            <a:ext cx="2536483" cy="25364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64591" y="2974340"/>
            <a:ext cx="2217876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Stephanie Forrest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88" y="3514236"/>
            <a:ext cx="2794000" cy="26162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3895" y="6050719"/>
            <a:ext cx="2217876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John Holland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29" y="437857"/>
            <a:ext cx="1724625" cy="255470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540714" y="2894623"/>
            <a:ext cx="2217876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Chris Langton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0" y="3450052"/>
            <a:ext cx="2195654" cy="274456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555629" y="6132682"/>
            <a:ext cx="2217876" cy="6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Melanie Mitchell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8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/>
          <a:lstStyle/>
          <a:p>
            <a:r>
              <a:rPr lang="en-US" dirty="0" smtClean="0"/>
              <a:t>Some vocabulary that arises: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4835" y="2005998"/>
            <a:ext cx="4826875" cy="414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Self-organized</a:t>
            </a:r>
          </a:p>
          <a:p>
            <a:r>
              <a:rPr lang="en-US" dirty="0" smtClean="0"/>
              <a:t>Emergent phenomena</a:t>
            </a:r>
          </a:p>
          <a:p>
            <a:r>
              <a:rPr lang="en-US" dirty="0" smtClean="0"/>
              <a:t>Collective behavior</a:t>
            </a:r>
          </a:p>
          <a:p>
            <a:r>
              <a:rPr lang="en-US" dirty="0" smtClean="0"/>
              <a:t>Adaptation</a:t>
            </a:r>
          </a:p>
          <a:p>
            <a:r>
              <a:rPr lang="en-US" dirty="0" smtClean="0"/>
              <a:t>Complex adaptive systems</a:t>
            </a:r>
          </a:p>
          <a:p>
            <a:r>
              <a:rPr lang="en-US" dirty="0" smtClean="0"/>
              <a:t>Power laws</a:t>
            </a:r>
          </a:p>
          <a:p>
            <a:r>
              <a:rPr lang="en-US" dirty="0" smtClean="0"/>
              <a:t>Cooperation</a:t>
            </a:r>
          </a:p>
          <a:p>
            <a:r>
              <a:rPr lang="en-US" dirty="0" smtClean="0"/>
              <a:t>Agents</a:t>
            </a:r>
          </a:p>
          <a:p>
            <a:r>
              <a:rPr lang="en-US" dirty="0" smtClean="0"/>
              <a:t>Agent-based models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152" y="2005998"/>
            <a:ext cx="5167648" cy="401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100" dirty="0" smtClean="0"/>
          </a:p>
          <a:p>
            <a:r>
              <a:rPr lang="en-US" sz="4100" dirty="0" smtClean="0"/>
              <a:t>Information processing</a:t>
            </a:r>
            <a:endParaRPr lang="en-US" sz="4100" dirty="0"/>
          </a:p>
          <a:p>
            <a:r>
              <a:rPr lang="en-US" sz="4100" dirty="0" smtClean="0"/>
              <a:t>Co-evolving system</a:t>
            </a:r>
          </a:p>
          <a:p>
            <a:r>
              <a:rPr lang="en-US" sz="4100" dirty="0" smtClean="0"/>
              <a:t>Fitness landscape</a:t>
            </a:r>
            <a:endParaRPr lang="en-US" sz="4100" dirty="0"/>
          </a:p>
          <a:p>
            <a:r>
              <a:rPr lang="en-US" sz="4100" dirty="0" smtClean="0"/>
              <a:t>Rugged landscape</a:t>
            </a:r>
            <a:endParaRPr lang="en-US" sz="4100" dirty="0"/>
          </a:p>
          <a:p>
            <a:r>
              <a:rPr lang="en-US" sz="4100" dirty="0" smtClean="0"/>
              <a:t>N-K model</a:t>
            </a:r>
          </a:p>
          <a:p>
            <a:r>
              <a:rPr lang="en-US" sz="4100" dirty="0" smtClean="0"/>
              <a:t>Artificial life</a:t>
            </a:r>
          </a:p>
          <a:p>
            <a:r>
              <a:rPr lang="en-US" sz="4100" dirty="0" smtClean="0"/>
              <a:t>Autocatalytic</a:t>
            </a:r>
          </a:p>
          <a:p>
            <a:r>
              <a:rPr lang="en-US" sz="4100" dirty="0" smtClean="0"/>
              <a:t>Network</a:t>
            </a:r>
          </a:p>
          <a:p>
            <a:r>
              <a:rPr lang="en-US" sz="4100" dirty="0" smtClean="0"/>
              <a:t>Small world network</a:t>
            </a:r>
          </a:p>
          <a:p>
            <a:r>
              <a:rPr lang="en-US" sz="4100" dirty="0" smtClean="0"/>
              <a:t>Scale-free</a:t>
            </a:r>
          </a:p>
          <a:p>
            <a:endParaRPr lang="en-US" sz="4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413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Properties of Complex Systems (from Melanie Mitchell)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8867" y="1481669"/>
            <a:ext cx="8449733" cy="403859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endParaRPr lang="en-US" b="1" dirty="0" smtClean="0"/>
          </a:p>
          <a:p>
            <a:pPr marL="514350" indent="-514350">
              <a:spcAft>
                <a:spcPct val="20000"/>
              </a:spcAft>
              <a:buAutoNum type="arabicPeriod"/>
            </a:pPr>
            <a:r>
              <a:rPr lang="en-US" b="1" dirty="0" smtClean="0"/>
              <a:t>Complex collective behavior – </a:t>
            </a:r>
            <a:r>
              <a:rPr lang="en-US" dirty="0" smtClean="0"/>
              <a:t>networks of components with relatively simple rules and no central controller</a:t>
            </a:r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AutoNum type="arabicPeriod"/>
            </a:pPr>
            <a:r>
              <a:rPr lang="en-US" b="1" dirty="0" smtClean="0"/>
              <a:t>Signaling and information processing – </a:t>
            </a:r>
            <a:r>
              <a:rPr lang="en-US" dirty="0" smtClean="0"/>
              <a:t>systems produce and use information and signals from internal and external</a:t>
            </a:r>
          </a:p>
          <a:p>
            <a:pPr marL="514350" indent="-514350" eaLnBrk="1" hangingPunct="1">
              <a:lnSpc>
                <a:spcPct val="90000"/>
              </a:lnSpc>
              <a:spcAft>
                <a:spcPct val="20000"/>
              </a:spcAft>
              <a:buAutoNum type="arabicPeriod"/>
            </a:pPr>
            <a:r>
              <a:rPr lang="en-US" b="1" dirty="0" smtClean="0"/>
              <a:t>Adaptation</a:t>
            </a:r>
            <a:r>
              <a:rPr lang="en-US" dirty="0" smtClean="0"/>
              <a:t> – adapt to modify behavior through learning or evolutionary processes</a:t>
            </a:r>
          </a:p>
        </p:txBody>
      </p:sp>
    </p:spTree>
    <p:extLst>
      <p:ext uri="{BB962C8B-B14F-4D97-AF65-F5344CB8AC3E}">
        <p14:creationId xmlns:p14="http://schemas.microsoft.com/office/powerpoint/2010/main" val="15749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Trophic networks</a:t>
            </a:r>
          </a:p>
          <a:p>
            <a:pPr marL="0" indent="0">
              <a:buNone/>
            </a:pPr>
            <a:r>
              <a:rPr lang="en-US" b="1" dirty="0" smtClean="0"/>
              <a:t>Insect colonies</a:t>
            </a:r>
          </a:p>
          <a:p>
            <a:pPr marL="0" indent="0">
              <a:buNone/>
            </a:pPr>
            <a:r>
              <a:rPr lang="en-US" b="1" dirty="0" smtClean="0"/>
              <a:t>Immune system</a:t>
            </a:r>
          </a:p>
          <a:p>
            <a:pPr marL="0" indent="0">
              <a:buNone/>
            </a:pPr>
            <a:r>
              <a:rPr lang="en-US" b="1" dirty="0" smtClean="0"/>
              <a:t>Economies</a:t>
            </a:r>
          </a:p>
          <a:p>
            <a:pPr marL="0" indent="0">
              <a:buNone/>
            </a:pPr>
            <a:r>
              <a:rPr lang="en-US" b="1" dirty="0" smtClean="0"/>
              <a:t>The brain</a:t>
            </a:r>
          </a:p>
          <a:p>
            <a:pPr marL="0" indent="0">
              <a:buNone/>
            </a:pPr>
            <a:r>
              <a:rPr lang="en-US" b="1" dirty="0" smtClean="0"/>
              <a:t>The internet</a:t>
            </a:r>
          </a:p>
          <a:p>
            <a:pPr marL="0" indent="0">
              <a:buNone/>
            </a:pPr>
            <a:r>
              <a:rPr lang="en-US" b="1" dirty="0" smtClean="0"/>
              <a:t>Gene regulatory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Adaptive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24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John Holland defined these as  “systems </a:t>
            </a:r>
            <a:r>
              <a:rPr lang="en-US" dirty="0"/>
              <a:t>that have a large numbers of components, often called agents, that interact and adapt or learn</a:t>
            </a:r>
            <a:r>
              <a:rPr lang="en-US" dirty="0" smtClean="0"/>
              <a:t>.”</a:t>
            </a:r>
            <a:r>
              <a:rPr lang="en-US" baseline="30000" dirty="0" smtClean="0"/>
              <a:t> </a:t>
            </a:r>
            <a:r>
              <a:rPr lang="en-US" dirty="0"/>
              <a:t>What distinguishes a CAS from a </a:t>
            </a:r>
            <a:r>
              <a:rPr lang="en-US" dirty="0" smtClean="0"/>
              <a:t>multi-agent system (MAS) is </a:t>
            </a:r>
            <a:r>
              <a:rPr lang="en-US" dirty="0"/>
              <a:t>the focus on top-level </a:t>
            </a:r>
            <a:r>
              <a:rPr lang="en-US" dirty="0" smtClean="0"/>
              <a:t>properties </a:t>
            </a:r>
            <a:r>
              <a:rPr lang="en-US" dirty="0"/>
              <a:t>like </a:t>
            </a:r>
            <a:r>
              <a:rPr lang="en-US" dirty="0" smtClean="0"/>
              <a:t>self-similarity, emergence and self-organization. A MAS has multiple </a:t>
            </a:r>
            <a:r>
              <a:rPr lang="en-US" dirty="0"/>
              <a:t>interacting </a:t>
            </a:r>
            <a:r>
              <a:rPr lang="en-US" dirty="0" smtClean="0"/>
              <a:t>agents - in </a:t>
            </a:r>
            <a:r>
              <a:rPr lang="en-US" dirty="0"/>
              <a:t>CAS, the agents as well as the system are adaptive and the </a:t>
            </a:r>
            <a:r>
              <a:rPr lang="en-US" dirty="0" smtClean="0"/>
              <a:t>system is self-similar (e.g. has some form of scale invariance so the system is exactly or approximately similar to parts of the system – like fractal patterns). They are complex in that have dynamic network interactions that are not static </a:t>
            </a:r>
            <a:r>
              <a:rPr lang="en-US" dirty="0"/>
              <a:t>entities, i.e., the behavior of the ensemble is not predicted by the behavior of the components</a:t>
            </a:r>
            <a:endParaRPr lang="en-US" dirty="0" smtClean="0"/>
          </a:p>
          <a:p>
            <a:pPr marL="0" indent="0">
              <a:buNone/>
            </a:pPr>
            <a:endParaRPr lang="en-US" dirty="0">
              <a:hlinkClick r:id="rId2" tooltip="Self-similarity"/>
            </a:endParaRPr>
          </a:p>
        </p:txBody>
      </p:sp>
    </p:spTree>
    <p:extLst>
      <p:ext uri="{BB962C8B-B14F-4D97-AF65-F5344CB8AC3E}">
        <p14:creationId xmlns:p14="http://schemas.microsoft.com/office/powerpoint/2010/main" val="21034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863600"/>
            <a:ext cx="8026400" cy="513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4892" y="5994400"/>
            <a:ext cx="811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www.hsdinstitute.org</a:t>
            </a:r>
            <a:r>
              <a:rPr lang="en-US" dirty="0"/>
              <a:t>/resources/complex-adaptive-</a:t>
            </a:r>
            <a:r>
              <a:rPr lang="en-US" dirty="0" err="1"/>
              <a:t>system.html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0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75" y="0"/>
            <a:ext cx="7282571" cy="5981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9132" y="6161649"/>
            <a:ext cx="84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militaryepistemology.com</a:t>
            </a:r>
            <a:r>
              <a:rPr lang="en-US" dirty="0"/>
              <a:t>/designing-complex-adaptive-systems-for-</a:t>
            </a:r>
            <a:r>
              <a:rPr lang="en-US" dirty="0" err="1"/>
              <a:t>defence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22433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559</Words>
  <Application>Microsoft Macintosh PowerPoint</Application>
  <PresentationFormat>Widescreen</PresentationFormat>
  <Paragraphs>93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Mathematical Theories of Everything   Introduction to Complexity Theory</vt:lpstr>
      <vt:lpstr>Stuart Kauffman</vt:lpstr>
      <vt:lpstr>Doyne Farmer</vt:lpstr>
      <vt:lpstr>Some vocabulary that arises:</vt:lpstr>
      <vt:lpstr>Properties of Complex Systems (from Melanie Mitchell)</vt:lpstr>
      <vt:lpstr>Examples</vt:lpstr>
      <vt:lpstr>Complex Adaptive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complex systems (from Paul Cilliers (1998) Complexity and Postmodernism: Understanding Complex Systems</vt:lpstr>
      <vt:lpstr>Principal Concepts in CAS from Robert Axelrod and Michael Cohen (Harnessing Complexity 1999)</vt:lpstr>
      <vt:lpstr>Defining and Measuring Complexity (Melanie Mitchell (Chap. 7 of Complexity a Guided Tour)</vt:lpstr>
      <vt:lpstr>Some centers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Big Ideas of Applied Math over the Past century</dc:title>
  <dc:creator>Microsoft Office User</dc:creator>
  <cp:lastModifiedBy>Lou Gross</cp:lastModifiedBy>
  <cp:revision>105</cp:revision>
  <dcterms:created xsi:type="dcterms:W3CDTF">2016-08-24T16:56:40Z</dcterms:created>
  <dcterms:modified xsi:type="dcterms:W3CDTF">2019-11-11T05:46:46Z</dcterms:modified>
</cp:coreProperties>
</file>