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2" r:id="rId3"/>
    <p:sldId id="259" r:id="rId4"/>
    <p:sldId id="263" r:id="rId5"/>
    <p:sldId id="264" r:id="rId6"/>
    <p:sldId id="269" r:id="rId7"/>
    <p:sldId id="265" r:id="rId8"/>
    <p:sldId id="266" r:id="rId9"/>
    <p:sldId id="267" r:id="rId10"/>
    <p:sldId id="268" r:id="rId11"/>
    <p:sldId id="270" r:id="rId12"/>
    <p:sldId id="272" r:id="rId13"/>
    <p:sldId id="273" r:id="rId14"/>
    <p:sldId id="271" r:id="rId15"/>
    <p:sldId id="274" r:id="rId16"/>
    <p:sldId id="275" r:id="rId17"/>
    <p:sldId id="276"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1"/>
    <p:restoredTop sz="94610"/>
  </p:normalViewPr>
  <p:slideViewPr>
    <p:cSldViewPr snapToGrid="0" snapToObjects="1">
      <p:cViewPr varScale="1">
        <p:scale>
          <a:sx n="99" d="100"/>
          <a:sy n="99" d="100"/>
        </p:scale>
        <p:origin x="200"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70BF4-34EC-2643-B085-AA3505EF4085}" type="datetimeFigureOut">
              <a:rPr lang="en-US" smtClean="0"/>
              <a:t>9/16/19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3D87E-7558-F048-814C-C0796FC44E22}" type="slidenum">
              <a:rPr lang="en-US" smtClean="0"/>
              <a:t>‹#›</a:t>
            </a:fld>
            <a:endParaRPr lang="en-US"/>
          </a:p>
        </p:txBody>
      </p:sp>
    </p:spTree>
    <p:extLst>
      <p:ext uri="{BB962C8B-B14F-4D97-AF65-F5344CB8AC3E}">
        <p14:creationId xmlns:p14="http://schemas.microsoft.com/office/powerpoint/2010/main" val="42387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50742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73521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1001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68079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D34CC-3E85-7F43-A27A-766D0EAA792F}"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89124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8D34CC-3E85-7F43-A27A-766D0EAA792F}"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47069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8D34CC-3E85-7F43-A27A-766D0EAA792F}" type="datetimeFigureOut">
              <a:rPr lang="en-US" smtClean="0"/>
              <a:t>9/16/19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83197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8D34CC-3E85-7F43-A27A-766D0EAA792F}" type="datetimeFigureOut">
              <a:rPr lang="en-US" smtClean="0"/>
              <a:t>9/16/19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47978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D34CC-3E85-7F43-A27A-766D0EAA792F}" type="datetimeFigureOut">
              <a:rPr lang="en-US" smtClean="0"/>
              <a:t>9/16/19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74716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D34CC-3E85-7F43-A27A-766D0EAA792F}"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33508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D34CC-3E85-7F43-A27A-766D0EAA792F}"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902586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D34CC-3E85-7F43-A27A-766D0EAA792F}" type="datetimeFigureOut">
              <a:rPr lang="en-US" smtClean="0"/>
              <a:t>9/16/19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586E8-E92A-FF46-ACBA-C88BC773DDAC}" type="slidenum">
              <a:rPr lang="en-US" smtClean="0"/>
              <a:t>‹#›</a:t>
            </a:fld>
            <a:endParaRPr lang="en-US"/>
          </a:p>
        </p:txBody>
      </p:sp>
    </p:spTree>
    <p:extLst>
      <p:ext uri="{BB962C8B-B14F-4D97-AF65-F5344CB8AC3E}">
        <p14:creationId xmlns:p14="http://schemas.microsoft.com/office/powerpoint/2010/main" val="108392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Mathematical Theories of Everything</a:t>
            </a:r>
            <a:br>
              <a:rPr lang="en-US" dirty="0" smtClean="0"/>
            </a:br>
            <a:r>
              <a:rPr lang="en-US" i="1" dirty="0" smtClean="0"/>
              <a:t>Quick Summary of Game Theory</a:t>
            </a:r>
            <a:endParaRPr lang="en-US" i="1" dirty="0"/>
          </a:p>
        </p:txBody>
      </p:sp>
    </p:spTree>
    <p:extLst>
      <p:ext uri="{BB962C8B-B14F-4D97-AF65-F5344CB8AC3E}">
        <p14:creationId xmlns:p14="http://schemas.microsoft.com/office/powerpoint/2010/main" val="71799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Characteristic functions</a:t>
            </a:r>
            <a:endParaRPr lang="en-US" dirty="0"/>
          </a:p>
        </p:txBody>
      </p:sp>
      <p:sp>
        <p:nvSpPr>
          <p:cNvPr id="3" name="TextBox 2"/>
          <p:cNvSpPr txBox="1"/>
          <p:nvPr/>
        </p:nvSpPr>
        <p:spPr>
          <a:xfrm>
            <a:off x="1828801" y="1266205"/>
            <a:ext cx="8308427" cy="4524315"/>
          </a:xfrm>
          <a:prstGeom prst="rect">
            <a:avLst/>
          </a:prstGeom>
          <a:noFill/>
        </p:spPr>
        <p:txBody>
          <a:bodyPr wrap="square" rtlCol="0">
            <a:spAutoFit/>
          </a:bodyPr>
          <a:lstStyle/>
          <a:p>
            <a:r>
              <a:rPr lang="en-US" sz="2400" dirty="0" smtClean="0"/>
              <a:t>In cooperative game theory, consider all subsets of the players, so if there are n players then there are 2</a:t>
            </a:r>
            <a:r>
              <a:rPr lang="en-US" sz="2400" baseline="30000" dirty="0" smtClean="0"/>
              <a:t>n</a:t>
            </a:r>
            <a:r>
              <a:rPr lang="en-US" sz="2400" dirty="0" smtClean="0"/>
              <a:t> - 1 possible subsets (or coalitions). A </a:t>
            </a:r>
            <a:r>
              <a:rPr lang="en-US" sz="2400" b="1" i="1" dirty="0" smtClean="0"/>
              <a:t>characteristic function </a:t>
            </a:r>
            <a:r>
              <a:rPr lang="en-US" sz="2400" dirty="0" smtClean="0"/>
              <a:t>is a function on the collection of all such subsets that assigns a number (the worth of the coalition) to each subset, v(S). This represents the amount of transferable utility (this assumes there is a commodity like money – that can readily be transferred among players) that the members of S could earn without any assistance from the players outside of S. A game with this representation is a </a:t>
            </a:r>
            <a:r>
              <a:rPr lang="en-US" sz="2400" b="1" i="1" dirty="0" smtClean="0"/>
              <a:t>game in coalition form</a:t>
            </a:r>
            <a:r>
              <a:rPr lang="en-US" sz="2400" dirty="0" smtClean="0"/>
              <a:t>. </a:t>
            </a:r>
          </a:p>
          <a:p>
            <a:endParaRPr lang="en-US" sz="2400" dirty="0" smtClean="0"/>
          </a:p>
          <a:p>
            <a:r>
              <a:rPr lang="en-US" sz="2400" dirty="0"/>
              <a:t>	</a:t>
            </a:r>
          </a:p>
        </p:txBody>
      </p:sp>
    </p:spTree>
    <p:extLst>
      <p:ext uri="{BB962C8B-B14F-4D97-AF65-F5344CB8AC3E}">
        <p14:creationId xmlns:p14="http://schemas.microsoft.com/office/powerpoint/2010/main" val="199453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Solution concepts</a:t>
            </a:r>
            <a:endParaRPr lang="en-US" dirty="0"/>
          </a:p>
        </p:txBody>
      </p:sp>
      <p:sp>
        <p:nvSpPr>
          <p:cNvPr id="3" name="TextBox 2"/>
          <p:cNvSpPr txBox="1"/>
          <p:nvPr/>
        </p:nvSpPr>
        <p:spPr>
          <a:xfrm>
            <a:off x="1828801" y="1266205"/>
            <a:ext cx="8308427" cy="4524315"/>
          </a:xfrm>
          <a:prstGeom prst="rect">
            <a:avLst/>
          </a:prstGeom>
          <a:noFill/>
        </p:spPr>
        <p:txBody>
          <a:bodyPr wrap="square" rtlCol="0">
            <a:spAutoFit/>
          </a:bodyPr>
          <a:lstStyle/>
          <a:p>
            <a:r>
              <a:rPr lang="en-US" sz="2400" dirty="0" smtClean="0"/>
              <a:t>In a 2-person game with pure strategies, a </a:t>
            </a:r>
            <a:r>
              <a:rPr lang="en-US" sz="2400" b="1" i="1" dirty="0" smtClean="0"/>
              <a:t>dominating strategy </a:t>
            </a:r>
            <a:r>
              <a:rPr lang="en-US" sz="2400" dirty="0" smtClean="0"/>
              <a:t>is one that is at least as good, and possibly better, than any other strategy, regardless of what the other player does. If there is a pair of pure strategies for the two players so this pair gives the best that either player can do independent of what the other player does, then it is a </a:t>
            </a:r>
            <a:r>
              <a:rPr lang="en-US" sz="2400" b="1" i="1" dirty="0" smtClean="0"/>
              <a:t>saddle point </a:t>
            </a:r>
            <a:r>
              <a:rPr lang="en-US" sz="2400" dirty="0" smtClean="0"/>
              <a:t>for the game – a minimax (or </a:t>
            </a:r>
            <a:r>
              <a:rPr lang="en-US" sz="2400" dirty="0" err="1" smtClean="0"/>
              <a:t>maximin</a:t>
            </a:r>
            <a:r>
              <a:rPr lang="en-US" sz="2400" dirty="0" smtClean="0"/>
              <a:t>) solution. If a game has one or more saddle-points, the best that each player can do is choose the strategy which contains the saddle point. There is no guarantee that such a saddle point solution exists. </a:t>
            </a:r>
          </a:p>
          <a:p>
            <a:endParaRPr lang="en-US" sz="2400" dirty="0" smtClean="0"/>
          </a:p>
          <a:p>
            <a:r>
              <a:rPr lang="en-US" sz="2400" dirty="0"/>
              <a:t>	</a:t>
            </a:r>
          </a:p>
        </p:txBody>
      </p:sp>
    </p:spTree>
    <p:extLst>
      <p:ext uri="{BB962C8B-B14F-4D97-AF65-F5344CB8AC3E}">
        <p14:creationId xmlns:p14="http://schemas.microsoft.com/office/powerpoint/2010/main" val="28588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Solution concepts</a:t>
            </a:r>
            <a:endParaRPr lang="en-US" dirty="0"/>
          </a:p>
        </p:txBody>
      </p:sp>
      <p:sp>
        <p:nvSpPr>
          <p:cNvPr id="3" name="TextBox 2"/>
          <p:cNvSpPr txBox="1"/>
          <p:nvPr/>
        </p:nvSpPr>
        <p:spPr>
          <a:xfrm>
            <a:off x="1828801" y="1266205"/>
            <a:ext cx="8308427" cy="5262979"/>
          </a:xfrm>
          <a:prstGeom prst="rect">
            <a:avLst/>
          </a:prstGeom>
          <a:noFill/>
        </p:spPr>
        <p:txBody>
          <a:bodyPr wrap="square" rtlCol="0">
            <a:spAutoFit/>
          </a:bodyPr>
          <a:lstStyle/>
          <a:p>
            <a:r>
              <a:rPr lang="en-US" sz="2400" dirty="0" smtClean="0"/>
              <a:t>In a 2-person zero-sum game, there can be a number v and a pure strategy (</a:t>
            </a:r>
            <a:r>
              <a:rPr lang="en-US" sz="2400" dirty="0" err="1" smtClean="0"/>
              <a:t>maximin</a:t>
            </a:r>
            <a:r>
              <a:rPr lang="en-US" sz="2400" dirty="0" smtClean="0"/>
              <a:t>) for player 1 such that it guarantees player 1 obtains at least v, and a pure strategy (minimax) for player 2 which guarantees that player 1 gets no more than v. The pair of pure strategies are an </a:t>
            </a:r>
            <a:r>
              <a:rPr lang="en-US" sz="2400" b="1" i="1" dirty="0" smtClean="0"/>
              <a:t>equilibrium</a:t>
            </a:r>
            <a:r>
              <a:rPr lang="en-US" sz="2400" dirty="0" smtClean="0"/>
              <a:t> and any pair of pure strategies which are an equilibrium have a </a:t>
            </a:r>
            <a:r>
              <a:rPr lang="en-US" sz="2400" dirty="0" err="1" smtClean="0"/>
              <a:t>maximin</a:t>
            </a:r>
            <a:r>
              <a:rPr lang="en-US" sz="2400" dirty="0" smtClean="0"/>
              <a:t> and minimax strategy for the two players. Note that not all such games necessarily have an equilibrium, such equilibria may not be unique if they exist, if more than one equilibrium exists they all give the same value v. If an equilibrium exists, it maximizes player 1’s security level (e.g. provides the most player 1 can be guaranteed to obtain). </a:t>
            </a:r>
          </a:p>
          <a:p>
            <a:endParaRPr lang="en-US" sz="2400" dirty="0" smtClean="0"/>
          </a:p>
          <a:p>
            <a:r>
              <a:rPr lang="en-US" sz="2400" dirty="0"/>
              <a:t>	</a:t>
            </a:r>
          </a:p>
        </p:txBody>
      </p:sp>
    </p:spTree>
    <p:extLst>
      <p:ext uri="{BB962C8B-B14F-4D97-AF65-F5344CB8AC3E}">
        <p14:creationId xmlns:p14="http://schemas.microsoft.com/office/powerpoint/2010/main" val="133439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Solution concepts</a:t>
            </a:r>
            <a:endParaRPr lang="en-US" dirty="0"/>
          </a:p>
        </p:txBody>
      </p:sp>
      <p:sp>
        <p:nvSpPr>
          <p:cNvPr id="3" name="TextBox 2"/>
          <p:cNvSpPr txBox="1"/>
          <p:nvPr/>
        </p:nvSpPr>
        <p:spPr>
          <a:xfrm>
            <a:off x="1828801" y="1266205"/>
            <a:ext cx="8308427" cy="5632311"/>
          </a:xfrm>
          <a:prstGeom prst="rect">
            <a:avLst/>
          </a:prstGeom>
          <a:noFill/>
        </p:spPr>
        <p:txBody>
          <a:bodyPr wrap="square" rtlCol="0">
            <a:spAutoFit/>
          </a:bodyPr>
          <a:lstStyle/>
          <a:p>
            <a:r>
              <a:rPr lang="en-US" sz="2400" dirty="0" smtClean="0"/>
              <a:t>In a 2-person zero-sum game, though an equilibrium strategy may not exist, there is a natural extension which instead of restricting the players to a finite set of pure strategies, allows players to establish a probability distribution across all their strategies – the distribution specifies a mixed strategy. Then instead of think of a fixed value v, the game outcomes are obtained as a probability distribution of outcomes, and so it is natural to assign a value that is an expected value of the payoffs. So the notion of minimax and </a:t>
            </a:r>
            <a:r>
              <a:rPr lang="en-US" sz="2400" dirty="0" err="1" smtClean="0"/>
              <a:t>maximin</a:t>
            </a:r>
            <a:r>
              <a:rPr lang="en-US" sz="2400" dirty="0" smtClean="0"/>
              <a:t> are extended to mixed strategies and the payoff obtained when this extended version of an equilibrium is used is the </a:t>
            </a:r>
            <a:r>
              <a:rPr lang="en-US" sz="2400" b="1" i="1" dirty="0" smtClean="0"/>
              <a:t>value</a:t>
            </a:r>
            <a:r>
              <a:rPr lang="en-US" sz="2400" dirty="0" smtClean="0"/>
              <a:t> of the game. If a game has a pure strategy equilibrium, this is the same value as would arise from a mixed strategy perspective. </a:t>
            </a:r>
          </a:p>
          <a:p>
            <a:endParaRPr lang="en-US" sz="2400" dirty="0" smtClean="0"/>
          </a:p>
          <a:p>
            <a:r>
              <a:rPr lang="en-US" sz="2400" dirty="0"/>
              <a:t>	</a:t>
            </a:r>
          </a:p>
        </p:txBody>
      </p:sp>
    </p:spTree>
    <p:extLst>
      <p:ext uri="{BB962C8B-B14F-4D97-AF65-F5344CB8AC3E}">
        <p14:creationId xmlns:p14="http://schemas.microsoft.com/office/powerpoint/2010/main" val="132175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Solution concepts</a:t>
            </a:r>
            <a:endParaRPr lang="en-US" dirty="0"/>
          </a:p>
        </p:txBody>
      </p:sp>
      <p:sp>
        <p:nvSpPr>
          <p:cNvPr id="3" name="TextBox 2"/>
          <p:cNvSpPr txBox="1"/>
          <p:nvPr/>
        </p:nvSpPr>
        <p:spPr>
          <a:xfrm>
            <a:off x="1828801" y="1266205"/>
            <a:ext cx="8308427" cy="5262979"/>
          </a:xfrm>
          <a:prstGeom prst="rect">
            <a:avLst/>
          </a:prstGeom>
          <a:noFill/>
        </p:spPr>
        <p:txBody>
          <a:bodyPr wrap="square" rtlCol="0">
            <a:spAutoFit/>
          </a:bodyPr>
          <a:lstStyle/>
          <a:p>
            <a:r>
              <a:rPr lang="en-US" sz="2400" dirty="0" smtClean="0"/>
              <a:t>Minimax theorem: For a 2-person zero-sum game with a finite number of pure strategies for each player, there is a number called the “value” V of the game, such that there is a mixed strategy for player 1 such that player 1’ s average gain is at least V no matter what player 2 does and there is a mixed strategy for player 2 such that player 2’s average loss is no more than V no matter what player 1 does. </a:t>
            </a:r>
          </a:p>
          <a:p>
            <a:r>
              <a:rPr lang="en-US" sz="2400" dirty="0" smtClean="0"/>
              <a:t>If V =0 the game is called “fair”. </a:t>
            </a:r>
          </a:p>
          <a:p>
            <a:endParaRPr lang="en-US" sz="2400" dirty="0" smtClean="0"/>
          </a:p>
          <a:p>
            <a:r>
              <a:rPr lang="en-US" sz="2400" dirty="0" smtClean="0"/>
              <a:t>Note that Nash proved that such a mixed strategy equilibrium must exist for any 2-person game with finite strategies, not just zero-sum ones. See Sigmund and </a:t>
            </a:r>
            <a:r>
              <a:rPr lang="en-US" sz="2400" dirty="0" err="1" smtClean="0"/>
              <a:t>Hilbe</a:t>
            </a:r>
            <a:r>
              <a:rPr lang="en-US" sz="2400" dirty="0" smtClean="0"/>
              <a:t> for definition of “best reply”, Nash Equilibrium and connection to replicator equation.</a:t>
            </a:r>
          </a:p>
          <a:p>
            <a:r>
              <a:rPr lang="en-US" sz="2400" dirty="0" smtClean="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043" y="3897694"/>
            <a:ext cx="2269720" cy="2259632"/>
          </a:xfrm>
          <a:prstGeom prst="rect">
            <a:avLst/>
          </a:prstGeom>
        </p:spPr>
      </p:pic>
      <p:sp>
        <p:nvSpPr>
          <p:cNvPr id="5" name="TextBox 4"/>
          <p:cNvSpPr txBox="1"/>
          <p:nvPr/>
        </p:nvSpPr>
        <p:spPr>
          <a:xfrm>
            <a:off x="10117256" y="6253448"/>
            <a:ext cx="3116688" cy="461665"/>
          </a:xfrm>
          <a:prstGeom prst="rect">
            <a:avLst/>
          </a:prstGeom>
          <a:noFill/>
        </p:spPr>
        <p:txBody>
          <a:bodyPr wrap="square" rtlCol="0">
            <a:spAutoFit/>
          </a:bodyPr>
          <a:lstStyle/>
          <a:p>
            <a:r>
              <a:rPr lang="en-US" sz="2400" dirty="0" smtClean="0"/>
              <a:t>John Nash</a:t>
            </a:r>
            <a:endParaRPr lang="en-US" sz="2400" dirty="0"/>
          </a:p>
        </p:txBody>
      </p:sp>
    </p:spTree>
    <p:extLst>
      <p:ext uri="{BB962C8B-B14F-4D97-AF65-F5344CB8AC3E}">
        <p14:creationId xmlns:p14="http://schemas.microsoft.com/office/powerpoint/2010/main" val="1643563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52" y="0"/>
            <a:ext cx="10515600" cy="1325563"/>
          </a:xfrm>
        </p:spPr>
        <p:txBody>
          <a:bodyPr/>
          <a:lstStyle/>
          <a:p>
            <a:r>
              <a:rPr lang="en-US" dirty="0" smtClean="0"/>
              <a:t>Game Theory: Solution concepts</a:t>
            </a:r>
            <a:endParaRPr lang="en-US" dirty="0"/>
          </a:p>
        </p:txBody>
      </p:sp>
      <p:sp>
        <p:nvSpPr>
          <p:cNvPr id="3" name="TextBox 2"/>
          <p:cNvSpPr txBox="1"/>
          <p:nvPr/>
        </p:nvSpPr>
        <p:spPr>
          <a:xfrm>
            <a:off x="1725770" y="1008628"/>
            <a:ext cx="8308427" cy="6001643"/>
          </a:xfrm>
          <a:prstGeom prst="rect">
            <a:avLst/>
          </a:prstGeom>
          <a:noFill/>
        </p:spPr>
        <p:txBody>
          <a:bodyPr wrap="square" rtlCol="0">
            <a:spAutoFit/>
          </a:bodyPr>
          <a:lstStyle/>
          <a:p>
            <a:r>
              <a:rPr lang="en-US" sz="2400" dirty="0" smtClean="0"/>
              <a:t>In a 2-person cooperative game, it is assumed that (</a:t>
            </a:r>
            <a:r>
              <a:rPr lang="en-US" sz="2400" dirty="0" err="1" smtClean="0"/>
              <a:t>i</a:t>
            </a:r>
            <a:r>
              <a:rPr lang="en-US" sz="2400" dirty="0" smtClean="0"/>
              <a:t>) there is communication between the players so that each player tells the other what they are doing exactly, (ii) any agreements between the players are binding contracts and (iii) players utilities of the outcomes of the game are not impacted by the negotiations. Here any randomized strategy is determined by a joint distribution across the strategy sets for the two players. The </a:t>
            </a:r>
            <a:r>
              <a:rPr lang="en-US" sz="2400" b="1" i="1" dirty="0" smtClean="0"/>
              <a:t>joint</a:t>
            </a:r>
            <a:r>
              <a:rPr lang="en-US" sz="2400" dirty="0" smtClean="0"/>
              <a:t> </a:t>
            </a:r>
            <a:r>
              <a:rPr lang="en-US" sz="2400" b="1" i="1" dirty="0" smtClean="0"/>
              <a:t>maximal set (Pareto optimal set) </a:t>
            </a:r>
            <a:r>
              <a:rPr lang="en-US" sz="2400" dirty="0" smtClean="0"/>
              <a:t>is the set of payoffs that are jointly </a:t>
            </a:r>
            <a:r>
              <a:rPr lang="en-US" sz="2400" dirty="0" err="1" smtClean="0"/>
              <a:t>undominated</a:t>
            </a:r>
            <a:r>
              <a:rPr lang="en-US" sz="2400" dirty="0" smtClean="0"/>
              <a:t> (no other strategies produce higher payoff for either player). Whether these are reachable assumes group rationality. Von Neumann and </a:t>
            </a:r>
            <a:r>
              <a:rPr lang="en-US" sz="2400" dirty="0" err="1" smtClean="0"/>
              <a:t>Morganstern</a:t>
            </a:r>
            <a:r>
              <a:rPr lang="en-US" sz="2400" dirty="0" smtClean="0"/>
              <a:t> called the </a:t>
            </a:r>
            <a:r>
              <a:rPr lang="en-US" sz="2400" b="1" i="1" dirty="0" smtClean="0"/>
              <a:t>negotiation set </a:t>
            </a:r>
            <a:r>
              <a:rPr lang="en-US" sz="2400" dirty="0" smtClean="0"/>
              <a:t>to be the set of all joint maximal outcomes which yield each player at least as much as the </a:t>
            </a:r>
            <a:r>
              <a:rPr lang="en-US" sz="2400" dirty="0" err="1" smtClean="0"/>
              <a:t>maximin</a:t>
            </a:r>
            <a:r>
              <a:rPr lang="en-US" sz="2400" dirty="0" smtClean="0"/>
              <a:t> strategy. They considered this the cooperative solution, but it is in general not unique. </a:t>
            </a:r>
          </a:p>
          <a:p>
            <a:r>
              <a:rPr lang="en-US" sz="2400" dirty="0"/>
              <a:t>	</a:t>
            </a:r>
          </a:p>
        </p:txBody>
      </p:sp>
    </p:spTree>
    <p:extLst>
      <p:ext uri="{BB962C8B-B14F-4D97-AF65-F5344CB8AC3E}">
        <p14:creationId xmlns:p14="http://schemas.microsoft.com/office/powerpoint/2010/main" val="9905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52" y="0"/>
            <a:ext cx="10515600" cy="1325563"/>
          </a:xfrm>
        </p:spPr>
        <p:txBody>
          <a:bodyPr/>
          <a:lstStyle/>
          <a:p>
            <a:r>
              <a:rPr lang="en-US" dirty="0" smtClean="0"/>
              <a:t>Game Theory: Solution concepts</a:t>
            </a:r>
            <a:endParaRPr lang="en-US" dirty="0"/>
          </a:p>
        </p:txBody>
      </p:sp>
      <p:sp>
        <p:nvSpPr>
          <p:cNvPr id="3" name="TextBox 2"/>
          <p:cNvSpPr txBox="1"/>
          <p:nvPr/>
        </p:nvSpPr>
        <p:spPr>
          <a:xfrm>
            <a:off x="1725770" y="1008628"/>
            <a:ext cx="8308427" cy="5262979"/>
          </a:xfrm>
          <a:prstGeom prst="rect">
            <a:avLst/>
          </a:prstGeom>
          <a:noFill/>
        </p:spPr>
        <p:txBody>
          <a:bodyPr wrap="square" rtlCol="0">
            <a:spAutoFit/>
          </a:bodyPr>
          <a:lstStyle/>
          <a:p>
            <a:r>
              <a:rPr lang="en-US" sz="2400" dirty="0" smtClean="0"/>
              <a:t>In an </a:t>
            </a:r>
            <a:r>
              <a:rPr lang="en-US" sz="2400" dirty="0"/>
              <a:t>n</a:t>
            </a:r>
            <a:r>
              <a:rPr lang="en-US" sz="2400" dirty="0" smtClean="0"/>
              <a:t>-person cooperative game with utility side-payments allowed and utility acts like money (is transferable and maintains its value when transferred), the characteristic function defines the value of a coalition of players. One solution concept is the </a:t>
            </a:r>
            <a:r>
              <a:rPr lang="en-US" sz="2400" b="1" i="1" dirty="0" smtClean="0"/>
              <a:t>Core</a:t>
            </a:r>
            <a:r>
              <a:rPr lang="en-US" sz="2400" dirty="0" smtClean="0"/>
              <a:t> of strategies for which (</a:t>
            </a:r>
            <a:r>
              <a:rPr lang="en-US" sz="2400" dirty="0" err="1" smtClean="0"/>
              <a:t>i</a:t>
            </a:r>
            <a:r>
              <a:rPr lang="en-US" sz="2400" dirty="0" smtClean="0"/>
              <a:t>) individual rationality holds, so that each player obtains at least as much payoff as they would obtain if they played as an individual, (ii) group rationality holds, so the sum of all payments to all players is at least as much as the amount available to the characteristic function value of the entire set of players, and (iii) every coalition of players is rational so that the payment to all individuals in a coalition is at least as large as the value of the coalition. Imputations meet (</a:t>
            </a:r>
            <a:r>
              <a:rPr lang="en-US" sz="2400" dirty="0" err="1" smtClean="0"/>
              <a:t>i</a:t>
            </a:r>
            <a:r>
              <a:rPr lang="en-US" sz="2400" dirty="0" smtClean="0"/>
              <a:t>) and (ii) and are inherent in (iii). Note that the core may be empty. </a:t>
            </a:r>
          </a:p>
          <a:p>
            <a:r>
              <a:rPr lang="en-US" sz="2400" dirty="0"/>
              <a:t>	</a:t>
            </a:r>
          </a:p>
        </p:txBody>
      </p:sp>
    </p:spTree>
    <p:extLst>
      <p:ext uri="{BB962C8B-B14F-4D97-AF65-F5344CB8AC3E}">
        <p14:creationId xmlns:p14="http://schemas.microsoft.com/office/powerpoint/2010/main" val="152106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49" y="-152375"/>
            <a:ext cx="10515600" cy="1325563"/>
          </a:xfrm>
        </p:spPr>
        <p:txBody>
          <a:bodyPr>
            <a:normAutofit/>
          </a:bodyPr>
          <a:lstStyle/>
          <a:p>
            <a:r>
              <a:rPr lang="en-US" sz="3600" dirty="0" smtClean="0"/>
              <a:t>Cooperative Game Theory and Evolution</a:t>
            </a:r>
            <a:endParaRPr lang="en-US" sz="3600" dirty="0"/>
          </a:p>
        </p:txBody>
      </p:sp>
      <p:sp>
        <p:nvSpPr>
          <p:cNvPr id="12" name="TextBox 11"/>
          <p:cNvSpPr txBox="1"/>
          <p:nvPr/>
        </p:nvSpPr>
        <p:spPr>
          <a:xfrm>
            <a:off x="7972023" y="6327345"/>
            <a:ext cx="3799267" cy="369332"/>
          </a:xfrm>
          <a:prstGeom prst="rect">
            <a:avLst/>
          </a:prstGeom>
          <a:noFill/>
        </p:spPr>
        <p:txBody>
          <a:bodyPr wrap="square" rtlCol="0">
            <a:spAutoFit/>
          </a:bodyPr>
          <a:lstStyle/>
          <a:p>
            <a:r>
              <a:rPr lang="en-US" dirty="0" err="1" smtClean="0"/>
              <a:t>NIMBioS</a:t>
            </a:r>
            <a:r>
              <a:rPr lang="en-US" dirty="0" smtClean="0"/>
              <a:t> WG – Function and Evolution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023" y="3749345"/>
            <a:ext cx="3707685" cy="257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49" y="753605"/>
            <a:ext cx="4813415" cy="305312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9115"/>
            <a:ext cx="6122758" cy="280289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4574" y="758369"/>
            <a:ext cx="6096716" cy="3048358"/>
          </a:xfrm>
          <a:prstGeom prst="rect">
            <a:avLst/>
          </a:prstGeom>
        </p:spPr>
      </p:pic>
    </p:spTree>
    <p:extLst>
      <p:ext uri="{BB962C8B-B14F-4D97-AF65-F5344CB8AC3E}">
        <p14:creationId xmlns:p14="http://schemas.microsoft.com/office/powerpoint/2010/main" val="892227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214" y="29745"/>
            <a:ext cx="10515600" cy="1325563"/>
          </a:xfrm>
        </p:spPr>
        <p:txBody>
          <a:bodyPr/>
          <a:lstStyle/>
          <a:p>
            <a:r>
              <a:rPr lang="en-US" dirty="0" smtClean="0"/>
              <a:t>Evolutionary Game Theory</a:t>
            </a:r>
            <a:endParaRPr lang="en-US" dirty="0"/>
          </a:p>
        </p:txBody>
      </p:sp>
      <p:sp>
        <p:nvSpPr>
          <p:cNvPr id="12" name="TextBox 11"/>
          <p:cNvSpPr txBox="1"/>
          <p:nvPr/>
        </p:nvSpPr>
        <p:spPr>
          <a:xfrm>
            <a:off x="8374015" y="4370950"/>
            <a:ext cx="2729169" cy="461665"/>
          </a:xfrm>
          <a:prstGeom prst="rect">
            <a:avLst/>
          </a:prstGeom>
          <a:noFill/>
        </p:spPr>
        <p:txBody>
          <a:bodyPr wrap="square" rtlCol="0">
            <a:spAutoFit/>
          </a:bodyPr>
          <a:lstStyle/>
          <a:p>
            <a:r>
              <a:rPr lang="en-US" sz="2400" smtClean="0"/>
              <a:t>John Maynard Smith</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136" y="1149219"/>
            <a:ext cx="4324926" cy="3110248"/>
          </a:xfrm>
          <a:prstGeom prst="rect">
            <a:avLst/>
          </a:prstGeom>
        </p:spPr>
      </p:pic>
      <p:sp>
        <p:nvSpPr>
          <p:cNvPr id="16" name="TextBox 15"/>
          <p:cNvSpPr txBox="1"/>
          <p:nvPr/>
        </p:nvSpPr>
        <p:spPr>
          <a:xfrm>
            <a:off x="579549" y="1266205"/>
            <a:ext cx="6014433" cy="4893647"/>
          </a:xfrm>
          <a:prstGeom prst="rect">
            <a:avLst/>
          </a:prstGeom>
          <a:noFill/>
        </p:spPr>
        <p:txBody>
          <a:bodyPr wrap="square" rtlCol="0">
            <a:spAutoFit/>
          </a:bodyPr>
          <a:lstStyle/>
          <a:p>
            <a:r>
              <a:rPr lang="en-US" sz="2400" dirty="0" smtClean="0"/>
              <a:t>Unlike other games, evolutionary game theory assumes nothing about rationality but rather organisms carry out actions to increase “fitness” . The</a:t>
            </a:r>
            <a:r>
              <a:rPr lang="en-US" sz="2400" dirty="0"/>
              <a:t> </a:t>
            </a:r>
            <a:r>
              <a:rPr lang="en-US" sz="2400" dirty="0" smtClean="0"/>
              <a:t>Evolutionary Stable Strategy (ESS</a:t>
            </a:r>
            <a:r>
              <a:rPr lang="en-US" sz="2400" dirty="0"/>
              <a:t>) </a:t>
            </a:r>
            <a:r>
              <a:rPr lang="en-US" sz="2400" dirty="0" smtClean="0"/>
              <a:t>is a </a:t>
            </a:r>
            <a:r>
              <a:rPr lang="en-US" sz="2400" dirty="0"/>
              <a:t>state of </a:t>
            </a:r>
            <a:r>
              <a:rPr lang="en-US" sz="2400" dirty="0" smtClean="0"/>
              <a:t>in the game </a:t>
            </a:r>
            <a:r>
              <a:rPr lang="en-US" sz="2400" dirty="0"/>
              <a:t>dynamics where, in a very large population of competitors, another mutant strategy cannot successfully enter </a:t>
            </a:r>
            <a:r>
              <a:rPr lang="en-US" sz="2400" dirty="0" smtClean="0"/>
              <a:t>the population. So an ESS must </a:t>
            </a:r>
            <a:r>
              <a:rPr lang="en-US" sz="2400" dirty="0"/>
              <a:t>be both effective against competitors when it is rare – to enter the previous competing population, and successful when later in high proportion in the population – to defend itself. </a:t>
            </a:r>
            <a:r>
              <a:rPr lang="en-US" sz="2400" dirty="0" smtClean="0"/>
              <a:t>An ESS is </a:t>
            </a:r>
            <a:r>
              <a:rPr lang="en-US" sz="2400" dirty="0" err="1" smtClean="0"/>
              <a:t>uninvadeable</a:t>
            </a:r>
            <a:r>
              <a:rPr lang="en-US" sz="2400" dirty="0" smtClean="0"/>
              <a:t>.</a:t>
            </a:r>
            <a:endParaRPr lang="en-US" sz="2400" dirty="0"/>
          </a:p>
        </p:txBody>
      </p:sp>
    </p:spTree>
    <p:extLst>
      <p:ext uri="{BB962C8B-B14F-4D97-AF65-F5344CB8AC3E}">
        <p14:creationId xmlns:p14="http://schemas.microsoft.com/office/powerpoint/2010/main" val="931297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vocabulary that arises:</a:t>
            </a:r>
            <a:endParaRPr lang="en-US" dirty="0"/>
          </a:p>
        </p:txBody>
      </p:sp>
      <p:sp>
        <p:nvSpPr>
          <p:cNvPr id="6" name="Title 1"/>
          <p:cNvSpPr txBox="1">
            <a:spLocks/>
          </p:cNvSpPr>
          <p:nvPr/>
        </p:nvSpPr>
        <p:spPr>
          <a:xfrm>
            <a:off x="974835" y="2005998"/>
            <a:ext cx="4826875" cy="414255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Emergent behavior</a:t>
            </a:r>
          </a:p>
          <a:p>
            <a:r>
              <a:rPr lang="en-US" dirty="0" smtClean="0"/>
              <a:t>Complicated vs. complex</a:t>
            </a:r>
          </a:p>
          <a:p>
            <a:r>
              <a:rPr lang="en-US" dirty="0" smtClean="0"/>
              <a:t>Chaotic dynamics</a:t>
            </a:r>
          </a:p>
          <a:p>
            <a:r>
              <a:rPr lang="en-US" dirty="0" smtClean="0"/>
              <a:t>Bifurcations</a:t>
            </a:r>
          </a:p>
          <a:p>
            <a:r>
              <a:rPr lang="en-US" dirty="0" smtClean="0"/>
              <a:t>Edge of chaos</a:t>
            </a:r>
          </a:p>
          <a:p>
            <a:r>
              <a:rPr lang="en-US" dirty="0" smtClean="0"/>
              <a:t>Strange attractors</a:t>
            </a:r>
          </a:p>
          <a:p>
            <a:r>
              <a:rPr lang="en-US" dirty="0" smtClean="0"/>
              <a:t>Cooperation</a:t>
            </a:r>
          </a:p>
          <a:p>
            <a:r>
              <a:rPr lang="en-US" dirty="0" smtClean="0"/>
              <a:t>Artificial life</a:t>
            </a:r>
          </a:p>
          <a:p>
            <a:r>
              <a:rPr lang="en-US" dirty="0" smtClean="0"/>
              <a:t>Boolean networks</a:t>
            </a:r>
          </a:p>
          <a:p>
            <a:r>
              <a:rPr lang="en-US" dirty="0" smtClean="0"/>
              <a:t>Cellular automata</a:t>
            </a:r>
          </a:p>
          <a:p>
            <a:r>
              <a:rPr lang="en-US" dirty="0" smtClean="0"/>
              <a:t>Evolutionary algorithm</a:t>
            </a:r>
          </a:p>
          <a:p>
            <a:endParaRPr lang="en-US" dirty="0" smtClean="0"/>
          </a:p>
          <a:p>
            <a:endParaRPr lang="en-US" dirty="0" smtClean="0"/>
          </a:p>
          <a:p>
            <a:endParaRPr lang="en-US" dirty="0"/>
          </a:p>
        </p:txBody>
      </p:sp>
      <p:sp>
        <p:nvSpPr>
          <p:cNvPr id="7" name="Title 1"/>
          <p:cNvSpPr txBox="1">
            <a:spLocks/>
          </p:cNvSpPr>
          <p:nvPr/>
        </p:nvSpPr>
        <p:spPr>
          <a:xfrm>
            <a:off x="6096000" y="2005998"/>
            <a:ext cx="5428593" cy="411846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Computationally irreducible</a:t>
            </a:r>
          </a:p>
          <a:p>
            <a:r>
              <a:rPr lang="en-US" dirty="0" smtClean="0"/>
              <a:t>The </a:t>
            </a:r>
            <a:r>
              <a:rPr lang="en-US" dirty="0"/>
              <a:t>a</a:t>
            </a:r>
            <a:r>
              <a:rPr lang="en-US" dirty="0" smtClean="0"/>
              <a:t>djacent possible</a:t>
            </a:r>
          </a:p>
          <a:p>
            <a:r>
              <a:rPr lang="en-US" dirty="0" smtClean="0"/>
              <a:t>Neural nets</a:t>
            </a:r>
          </a:p>
          <a:p>
            <a:r>
              <a:rPr lang="en-US" dirty="0" smtClean="0"/>
              <a:t>Predictability</a:t>
            </a:r>
          </a:p>
          <a:p>
            <a:r>
              <a:rPr lang="en-US" dirty="0" smtClean="0"/>
              <a:t>Information processing</a:t>
            </a:r>
          </a:p>
          <a:p>
            <a:r>
              <a:rPr lang="en-US" dirty="0" smtClean="0"/>
              <a:t>Sensitive dependence</a:t>
            </a:r>
          </a:p>
          <a:p>
            <a:r>
              <a:rPr lang="en-US" dirty="0" smtClean="0"/>
              <a:t>Fractal</a:t>
            </a:r>
          </a:p>
          <a:p>
            <a:r>
              <a:rPr lang="en-US" dirty="0" smtClean="0"/>
              <a:t>Nash solution</a:t>
            </a:r>
          </a:p>
          <a:p>
            <a:r>
              <a:rPr lang="en-US" dirty="0" smtClean="0"/>
              <a:t>Turing machine</a:t>
            </a:r>
          </a:p>
          <a:p>
            <a:r>
              <a:rPr lang="en-US" dirty="0" smtClean="0"/>
              <a:t>Self-organized criticality</a:t>
            </a:r>
          </a:p>
          <a:p>
            <a:r>
              <a:rPr lang="en-US" dirty="0" smtClean="0"/>
              <a:t>Complex adaptive systems</a:t>
            </a:r>
          </a:p>
          <a:p>
            <a:r>
              <a:rPr lang="en-US" dirty="0" smtClean="0"/>
              <a:t>Phase locking</a:t>
            </a:r>
          </a:p>
          <a:p>
            <a:endParaRPr lang="en-US" dirty="0" smtClean="0"/>
          </a:p>
          <a:p>
            <a:endParaRPr lang="en-US" dirty="0" smtClean="0"/>
          </a:p>
          <a:p>
            <a:endParaRPr lang="en-US" dirty="0"/>
          </a:p>
        </p:txBody>
      </p:sp>
    </p:spTree>
    <p:extLst>
      <p:ext uri="{BB962C8B-B14F-4D97-AF65-F5344CB8AC3E}">
        <p14:creationId xmlns:p14="http://schemas.microsoft.com/office/powerpoint/2010/main" val="196017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r>
              <a:rPr lang="en-US" smtClean="0"/>
              <a:t>Von Neumann </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2794000" cy="3644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143" y="1577601"/>
            <a:ext cx="2794000" cy="4216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400" y="1930400"/>
            <a:ext cx="2984500" cy="2984500"/>
          </a:xfrm>
          <a:prstGeom prst="rect">
            <a:avLst/>
          </a:prstGeom>
        </p:spPr>
      </p:pic>
      <p:sp>
        <p:nvSpPr>
          <p:cNvPr id="6" name="Title 1"/>
          <p:cNvSpPr txBox="1">
            <a:spLocks/>
          </p:cNvSpPr>
          <p:nvPr/>
        </p:nvSpPr>
        <p:spPr>
          <a:xfrm>
            <a:off x="3418490" y="53709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Oskar </a:t>
            </a:r>
            <a:r>
              <a:rPr lang="en-US" dirty="0" err="1" smtClean="0"/>
              <a:t>Morganstern</a:t>
            </a:r>
            <a:r>
              <a:rPr lang="en-US" dirty="0" smtClean="0"/>
              <a:t> </a:t>
            </a:r>
            <a:endParaRPr lang="en-US" dirty="0"/>
          </a:p>
        </p:txBody>
      </p:sp>
    </p:spTree>
    <p:extLst>
      <p:ext uri="{BB962C8B-B14F-4D97-AF65-F5344CB8AC3E}">
        <p14:creationId xmlns:p14="http://schemas.microsoft.com/office/powerpoint/2010/main" val="116687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a:t>
            </a:r>
            <a:endParaRPr lang="en-US" dirty="0"/>
          </a:p>
        </p:txBody>
      </p:sp>
      <p:sp>
        <p:nvSpPr>
          <p:cNvPr id="3" name="TextBox 2"/>
          <p:cNvSpPr txBox="1"/>
          <p:nvPr/>
        </p:nvSpPr>
        <p:spPr>
          <a:xfrm>
            <a:off x="1828801" y="1266205"/>
            <a:ext cx="8308427" cy="5632311"/>
          </a:xfrm>
          <a:prstGeom prst="rect">
            <a:avLst/>
          </a:prstGeom>
          <a:noFill/>
        </p:spPr>
        <p:txBody>
          <a:bodyPr wrap="square" rtlCol="0">
            <a:spAutoFit/>
          </a:bodyPr>
          <a:lstStyle/>
          <a:p>
            <a:r>
              <a:rPr lang="en-US" dirty="0" smtClean="0"/>
              <a:t>Game classifications:</a:t>
            </a:r>
          </a:p>
          <a:p>
            <a:r>
              <a:rPr lang="en-US" dirty="0" smtClean="0"/>
              <a:t>	Non-Cooperative</a:t>
            </a:r>
          </a:p>
          <a:p>
            <a:r>
              <a:rPr lang="en-US" dirty="0"/>
              <a:t>	</a:t>
            </a:r>
            <a:r>
              <a:rPr lang="en-US" dirty="0" smtClean="0"/>
              <a:t>Cooperative</a:t>
            </a:r>
          </a:p>
          <a:p>
            <a:r>
              <a:rPr lang="en-US" dirty="0"/>
              <a:t>	</a:t>
            </a:r>
            <a:r>
              <a:rPr lang="en-US" dirty="0" smtClean="0"/>
              <a:t>2-person game</a:t>
            </a:r>
          </a:p>
          <a:p>
            <a:r>
              <a:rPr lang="en-US" dirty="0"/>
              <a:t>	</a:t>
            </a:r>
            <a:r>
              <a:rPr lang="en-US" dirty="0" smtClean="0"/>
              <a:t>n-person game</a:t>
            </a:r>
          </a:p>
          <a:p>
            <a:r>
              <a:rPr lang="en-US" dirty="0"/>
              <a:t>	G</a:t>
            </a:r>
            <a:r>
              <a:rPr lang="en-US" dirty="0" smtClean="0"/>
              <a:t>ames against nature</a:t>
            </a:r>
          </a:p>
          <a:p>
            <a:r>
              <a:rPr lang="en-US" dirty="0" smtClean="0"/>
              <a:t>	Zero-sum or non-zero sum</a:t>
            </a:r>
          </a:p>
          <a:p>
            <a:r>
              <a:rPr lang="en-US" dirty="0"/>
              <a:t>	</a:t>
            </a:r>
            <a:r>
              <a:rPr lang="en-US" dirty="0" smtClean="0"/>
              <a:t>Many others – imperfect information, sequential, differential</a:t>
            </a:r>
          </a:p>
          <a:p>
            <a:r>
              <a:rPr lang="en-US" dirty="0" smtClean="0"/>
              <a:t>Game representations:</a:t>
            </a:r>
          </a:p>
          <a:p>
            <a:r>
              <a:rPr lang="en-US" dirty="0"/>
              <a:t>	</a:t>
            </a:r>
            <a:r>
              <a:rPr lang="en-US" dirty="0" smtClean="0"/>
              <a:t>Extensive form (tree)</a:t>
            </a:r>
          </a:p>
          <a:p>
            <a:r>
              <a:rPr lang="en-US" dirty="0"/>
              <a:t>	</a:t>
            </a:r>
            <a:r>
              <a:rPr lang="en-US" dirty="0" smtClean="0"/>
              <a:t>Normal form (payoff  or utility and strategy set)</a:t>
            </a:r>
          </a:p>
          <a:p>
            <a:r>
              <a:rPr lang="en-US" dirty="0"/>
              <a:t>	</a:t>
            </a:r>
            <a:r>
              <a:rPr lang="en-US" dirty="0" smtClean="0"/>
              <a:t>Characteristic function (cooperative games)</a:t>
            </a:r>
          </a:p>
          <a:p>
            <a:r>
              <a:rPr lang="en-US" dirty="0" smtClean="0"/>
              <a:t>Solution concepts:</a:t>
            </a:r>
          </a:p>
          <a:p>
            <a:r>
              <a:rPr lang="en-US" dirty="0"/>
              <a:t>	</a:t>
            </a:r>
            <a:r>
              <a:rPr lang="en-US" dirty="0" smtClean="0"/>
              <a:t>Minimax</a:t>
            </a:r>
          </a:p>
          <a:p>
            <a:r>
              <a:rPr lang="en-US" dirty="0"/>
              <a:t>	</a:t>
            </a:r>
            <a:r>
              <a:rPr lang="en-US" dirty="0" smtClean="0"/>
              <a:t>Pure vs mixed strategy</a:t>
            </a:r>
          </a:p>
          <a:p>
            <a:r>
              <a:rPr lang="en-US" dirty="0"/>
              <a:t>	</a:t>
            </a:r>
            <a:r>
              <a:rPr lang="en-US" dirty="0" smtClean="0"/>
              <a:t>Nash equilibrium</a:t>
            </a:r>
          </a:p>
          <a:p>
            <a:r>
              <a:rPr lang="en-US" dirty="0"/>
              <a:t>	</a:t>
            </a:r>
            <a:r>
              <a:rPr lang="en-US" dirty="0" smtClean="0"/>
              <a:t>Core  and Shapley value (cooperative games)</a:t>
            </a:r>
          </a:p>
          <a:p>
            <a:r>
              <a:rPr lang="en-US" dirty="0"/>
              <a:t>	</a:t>
            </a:r>
            <a:r>
              <a:rPr lang="en-US" dirty="0" smtClean="0"/>
              <a:t>Evolutionary stable strategy</a:t>
            </a:r>
          </a:p>
          <a:p>
            <a:r>
              <a:rPr lang="en-US" dirty="0"/>
              <a:t>	</a:t>
            </a:r>
            <a:endParaRPr lang="en-US" dirty="0" smtClean="0"/>
          </a:p>
          <a:p>
            <a:r>
              <a:rPr lang="en-US" dirty="0"/>
              <a:t>	</a:t>
            </a:r>
          </a:p>
        </p:txBody>
      </p:sp>
    </p:spTree>
    <p:extLst>
      <p:ext uri="{BB962C8B-B14F-4D97-AF65-F5344CB8AC3E}">
        <p14:creationId xmlns:p14="http://schemas.microsoft.com/office/powerpoint/2010/main" val="52470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Background</a:t>
            </a:r>
            <a:endParaRPr lang="en-US" dirty="0"/>
          </a:p>
        </p:txBody>
      </p:sp>
      <p:sp>
        <p:nvSpPr>
          <p:cNvPr id="3" name="TextBox 2"/>
          <p:cNvSpPr txBox="1"/>
          <p:nvPr/>
        </p:nvSpPr>
        <p:spPr>
          <a:xfrm>
            <a:off x="1828801" y="1266205"/>
            <a:ext cx="8308427" cy="4616648"/>
          </a:xfrm>
          <a:prstGeom prst="rect">
            <a:avLst/>
          </a:prstGeom>
          <a:noFill/>
        </p:spPr>
        <p:txBody>
          <a:bodyPr wrap="square" rtlCol="0">
            <a:spAutoFit/>
          </a:bodyPr>
          <a:lstStyle/>
          <a:p>
            <a:r>
              <a:rPr lang="en-US" sz="2400" dirty="0" smtClean="0"/>
              <a:t>Overall objective is to have a mathematical model for conflict and cooperation between </a:t>
            </a:r>
            <a:r>
              <a:rPr lang="en-US" sz="2400" i="1" dirty="0" smtClean="0"/>
              <a:t>intelligent</a:t>
            </a:r>
            <a:r>
              <a:rPr lang="en-US" sz="2400" dirty="0" smtClean="0"/>
              <a:t>, </a:t>
            </a:r>
            <a:r>
              <a:rPr lang="en-US" sz="2400" i="1" dirty="0" smtClean="0"/>
              <a:t>rational</a:t>
            </a:r>
            <a:r>
              <a:rPr lang="en-US" sz="2400" dirty="0" smtClean="0"/>
              <a:t> decision-makers (e.g. 2 or more individuals make decisions that influence each individuals welfare). It is one of the mathematical foundations of social science.</a:t>
            </a:r>
          </a:p>
          <a:p>
            <a:r>
              <a:rPr lang="en-US" sz="2400" b="1" i="1" dirty="0" smtClean="0"/>
              <a:t>Rational</a:t>
            </a:r>
            <a:r>
              <a:rPr lang="en-US" sz="2400" dirty="0" smtClean="0"/>
              <a:t> means individuals make decisions consistently in pursuit of their own objectives (for which they must have some utility metric to measure their objectives).</a:t>
            </a:r>
          </a:p>
          <a:p>
            <a:r>
              <a:rPr lang="en-US" sz="2400" b="1" i="1" dirty="0" smtClean="0"/>
              <a:t>Intelligent</a:t>
            </a:r>
            <a:r>
              <a:rPr lang="en-US" sz="2400" dirty="0" smtClean="0"/>
              <a:t> means individuals know everything that we know about the game and can make inferences that we can make. </a:t>
            </a:r>
          </a:p>
          <a:p>
            <a:endParaRPr lang="en-US" dirty="0" smtClean="0"/>
          </a:p>
          <a:p>
            <a:r>
              <a:rPr lang="en-US" dirty="0" smtClean="0"/>
              <a:t>. </a:t>
            </a:r>
          </a:p>
          <a:p>
            <a:r>
              <a:rPr lang="en-US" dirty="0"/>
              <a:t>	</a:t>
            </a:r>
          </a:p>
        </p:txBody>
      </p:sp>
    </p:spTree>
    <p:extLst>
      <p:ext uri="{BB962C8B-B14F-4D97-AF65-F5344CB8AC3E}">
        <p14:creationId xmlns:p14="http://schemas.microsoft.com/office/powerpoint/2010/main" val="75339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decision theory</a:t>
            </a:r>
            <a:endParaRPr lang="en-US" dirty="0"/>
          </a:p>
        </p:txBody>
      </p:sp>
      <p:sp>
        <p:nvSpPr>
          <p:cNvPr id="3" name="TextBox 2"/>
          <p:cNvSpPr txBox="1"/>
          <p:nvPr/>
        </p:nvSpPr>
        <p:spPr>
          <a:xfrm>
            <a:off x="1339404" y="1266205"/>
            <a:ext cx="8308427" cy="5447645"/>
          </a:xfrm>
          <a:prstGeom prst="rect">
            <a:avLst/>
          </a:prstGeom>
          <a:noFill/>
        </p:spPr>
        <p:txBody>
          <a:bodyPr wrap="square" rtlCol="0">
            <a:spAutoFit/>
          </a:bodyPr>
          <a:lstStyle/>
          <a:p>
            <a:endParaRPr lang="en-US" dirty="0" smtClean="0"/>
          </a:p>
          <a:p>
            <a:r>
              <a:rPr lang="en-US" sz="2400" dirty="0" smtClean="0"/>
              <a:t>Game theory is part of </a:t>
            </a:r>
            <a:r>
              <a:rPr lang="en-US" sz="2400" i="1" dirty="0" smtClean="0"/>
              <a:t>decision theory </a:t>
            </a:r>
            <a:r>
              <a:rPr lang="en-US" sz="2400" dirty="0" smtClean="0"/>
              <a:t>– the process of choosing among a set of alternative options (implying knowledge of the consequences of a choice and of preferences for these consequences). Decision theory historically focused on a single decision maker, game theory on more than one. The background for decision theory is Bayesian in which a utility function provides a quantitative characterization of the decision-makers preferences, a subjective probability distribution characterizes beliefs about what happens that impacts the decision, this distribution is updated by Bayes formula with new information, and under a basic set of axioms, decisions are made to </a:t>
            </a:r>
            <a:r>
              <a:rPr lang="en-US" sz="2400" i="1" dirty="0" smtClean="0"/>
              <a:t>maximize the expected utility</a:t>
            </a:r>
            <a:r>
              <a:rPr lang="en-US" sz="2400" dirty="0" smtClean="0"/>
              <a:t>. See Marc </a:t>
            </a:r>
            <a:r>
              <a:rPr lang="en-US" sz="2400" dirty="0" err="1" smtClean="0"/>
              <a:t>Mangel</a:t>
            </a:r>
            <a:r>
              <a:rPr lang="en-US" sz="2400" dirty="0" smtClean="0"/>
              <a:t> and Colin Clark (1989) </a:t>
            </a:r>
            <a:r>
              <a:rPr lang="en-US" sz="2400" b="1" dirty="0" smtClean="0"/>
              <a:t>Dynamic Modeling in Behavioral Ecology</a:t>
            </a:r>
            <a:r>
              <a:rPr lang="en-US" sz="2400" dirty="0" smtClean="0"/>
              <a:t>.</a:t>
            </a:r>
          </a:p>
          <a:p>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831" y="3245476"/>
            <a:ext cx="2201779" cy="3326706"/>
          </a:xfrm>
          <a:prstGeom prst="rect">
            <a:avLst/>
          </a:prstGeom>
        </p:spPr>
      </p:pic>
    </p:spTree>
    <p:extLst>
      <p:ext uri="{BB962C8B-B14F-4D97-AF65-F5344CB8AC3E}">
        <p14:creationId xmlns:p14="http://schemas.microsoft.com/office/powerpoint/2010/main" val="96125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Types of games</a:t>
            </a:r>
            <a:endParaRPr lang="en-US" dirty="0"/>
          </a:p>
        </p:txBody>
      </p:sp>
      <p:sp>
        <p:nvSpPr>
          <p:cNvPr id="3" name="TextBox 2"/>
          <p:cNvSpPr txBox="1"/>
          <p:nvPr/>
        </p:nvSpPr>
        <p:spPr>
          <a:xfrm>
            <a:off x="1828801" y="1266205"/>
            <a:ext cx="8308427" cy="5909310"/>
          </a:xfrm>
          <a:prstGeom prst="rect">
            <a:avLst/>
          </a:prstGeom>
          <a:noFill/>
        </p:spPr>
        <p:txBody>
          <a:bodyPr wrap="square" rtlCol="0">
            <a:spAutoFit/>
          </a:bodyPr>
          <a:lstStyle/>
          <a:p>
            <a:r>
              <a:rPr lang="en-US" b="1" i="1" dirty="0"/>
              <a:t>C</a:t>
            </a:r>
            <a:r>
              <a:rPr lang="en-US" b="1" i="1" dirty="0" smtClean="0"/>
              <a:t>ooperative</a:t>
            </a:r>
            <a:r>
              <a:rPr lang="en-US" dirty="0" smtClean="0"/>
              <a:t> means all individuals involved in the game are able to form alliances that are binding (e.g. there are contracts that all must follow). The analysis considers what alliances (coalitions) form, and the payoffs that are given to each coalition.</a:t>
            </a:r>
          </a:p>
          <a:p>
            <a:r>
              <a:rPr lang="en-US" b="1" i="1" dirty="0" smtClean="0"/>
              <a:t>Non-cooperative</a:t>
            </a:r>
            <a:r>
              <a:rPr lang="en-US" dirty="0" smtClean="0"/>
              <a:t> means individuals cannot form alliances. The focus is on what strategies individual players use, the payoffs to individuals and whether equilibria arise.</a:t>
            </a:r>
          </a:p>
          <a:p>
            <a:r>
              <a:rPr lang="en-US" b="1" i="1" dirty="0"/>
              <a:t>n</a:t>
            </a:r>
            <a:r>
              <a:rPr lang="en-US" b="1" i="1" dirty="0" smtClean="0"/>
              <a:t>-person game </a:t>
            </a:r>
            <a:r>
              <a:rPr lang="en-US" dirty="0" smtClean="0"/>
              <a:t>–means in general more than two players, while much of traditional game theory dealt with 2-person games.</a:t>
            </a:r>
          </a:p>
          <a:p>
            <a:r>
              <a:rPr lang="en-US" b="1" i="1" dirty="0" smtClean="0"/>
              <a:t>Zero-sum game </a:t>
            </a:r>
            <a:r>
              <a:rPr lang="en-US" dirty="0" smtClean="0"/>
              <a:t>is one in which the total benefit (payoff) to all players is zero so one player can benefit only at the expense of others. </a:t>
            </a:r>
          </a:p>
          <a:p>
            <a:r>
              <a:rPr lang="en-US" b="1" i="1" dirty="0" smtClean="0"/>
              <a:t>Non-zero-sum game </a:t>
            </a:r>
            <a:r>
              <a:rPr lang="en-US" dirty="0" smtClean="0"/>
              <a:t>is one in which a gain by one player doesn’t necessarily mean there is a loss (in payoff) to one of the other players. </a:t>
            </a:r>
          </a:p>
          <a:p>
            <a:r>
              <a:rPr lang="en-US" b="1" i="1" dirty="0" smtClean="0"/>
              <a:t>Game against nature </a:t>
            </a:r>
            <a:r>
              <a:rPr lang="en-US" dirty="0" smtClean="0"/>
              <a:t>is one in which one player </a:t>
            </a:r>
            <a:r>
              <a:rPr lang="en-US" dirty="0"/>
              <a:t>cannot be regarded as </a:t>
            </a:r>
            <a:r>
              <a:rPr lang="en-US" dirty="0" smtClean="0"/>
              <a:t>rational or intelligent with preferences. So players </a:t>
            </a:r>
            <a:r>
              <a:rPr lang="en-US" dirty="0"/>
              <a:t>cannot count </a:t>
            </a:r>
            <a:r>
              <a:rPr lang="en-US" dirty="0" smtClean="0"/>
              <a:t>on </a:t>
            </a:r>
            <a:r>
              <a:rPr lang="en-US" dirty="0"/>
              <a:t>rational </a:t>
            </a:r>
            <a:r>
              <a:rPr lang="en-US" dirty="0" smtClean="0"/>
              <a:t>behavior of “nature”.</a:t>
            </a:r>
          </a:p>
          <a:p>
            <a:r>
              <a:rPr lang="en-US" b="1" i="1" dirty="0" smtClean="0"/>
              <a:t>Simultaneous game </a:t>
            </a:r>
            <a:r>
              <a:rPr lang="en-US" dirty="0" smtClean="0"/>
              <a:t>means all players make decisions at the same time (or don’t know what others do so it is effectively simultaneous).</a:t>
            </a:r>
          </a:p>
          <a:p>
            <a:r>
              <a:rPr lang="en-US" b="1" i="1" dirty="0" smtClean="0"/>
              <a:t>Dynamic games (sequential) </a:t>
            </a:r>
            <a:r>
              <a:rPr lang="en-US" dirty="0" smtClean="0"/>
              <a:t>means players have some knowledge about actions of earlier players. </a:t>
            </a:r>
          </a:p>
          <a:p>
            <a:endParaRPr lang="en-US" dirty="0" smtClean="0"/>
          </a:p>
          <a:p>
            <a:r>
              <a:rPr lang="en-US" dirty="0" smtClean="0"/>
              <a:t> </a:t>
            </a:r>
          </a:p>
          <a:p>
            <a:endParaRPr lang="en-US" dirty="0" smtClean="0"/>
          </a:p>
          <a:p>
            <a:r>
              <a:rPr lang="en-US" dirty="0"/>
              <a:t>	</a:t>
            </a:r>
          </a:p>
        </p:txBody>
      </p:sp>
    </p:spTree>
    <p:extLst>
      <p:ext uri="{BB962C8B-B14F-4D97-AF65-F5344CB8AC3E}">
        <p14:creationId xmlns:p14="http://schemas.microsoft.com/office/powerpoint/2010/main" val="96852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Representations</a:t>
            </a:r>
            <a:endParaRPr lang="en-US" dirty="0"/>
          </a:p>
        </p:txBody>
      </p:sp>
      <p:sp>
        <p:nvSpPr>
          <p:cNvPr id="3" name="TextBox 2"/>
          <p:cNvSpPr txBox="1"/>
          <p:nvPr/>
        </p:nvSpPr>
        <p:spPr>
          <a:xfrm>
            <a:off x="1828801" y="1266205"/>
            <a:ext cx="8308427" cy="2031325"/>
          </a:xfrm>
          <a:prstGeom prst="rect">
            <a:avLst/>
          </a:prstGeom>
          <a:noFill/>
        </p:spPr>
        <p:txBody>
          <a:bodyPr wrap="square" rtlCol="0">
            <a:spAutoFit/>
          </a:bodyPr>
          <a:lstStyle/>
          <a:p>
            <a:r>
              <a:rPr lang="en-US" b="1" i="1" dirty="0" smtClean="0"/>
              <a:t>Normal form </a:t>
            </a:r>
            <a:r>
              <a:rPr lang="en-US" dirty="0" smtClean="0"/>
              <a:t>refers to a game described by a list of strategies (moves or actions) that each player can take along with the outcomes (payoffs) to each player when a particular set of strategies are chosen by each player. For 2-person games the normal form is equivalent to a payoff matrix that describes the payoffs to each player</a:t>
            </a:r>
          </a:p>
          <a:p>
            <a:r>
              <a:rPr lang="en-US" dirty="0" smtClean="0"/>
              <a:t> </a:t>
            </a:r>
          </a:p>
          <a:p>
            <a:endParaRPr lang="en-US" dirty="0" smtClean="0"/>
          </a:p>
          <a:p>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872" y="2591768"/>
            <a:ext cx="2705100" cy="2019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111" y="2591768"/>
            <a:ext cx="2705100" cy="1892300"/>
          </a:xfrm>
          <a:prstGeom prst="rect">
            <a:avLst/>
          </a:prstGeom>
        </p:spPr>
      </p:pic>
      <p:sp>
        <p:nvSpPr>
          <p:cNvPr id="6" name="TextBox 5"/>
          <p:cNvSpPr txBox="1"/>
          <p:nvPr/>
        </p:nvSpPr>
        <p:spPr>
          <a:xfrm>
            <a:off x="1973317" y="4826675"/>
            <a:ext cx="8308427" cy="1754326"/>
          </a:xfrm>
          <a:prstGeom prst="rect">
            <a:avLst/>
          </a:prstGeom>
          <a:noFill/>
        </p:spPr>
        <p:txBody>
          <a:bodyPr wrap="square" rtlCol="0">
            <a:spAutoFit/>
          </a:bodyPr>
          <a:lstStyle/>
          <a:p>
            <a:r>
              <a:rPr lang="en-US" dirty="0" smtClean="0"/>
              <a:t>In the payoff matrix, the list of strategies are “pure” meaning that at any given move a player chooses one of these. A </a:t>
            </a:r>
            <a:r>
              <a:rPr lang="en-US" b="1" i="1" dirty="0" smtClean="0"/>
              <a:t>mixed strategy </a:t>
            </a:r>
            <a:r>
              <a:rPr lang="en-US" dirty="0" smtClean="0"/>
              <a:t>refers to the situation in which a player assigns a probability distribution to the pure strategies, which specifies the probability that any pure strategy is played.</a:t>
            </a:r>
          </a:p>
          <a:p>
            <a:endParaRPr lang="en-US" dirty="0" smtClean="0"/>
          </a:p>
          <a:p>
            <a:r>
              <a:rPr lang="en-US" dirty="0"/>
              <a:t>	</a:t>
            </a:r>
          </a:p>
        </p:txBody>
      </p:sp>
    </p:spTree>
    <p:extLst>
      <p:ext uri="{BB962C8B-B14F-4D97-AF65-F5344CB8AC3E}">
        <p14:creationId xmlns:p14="http://schemas.microsoft.com/office/powerpoint/2010/main" val="115520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Representations</a:t>
            </a:r>
            <a:endParaRPr lang="en-US" dirty="0"/>
          </a:p>
        </p:txBody>
      </p:sp>
      <p:sp>
        <p:nvSpPr>
          <p:cNvPr id="3" name="TextBox 2"/>
          <p:cNvSpPr txBox="1"/>
          <p:nvPr/>
        </p:nvSpPr>
        <p:spPr>
          <a:xfrm>
            <a:off x="1828801" y="1266205"/>
            <a:ext cx="8308427" cy="2031325"/>
          </a:xfrm>
          <a:prstGeom prst="rect">
            <a:avLst/>
          </a:prstGeom>
          <a:noFill/>
        </p:spPr>
        <p:txBody>
          <a:bodyPr wrap="square" rtlCol="0">
            <a:spAutoFit/>
          </a:bodyPr>
          <a:lstStyle/>
          <a:p>
            <a:r>
              <a:rPr lang="en-US" b="1" i="1" dirty="0" smtClean="0"/>
              <a:t>Extensive form </a:t>
            </a:r>
            <a:r>
              <a:rPr lang="en-US" dirty="0" smtClean="0"/>
              <a:t>refers to a game described by a tree that shows the sequences of possible moves made by each player sequentially. At each level of the tree one of the players options of moves is shown, and the root of the tree shows payoffs (a vector of length n if there are n players)</a:t>
            </a:r>
          </a:p>
          <a:p>
            <a:r>
              <a:rPr lang="en-US" dirty="0" smtClean="0"/>
              <a:t> </a:t>
            </a:r>
          </a:p>
          <a:p>
            <a:endParaRPr lang="en-US" dirty="0" smtClean="0"/>
          </a:p>
          <a:p>
            <a:r>
              <a:rPr lang="en-US"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734" y="2523233"/>
            <a:ext cx="3225800" cy="3822700"/>
          </a:xfrm>
          <a:prstGeom prst="rect">
            <a:avLst/>
          </a:prstGeom>
        </p:spPr>
      </p:pic>
    </p:spTree>
    <p:extLst>
      <p:ext uri="{BB962C8B-B14F-4D97-AF65-F5344CB8AC3E}">
        <p14:creationId xmlns:p14="http://schemas.microsoft.com/office/powerpoint/2010/main" val="472135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1793</Words>
  <Application>Microsoft Macintosh PowerPoint</Application>
  <PresentationFormat>Widescreen</PresentationFormat>
  <Paragraphs>121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Arial</vt:lpstr>
      <vt:lpstr>Office Theme</vt:lpstr>
      <vt:lpstr>Mathematical Theories of Everything Quick Summary of Game Theory</vt:lpstr>
      <vt:lpstr>Some vocabulary that arises:</vt:lpstr>
      <vt:lpstr>John Von Neumann </vt:lpstr>
      <vt:lpstr>Game Theory:</vt:lpstr>
      <vt:lpstr>Game Theory: Background</vt:lpstr>
      <vt:lpstr>Game Theory: decision theory</vt:lpstr>
      <vt:lpstr>Game Theory: Types of games</vt:lpstr>
      <vt:lpstr>Game Theory: Representations</vt:lpstr>
      <vt:lpstr>Game Theory: Representations</vt:lpstr>
      <vt:lpstr>Game Theory: Characteristic functions</vt:lpstr>
      <vt:lpstr>Game Theory: Solution concepts</vt:lpstr>
      <vt:lpstr>Game Theory: Solution concepts</vt:lpstr>
      <vt:lpstr>Game Theory: Solution concepts</vt:lpstr>
      <vt:lpstr>Game Theory: Solution concepts</vt:lpstr>
      <vt:lpstr>Game Theory: Solution concepts</vt:lpstr>
      <vt:lpstr>Game Theory: Solution concepts</vt:lpstr>
      <vt:lpstr>Cooperative Game Theory and Evolution</vt:lpstr>
      <vt:lpstr>Evolutionary Game Theory</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Big Ideas of Applied Math over the Past century</dc:title>
  <dc:creator>Microsoft Office User</dc:creator>
  <cp:lastModifiedBy>Lou Gross</cp:lastModifiedBy>
  <cp:revision>48</cp:revision>
  <dcterms:created xsi:type="dcterms:W3CDTF">2016-08-24T16:56:40Z</dcterms:created>
  <dcterms:modified xsi:type="dcterms:W3CDTF">2019-09-16T14:06:21Z</dcterms:modified>
</cp:coreProperties>
</file>