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301" r:id="rId4"/>
    <p:sldId id="302" r:id="rId5"/>
    <p:sldId id="280" r:id="rId6"/>
    <p:sldId id="299" r:id="rId7"/>
    <p:sldId id="300" r:id="rId8"/>
    <p:sldId id="262" r:id="rId9"/>
    <p:sldId id="296" r:id="rId10"/>
    <p:sldId id="297" r:id="rId11"/>
    <p:sldId id="298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19"/>
    <p:restoredTop sz="94610"/>
  </p:normalViewPr>
  <p:slideViewPr>
    <p:cSldViewPr snapToGrid="0" snapToObjects="1">
      <p:cViewPr varScale="1">
        <p:scale>
          <a:sx n="91" d="100"/>
          <a:sy n="91" d="100"/>
        </p:scale>
        <p:origin x="224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70BF4-34EC-2643-B085-AA3505EF4085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3D87E-7558-F048-814C-C0796FC4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3D87E-7558-F048-814C-C0796FC44E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4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2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1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9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4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9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7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8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6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8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34CC-3E85-7F43-A27A-766D0EAA792F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8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D34CC-3E85-7F43-A27A-766D0EAA792F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586E8-E92A-FF46-ACBA-C88BC773D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2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csi.org/" TargetMode="External"/><Relationship Id="rId4" Type="http://schemas.openxmlformats.org/officeDocument/2006/relationships/hyperlink" Target="http://www.santafe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cs.umich.ed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n-linear" TargetMode="External"/><Relationship Id="rId4" Type="http://schemas.openxmlformats.org/officeDocument/2006/relationships/hyperlink" Target="https://en.wikipedia.org/wiki/Non-equilibrium_thermodynamic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Differential_equ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3543" y="210115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Mathematical Theories of Everything 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>More about Complexity </a:t>
            </a:r>
            <a:r>
              <a:rPr lang="en-US" b="1" i="1" dirty="0" smtClean="0"/>
              <a:t>Theory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179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58" y="985373"/>
            <a:ext cx="10515600" cy="561237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Strategy</a:t>
            </a:r>
            <a:r>
              <a:rPr lang="en-US" dirty="0"/>
              <a:t>, a conditional action pattern that indicates what to do in which circumstances</a:t>
            </a:r>
          </a:p>
          <a:p>
            <a:r>
              <a:rPr lang="en-US" b="1" dirty="0"/>
              <a:t>Artifact</a:t>
            </a:r>
            <a:r>
              <a:rPr lang="en-US" dirty="0"/>
              <a:t>, a material resource that has definite location and can respond to the action of agents</a:t>
            </a:r>
          </a:p>
          <a:p>
            <a:r>
              <a:rPr lang="en-US" b="1" dirty="0"/>
              <a:t>Agent</a:t>
            </a:r>
            <a:r>
              <a:rPr lang="en-US" dirty="0"/>
              <a:t>, a collection of properties, strategies &amp; capabilities for interacting with artifacts &amp; other agents</a:t>
            </a:r>
          </a:p>
          <a:p>
            <a:r>
              <a:rPr lang="en-US" b="1" dirty="0"/>
              <a:t>Population</a:t>
            </a:r>
            <a:r>
              <a:rPr lang="en-US" dirty="0"/>
              <a:t>, a collection of agents, or, in some situations, collections of strategies</a:t>
            </a:r>
          </a:p>
          <a:p>
            <a:r>
              <a:rPr lang="en-US" b="1" dirty="0"/>
              <a:t>System</a:t>
            </a:r>
            <a:r>
              <a:rPr lang="en-US" dirty="0"/>
              <a:t>, a larger collection, including one or more populations of agents and possibly also artifacts</a:t>
            </a:r>
          </a:p>
          <a:p>
            <a:r>
              <a:rPr lang="en-US" b="1" dirty="0"/>
              <a:t>Type</a:t>
            </a:r>
            <a:r>
              <a:rPr lang="en-US" dirty="0"/>
              <a:t>, all the agents (or strategies) in a population that have some characteristic in common</a:t>
            </a:r>
          </a:p>
          <a:p>
            <a:r>
              <a:rPr lang="en-US" b="1" dirty="0"/>
              <a:t>Variety</a:t>
            </a:r>
            <a:r>
              <a:rPr lang="en-US" dirty="0"/>
              <a:t>, the diversity of types within a population or system</a:t>
            </a:r>
          </a:p>
          <a:p>
            <a:r>
              <a:rPr lang="en-US" b="1" dirty="0"/>
              <a:t>Interaction pattern</a:t>
            </a:r>
            <a:r>
              <a:rPr lang="en-US" dirty="0"/>
              <a:t>, the recurring regularities of contact among types within a system</a:t>
            </a:r>
          </a:p>
          <a:p>
            <a:r>
              <a:rPr lang="en-US" b="1" dirty="0"/>
              <a:t>Space (physical)</a:t>
            </a:r>
            <a:r>
              <a:rPr lang="en-US" dirty="0"/>
              <a:t>, location in geographical space &amp; time of agents and artifacts</a:t>
            </a:r>
          </a:p>
          <a:p>
            <a:r>
              <a:rPr lang="en-US" b="1" dirty="0"/>
              <a:t>Space (conceptual)</a:t>
            </a:r>
            <a:r>
              <a:rPr lang="en-US" dirty="0"/>
              <a:t>, "location" in a set of categories structured so that "nearby" agents will tend to interact</a:t>
            </a:r>
          </a:p>
          <a:p>
            <a:r>
              <a:rPr lang="en-US" b="1" dirty="0"/>
              <a:t>Selection</a:t>
            </a:r>
            <a:r>
              <a:rPr lang="en-US" dirty="0"/>
              <a:t>, processes that lead to an increase or decrease in the frequency of various types of agent or strategies</a:t>
            </a:r>
          </a:p>
          <a:p>
            <a:r>
              <a:rPr lang="en-US" b="1" dirty="0"/>
              <a:t>Success criteria</a:t>
            </a:r>
            <a:r>
              <a:rPr lang="en-US" dirty="0"/>
              <a:t> or </a:t>
            </a:r>
            <a:r>
              <a:rPr lang="en-US" b="1" dirty="0"/>
              <a:t>performance measures</a:t>
            </a:r>
            <a:r>
              <a:rPr lang="en-US" dirty="0"/>
              <a:t>, a "score" used by an agent or designer in attributing credit in the selection of relatively successful (or unsuccessful) strategies or agents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435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Principal Concepts in CAS from Robert Axelrod and Michael Cohen (Harnessing Complexity 1999)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906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Defining and Measuring Complexity (Melanie Mitchell (Chap. 7 of Complexity a Guided Tour)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5866"/>
            <a:ext cx="10515600" cy="4351338"/>
          </a:xfrm>
        </p:spPr>
        <p:txBody>
          <a:bodyPr/>
          <a:lstStyle/>
          <a:p>
            <a:r>
              <a:rPr lang="en-US" dirty="0" smtClean="0"/>
              <a:t>Complexity as size</a:t>
            </a:r>
          </a:p>
          <a:p>
            <a:r>
              <a:rPr lang="en-US" dirty="0" smtClean="0"/>
              <a:t>Complexity as entropy</a:t>
            </a:r>
          </a:p>
          <a:p>
            <a:r>
              <a:rPr lang="en-US" dirty="0" smtClean="0"/>
              <a:t>Complexity as algorithmic information content</a:t>
            </a:r>
          </a:p>
          <a:p>
            <a:r>
              <a:rPr lang="en-US" dirty="0" smtClean="0"/>
              <a:t>Complexity as logical depth</a:t>
            </a:r>
          </a:p>
          <a:p>
            <a:r>
              <a:rPr lang="en-US" dirty="0" smtClean="0"/>
              <a:t>Complexity as thermodynamic depth</a:t>
            </a:r>
          </a:p>
          <a:p>
            <a:r>
              <a:rPr lang="en-US" dirty="0" smtClean="0"/>
              <a:t>Statistical complexity</a:t>
            </a:r>
          </a:p>
          <a:p>
            <a:r>
              <a:rPr lang="en-US" dirty="0" smtClean="0"/>
              <a:t>Complexity as fractal dimension</a:t>
            </a:r>
          </a:p>
          <a:p>
            <a:r>
              <a:rPr lang="en-US" dirty="0" smtClean="0"/>
              <a:t>Complexity as degree of hierarchy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4597" y="1221230"/>
            <a:ext cx="1014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Seth Lloyd (2001) proposed 3 dimensions to measure the complexity f an object or process: HOW HARD IS IT TO DESCRIBE? HOW HARD IS IT TO CREATE? WHAT IS ITS DEGREE OF ORGANIZATION?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Some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8511"/>
            <a:ext cx="10515600" cy="435133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http://cscs.umich.edu</a:t>
            </a:r>
            <a:r>
              <a:rPr lang="en-US" dirty="0" smtClean="0"/>
              <a:t>   with undergrad and grad programs</a:t>
            </a:r>
          </a:p>
          <a:p>
            <a:r>
              <a:rPr lang="en-US" dirty="0" smtClean="0">
                <a:hlinkClick r:id="rId3"/>
              </a:rPr>
              <a:t>www.necsi.org</a:t>
            </a:r>
            <a:r>
              <a:rPr lang="en-US" dirty="0" smtClean="0"/>
              <a:t> NECSI </a:t>
            </a:r>
            <a:r>
              <a:rPr lang="en-US" dirty="0"/>
              <a:t>researchers study networks, agent-based modeling, multiscale analysis and complexity, chaos and predictability, evolution, ecology, biodiversity, altruism, systems biology, cellular response, health care, systems engineering, negotiation, military conflict, ethnic violence, and international development.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www.santafe.edu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4676" y="5945881"/>
            <a:ext cx="3597324" cy="6196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Ludwig von </a:t>
            </a:r>
            <a:r>
              <a:rPr lang="en-US" sz="2400" dirty="0" err="1" smtClean="0"/>
              <a:t>Bertalanffy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676" y="1696265"/>
            <a:ext cx="3149600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9298" y="464235"/>
            <a:ext cx="652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General Systems Theory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56603" y="1373099"/>
            <a:ext cx="7132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system</a:t>
            </a:r>
            <a:r>
              <a:rPr lang="en-US" dirty="0"/>
              <a:t> is a cohesive conglomeration of interrelated and interdependent parts </a:t>
            </a:r>
            <a:r>
              <a:rPr lang="en-US" dirty="0"/>
              <a:t> </a:t>
            </a:r>
            <a:r>
              <a:rPr lang="en-US" dirty="0" smtClean="0"/>
              <a:t>- may be naturally occurring or constructed</a:t>
            </a:r>
          </a:p>
          <a:p>
            <a:r>
              <a:rPr lang="en-US" dirty="0" smtClean="0"/>
              <a:t>A system </a:t>
            </a:r>
            <a:r>
              <a:rPr lang="en-US" dirty="0"/>
              <a:t>is delineated by its spatial and temporal boundaries, </a:t>
            </a:r>
            <a:r>
              <a:rPr lang="en-US" dirty="0"/>
              <a:t> </a:t>
            </a:r>
            <a:r>
              <a:rPr lang="en-US" dirty="0" smtClean="0"/>
              <a:t>influenced </a:t>
            </a:r>
            <a:r>
              <a:rPr lang="en-US" dirty="0"/>
              <a:t>by its environment, described by its structure and purpose or nature and expressed in its </a:t>
            </a:r>
            <a:r>
              <a:rPr lang="en-US" dirty="0" smtClean="0"/>
              <a:t>functioning.</a:t>
            </a:r>
          </a:p>
          <a:p>
            <a:r>
              <a:rPr lang="en-US" dirty="0"/>
              <a:t>Systems theory </a:t>
            </a:r>
            <a:r>
              <a:rPr lang="en-US" dirty="0" smtClean="0"/>
              <a:t>is expressed by transforming </a:t>
            </a:r>
            <a:r>
              <a:rPr lang="en-US" dirty="0"/>
              <a:t>inputs into </a:t>
            </a:r>
            <a:r>
              <a:rPr lang="en-US" dirty="0" smtClean="0"/>
              <a:t>outputs </a:t>
            </a:r>
            <a:r>
              <a:rPr lang="en-US" dirty="0"/>
              <a:t>and as a method of identifying inputs, processes, outputs, and feedback components of a </a:t>
            </a:r>
            <a:r>
              <a:rPr lang="en-US" dirty="0" smtClean="0"/>
              <a:t>system</a:t>
            </a:r>
          </a:p>
          <a:p>
            <a:endParaRPr lang="en-US" dirty="0"/>
          </a:p>
          <a:p>
            <a:r>
              <a:rPr lang="en-US" dirty="0" smtClean="0"/>
              <a:t>Von </a:t>
            </a:r>
            <a:r>
              <a:rPr lang="en-US" dirty="0" err="1" smtClean="0"/>
              <a:t>Bertalanffy</a:t>
            </a:r>
            <a:r>
              <a:rPr lang="en-US" dirty="0" smtClean="0"/>
              <a:t> explicated GST in his book </a:t>
            </a:r>
            <a:r>
              <a:rPr lang="en-US" dirty="0"/>
              <a:t>"</a:t>
            </a:r>
            <a:r>
              <a:rPr lang="en-US" i="1" dirty="0"/>
              <a:t>General System theory: Foundations, Development, Applications</a:t>
            </a:r>
            <a:r>
              <a:rPr lang="en-US" dirty="0"/>
              <a:t>" </a:t>
            </a:r>
            <a:r>
              <a:rPr lang="en-US" dirty="0"/>
              <a:t>(</a:t>
            </a:r>
            <a:r>
              <a:rPr lang="en-US" dirty="0" smtClean="0"/>
              <a:t>1968) in which he posited that “there </a:t>
            </a:r>
            <a:r>
              <a:rPr lang="en-US" dirty="0"/>
              <a:t>are general aspects, correspondences, and </a:t>
            </a:r>
            <a:r>
              <a:rPr lang="en-US" dirty="0" err="1"/>
              <a:t>isomorphisms</a:t>
            </a:r>
            <a:r>
              <a:rPr lang="en-US" dirty="0"/>
              <a:t> common to ‘systems</a:t>
            </a:r>
            <a:r>
              <a:rPr lang="en-US" dirty="0" smtClean="0"/>
              <a:t>’”. Key concepts of GST involve definitions of open and closed aspects of a system and reversible (</a:t>
            </a:r>
            <a:r>
              <a:rPr lang="en-US" dirty="0" err="1" smtClean="0"/>
              <a:t>irreversiblility</a:t>
            </a:r>
            <a:r>
              <a:rPr lang="en-US" dirty="0" smtClean="0"/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063068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Some tools for analyzing system dynamics in line with GST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dirty="0" err="1" smtClean="0"/>
              <a:t>AnyLogic</a:t>
            </a:r>
            <a:r>
              <a:rPr lang="en-US" dirty="0" smtClean="0"/>
              <a:t> - </a:t>
            </a:r>
            <a:r>
              <a:rPr lang="en-US" dirty="0"/>
              <a:t>Supports system dynamics, agent based and discrete event modeling, allows making hybrid models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Berkeley Madonna – developed by George Oster  - ODEs  and difference equations (initial </a:t>
            </a:r>
            <a:r>
              <a:rPr lang="en-US" dirty="0"/>
              <a:t>conditions and boundary </a:t>
            </a:r>
            <a:r>
              <a:rPr lang="en-US" dirty="0" smtClean="0"/>
              <a:t>value</a:t>
            </a:r>
          </a:p>
          <a:p>
            <a:r>
              <a:rPr lang="en-US" dirty="0" smtClean="0"/>
              <a:t>Simulink – connected with </a:t>
            </a:r>
            <a:r>
              <a:rPr lang="en-US" dirty="0" err="1" smtClean="0"/>
              <a:t>Matlab</a:t>
            </a:r>
            <a:endParaRPr lang="en-US" dirty="0" smtClean="0"/>
          </a:p>
          <a:p>
            <a:r>
              <a:rPr lang="en-US" dirty="0" smtClean="0"/>
              <a:t>Stella - </a:t>
            </a:r>
            <a:r>
              <a:rPr lang="en-US" dirty="0"/>
              <a:t>System dynamics and discrete event modeling with some agent-based capabilities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Vensim</a:t>
            </a:r>
            <a:r>
              <a:rPr lang="en-US" dirty="0" smtClean="0"/>
              <a:t> - </a:t>
            </a:r>
            <a:r>
              <a:rPr lang="en-US" dirty="0"/>
              <a:t>Continuous simulation with stocks and flows, some discrete delay and discrete event functionality.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4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9" y="177017"/>
            <a:ext cx="3977640" cy="3346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7049" y="3574506"/>
            <a:ext cx="178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 Stella model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39" y="2128577"/>
            <a:ext cx="3994048" cy="2790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4397" y="5254294"/>
            <a:ext cx="1786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Berkeley Madonna model</a:t>
            </a:r>
            <a:endParaRPr lang="en-US" dirty="0"/>
          </a:p>
        </p:txBody>
      </p:sp>
      <p:pic>
        <p:nvPicPr>
          <p:cNvPr id="8" name="image16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848578" y="953593"/>
            <a:ext cx="3235570" cy="2746210"/>
          </a:xfrm>
          <a:prstGeom prst="rect">
            <a:avLst/>
          </a:prstGeom>
          <a:ln w="25400">
            <a:solidFill>
              <a:srgbClr val="000000"/>
            </a:solidFill>
            <a:prstDash val="solid"/>
          </a:ln>
        </p:spPr>
      </p:pic>
      <p:sp>
        <p:nvSpPr>
          <p:cNvPr id="10" name="TextBox 9"/>
          <p:cNvSpPr txBox="1"/>
          <p:nvPr/>
        </p:nvSpPr>
        <p:spPr>
          <a:xfrm>
            <a:off x="9573065" y="4140602"/>
            <a:ext cx="1786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 of a </a:t>
            </a:r>
            <a:r>
              <a:rPr lang="en-US" dirty="0" err="1" smtClean="0"/>
              <a:t>Vensim</a:t>
            </a:r>
            <a:r>
              <a:rPr lang="en-US" dirty="0" smtClean="0"/>
              <a:t>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5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0"/>
            <a:ext cx="9411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7" y="682479"/>
            <a:ext cx="10058400" cy="55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851486"/>
            <a:ext cx="10058400" cy="3185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2025" y="4797083"/>
            <a:ext cx="948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R. Turner and R. M. Baker 2019.    Complexity Theory: An Overview with Potential Applications for the Social Sciences Systems 2019, 7(1), 4; https://</a:t>
            </a:r>
            <a:r>
              <a:rPr lang="en-US" dirty="0" err="1"/>
              <a:t>doi.org</a:t>
            </a:r>
            <a:r>
              <a:rPr lang="en-US" dirty="0"/>
              <a:t>/10.3390/systems7010004</a:t>
            </a:r>
          </a:p>
        </p:txBody>
      </p:sp>
    </p:spTree>
    <p:extLst>
      <p:ext uri="{BB962C8B-B14F-4D97-AF65-F5344CB8AC3E}">
        <p14:creationId xmlns:p14="http://schemas.microsoft.com/office/powerpoint/2010/main" val="8003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37" y="154745"/>
            <a:ext cx="5836510" cy="5843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1342" y="6175717"/>
            <a:ext cx="948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Hiroki </a:t>
            </a:r>
            <a:r>
              <a:rPr lang="en-US" dirty="0" err="1"/>
              <a:t>Sayama</a:t>
            </a:r>
            <a:r>
              <a:rPr lang="en-US" dirty="0"/>
              <a:t>, D.Sc. - Created by Hiroki </a:t>
            </a:r>
            <a:r>
              <a:rPr lang="en-US" dirty="0" err="1"/>
              <a:t>Sayama</a:t>
            </a:r>
            <a:r>
              <a:rPr lang="en-US" dirty="0"/>
              <a:t>, D.Sc., Collective Dynamics of Complex Systems (</a:t>
            </a:r>
            <a:r>
              <a:rPr lang="en-US" dirty="0" err="1"/>
              <a:t>CoCo</a:t>
            </a:r>
            <a:r>
              <a:rPr lang="en-US" dirty="0"/>
              <a:t>) Research Group at Binghamton University, State University of New York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435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Characteristics of complex systems (from Paul </a:t>
            </a:r>
            <a:r>
              <a:rPr lang="en-US" sz="2400" b="1" dirty="0" err="1" smtClean="0"/>
              <a:t>Cilliers</a:t>
            </a:r>
            <a:r>
              <a:rPr lang="en-US" sz="2400" b="1" dirty="0" smtClean="0"/>
              <a:t> (1998) </a:t>
            </a:r>
            <a:r>
              <a:rPr lang="en-US" sz="2400" b="1" i="1" dirty="0" smtClean="0"/>
              <a:t>Complexity </a:t>
            </a:r>
            <a:r>
              <a:rPr lang="en-US" sz="2400" b="1" i="1" dirty="0"/>
              <a:t>and Postmodernism: Understanding Complex Systems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8596"/>
            <a:ext cx="10515600" cy="58694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number of elements is sufficiently large that conventional descriptions (e.g. a system of </a:t>
            </a:r>
            <a:r>
              <a:rPr lang="en-US" dirty="0">
                <a:hlinkClick r:id="rId2" tooltip="Differential equation"/>
              </a:rPr>
              <a:t>differential equations</a:t>
            </a:r>
            <a:r>
              <a:rPr lang="en-US" dirty="0"/>
              <a:t>) are not only impractical, but cease to assist in understanding the system. Moreover, the elements interact dynamically, and the interactions can be physical or involve the exchange of information</a:t>
            </a:r>
          </a:p>
          <a:p>
            <a:r>
              <a:rPr lang="en-US" dirty="0"/>
              <a:t>Such interactions are rich, i.e. any element or sub-system in the system is affected by and affects several other elements or sub-systems</a:t>
            </a:r>
          </a:p>
          <a:p>
            <a:r>
              <a:rPr lang="en-US" dirty="0"/>
              <a:t>The interactions are </a:t>
            </a:r>
            <a:r>
              <a:rPr lang="en-US" dirty="0">
                <a:hlinkClick r:id="rId3" tooltip="Non-linear"/>
              </a:rPr>
              <a:t>non-linear</a:t>
            </a:r>
            <a:r>
              <a:rPr lang="en-US" dirty="0"/>
              <a:t>: small changes in inputs, physical interactions or stimuli can cause large effects or very significant changes in outputs</a:t>
            </a:r>
          </a:p>
          <a:p>
            <a:r>
              <a:rPr lang="en-US" dirty="0"/>
              <a:t>Interactions are primarily but not exclusively with immediate </a:t>
            </a:r>
            <a:r>
              <a:rPr lang="en-US" dirty="0" err="1"/>
              <a:t>neighbours</a:t>
            </a:r>
            <a:r>
              <a:rPr lang="en-US" dirty="0"/>
              <a:t> and the nature of the influence is modulated</a:t>
            </a:r>
          </a:p>
          <a:p>
            <a:r>
              <a:rPr lang="en-US" dirty="0"/>
              <a:t>Any interaction can feed back onto itself directly or after a number of intervening stages. Such feedback can vary in quality. This is known as </a:t>
            </a:r>
            <a:r>
              <a:rPr lang="en-US" i="1" dirty="0" err="1"/>
              <a:t>recurrency</a:t>
            </a:r>
            <a:endParaRPr lang="en-US" dirty="0"/>
          </a:p>
          <a:p>
            <a:r>
              <a:rPr lang="en-US" dirty="0"/>
              <a:t>The overall behavior of the system of elements is not predicted by the behavior of the individual elements</a:t>
            </a:r>
          </a:p>
          <a:p>
            <a:r>
              <a:rPr lang="en-US" dirty="0"/>
              <a:t>Such systems may be open and it may be difficult or impossible to define system boundaries</a:t>
            </a:r>
          </a:p>
          <a:p>
            <a:r>
              <a:rPr lang="en-US" dirty="0"/>
              <a:t>Complex systems operate under </a:t>
            </a:r>
            <a:r>
              <a:rPr lang="en-US" dirty="0">
                <a:hlinkClick r:id="rId4" tooltip="Non-equilibrium thermodynamics"/>
              </a:rPr>
              <a:t>far from equilibrium</a:t>
            </a:r>
            <a:r>
              <a:rPr lang="en-US" dirty="0"/>
              <a:t> conditions. There has to be a constant flow of energy to maintain the organization of the system</a:t>
            </a:r>
          </a:p>
          <a:p>
            <a:r>
              <a:rPr lang="en-US" dirty="0"/>
              <a:t>Complex systems have a history. They evolve and their past is co-responsible for their present </a:t>
            </a:r>
            <a:r>
              <a:rPr lang="en-US" dirty="0" err="1"/>
              <a:t>behaviour</a:t>
            </a:r>
            <a:endParaRPr lang="en-US" dirty="0"/>
          </a:p>
          <a:p>
            <a:r>
              <a:rPr lang="en-US" dirty="0"/>
              <a:t>Elements in the system may be ignorant of the </a:t>
            </a:r>
            <a:r>
              <a:rPr lang="en-US" dirty="0" err="1"/>
              <a:t>behaviour</a:t>
            </a:r>
            <a:r>
              <a:rPr lang="en-US" dirty="0"/>
              <a:t> of the system as a whole, responding only to the information or physical stimuli available to them locally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657</Words>
  <Application>Microsoft Macintosh PowerPoint</Application>
  <PresentationFormat>Widescreen</PresentationFormat>
  <Paragraphs>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Mathematical Theories of Everything   More about Complexity Theory</vt:lpstr>
      <vt:lpstr>Ludwig von Bertalanffy</vt:lpstr>
      <vt:lpstr>Some tools for analyzing system dynamics in line with GST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Characteristics of complex systems (from Paul Cilliers (1998) Complexity and Postmodernism: Understanding Complex Systems</vt:lpstr>
      <vt:lpstr>Principal Concepts in CAS from Robert Axelrod and Michael Cohen (Harnessing Complexity 1999)</vt:lpstr>
      <vt:lpstr>Defining and Measuring Complexity (Melanie Mitchell (Chap. 7 of Complexity a Guided Tour)</vt:lpstr>
      <vt:lpstr>Some centers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Big Ideas of Applied Math over the Past century</dc:title>
  <dc:creator>Microsoft Office User</dc:creator>
  <cp:lastModifiedBy>Lou Gross</cp:lastModifiedBy>
  <cp:revision>111</cp:revision>
  <dcterms:created xsi:type="dcterms:W3CDTF">2016-08-24T16:56:40Z</dcterms:created>
  <dcterms:modified xsi:type="dcterms:W3CDTF">2019-11-18T04:08:29Z</dcterms:modified>
</cp:coreProperties>
</file>