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77" r:id="rId2"/>
    <p:sldId id="336" r:id="rId3"/>
    <p:sldId id="337" r:id="rId4"/>
    <p:sldId id="338" r:id="rId5"/>
    <p:sldId id="326" r:id="rId6"/>
    <p:sldId id="328" r:id="rId7"/>
    <p:sldId id="334" r:id="rId8"/>
    <p:sldId id="335" r:id="rId9"/>
    <p:sldId id="330" r:id="rId10"/>
    <p:sldId id="331" r:id="rId11"/>
    <p:sldId id="332" r:id="rId12"/>
    <p:sldId id="339" r:id="rId13"/>
    <p:sldId id="340" r:id="rId14"/>
    <p:sldId id="341" r:id="rId15"/>
    <p:sldId id="342" r:id="rId16"/>
    <p:sldId id="343" r:id="rId17"/>
    <p:sldId id="344" r:id="rId18"/>
    <p:sldId id="345" r:id="rId19"/>
    <p:sldId id="346" r:id="rId20"/>
    <p:sldId id="347" r:id="rId21"/>
    <p:sldId id="333" r:id="rId22"/>
    <p:sldId id="34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Louis J" initials="GLJ" lastIdx="1" clrIdx="0">
    <p:extLst>
      <p:ext uri="{19B8F6BF-5375-455C-9EA6-DF929625EA0E}">
        <p15:presenceInfo xmlns:p15="http://schemas.microsoft.com/office/powerpoint/2012/main" userId="S::lgross@utk.edu::56d99857-4224-44aa-8bb9-cb76be377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778"/>
  </p:normalViewPr>
  <p:slideViewPr>
    <p:cSldViewPr snapToGrid="0" snapToObjects="1">
      <p:cViewPr varScale="1">
        <p:scale>
          <a:sx n="102" d="100"/>
          <a:sy n="102" d="100"/>
        </p:scale>
        <p:origin x="19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8T05:17:48.822"/>
    </inkml:context>
    <inkml:brush xml:id="br0">
      <inkml:brushProperty name="width" value="0.05" units="cm"/>
      <inkml:brushProperty name="height" value="0.0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08812-BCCD-9543-BDE1-B97261427611}" type="datetimeFigureOut">
              <a:rPr lang="en-US" smtClean="0"/>
              <a:t>10/7/20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33C4-F5A6-D64C-B472-5E105293198D}" type="slidenum">
              <a:rPr lang="en-US" smtClean="0"/>
              <a:t>‹#›</a:t>
            </a:fld>
            <a:endParaRPr lang="en-US"/>
          </a:p>
        </p:txBody>
      </p:sp>
    </p:spTree>
    <p:extLst>
      <p:ext uri="{BB962C8B-B14F-4D97-AF65-F5344CB8AC3E}">
        <p14:creationId xmlns:p14="http://schemas.microsoft.com/office/powerpoint/2010/main" val="37095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99078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1653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5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7A24D-02F1-0D40-9F43-8EE6978048E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4548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A24D-02F1-0D40-9F43-8EE6978048E0}"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064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A24D-02F1-0D40-9F43-8EE6978048E0}" type="datetimeFigureOut">
              <a:rPr lang="en-US" smtClean="0"/>
              <a:t>10/7/20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809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A24D-02F1-0D40-9F43-8EE6978048E0}" type="datetimeFigureOut">
              <a:rPr lang="en-US" smtClean="0"/>
              <a:t>10/7/20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7046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A24D-02F1-0D40-9F43-8EE6978048E0}" type="datetimeFigureOut">
              <a:rPr lang="en-US" smtClean="0"/>
              <a:t>10/7/20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71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8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34440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A24D-02F1-0D40-9F43-8EE6978048E0}" type="datetimeFigureOut">
              <a:rPr lang="en-US" smtClean="0"/>
              <a:t>10/7/20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F662-3B32-6148-ACEC-981A337A9BFD}" type="slidenum">
              <a:rPr lang="en-US" smtClean="0"/>
              <a:t>‹#›</a:t>
            </a:fld>
            <a:endParaRPr lang="en-US"/>
          </a:p>
        </p:txBody>
      </p:sp>
    </p:spTree>
    <p:extLst>
      <p:ext uri="{BB962C8B-B14F-4D97-AF65-F5344CB8AC3E}">
        <p14:creationId xmlns:p14="http://schemas.microsoft.com/office/powerpoint/2010/main" val="134064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t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844239" y="5847368"/>
            <a:ext cx="7782540" cy="830997"/>
          </a:xfrm>
          <a:prstGeom prst="rect">
            <a:avLst/>
          </a:prstGeom>
          <a:noFill/>
        </p:spPr>
        <p:txBody>
          <a:bodyPr wrap="square" rtlCol="0">
            <a:spAutoFit/>
          </a:bodyPr>
          <a:lstStyle/>
          <a:p>
            <a:r>
              <a:rPr lang="en-US" sz="1600" dirty="0"/>
              <a:t>Dalziel, Morales, and Fryxell. 2008. Fitting Probability Distributions to Animal Movement Trajectories: Using Artificial Neural Networks to Link Distance, Resources, and Memory. American Naturalist 172(2):248-258</a:t>
            </a:r>
          </a:p>
        </p:txBody>
      </p:sp>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756557" y="595133"/>
            <a:ext cx="7630886" cy="870857"/>
          </a:xfrm>
        </p:spPr>
        <p:txBody>
          <a:bodyPr>
            <a:normAutofit fontScale="90000"/>
          </a:bodyPr>
          <a:lstStyle/>
          <a:p>
            <a:r>
              <a:rPr lang="en-US" sz="2800" b="1" dirty="0"/>
              <a:t>Math/EEB 589 - Mathematics of Machine Learning Methods in Ecology and Environmental Science</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pic>
        <p:nvPicPr>
          <p:cNvPr id="5" name="Picture 4" descr="Diagram&#10;&#10;Description automatically generated">
            <a:extLst>
              <a:ext uri="{FF2B5EF4-FFF2-40B4-BE49-F238E27FC236}">
                <a16:creationId xmlns:a16="http://schemas.microsoft.com/office/drawing/2014/main" id="{65EA4BD1-C490-AC49-BC8C-DEAF408ED10D}"/>
              </a:ext>
            </a:extLst>
          </p:cNvPr>
          <p:cNvPicPr>
            <a:picLocks noChangeAspect="1"/>
          </p:cNvPicPr>
          <p:nvPr/>
        </p:nvPicPr>
        <p:blipFill>
          <a:blip r:embed="rId2"/>
          <a:stretch>
            <a:fillRect/>
          </a:stretch>
        </p:blipFill>
        <p:spPr>
          <a:xfrm>
            <a:off x="1483026" y="1462858"/>
            <a:ext cx="6504965" cy="4331276"/>
          </a:xfrm>
          <a:prstGeom prst="rect">
            <a:avLst/>
          </a:prstGeom>
        </p:spPr>
      </p:pic>
    </p:spTree>
    <p:extLst>
      <p:ext uri="{BB962C8B-B14F-4D97-AF65-F5344CB8AC3E}">
        <p14:creationId xmlns:p14="http://schemas.microsoft.com/office/powerpoint/2010/main" val="322245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fontScale="92500"/>
              </a:bodyPr>
              <a:lstStyle/>
              <a:p>
                <a:pPr marL="0" indent="0">
                  <a:buNone/>
                </a:pPr>
                <a:r>
                  <a:rPr lang="en-US" sz="2400" i="1" dirty="0"/>
                  <a:t>Kernel methods:</a:t>
                </a:r>
              </a:p>
              <a:p>
                <a:pPr marL="0" indent="0">
                  <a:buNone/>
                </a:pPr>
                <a:r>
                  <a:rPr lang="en-US" sz="2400" i="1" dirty="0"/>
                  <a:t>Naively, without assuming a particular distribution for the posterior distributions, a good estimate of the underlying distribution is given by the sample histograms from the training set. But this isn’t “smooth” so a standard approach is to smooth the data by using a kernel function K(x) whose integral over the measurement space (e.g. integral over x) is one. Then an estimate of the posterior is </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𝒯</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𝑘</m:t>
                              </m:r>
                            </m:sub>
                          </m:sSub>
                        </m:den>
                      </m:f>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𝑘</m:t>
                              </m:r>
                            </m:sub>
                          </m:sSub>
                        </m:sup>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h</m:t>
                              </m:r>
                            </m:den>
                          </m:f>
                          <m:r>
                            <a:rPr lang="en-US" sz="2400" b="0" i="1" smtClean="0">
                              <a:latin typeface="Cambria Math" panose="02040503050406030204" pitchFamily="18" charset="0"/>
                              <a:ea typeface="Cambria Math" panose="02040503050406030204" pitchFamily="18" charset="0"/>
                            </a:rPr>
                            <m:t>𝐾</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𝑖</m:t>
                                  </m:r>
                                </m:sub>
                              </m:sSub>
                            </m:num>
                            <m:den>
                              <m:r>
                                <a:rPr lang="en-US" sz="2400" b="0" i="1" smtClean="0">
                                  <a:latin typeface="Cambria Math" panose="02040503050406030204" pitchFamily="18" charset="0"/>
                                  <a:ea typeface="Cambria Math" panose="02040503050406030204" pitchFamily="18" charset="0"/>
                                </a:rPr>
                                <m:t>h</m:t>
                              </m:r>
                            </m:den>
                          </m:f>
                        </m:e>
                      </m:nary>
                      <m:r>
                        <a:rPr lang="en-US" sz="2400" b="0" i="1" smtClean="0">
                          <a:latin typeface="Cambria Math" panose="02040503050406030204" pitchFamily="18" charset="0"/>
                          <a:ea typeface="Cambria Math" panose="02040503050406030204" pitchFamily="18" charset="0"/>
                        </a:rPr>
                        <m:t>)</m:t>
                      </m:r>
                    </m:oMath>
                  </m:oMathPara>
                </a14:m>
                <a:endParaRPr lang="en-US" sz="2400" i="1" dirty="0"/>
              </a:p>
              <a:p>
                <a:pPr marL="0" indent="0">
                  <a:buNone/>
                </a:pPr>
                <a:r>
                  <a:rPr lang="en-US" sz="2400" i="1" dirty="0"/>
                  <a:t>Where h is the bandwidth that controls the level of smoothness and K could be triangular, Gaussian, uniform, etc. and </a:t>
                </a:r>
                <a:r>
                  <a:rPr lang="en-US" sz="2400" i="1" dirty="0" err="1"/>
                  <a:t>n</a:t>
                </a:r>
                <a:r>
                  <a:rPr lang="en-US" sz="2400" i="1" baseline="-25000" dirty="0" err="1"/>
                  <a:t>k</a:t>
                </a:r>
                <a:r>
                  <a:rPr lang="en-US" sz="2400" i="1" dirty="0"/>
                  <a:t> gives the number of elements of the kth type in the training set</a:t>
                </a:r>
              </a:p>
            </p:txBody>
          </p:sp>
        </mc:Choice>
        <mc:Fallback>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965" t="-2041" r="-482" b="-1107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Tree>
    <p:extLst>
      <p:ext uri="{BB962C8B-B14F-4D97-AF65-F5344CB8AC3E}">
        <p14:creationId xmlns:p14="http://schemas.microsoft.com/office/powerpoint/2010/main" val="5357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fontScale="92500" lnSpcReduction="20000"/>
              </a:bodyPr>
              <a:lstStyle/>
              <a:p>
                <a:pPr marL="0" indent="0">
                  <a:buNone/>
                </a:pPr>
                <a:r>
                  <a:rPr lang="en-US" sz="2400" i="1" dirty="0"/>
                  <a:t>Kernel methods:</a:t>
                </a:r>
              </a:p>
              <a:p>
                <a:pPr marL="0" indent="0">
                  <a:buNone/>
                </a:pPr>
                <a:r>
                  <a:rPr lang="en-US" sz="2400" i="1" dirty="0"/>
                  <a:t>In cases with many dimensions for the measurement space of objects, there will be lots of empty space in that the objects only occur in a very small fraction of the total measurement space. This implies using a very large value of h, the bandwidth, or using some other assumptions about the measurement space. A simple one is to assume that the measurements  are independent, leading to what is called the “naïve Bayes classifier”, which assumes, conditional on a class, the measurements are independent</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𝒯</m:t>
                          </m:r>
                        </m:e>
                      </m:d>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𝐾</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𝑗</m:t>
                              </m:r>
                            </m:sub>
                          </m:sSub>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𝒯</m:t>
                      </m:r>
                      <m:r>
                        <a:rPr lang="en-US" sz="2400" b="0" i="1" smtClean="0">
                          <a:latin typeface="Cambria Math" panose="02040503050406030204" pitchFamily="18" charset="0"/>
                          <a:ea typeface="Cambria Math" panose="02040503050406030204" pitchFamily="18" charset="0"/>
                        </a:rPr>
                        <m:t>)</m:t>
                      </m:r>
                    </m:oMath>
                  </m:oMathPara>
                </a14:m>
                <a:endParaRPr lang="en-US" sz="2400" i="1" dirty="0"/>
              </a:p>
              <a:p>
                <a:pPr marL="0" indent="0">
                  <a:buNone/>
                </a:pPr>
                <a:r>
                  <a:rPr lang="en-US" sz="2400" i="1" dirty="0"/>
                  <a:t>Where here the individual class conditional densities are estimated from a one-d kernel density estimate. The original naïve Bayes classifier assumed independent normal distributions for each of the class conditional distributions. </a:t>
                </a:r>
              </a:p>
            </p:txBody>
          </p:sp>
        </mc:Choice>
        <mc:Fallback>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965" t="-2915" r="-1608" b="-11953"/>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Tree>
    <p:extLst>
      <p:ext uri="{BB962C8B-B14F-4D97-AF65-F5344CB8AC3E}">
        <p14:creationId xmlns:p14="http://schemas.microsoft.com/office/powerpoint/2010/main" val="113658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40968" y="1253331"/>
            <a:ext cx="7886700" cy="4351338"/>
          </a:xfrm>
        </p:spPr>
        <p:txBody>
          <a:bodyPr>
            <a:normAutofit lnSpcReduction="10000"/>
          </a:bodyPr>
          <a:lstStyle/>
          <a:p>
            <a:pPr marL="0" indent="0">
              <a:buNone/>
            </a:pPr>
            <a:r>
              <a:rPr lang="en-US" sz="2400" i="1" dirty="0"/>
              <a:t>Kernel methods: nearest-neighbor methods</a:t>
            </a:r>
          </a:p>
          <a:p>
            <a:pPr marL="0" indent="0">
              <a:buNone/>
            </a:pPr>
            <a:r>
              <a:rPr lang="en-US" sz="2400" i="1" dirty="0"/>
              <a:t>A simple method is to assume a uniform kernel over the nearest r objects and zero elsewhere and then estimate the posterior distribution as the proportion of each class among the nearest r objects. A basic rule to classify a new object with feature x</a:t>
            </a:r>
            <a:r>
              <a:rPr lang="en-US" sz="2400" i="1" baseline="-25000" dirty="0"/>
              <a:t>0</a:t>
            </a:r>
            <a:r>
              <a:rPr lang="en-US" sz="2400" i="1" dirty="0"/>
              <a:t> is to (1) determine the r nearest neighbors in the training set (perhaps using a Euclidean metric) and (2) classify the object as the class with the majority of the r nearest neighbors. If r = 1 this divides the measurement space into the Dirichlet tessellation of the data points and every new object is classified as the type of the cell it falls in. </a:t>
            </a:r>
          </a:p>
          <a:p>
            <a:pPr marL="0" indent="0">
              <a:buNone/>
            </a:pPr>
            <a:r>
              <a:rPr lang="en-US" sz="2400" i="1" dirty="0"/>
              <a:t>This classifier has the advantage of having very flexible boundaries of the classifier in the feature space.</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Tree>
    <p:extLst>
      <p:ext uri="{BB962C8B-B14F-4D97-AF65-F5344CB8AC3E}">
        <p14:creationId xmlns:p14="http://schemas.microsoft.com/office/powerpoint/2010/main" val="104706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40968" y="1253331"/>
            <a:ext cx="7886700" cy="4351338"/>
          </a:xfrm>
        </p:spPr>
        <p:txBody>
          <a:bodyPr>
            <a:normAutofit/>
          </a:bodyPr>
          <a:lstStyle/>
          <a:p>
            <a:pPr marL="0" indent="0">
              <a:buNone/>
            </a:pPr>
            <a:r>
              <a:rPr lang="en-US" sz="2400" i="1" dirty="0"/>
              <a:t>Classification trees:</a:t>
            </a:r>
          </a:p>
          <a:p>
            <a:pPr marL="0" indent="0">
              <a:buNone/>
            </a:pPr>
            <a:r>
              <a:rPr lang="en-US" sz="2400" i="1" dirty="0"/>
              <a:t>Objective is to partition the feature space into hypercubes and assign a class to each hypercube. The hypercubes are chosen by making a set of binary splits of each feature space and counting the errors along each branch. The objective is to split the feature space so that most members of the same class are on the same branch (which represents a hypercube). Too many splits would lead to a single object only in each hypercube (an extreme example of overfitting), so there are methods to prune the tree once a tree construction </a:t>
            </a:r>
            <a:r>
              <a:rPr lang="en-US" sz="2400" i="1" dirty="0" err="1"/>
              <a:t>metyhod</a:t>
            </a:r>
            <a:r>
              <a:rPr lang="en-US" sz="2400" i="1" dirty="0"/>
              <a:t> is chosen.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Tree>
    <p:extLst>
      <p:ext uri="{BB962C8B-B14F-4D97-AF65-F5344CB8AC3E}">
        <p14:creationId xmlns:p14="http://schemas.microsoft.com/office/powerpoint/2010/main" val="240245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48192-89F1-534E-9098-BE2B491631EE}"/>
              </a:ext>
            </a:extLst>
          </p:cNvPr>
          <p:cNvSpPr>
            <a:spLocks noGrp="1"/>
          </p:cNvSpPr>
          <p:nvPr>
            <p:ph idx="1"/>
          </p:nvPr>
        </p:nvSpPr>
        <p:spPr>
          <a:xfrm>
            <a:off x="628650" y="222293"/>
            <a:ext cx="7886700" cy="616950"/>
          </a:xfrm>
        </p:spPr>
        <p:txBody>
          <a:bodyPr/>
          <a:lstStyle/>
          <a:p>
            <a:pPr marL="0" indent="0">
              <a:buNone/>
            </a:pPr>
            <a:r>
              <a:rPr lang="en-US" dirty="0"/>
              <a:t>Simple classification tree example for Iris Data</a:t>
            </a:r>
          </a:p>
        </p:txBody>
      </p:sp>
      <p:pic>
        <p:nvPicPr>
          <p:cNvPr id="5" name="Picture 4" descr="Chart, scatter chart&#10;&#10;Description automatically generated">
            <a:extLst>
              <a:ext uri="{FF2B5EF4-FFF2-40B4-BE49-F238E27FC236}">
                <a16:creationId xmlns:a16="http://schemas.microsoft.com/office/drawing/2014/main" id="{959EA333-7CD2-B54F-AC23-AFA2FECFBDDD}"/>
              </a:ext>
            </a:extLst>
          </p:cNvPr>
          <p:cNvPicPr>
            <a:picLocks noChangeAspect="1"/>
          </p:cNvPicPr>
          <p:nvPr/>
        </p:nvPicPr>
        <p:blipFill>
          <a:blip r:embed="rId2"/>
          <a:stretch>
            <a:fillRect/>
          </a:stretch>
        </p:blipFill>
        <p:spPr>
          <a:xfrm>
            <a:off x="350730" y="839243"/>
            <a:ext cx="4684734" cy="3513551"/>
          </a:xfrm>
          <a:prstGeom prst="rect">
            <a:avLst/>
          </a:prstGeom>
        </p:spPr>
      </p:pic>
      <mc:AlternateContent xmlns:mc="http://schemas.openxmlformats.org/markup-compatibility/2006">
        <mc:Choice xmlns:p14="http://schemas.microsoft.com/office/powerpoint/2010/main" Requires="p14">
          <p:contentPart p14:bwMode="auto" r:id="rId3">
            <p14:nvContentPartPr>
              <p14:cNvPr id="14" name="Ink 13">
                <a:extLst>
                  <a:ext uri="{FF2B5EF4-FFF2-40B4-BE49-F238E27FC236}">
                    <a16:creationId xmlns:a16="http://schemas.microsoft.com/office/drawing/2014/main" id="{AB45BD9C-0709-F343-BEB1-02E0E9A42F75}"/>
                  </a:ext>
                </a:extLst>
              </p14:cNvPr>
              <p14:cNvContentPartPr/>
              <p14:nvPr/>
            </p14:nvContentPartPr>
            <p14:xfrm>
              <a:off x="3251628" y="2196335"/>
              <a:ext cx="360" cy="360"/>
            </p14:xfrm>
          </p:contentPart>
        </mc:Choice>
        <mc:Fallback>
          <p:pic>
            <p:nvPicPr>
              <p:cNvPr id="14" name="Ink 13">
                <a:extLst>
                  <a:ext uri="{FF2B5EF4-FFF2-40B4-BE49-F238E27FC236}">
                    <a16:creationId xmlns:a16="http://schemas.microsoft.com/office/drawing/2014/main" id="{AB45BD9C-0709-F343-BEB1-02E0E9A42F75}"/>
                  </a:ext>
                </a:extLst>
              </p:cNvPr>
              <p:cNvPicPr/>
              <p:nvPr/>
            </p:nvPicPr>
            <p:blipFill>
              <a:blip r:embed="rId4"/>
              <a:stretch>
                <a:fillRect/>
              </a:stretch>
            </p:blipFill>
            <p:spPr>
              <a:xfrm>
                <a:off x="3242628" y="2187695"/>
                <a:ext cx="18000" cy="18000"/>
              </a:xfrm>
              <a:prstGeom prst="rect">
                <a:avLst/>
              </a:prstGeom>
            </p:spPr>
          </p:pic>
        </mc:Fallback>
      </mc:AlternateContent>
      <p:cxnSp>
        <p:nvCxnSpPr>
          <p:cNvPr id="16" name="Straight Connector 15">
            <a:extLst>
              <a:ext uri="{FF2B5EF4-FFF2-40B4-BE49-F238E27FC236}">
                <a16:creationId xmlns:a16="http://schemas.microsoft.com/office/drawing/2014/main" id="{E2978D30-69BB-A548-8817-60B19C5BFC5A}"/>
              </a:ext>
            </a:extLst>
          </p:cNvPr>
          <p:cNvCxnSpPr>
            <a:cxnSpLocks/>
          </p:cNvCxnSpPr>
          <p:nvPr/>
        </p:nvCxnSpPr>
        <p:spPr>
          <a:xfrm>
            <a:off x="2693097" y="1114816"/>
            <a:ext cx="0" cy="279330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3636021-02BA-A540-83AB-4C159AFB40E9}"/>
              </a:ext>
            </a:extLst>
          </p:cNvPr>
          <p:cNvCxnSpPr>
            <a:cxnSpLocks/>
          </p:cNvCxnSpPr>
          <p:nvPr/>
        </p:nvCxnSpPr>
        <p:spPr>
          <a:xfrm>
            <a:off x="2693097" y="2859252"/>
            <a:ext cx="1878903"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36" name="Group 35">
            <a:extLst>
              <a:ext uri="{FF2B5EF4-FFF2-40B4-BE49-F238E27FC236}">
                <a16:creationId xmlns:a16="http://schemas.microsoft.com/office/drawing/2014/main" id="{675AD750-3D71-AA46-AC84-6725D09C124B}"/>
              </a:ext>
            </a:extLst>
          </p:cNvPr>
          <p:cNvGrpSpPr/>
          <p:nvPr/>
        </p:nvGrpSpPr>
        <p:grpSpPr>
          <a:xfrm>
            <a:off x="5363230" y="1651639"/>
            <a:ext cx="3308957" cy="3047445"/>
            <a:chOff x="5851745" y="1827003"/>
            <a:chExt cx="3308957" cy="3047445"/>
          </a:xfrm>
        </p:grpSpPr>
        <p:cxnSp>
          <p:nvCxnSpPr>
            <p:cNvPr id="21" name="Straight Connector 20">
              <a:extLst>
                <a:ext uri="{FF2B5EF4-FFF2-40B4-BE49-F238E27FC236}">
                  <a16:creationId xmlns:a16="http://schemas.microsoft.com/office/drawing/2014/main" id="{D9B54D43-434E-2149-8AA1-ECCFD626911E}"/>
                </a:ext>
              </a:extLst>
            </p:cNvPr>
            <p:cNvCxnSpPr/>
            <p:nvPr/>
          </p:nvCxnSpPr>
          <p:spPr>
            <a:xfrm>
              <a:off x="6438378" y="2229633"/>
              <a:ext cx="1390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DDE851-E93C-A742-845B-75D47A676249}"/>
                </a:ext>
              </a:extLst>
            </p:cNvPr>
            <p:cNvCxnSpPr/>
            <p:nvPr/>
          </p:nvCxnSpPr>
          <p:spPr>
            <a:xfrm>
              <a:off x="7242132" y="3429000"/>
              <a:ext cx="1390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2394E1D-5D1D-E246-9FF7-175D89E789B7}"/>
                </a:ext>
              </a:extLst>
            </p:cNvPr>
            <p:cNvSpPr txBox="1"/>
            <p:nvPr/>
          </p:nvSpPr>
          <p:spPr>
            <a:xfrm>
              <a:off x="6726475" y="1827003"/>
              <a:ext cx="814193" cy="369332"/>
            </a:xfrm>
            <a:prstGeom prst="rect">
              <a:avLst/>
            </a:prstGeom>
            <a:noFill/>
          </p:spPr>
          <p:txBody>
            <a:bodyPr wrap="square" rtlCol="0">
              <a:spAutoFit/>
            </a:bodyPr>
            <a:lstStyle/>
            <a:p>
              <a:r>
                <a:rPr lang="en-US" dirty="0"/>
                <a:t>SL &lt; 6</a:t>
              </a:r>
            </a:p>
          </p:txBody>
        </p:sp>
        <p:cxnSp>
          <p:nvCxnSpPr>
            <p:cNvPr id="25" name="Straight Connector 24">
              <a:extLst>
                <a:ext uri="{FF2B5EF4-FFF2-40B4-BE49-F238E27FC236}">
                  <a16:creationId xmlns:a16="http://schemas.microsoft.com/office/drawing/2014/main" id="{9F6DE344-46CD-9145-8285-463F243F7C71}"/>
                </a:ext>
              </a:extLst>
            </p:cNvPr>
            <p:cNvCxnSpPr/>
            <p:nvPr/>
          </p:nvCxnSpPr>
          <p:spPr>
            <a:xfrm>
              <a:off x="6438378" y="2229633"/>
              <a:ext cx="0" cy="7014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238AC6A-569E-CC4F-95A6-BC71AEB0FADC}"/>
                </a:ext>
              </a:extLst>
            </p:cNvPr>
            <p:cNvSpPr txBox="1"/>
            <p:nvPr/>
          </p:nvSpPr>
          <p:spPr>
            <a:xfrm>
              <a:off x="5851745" y="3026281"/>
              <a:ext cx="1100200" cy="646331"/>
            </a:xfrm>
            <a:prstGeom prst="rect">
              <a:avLst/>
            </a:prstGeom>
            <a:noFill/>
          </p:spPr>
          <p:txBody>
            <a:bodyPr wrap="square" rtlCol="0">
              <a:spAutoFit/>
            </a:bodyPr>
            <a:lstStyle/>
            <a:p>
              <a:r>
                <a:rPr lang="en-US" dirty="0" err="1"/>
                <a:t>setosa</a:t>
              </a:r>
              <a:endParaRPr lang="en-US" dirty="0"/>
            </a:p>
            <a:p>
              <a:r>
                <a:rPr lang="en-US" dirty="0"/>
                <a:t>(50/25/8)</a:t>
              </a:r>
            </a:p>
          </p:txBody>
        </p:sp>
        <p:cxnSp>
          <p:nvCxnSpPr>
            <p:cNvPr id="27" name="Straight Connector 26">
              <a:extLst>
                <a:ext uri="{FF2B5EF4-FFF2-40B4-BE49-F238E27FC236}">
                  <a16:creationId xmlns:a16="http://schemas.microsoft.com/office/drawing/2014/main" id="{22FF162F-5226-E144-BB1C-39CD45052005}"/>
                </a:ext>
              </a:extLst>
            </p:cNvPr>
            <p:cNvCxnSpPr/>
            <p:nvPr/>
          </p:nvCxnSpPr>
          <p:spPr>
            <a:xfrm>
              <a:off x="7256746" y="3429000"/>
              <a:ext cx="0" cy="7014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37299A9-86C3-D046-B5EE-E32FD273AAB4}"/>
                </a:ext>
              </a:extLst>
            </p:cNvPr>
            <p:cNvCxnSpPr/>
            <p:nvPr/>
          </p:nvCxnSpPr>
          <p:spPr>
            <a:xfrm>
              <a:off x="8647135" y="3429000"/>
              <a:ext cx="0" cy="7014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F8F390-9C15-4C4F-BD6C-E866A0C92689}"/>
                </a:ext>
              </a:extLst>
            </p:cNvPr>
            <p:cNvCxnSpPr>
              <a:cxnSpLocks/>
            </p:cNvCxnSpPr>
            <p:nvPr/>
          </p:nvCxnSpPr>
          <p:spPr>
            <a:xfrm>
              <a:off x="7828767" y="2247377"/>
              <a:ext cx="0" cy="1102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A129D01-139A-164C-865C-0526C66D0A10}"/>
                </a:ext>
              </a:extLst>
            </p:cNvPr>
            <p:cNvSpPr txBox="1"/>
            <p:nvPr/>
          </p:nvSpPr>
          <p:spPr>
            <a:xfrm>
              <a:off x="7382007" y="3034616"/>
              <a:ext cx="987472" cy="369332"/>
            </a:xfrm>
            <a:prstGeom prst="rect">
              <a:avLst/>
            </a:prstGeom>
            <a:noFill/>
          </p:spPr>
          <p:txBody>
            <a:bodyPr wrap="square" rtlCol="0">
              <a:spAutoFit/>
            </a:bodyPr>
            <a:lstStyle/>
            <a:p>
              <a:r>
                <a:rPr lang="en-US" dirty="0"/>
                <a:t>SW &lt; 3</a:t>
              </a:r>
            </a:p>
          </p:txBody>
        </p:sp>
        <p:sp>
          <p:nvSpPr>
            <p:cNvPr id="33" name="TextBox 32">
              <a:extLst>
                <a:ext uri="{FF2B5EF4-FFF2-40B4-BE49-F238E27FC236}">
                  <a16:creationId xmlns:a16="http://schemas.microsoft.com/office/drawing/2014/main" id="{F300AAE1-E656-E14E-801F-ABF82635C95A}"/>
                </a:ext>
              </a:extLst>
            </p:cNvPr>
            <p:cNvSpPr txBox="1"/>
            <p:nvPr/>
          </p:nvSpPr>
          <p:spPr>
            <a:xfrm>
              <a:off x="6526065" y="4146093"/>
              <a:ext cx="1244248" cy="646331"/>
            </a:xfrm>
            <a:prstGeom prst="rect">
              <a:avLst/>
            </a:prstGeom>
            <a:noFill/>
          </p:spPr>
          <p:txBody>
            <a:bodyPr wrap="square" rtlCol="0">
              <a:spAutoFit/>
            </a:bodyPr>
            <a:lstStyle/>
            <a:p>
              <a:r>
                <a:rPr lang="en-US" dirty="0"/>
                <a:t>versicolor</a:t>
              </a:r>
            </a:p>
            <a:p>
              <a:r>
                <a:rPr lang="en-US" dirty="0"/>
                <a:t>(0/21/14)</a:t>
              </a:r>
            </a:p>
          </p:txBody>
        </p:sp>
        <p:sp>
          <p:nvSpPr>
            <p:cNvPr id="34" name="TextBox 33">
              <a:extLst>
                <a:ext uri="{FF2B5EF4-FFF2-40B4-BE49-F238E27FC236}">
                  <a16:creationId xmlns:a16="http://schemas.microsoft.com/office/drawing/2014/main" id="{772F642D-06A2-674D-898B-2438D8E7C8C0}"/>
                </a:ext>
              </a:extLst>
            </p:cNvPr>
            <p:cNvSpPr txBox="1"/>
            <p:nvPr/>
          </p:nvSpPr>
          <p:spPr>
            <a:xfrm>
              <a:off x="8029188" y="4228117"/>
              <a:ext cx="1131514" cy="646331"/>
            </a:xfrm>
            <a:prstGeom prst="rect">
              <a:avLst/>
            </a:prstGeom>
            <a:noFill/>
          </p:spPr>
          <p:txBody>
            <a:bodyPr wrap="square" rtlCol="0">
              <a:spAutoFit/>
            </a:bodyPr>
            <a:lstStyle/>
            <a:p>
              <a:r>
                <a:rPr lang="en-US" dirty="0"/>
                <a:t>virginica</a:t>
              </a:r>
            </a:p>
            <a:p>
              <a:r>
                <a:rPr lang="en-US" dirty="0"/>
                <a:t>(0/4/28)</a:t>
              </a:r>
            </a:p>
          </p:txBody>
        </p:sp>
      </p:grpSp>
      <p:sp>
        <p:nvSpPr>
          <p:cNvPr id="37" name="TextBox 36">
            <a:extLst>
              <a:ext uri="{FF2B5EF4-FFF2-40B4-BE49-F238E27FC236}">
                <a16:creationId xmlns:a16="http://schemas.microsoft.com/office/drawing/2014/main" id="{EF36AB8A-4E97-F043-85FB-8A09CBB9D1BC}"/>
              </a:ext>
            </a:extLst>
          </p:cNvPr>
          <p:cNvSpPr txBox="1"/>
          <p:nvPr/>
        </p:nvSpPr>
        <p:spPr>
          <a:xfrm>
            <a:off x="789140" y="5260932"/>
            <a:ext cx="7091824" cy="923330"/>
          </a:xfrm>
          <a:prstGeom prst="rect">
            <a:avLst/>
          </a:prstGeom>
          <a:noFill/>
        </p:spPr>
        <p:txBody>
          <a:bodyPr wrap="square" rtlCol="0">
            <a:spAutoFit/>
          </a:bodyPr>
          <a:lstStyle/>
          <a:p>
            <a:r>
              <a:rPr lang="en-US" dirty="0"/>
              <a:t>So this is a rooted tree with each terminal node having a vector of the number of assignments in the training set along that branch, and each branch specifies a  hypercube </a:t>
            </a:r>
          </a:p>
        </p:txBody>
      </p:sp>
    </p:spTree>
    <p:extLst>
      <p:ext uri="{BB962C8B-B14F-4D97-AF65-F5344CB8AC3E}">
        <p14:creationId xmlns:p14="http://schemas.microsoft.com/office/powerpoint/2010/main" val="392026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40968" y="1034754"/>
            <a:ext cx="7886700" cy="1762001"/>
          </a:xfrm>
        </p:spPr>
        <p:txBody>
          <a:bodyPr>
            <a:normAutofit fontScale="85000" lnSpcReduction="20000"/>
          </a:bodyPr>
          <a:lstStyle/>
          <a:p>
            <a:pPr marL="0" indent="0">
              <a:buNone/>
            </a:pPr>
            <a:r>
              <a:rPr lang="en-US" sz="2400" i="1" dirty="0"/>
              <a:t>Classification trees:</a:t>
            </a:r>
          </a:p>
          <a:p>
            <a:pPr marL="0" indent="0">
              <a:buNone/>
            </a:pPr>
            <a:r>
              <a:rPr lang="en-US" sz="2400" i="1" dirty="0"/>
              <a:t>The method requires deciding how to choose each split. Typically uses a one-step look ahead to choose the best split based on the Gini index or the cross entropy.  At each node v of the tree there is a probability distribution across the classes </a:t>
            </a:r>
            <a:r>
              <a:rPr lang="en-US" sz="2400" i="1" dirty="0" err="1"/>
              <a:t>p</a:t>
            </a:r>
            <a:r>
              <a:rPr lang="en-US" sz="2400" i="1" baseline="-25000" dirty="0" err="1"/>
              <a:t>v,k</a:t>
            </a:r>
            <a:r>
              <a:rPr lang="en-US" sz="2400" i="1" dirty="0"/>
              <a:t> and this can be estimated empirically from the training set using the numbers  of each class assigned to each node. The Gini index for node v is</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495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65A6448-8E2A-C94D-B857-B33BA766334C}"/>
                  </a:ext>
                </a:extLst>
              </p:cNvPr>
              <p:cNvSpPr txBox="1"/>
              <p:nvPr/>
            </p:nvSpPr>
            <p:spPr>
              <a:xfrm>
                <a:off x="2855934" y="2949878"/>
                <a:ext cx="2857512" cy="302070"/>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𝑘</m:t>
                            </m:r>
                          </m:sub>
                        </m:sSub>
                      </m:e>
                    </m:nary>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𝑘</m:t>
                        </m:r>
                      </m:sub>
                    </m:sSub>
                  </m:oMath>
                </a14:m>
                <a:r>
                  <a:rPr lang="en-US" dirty="0"/>
                  <a:t>)</a:t>
                </a:r>
              </a:p>
            </p:txBody>
          </p:sp>
        </mc:Choice>
        <mc:Fallback>
          <p:sp>
            <p:nvSpPr>
              <p:cNvPr id="2" name="TextBox 1">
                <a:extLst>
                  <a:ext uri="{FF2B5EF4-FFF2-40B4-BE49-F238E27FC236}">
                    <a16:creationId xmlns:a16="http://schemas.microsoft.com/office/drawing/2014/main" id="{565A6448-8E2A-C94D-B857-B33BA766334C}"/>
                  </a:ext>
                </a:extLst>
              </p:cNvPr>
              <p:cNvSpPr txBox="1">
                <a:spLocks noRot="1" noChangeAspect="1" noMove="1" noResize="1" noEditPoints="1" noAdjustHandles="1" noChangeArrowheads="1" noChangeShapeType="1" noTextEdit="1"/>
              </p:cNvSpPr>
              <p:nvPr/>
            </p:nvSpPr>
            <p:spPr>
              <a:xfrm>
                <a:off x="2855934" y="2949878"/>
                <a:ext cx="2857512" cy="302070"/>
              </a:xfrm>
              <a:prstGeom prst="rect">
                <a:avLst/>
              </a:prstGeom>
              <a:blipFill>
                <a:blip r:embed="rId2"/>
                <a:stretch>
                  <a:fillRect l="-2655" t="-150000" b="-2208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7D2AC5D-1CE7-2C4D-B732-C35D7ED32D49}"/>
              </a:ext>
            </a:extLst>
          </p:cNvPr>
          <p:cNvSpPr txBox="1"/>
          <p:nvPr/>
        </p:nvSpPr>
        <p:spPr>
          <a:xfrm>
            <a:off x="814192" y="3429000"/>
            <a:ext cx="6814159" cy="369332"/>
          </a:xfrm>
          <a:prstGeom prst="rect">
            <a:avLst/>
          </a:prstGeom>
          <a:noFill/>
        </p:spPr>
        <p:txBody>
          <a:bodyPr wrap="square" rtlCol="0">
            <a:spAutoFit/>
          </a:bodyPr>
          <a:lstStyle/>
          <a:p>
            <a:r>
              <a:rPr lang="en-US" dirty="0"/>
              <a:t>And the cross-entropy for node v is </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07BD7C2-46EC-7446-AE77-1BECC69718AC}"/>
                  </a:ext>
                </a:extLst>
              </p:cNvPr>
              <p:cNvSpPr txBox="1"/>
              <p:nvPr/>
            </p:nvSpPr>
            <p:spPr>
              <a:xfrm>
                <a:off x="2855934" y="3947513"/>
                <a:ext cx="2857512" cy="302070"/>
              </a:xfrm>
              <a:prstGeom prst="rect">
                <a:avLst/>
              </a:prstGeom>
              <a:noFill/>
            </p:spPr>
            <p:txBody>
              <a:bodyPr wrap="square" lIns="0" tIns="0" rIns="0" bIns="0" rtlCol="0">
                <a:spAutoFit/>
              </a:bodyPr>
              <a:lstStyle/>
              <a:p>
                <a:r>
                  <a:rPr lang="en-US" b="0" dirty="0"/>
                  <a:t>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𝑘</m:t>
                            </m:r>
                          </m:sub>
                        </m:sSub>
                      </m:e>
                    </m:nary>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𝑘</m:t>
                        </m:r>
                      </m:sub>
                    </m:sSub>
                  </m:oMath>
                </a14:m>
                <a:r>
                  <a:rPr lang="en-US" dirty="0"/>
                  <a:t>)</a:t>
                </a:r>
              </a:p>
            </p:txBody>
          </p:sp>
        </mc:Choice>
        <mc:Fallback>
          <p:sp>
            <p:nvSpPr>
              <p:cNvPr id="6" name="TextBox 5">
                <a:extLst>
                  <a:ext uri="{FF2B5EF4-FFF2-40B4-BE49-F238E27FC236}">
                    <a16:creationId xmlns:a16="http://schemas.microsoft.com/office/drawing/2014/main" id="{507BD7C2-46EC-7446-AE77-1BECC69718AC}"/>
                  </a:ext>
                </a:extLst>
              </p:cNvPr>
              <p:cNvSpPr txBox="1">
                <a:spLocks noRot="1" noChangeAspect="1" noMove="1" noResize="1" noEditPoints="1" noAdjustHandles="1" noChangeArrowheads="1" noChangeShapeType="1" noTextEdit="1"/>
              </p:cNvSpPr>
              <p:nvPr/>
            </p:nvSpPr>
            <p:spPr>
              <a:xfrm>
                <a:off x="2855934" y="3947513"/>
                <a:ext cx="2857512" cy="302070"/>
              </a:xfrm>
              <a:prstGeom prst="rect">
                <a:avLst/>
              </a:prstGeom>
              <a:blipFill>
                <a:blip r:embed="rId3"/>
                <a:stretch>
                  <a:fillRect l="-4867" t="-150000" b="-22083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F281DF8-9AD9-6A46-AC79-E776C75B16A4}"/>
              </a:ext>
            </a:extLst>
          </p:cNvPr>
          <p:cNvSpPr txBox="1"/>
          <p:nvPr/>
        </p:nvSpPr>
        <p:spPr>
          <a:xfrm>
            <a:off x="814192" y="4400578"/>
            <a:ext cx="6814159" cy="369332"/>
          </a:xfrm>
          <a:prstGeom prst="rect">
            <a:avLst/>
          </a:prstGeom>
          <a:noFill/>
        </p:spPr>
        <p:txBody>
          <a:bodyPr wrap="square" rtlCol="0">
            <a:spAutoFit/>
          </a:bodyPr>
          <a:lstStyle/>
          <a:p>
            <a:r>
              <a:rPr lang="en-US" dirty="0"/>
              <a:t>And for the tree as a whole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76501B8-77D9-FD43-8634-00147781DF2C}"/>
                  </a:ext>
                </a:extLst>
              </p:cNvPr>
              <p:cNvSpPr txBox="1"/>
              <p:nvPr/>
            </p:nvSpPr>
            <p:spPr>
              <a:xfrm>
                <a:off x="2156564" y="4923033"/>
                <a:ext cx="2857512" cy="283091"/>
              </a:xfrm>
              <a:prstGeom prst="rect">
                <a:avLst/>
              </a:prstGeom>
              <a:noFill/>
            </p:spPr>
            <p:txBody>
              <a:bodyPr wrap="square" lIns="0" tIns="0" rIns="0" bIns="0" rtlCol="0">
                <a:spAutoFit/>
              </a:bodyPr>
              <a:lstStyle/>
              <a:p>
                <a:r>
                  <a:rPr lang="en-US" dirty="0"/>
                  <a:t>G</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𝑣</m:t>
                        </m:r>
                      </m:sub>
                      <m:sup/>
                      <m:e>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e>
                    </m:nary>
                  </m:oMath>
                </a14:m>
                <a:endParaRPr lang="en-US" dirty="0"/>
              </a:p>
            </p:txBody>
          </p:sp>
        </mc:Choice>
        <mc:Fallback>
          <p:sp>
            <p:nvSpPr>
              <p:cNvPr id="8" name="TextBox 7">
                <a:extLst>
                  <a:ext uri="{FF2B5EF4-FFF2-40B4-BE49-F238E27FC236}">
                    <a16:creationId xmlns:a16="http://schemas.microsoft.com/office/drawing/2014/main" id="{376501B8-77D9-FD43-8634-00147781DF2C}"/>
                  </a:ext>
                </a:extLst>
              </p:cNvPr>
              <p:cNvSpPr txBox="1">
                <a:spLocks noRot="1" noChangeAspect="1" noMove="1" noResize="1" noEditPoints="1" noAdjustHandles="1" noChangeArrowheads="1" noChangeShapeType="1" noTextEdit="1"/>
              </p:cNvSpPr>
              <p:nvPr/>
            </p:nvSpPr>
            <p:spPr>
              <a:xfrm>
                <a:off x="2156564" y="4923033"/>
                <a:ext cx="2857512" cy="283091"/>
              </a:xfrm>
              <a:prstGeom prst="rect">
                <a:avLst/>
              </a:prstGeom>
              <a:blipFill>
                <a:blip r:embed="rId4"/>
                <a:stretch>
                  <a:fillRect l="-4846" t="-160870" b="-2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0E6C1BB-7DC3-E741-BE48-B9E0F989E483}"/>
                  </a:ext>
                </a:extLst>
              </p:cNvPr>
              <p:cNvSpPr txBox="1"/>
              <p:nvPr/>
            </p:nvSpPr>
            <p:spPr>
              <a:xfrm>
                <a:off x="4484318" y="4920905"/>
                <a:ext cx="2857512" cy="276999"/>
              </a:xfrm>
              <a:prstGeom prst="rect">
                <a:avLst/>
              </a:prstGeom>
              <a:noFill/>
            </p:spPr>
            <p:txBody>
              <a:bodyPr wrap="square" lIns="0" tIns="0" rIns="0" bIns="0" rtlCol="0">
                <a:spAutoFit/>
              </a:bodyPr>
              <a:lstStyle/>
              <a:p>
                <a:r>
                  <a:rPr lang="en-US" dirty="0"/>
                  <a:t>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𝑣</m:t>
                        </m:r>
                      </m:sub>
                      <m:sup/>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e>
                    </m:nary>
                  </m:oMath>
                </a14:m>
                <a:endParaRPr lang="en-US" dirty="0"/>
              </a:p>
            </p:txBody>
          </p:sp>
        </mc:Choice>
        <mc:Fallback>
          <p:sp>
            <p:nvSpPr>
              <p:cNvPr id="9" name="TextBox 8">
                <a:extLst>
                  <a:ext uri="{FF2B5EF4-FFF2-40B4-BE49-F238E27FC236}">
                    <a16:creationId xmlns:a16="http://schemas.microsoft.com/office/drawing/2014/main" id="{40E6C1BB-7DC3-E741-BE48-B9E0F989E483}"/>
                  </a:ext>
                </a:extLst>
              </p:cNvPr>
              <p:cNvSpPr txBox="1">
                <a:spLocks noRot="1" noChangeAspect="1" noMove="1" noResize="1" noEditPoints="1" noAdjustHandles="1" noChangeArrowheads="1" noChangeShapeType="1" noTextEdit="1"/>
              </p:cNvSpPr>
              <p:nvPr/>
            </p:nvSpPr>
            <p:spPr>
              <a:xfrm>
                <a:off x="4484318" y="4920905"/>
                <a:ext cx="2857512" cy="276999"/>
              </a:xfrm>
              <a:prstGeom prst="rect">
                <a:avLst/>
              </a:prstGeom>
              <a:blipFill>
                <a:blip r:embed="rId5"/>
                <a:stretch>
                  <a:fillRect l="-5333" t="-160870" b="-23478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3026795-0804-0D47-AA6D-B04D17800810}"/>
              </a:ext>
            </a:extLst>
          </p:cNvPr>
          <p:cNvSpPr txBox="1"/>
          <p:nvPr/>
        </p:nvSpPr>
        <p:spPr>
          <a:xfrm>
            <a:off x="814192" y="5420003"/>
            <a:ext cx="6814159" cy="923330"/>
          </a:xfrm>
          <a:prstGeom prst="rect">
            <a:avLst/>
          </a:prstGeom>
          <a:noFill/>
        </p:spPr>
        <p:txBody>
          <a:bodyPr wrap="square" rtlCol="0">
            <a:spAutoFit/>
          </a:bodyPr>
          <a:lstStyle/>
          <a:p>
            <a:r>
              <a:rPr lang="en-US" dirty="0"/>
              <a:t>Then for a node v consider splitting it into nodes v</a:t>
            </a:r>
            <a:r>
              <a:rPr lang="en-US" baseline="-25000" dirty="0"/>
              <a:t>1</a:t>
            </a:r>
            <a:r>
              <a:rPr lang="en-US" dirty="0"/>
              <a:t> and v</a:t>
            </a:r>
            <a:r>
              <a:rPr lang="en-US" baseline="-25000" dirty="0"/>
              <a:t>2</a:t>
            </a:r>
            <a:r>
              <a:rPr lang="en-US" dirty="0"/>
              <a:t> and choose the split that maximizes the reduction in the Gini index or the cross entropy  e.g. </a:t>
            </a:r>
            <a:r>
              <a:rPr lang="en-US" dirty="0" err="1"/>
              <a:t>G</a:t>
            </a:r>
            <a:r>
              <a:rPr lang="en-US" baseline="-25000" dirty="0" err="1"/>
              <a:t>v</a:t>
            </a:r>
            <a:r>
              <a:rPr lang="en-US" dirty="0"/>
              <a:t> – G</a:t>
            </a:r>
            <a:r>
              <a:rPr lang="en-US" baseline="-25000" dirty="0"/>
              <a:t>v1</a:t>
            </a:r>
            <a:r>
              <a:rPr lang="en-US" dirty="0"/>
              <a:t> – G</a:t>
            </a:r>
            <a:r>
              <a:rPr lang="en-US" baseline="-25000" dirty="0"/>
              <a:t>v2</a:t>
            </a:r>
            <a:r>
              <a:rPr lang="en-US" dirty="0"/>
              <a:t>   or the equivalent for the cross-entropy</a:t>
            </a:r>
          </a:p>
        </p:txBody>
      </p:sp>
    </p:spTree>
    <p:extLst>
      <p:ext uri="{BB962C8B-B14F-4D97-AF65-F5344CB8AC3E}">
        <p14:creationId xmlns:p14="http://schemas.microsoft.com/office/powerpoint/2010/main" val="162897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40968" y="1034754"/>
            <a:ext cx="7886700" cy="2572742"/>
          </a:xfrm>
        </p:spPr>
        <p:txBody>
          <a:bodyPr>
            <a:normAutofit fontScale="85000" lnSpcReduction="20000"/>
          </a:bodyPr>
          <a:lstStyle/>
          <a:p>
            <a:pPr marL="0" indent="0">
              <a:buNone/>
            </a:pPr>
            <a:r>
              <a:rPr lang="en-US" sz="2400" i="1" dirty="0"/>
              <a:t>Classification trees:</a:t>
            </a:r>
          </a:p>
          <a:p>
            <a:pPr marL="0" indent="0">
              <a:buNone/>
            </a:pPr>
            <a:r>
              <a:rPr lang="en-US" sz="2400" i="1" dirty="0"/>
              <a:t>Note that this process is maximizing a measure of information gain (using Gini or cross-entropy) is choosing what node to split, what feature to split on and what level to use for the split. To avoid overfitting, a process of pruning is used by considering a trade-off between misclassification and how large the tree is. For a tree Tr let R(Tr) be the number of misclassifications in in the training set. The error-complexity measure is C</a:t>
            </a:r>
            <a:r>
              <a:rPr lang="en-US" sz="2400" i="1" baseline="-25000" dirty="0"/>
              <a:t>𝛂</a:t>
            </a:r>
            <a:r>
              <a:rPr lang="en-US" sz="2400" i="1" dirty="0"/>
              <a:t>(Tr) = R(Tr) + 𝛂 Size(Tr) where size(Tr) is the number of nodes in the tree. Then  we minimize this over all trees. Here 𝛂  = 2(K-1) will give a tree with the minimum AIC (Akaike information criterion) value.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495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
        <p:nvSpPr>
          <p:cNvPr id="5" name="TextBox 4">
            <a:extLst>
              <a:ext uri="{FF2B5EF4-FFF2-40B4-BE49-F238E27FC236}">
                <a16:creationId xmlns:a16="http://schemas.microsoft.com/office/drawing/2014/main" id="{47D2AC5D-1CE7-2C4D-B732-C35D7ED32D49}"/>
              </a:ext>
            </a:extLst>
          </p:cNvPr>
          <p:cNvSpPr txBox="1"/>
          <p:nvPr/>
        </p:nvSpPr>
        <p:spPr>
          <a:xfrm>
            <a:off x="628650" y="3742100"/>
            <a:ext cx="7463164" cy="2308324"/>
          </a:xfrm>
          <a:prstGeom prst="rect">
            <a:avLst/>
          </a:prstGeom>
          <a:noFill/>
        </p:spPr>
        <p:txBody>
          <a:bodyPr wrap="square" rtlCol="0">
            <a:spAutoFit/>
          </a:bodyPr>
          <a:lstStyle/>
          <a:p>
            <a:r>
              <a:rPr lang="en-US" dirty="0"/>
              <a:t>Comment on nomenclature: Classification trees are a type of </a:t>
            </a:r>
            <a:r>
              <a:rPr lang="en-US" b="1" dirty="0"/>
              <a:t>decision tree </a:t>
            </a:r>
            <a:r>
              <a:rPr lang="en-US" dirty="0"/>
              <a:t>in which there is a discrete decision variable (e.g. discrete number of classes to classify an object into). In these the leaves (terminal nodes of the tree) give the class assigned, and the branches represent conjunctions of features that lead to that class. A </a:t>
            </a:r>
            <a:r>
              <a:rPr lang="en-US" b="1" dirty="0"/>
              <a:t>regression tree </a:t>
            </a:r>
            <a:r>
              <a:rPr lang="en-US" dirty="0"/>
              <a:t>is a tree where the predicted outcome along a branch takes on continuous values. </a:t>
            </a:r>
            <a:r>
              <a:rPr lang="en-US" b="1" dirty="0"/>
              <a:t>CART</a:t>
            </a:r>
            <a:r>
              <a:rPr lang="en-US" dirty="0"/>
              <a:t> (Classification and regression Tree) analysis is a general term for both of these. Procedures for splitting differ between these two types of trees. </a:t>
            </a:r>
          </a:p>
        </p:txBody>
      </p:sp>
    </p:spTree>
    <p:extLst>
      <p:ext uri="{BB962C8B-B14F-4D97-AF65-F5344CB8AC3E}">
        <p14:creationId xmlns:p14="http://schemas.microsoft.com/office/powerpoint/2010/main" val="1087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28442" y="1235171"/>
            <a:ext cx="7886700" cy="2572742"/>
          </a:xfrm>
        </p:spPr>
        <p:txBody>
          <a:bodyPr>
            <a:normAutofit/>
          </a:bodyPr>
          <a:lstStyle/>
          <a:p>
            <a:pPr marL="0" indent="0">
              <a:buNone/>
            </a:pPr>
            <a:r>
              <a:rPr lang="en-US" sz="2400" i="1" dirty="0"/>
              <a:t>Support vector machines (SVM):</a:t>
            </a:r>
          </a:p>
          <a:p>
            <a:pPr marL="0" indent="0">
              <a:buNone/>
            </a:pPr>
            <a:r>
              <a:rPr lang="en-US" sz="2400" i="1" dirty="0"/>
              <a:t>These are for a binary classifier and the objective is to choose separating hyperplanes that separate classes by as wide a gap as possible. So hyperplanes are chosen such that the distance from the hyperplane to the nearest data point on each side is maximized. This is what is called a maximum margin hyperplane.</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495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pic>
        <p:nvPicPr>
          <p:cNvPr id="6" name="Picture 5" descr="Chart, scatter chart&#10;&#10;Description automatically generated">
            <a:extLst>
              <a:ext uri="{FF2B5EF4-FFF2-40B4-BE49-F238E27FC236}">
                <a16:creationId xmlns:a16="http://schemas.microsoft.com/office/drawing/2014/main" id="{B50DCD58-EB6E-D04F-B872-760D3E853B65}"/>
              </a:ext>
            </a:extLst>
          </p:cNvPr>
          <p:cNvPicPr>
            <a:picLocks noChangeAspect="1"/>
          </p:cNvPicPr>
          <p:nvPr/>
        </p:nvPicPr>
        <p:blipFill>
          <a:blip r:embed="rId2"/>
          <a:stretch>
            <a:fillRect/>
          </a:stretch>
        </p:blipFill>
        <p:spPr>
          <a:xfrm>
            <a:off x="3494761" y="3635829"/>
            <a:ext cx="3808695" cy="3222171"/>
          </a:xfrm>
          <a:prstGeom prst="rect">
            <a:avLst/>
          </a:prstGeom>
        </p:spPr>
      </p:pic>
    </p:spTree>
    <p:extLst>
      <p:ext uri="{BB962C8B-B14F-4D97-AF65-F5344CB8AC3E}">
        <p14:creationId xmlns:p14="http://schemas.microsoft.com/office/powerpoint/2010/main" val="348060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03390" y="1063087"/>
            <a:ext cx="7886700" cy="2572742"/>
          </a:xfrm>
        </p:spPr>
        <p:txBody>
          <a:bodyPr>
            <a:normAutofit/>
          </a:bodyPr>
          <a:lstStyle/>
          <a:p>
            <a:pPr marL="0" indent="0">
              <a:buNone/>
            </a:pPr>
            <a:r>
              <a:rPr lang="en-US" sz="2400" i="1" dirty="0"/>
              <a:t>Support vector machines (SVM):</a:t>
            </a:r>
          </a:p>
          <a:p>
            <a:pPr marL="0" indent="0">
              <a:buNone/>
            </a:pPr>
            <a:r>
              <a:rPr lang="en-US" sz="2400" i="1" dirty="0"/>
              <a:t>For a collection of data that are linearly separable (e.g. there is a line that separates them) there are many choices of such lines or separating hyperplanes. The objective is to choose the separating line that maximizes the “margin” and this leads to an optimization problem with linear constraints and quadratic criterion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495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pic>
        <p:nvPicPr>
          <p:cNvPr id="5" name="Picture 4" descr="Chart&#10;&#10;Description automatically generated">
            <a:extLst>
              <a:ext uri="{FF2B5EF4-FFF2-40B4-BE49-F238E27FC236}">
                <a16:creationId xmlns:a16="http://schemas.microsoft.com/office/drawing/2014/main" id="{1418CF39-8CBC-5948-97BB-C85C3DECFF68}"/>
              </a:ext>
            </a:extLst>
          </p:cNvPr>
          <p:cNvPicPr>
            <a:picLocks noChangeAspect="1"/>
          </p:cNvPicPr>
          <p:nvPr/>
        </p:nvPicPr>
        <p:blipFill>
          <a:blip r:embed="rId2"/>
          <a:stretch>
            <a:fillRect/>
          </a:stretch>
        </p:blipFill>
        <p:spPr>
          <a:xfrm>
            <a:off x="1295400" y="3635829"/>
            <a:ext cx="3276600" cy="2997200"/>
          </a:xfrm>
          <a:prstGeom prst="rect">
            <a:avLst/>
          </a:prstGeom>
        </p:spPr>
      </p:pic>
      <p:sp>
        <p:nvSpPr>
          <p:cNvPr id="7" name="TextBox 6">
            <a:extLst>
              <a:ext uri="{FF2B5EF4-FFF2-40B4-BE49-F238E27FC236}">
                <a16:creationId xmlns:a16="http://schemas.microsoft.com/office/drawing/2014/main" id="{E568902E-7A12-0846-B8A9-2EB695D09FDE}"/>
              </a:ext>
            </a:extLst>
          </p:cNvPr>
          <p:cNvSpPr txBox="1"/>
          <p:nvPr/>
        </p:nvSpPr>
        <p:spPr>
          <a:xfrm>
            <a:off x="4897677" y="3920647"/>
            <a:ext cx="3617673" cy="1754326"/>
          </a:xfrm>
          <a:prstGeom prst="rect">
            <a:avLst/>
          </a:prstGeom>
          <a:noFill/>
        </p:spPr>
        <p:txBody>
          <a:bodyPr wrap="square" rtlCol="0">
            <a:spAutoFit/>
          </a:bodyPr>
          <a:lstStyle/>
          <a:p>
            <a:r>
              <a:rPr lang="en-US" dirty="0"/>
              <a:t>For details of the projective geometry and derivation of the SVM criteria see chapter 12 in the book on the reference list by </a:t>
            </a:r>
            <a:r>
              <a:rPr lang="en-US" dirty="0" err="1"/>
              <a:t>Deisenroth</a:t>
            </a:r>
            <a:r>
              <a:rPr lang="en-US" dirty="0"/>
              <a:t> et al., </a:t>
            </a:r>
            <a:r>
              <a:rPr lang="en-US" i="1" dirty="0"/>
              <a:t>Mathematics of Machine Learning</a:t>
            </a:r>
          </a:p>
        </p:txBody>
      </p:sp>
    </p:spTree>
    <p:extLst>
      <p:ext uri="{BB962C8B-B14F-4D97-AF65-F5344CB8AC3E}">
        <p14:creationId xmlns:p14="http://schemas.microsoft.com/office/powerpoint/2010/main" val="71441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03390" y="1063087"/>
            <a:ext cx="7886700" cy="2572742"/>
          </a:xfrm>
        </p:spPr>
        <p:txBody>
          <a:bodyPr>
            <a:normAutofit fontScale="92500" lnSpcReduction="20000"/>
          </a:bodyPr>
          <a:lstStyle/>
          <a:p>
            <a:pPr marL="0" indent="0">
              <a:buNone/>
            </a:pPr>
            <a:r>
              <a:rPr lang="en-US" sz="2400" i="1" dirty="0"/>
              <a:t>Support vector machines (SVM):</a:t>
            </a:r>
          </a:p>
          <a:p>
            <a:pPr marL="0" indent="0">
              <a:buNone/>
            </a:pPr>
            <a:r>
              <a:rPr lang="en-US" sz="2400" i="1" dirty="0"/>
              <a:t>For a collection of data that are not linearly separable the quadratic optimization problem will have no solution. The  approach is to introduce “slack” variables that have a sum that gives an upper bound on the number of training errors. This gives a “soft margin”. Then the quadratic optimization criteria used adds a penalty cost term for the sum of these slack variables.  The resulting problem is then still an optimization problem with linear constraints and quadratic criterion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495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
        <p:nvSpPr>
          <p:cNvPr id="7" name="TextBox 6">
            <a:extLst>
              <a:ext uri="{FF2B5EF4-FFF2-40B4-BE49-F238E27FC236}">
                <a16:creationId xmlns:a16="http://schemas.microsoft.com/office/drawing/2014/main" id="{E568902E-7A12-0846-B8A9-2EB695D09FDE}"/>
              </a:ext>
            </a:extLst>
          </p:cNvPr>
          <p:cNvSpPr txBox="1"/>
          <p:nvPr/>
        </p:nvSpPr>
        <p:spPr>
          <a:xfrm>
            <a:off x="4897677" y="3920647"/>
            <a:ext cx="3617673" cy="1754326"/>
          </a:xfrm>
          <a:prstGeom prst="rect">
            <a:avLst/>
          </a:prstGeom>
          <a:noFill/>
        </p:spPr>
        <p:txBody>
          <a:bodyPr wrap="square" rtlCol="0">
            <a:spAutoFit/>
          </a:bodyPr>
          <a:lstStyle/>
          <a:p>
            <a:r>
              <a:rPr lang="en-US" dirty="0"/>
              <a:t>For details of the projective geometry and derivation of the SVM criteria see chapter 12 in the book on the reference list by </a:t>
            </a:r>
            <a:r>
              <a:rPr lang="en-US" dirty="0" err="1"/>
              <a:t>Deisenroth</a:t>
            </a:r>
            <a:r>
              <a:rPr lang="en-US" dirty="0"/>
              <a:t> et al., </a:t>
            </a:r>
            <a:r>
              <a:rPr lang="en-US" i="1" dirty="0"/>
              <a:t>Mathematics of Machine Learning</a:t>
            </a:r>
          </a:p>
        </p:txBody>
      </p:sp>
      <p:pic>
        <p:nvPicPr>
          <p:cNvPr id="6" name="Picture 5" descr="Chart, scatter chart&#10;&#10;Description automatically generated">
            <a:extLst>
              <a:ext uri="{FF2B5EF4-FFF2-40B4-BE49-F238E27FC236}">
                <a16:creationId xmlns:a16="http://schemas.microsoft.com/office/drawing/2014/main" id="{9AEC0E77-0E88-FB42-9A66-499E2B0DF3BA}"/>
              </a:ext>
            </a:extLst>
          </p:cNvPr>
          <p:cNvPicPr>
            <a:picLocks noChangeAspect="1"/>
          </p:cNvPicPr>
          <p:nvPr/>
        </p:nvPicPr>
        <p:blipFill>
          <a:blip r:embed="rId2"/>
          <a:stretch>
            <a:fillRect/>
          </a:stretch>
        </p:blipFill>
        <p:spPr>
          <a:xfrm>
            <a:off x="987904" y="3318702"/>
            <a:ext cx="2983582" cy="3300984"/>
          </a:xfrm>
          <a:prstGeom prst="rect">
            <a:avLst/>
          </a:prstGeom>
        </p:spPr>
      </p:pic>
    </p:spTree>
    <p:extLst>
      <p:ext uri="{BB962C8B-B14F-4D97-AF65-F5344CB8AC3E}">
        <p14:creationId xmlns:p14="http://schemas.microsoft.com/office/powerpoint/2010/main" val="183071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844239" y="5847368"/>
            <a:ext cx="7782540" cy="830997"/>
          </a:xfrm>
          <a:prstGeom prst="rect">
            <a:avLst/>
          </a:prstGeom>
          <a:noFill/>
        </p:spPr>
        <p:txBody>
          <a:bodyPr wrap="square" rtlCol="0">
            <a:spAutoFit/>
          </a:bodyPr>
          <a:lstStyle/>
          <a:p>
            <a:r>
              <a:rPr lang="en-US" sz="1600" dirty="0"/>
              <a:t>Dalziel, Morales, and Fryxell. 2008. Fitting Probability Distributions to Animal Movement Trajectories: Using Artificial Neural Networks to Link Distance, Resources, and Memory. American Naturalist 172(2):248-258</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pic>
        <p:nvPicPr>
          <p:cNvPr id="5" name="Picture 4" descr="Diagram&#10;&#10;Description automatically generated">
            <a:extLst>
              <a:ext uri="{FF2B5EF4-FFF2-40B4-BE49-F238E27FC236}">
                <a16:creationId xmlns:a16="http://schemas.microsoft.com/office/drawing/2014/main" id="{65EA4BD1-C490-AC49-BC8C-DEAF408ED10D}"/>
              </a:ext>
            </a:extLst>
          </p:cNvPr>
          <p:cNvPicPr>
            <a:picLocks noChangeAspect="1"/>
          </p:cNvPicPr>
          <p:nvPr/>
        </p:nvPicPr>
        <p:blipFill>
          <a:blip r:embed="rId2"/>
          <a:stretch>
            <a:fillRect/>
          </a:stretch>
        </p:blipFill>
        <p:spPr>
          <a:xfrm>
            <a:off x="429499" y="367841"/>
            <a:ext cx="4142501" cy="2758249"/>
          </a:xfrm>
          <a:prstGeom prst="rect">
            <a:avLst/>
          </a:prstGeom>
        </p:spPr>
      </p:pic>
      <p:sp>
        <p:nvSpPr>
          <p:cNvPr id="8" name="TextBox 7">
            <a:extLst>
              <a:ext uri="{FF2B5EF4-FFF2-40B4-BE49-F238E27FC236}">
                <a16:creationId xmlns:a16="http://schemas.microsoft.com/office/drawing/2014/main" id="{FD9E4A16-96DD-5144-9AFE-37EF956691FC}"/>
              </a:ext>
            </a:extLst>
          </p:cNvPr>
          <p:cNvSpPr txBox="1"/>
          <p:nvPr/>
        </p:nvSpPr>
        <p:spPr>
          <a:xfrm>
            <a:off x="4910203" y="626301"/>
            <a:ext cx="3804298" cy="1754326"/>
          </a:xfrm>
          <a:prstGeom prst="rect">
            <a:avLst/>
          </a:prstGeom>
          <a:noFill/>
        </p:spPr>
        <p:txBody>
          <a:bodyPr wrap="square" rtlCol="0">
            <a:spAutoFit/>
          </a:bodyPr>
          <a:lstStyle/>
          <a:p>
            <a:r>
              <a:rPr lang="en-US" dirty="0"/>
              <a:t>Here x(t) is location of animal on landscape, k(</a:t>
            </a:r>
            <a:r>
              <a:rPr lang="en-US" dirty="0" err="1"/>
              <a:t>x,t</a:t>
            </a:r>
            <a:r>
              <a:rPr lang="en-US" dirty="0"/>
              <a:t>) is the displacement kernel so x(t+1) ≈ k(</a:t>
            </a:r>
            <a:r>
              <a:rPr lang="en-US" dirty="0" err="1"/>
              <a:t>x,t</a:t>
            </a:r>
            <a:r>
              <a:rPr lang="en-US" dirty="0"/>
              <a:t>) and the paper uses neural nets trained with animal trajectory data to estimate k. This uses the likelihood along a trajectory</a:t>
            </a:r>
          </a:p>
        </p:txBody>
      </p:sp>
      <p:pic>
        <p:nvPicPr>
          <p:cNvPr id="10" name="Picture 9" descr="Text&#10;&#10;Description automatically generated">
            <a:extLst>
              <a:ext uri="{FF2B5EF4-FFF2-40B4-BE49-F238E27FC236}">
                <a16:creationId xmlns:a16="http://schemas.microsoft.com/office/drawing/2014/main" id="{A501FD66-3EBF-DA4E-A340-3154B35D73B0}"/>
              </a:ext>
            </a:extLst>
          </p:cNvPr>
          <p:cNvPicPr>
            <a:picLocks noChangeAspect="1"/>
          </p:cNvPicPr>
          <p:nvPr/>
        </p:nvPicPr>
        <p:blipFill>
          <a:blip r:embed="rId3"/>
          <a:stretch>
            <a:fillRect/>
          </a:stretch>
        </p:blipFill>
        <p:spPr>
          <a:xfrm>
            <a:off x="4735509" y="2311400"/>
            <a:ext cx="3797300" cy="1117600"/>
          </a:xfrm>
          <a:prstGeom prst="rect">
            <a:avLst/>
          </a:prstGeom>
        </p:spPr>
      </p:pic>
      <p:sp>
        <p:nvSpPr>
          <p:cNvPr id="11" name="TextBox 10">
            <a:extLst>
              <a:ext uri="{FF2B5EF4-FFF2-40B4-BE49-F238E27FC236}">
                <a16:creationId xmlns:a16="http://schemas.microsoft.com/office/drawing/2014/main" id="{B8C2068D-8F62-6345-A4C7-40ACD25B52FC}"/>
              </a:ext>
            </a:extLst>
          </p:cNvPr>
          <p:cNvSpPr txBox="1"/>
          <p:nvPr/>
        </p:nvSpPr>
        <p:spPr>
          <a:xfrm>
            <a:off x="745299" y="3429000"/>
            <a:ext cx="7653402" cy="2308324"/>
          </a:xfrm>
          <a:prstGeom prst="rect">
            <a:avLst/>
          </a:prstGeom>
          <a:noFill/>
        </p:spPr>
        <p:txBody>
          <a:bodyPr wrap="square" rtlCol="0">
            <a:spAutoFit/>
          </a:bodyPr>
          <a:lstStyle/>
          <a:p>
            <a:r>
              <a:rPr lang="en-US" dirty="0"/>
              <a:t>The neural net had an input with 3 nodes (distance, resources, memory) connected to 7 nodes with connection strengths that specified k from which the trajectory x*(t) was calculated. A genetic algorithm was used to maximize the likelihood function (the fitness metric) by varying the connection strengths. The GA converged quickly and the resulting models allowed them to compare the relative impacts of the 3 inputs on the resulting movement kernel, finding that resource structure (the spatial distribution of resources on the landscape) had relatively little impact on movement patterns.</a:t>
            </a:r>
          </a:p>
        </p:txBody>
      </p:sp>
    </p:spTree>
    <p:extLst>
      <p:ext uri="{BB962C8B-B14F-4D97-AF65-F5344CB8AC3E}">
        <p14:creationId xmlns:p14="http://schemas.microsoft.com/office/powerpoint/2010/main" val="226408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503390" y="1063087"/>
            <a:ext cx="7886700" cy="2572742"/>
          </a:xfrm>
        </p:spPr>
        <p:txBody>
          <a:bodyPr>
            <a:normAutofit fontScale="85000" lnSpcReduction="10000"/>
          </a:bodyPr>
          <a:lstStyle/>
          <a:p>
            <a:pPr marL="0" indent="0">
              <a:buNone/>
            </a:pPr>
            <a:r>
              <a:rPr lang="en-US" sz="2400" i="1" dirty="0"/>
              <a:t>Support vector machines (SVM):</a:t>
            </a:r>
          </a:p>
          <a:p>
            <a:pPr marL="0" indent="0">
              <a:buNone/>
            </a:pPr>
            <a:r>
              <a:rPr lang="en-US" sz="2400" i="1" dirty="0"/>
              <a:t>For data that are not linearly separable and have many features the solution is derived from the “dual” problem in the optimization sense. Solving this involves thinking about moving the dual problem to a higher dimensional space where the separating hyperplanes may be easier to compute. But if the space is too large this is computationally difficult, so kernel functions are defined in lower dimensional spaces which behave like inner products in the higher dimensional space and are then feasible to compute the solution for in the dual space.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495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
        <p:nvSpPr>
          <p:cNvPr id="7" name="TextBox 6">
            <a:extLst>
              <a:ext uri="{FF2B5EF4-FFF2-40B4-BE49-F238E27FC236}">
                <a16:creationId xmlns:a16="http://schemas.microsoft.com/office/drawing/2014/main" id="{E568902E-7A12-0846-B8A9-2EB695D09FDE}"/>
              </a:ext>
            </a:extLst>
          </p:cNvPr>
          <p:cNvSpPr txBox="1"/>
          <p:nvPr/>
        </p:nvSpPr>
        <p:spPr>
          <a:xfrm>
            <a:off x="408270" y="5471747"/>
            <a:ext cx="8327460" cy="646331"/>
          </a:xfrm>
          <a:prstGeom prst="rect">
            <a:avLst/>
          </a:prstGeom>
          <a:noFill/>
        </p:spPr>
        <p:txBody>
          <a:bodyPr wrap="square" rtlCol="0">
            <a:spAutoFit/>
          </a:bodyPr>
          <a:lstStyle/>
          <a:p>
            <a:r>
              <a:rPr lang="en-US" dirty="0"/>
              <a:t>For details of the dual problem and kernels see chapter 12 in the book on the reference list by </a:t>
            </a:r>
            <a:r>
              <a:rPr lang="en-US" dirty="0" err="1"/>
              <a:t>Deisenroth</a:t>
            </a:r>
            <a:r>
              <a:rPr lang="en-US" dirty="0"/>
              <a:t> et al., </a:t>
            </a:r>
            <a:r>
              <a:rPr lang="en-US" i="1" dirty="0"/>
              <a:t>Mathematics of Machine Learning</a:t>
            </a:r>
          </a:p>
        </p:txBody>
      </p:sp>
      <p:sp>
        <p:nvSpPr>
          <p:cNvPr id="2" name="TextBox 1">
            <a:extLst>
              <a:ext uri="{FF2B5EF4-FFF2-40B4-BE49-F238E27FC236}">
                <a16:creationId xmlns:a16="http://schemas.microsoft.com/office/drawing/2014/main" id="{86453551-FA65-8741-9160-7F253B3BE746}"/>
              </a:ext>
            </a:extLst>
          </p:cNvPr>
          <p:cNvSpPr txBox="1"/>
          <p:nvPr/>
        </p:nvSpPr>
        <p:spPr>
          <a:xfrm>
            <a:off x="628650" y="3635829"/>
            <a:ext cx="7300325" cy="1200329"/>
          </a:xfrm>
          <a:prstGeom prst="rect">
            <a:avLst/>
          </a:prstGeom>
          <a:noFill/>
        </p:spPr>
        <p:txBody>
          <a:bodyPr wrap="square" rtlCol="0">
            <a:spAutoFit/>
          </a:bodyPr>
          <a:lstStyle/>
          <a:p>
            <a:r>
              <a:rPr lang="en-US" dirty="0"/>
              <a:t>The above SVM is all for binary classification.  For multiple category classification a usual approach is to treat it as a series of binary SVMs with the binary being (</a:t>
            </a:r>
            <a:r>
              <a:rPr lang="en-US" dirty="0" err="1"/>
              <a:t>i</a:t>
            </a:r>
            <a:r>
              <a:rPr lang="en-US" dirty="0"/>
              <a:t>) a particular class k among the K classes and (ii) all the remaining classes.  </a:t>
            </a:r>
          </a:p>
        </p:txBody>
      </p:sp>
    </p:spTree>
    <p:extLst>
      <p:ext uri="{BB962C8B-B14F-4D97-AF65-F5344CB8AC3E}">
        <p14:creationId xmlns:p14="http://schemas.microsoft.com/office/powerpoint/2010/main" val="3174113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349529"/>
            <a:ext cx="7886700" cy="4351338"/>
          </a:xfrm>
        </p:spPr>
        <p:txBody>
          <a:bodyPr>
            <a:normAutofit/>
          </a:bodyPr>
          <a:lstStyle/>
          <a:p>
            <a:pPr marL="0" indent="0">
              <a:buNone/>
            </a:pPr>
            <a:r>
              <a:rPr lang="en-US" sz="2400" i="1" dirty="0"/>
              <a:t>Ensemble methods: These produce a collection of classifiers rather than a single one. </a:t>
            </a:r>
          </a:p>
          <a:p>
            <a:pPr marL="0" indent="0">
              <a:buNone/>
            </a:pPr>
            <a:r>
              <a:rPr lang="en-US" sz="2400" b="1" i="1" dirty="0"/>
              <a:t>Bagging:</a:t>
            </a:r>
            <a:r>
              <a:rPr lang="en-US" sz="2400" i="1" dirty="0"/>
              <a:t> This creates a perturbed version of the training set, trains a classifier on each perturbed version and aggregate the results through majority voting. The process is</a:t>
            </a:r>
          </a:p>
          <a:p>
            <a:pPr marL="457200" indent="-457200">
              <a:buAutoNum type="arabicPeriod"/>
            </a:pPr>
            <a:r>
              <a:rPr lang="en-US" sz="2400" i="1" dirty="0"/>
              <a:t>Create B bootstrapped training sets  from 𝒯 to get 𝒯</a:t>
            </a:r>
            <a:r>
              <a:rPr lang="en-US" sz="2400" i="1" baseline="-25000" dirty="0"/>
              <a:t>1</a:t>
            </a:r>
            <a:r>
              <a:rPr lang="en-US" sz="2400" i="1" dirty="0"/>
              <a:t> , …, 𝒯</a:t>
            </a:r>
            <a:r>
              <a:rPr lang="en-US" sz="2400" i="1" baseline="-25000" dirty="0"/>
              <a:t>B</a:t>
            </a:r>
          </a:p>
          <a:p>
            <a:pPr marL="457200" indent="-457200">
              <a:buAutoNum type="arabicPeriod"/>
            </a:pPr>
            <a:r>
              <a:rPr lang="en-US" sz="2400" i="1" dirty="0"/>
              <a:t>Train a classifier </a:t>
            </a:r>
            <a:r>
              <a:rPr lang="en-US" sz="2400" i="1" dirty="0" err="1"/>
              <a:t>cb</a:t>
            </a:r>
            <a:r>
              <a:rPr lang="en-US" sz="2400" i="1" dirty="0"/>
              <a:t>(x) on each bootstrapped training set 𝒯</a:t>
            </a:r>
            <a:r>
              <a:rPr lang="en-US" sz="2400" i="1" baseline="-25000" dirty="0"/>
              <a:t>b</a:t>
            </a:r>
          </a:p>
          <a:p>
            <a:pPr marL="457200" indent="-457200">
              <a:buAutoNum type="arabicPeriod"/>
            </a:pPr>
            <a:r>
              <a:rPr lang="en-US" sz="2400" i="1" dirty="0"/>
              <a:t>Output: for a new observation x, classify it to the majority class predicted by the B classifiers</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Tree>
    <p:extLst>
      <p:ext uri="{BB962C8B-B14F-4D97-AF65-F5344CB8AC3E}">
        <p14:creationId xmlns:p14="http://schemas.microsoft.com/office/powerpoint/2010/main" val="2764079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349529"/>
            <a:ext cx="7886700" cy="5226635"/>
          </a:xfrm>
        </p:spPr>
        <p:txBody>
          <a:bodyPr>
            <a:normAutofit fontScale="92500" lnSpcReduction="20000"/>
          </a:bodyPr>
          <a:lstStyle/>
          <a:p>
            <a:pPr marL="0" indent="0">
              <a:buNone/>
            </a:pPr>
            <a:r>
              <a:rPr lang="en-US" sz="2400" i="1" dirty="0"/>
              <a:t>Ensemble methods: An example method for bagging applied to classification trees is Random Forests</a:t>
            </a:r>
          </a:p>
          <a:p>
            <a:pPr marL="457200" indent="-457200">
              <a:buAutoNum type="arabicPeriod"/>
            </a:pPr>
            <a:r>
              <a:rPr lang="en-US" sz="2400" i="1" dirty="0"/>
              <a:t>Create B bootstrapped training sets  from 𝒯 to get 𝒯</a:t>
            </a:r>
            <a:r>
              <a:rPr lang="en-US" sz="2400" i="1" baseline="-25000" dirty="0"/>
              <a:t>1</a:t>
            </a:r>
            <a:r>
              <a:rPr lang="en-US" sz="2400" i="1" dirty="0"/>
              <a:t> , …, 𝒯</a:t>
            </a:r>
            <a:r>
              <a:rPr lang="en-US" sz="2400" i="1" baseline="-25000" dirty="0"/>
              <a:t>B </a:t>
            </a:r>
            <a:r>
              <a:rPr lang="en-US" sz="2400" i="1" dirty="0"/>
              <a:t>and the observations not in 𝒯</a:t>
            </a:r>
            <a:r>
              <a:rPr lang="en-US" sz="2400" i="1" baseline="-25000" dirty="0"/>
              <a:t>B </a:t>
            </a:r>
            <a:r>
              <a:rPr lang="en-US" sz="2400" i="1" dirty="0"/>
              <a:t>form an out-of-bag sample</a:t>
            </a:r>
          </a:p>
          <a:p>
            <a:pPr marL="457200" indent="-457200">
              <a:buAutoNum type="arabicPeriod"/>
            </a:pPr>
            <a:r>
              <a:rPr lang="en-US" sz="2400" i="1" dirty="0"/>
              <a:t>Train a classification tree on each 𝒯</a:t>
            </a:r>
            <a:r>
              <a:rPr lang="en-US" sz="2400" i="1" baseline="-25000" dirty="0"/>
              <a:t>B  </a:t>
            </a:r>
            <a:r>
              <a:rPr lang="en-US" sz="2400" i="1" dirty="0"/>
              <a:t>in which at each node consider only a random set of variables for the next split and grow tree to maximum size and not pruned </a:t>
            </a:r>
          </a:p>
          <a:p>
            <a:pPr marL="457200" indent="-457200">
              <a:buAutoNum type="arabicPeriod"/>
            </a:pPr>
            <a:r>
              <a:rPr lang="en-US" sz="2400" i="1" dirty="0"/>
              <a:t>Output: for a new observation x, classify it to the majority class predicted by the B classifiers</a:t>
            </a:r>
          </a:p>
          <a:p>
            <a:pPr marL="0" indent="0">
              <a:buNone/>
            </a:pPr>
            <a:r>
              <a:rPr lang="en-US" sz="2400" i="1" dirty="0"/>
              <a:t>Note that choosing a small number of variables at each node generally works well. </a:t>
            </a:r>
          </a:p>
          <a:p>
            <a:pPr marL="0" indent="0">
              <a:buNone/>
            </a:pPr>
            <a:r>
              <a:rPr lang="en-US" sz="2400" i="1" dirty="0"/>
              <a:t>The underlying procedure provides a way to assess the importance of each variable in the ensemble. This is done by running the out-of-bag sample through the tree to get its classification and computing from this the misclassification error – do this many times by permuting which variables are included to get a percentage increase misclassification rate compared to when all variables are included.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Non-parametric </a:t>
            </a:r>
          </a:p>
        </p:txBody>
      </p:sp>
    </p:spTree>
    <p:extLst>
      <p:ext uri="{BB962C8B-B14F-4D97-AF65-F5344CB8AC3E}">
        <p14:creationId xmlns:p14="http://schemas.microsoft.com/office/powerpoint/2010/main" val="305549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699840" y="5709581"/>
            <a:ext cx="4491849" cy="830997"/>
          </a:xfrm>
          <a:prstGeom prst="rect">
            <a:avLst/>
          </a:prstGeom>
          <a:noFill/>
        </p:spPr>
        <p:txBody>
          <a:bodyPr wrap="square" rtlCol="0">
            <a:spAutoFit/>
          </a:bodyPr>
          <a:lstStyle/>
          <a:p>
            <a:r>
              <a:rPr lang="en-US" sz="1600" dirty="0"/>
              <a:t>M. Joseph Hughes, S. Douglas Kaylor and Daniel J. Hayes. 2017. Patch-Based Forest Change Detection from Landsat Time Series. Forests, 8(5), 166</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pic>
        <p:nvPicPr>
          <p:cNvPr id="7" name="Picture 6" descr="Map&#10;&#10;Description automatically generated">
            <a:extLst>
              <a:ext uri="{FF2B5EF4-FFF2-40B4-BE49-F238E27FC236}">
                <a16:creationId xmlns:a16="http://schemas.microsoft.com/office/drawing/2014/main" id="{CE0DE608-2B50-1442-8199-EB98A8F52857}"/>
              </a:ext>
            </a:extLst>
          </p:cNvPr>
          <p:cNvPicPr>
            <a:picLocks noChangeAspect="1"/>
          </p:cNvPicPr>
          <p:nvPr/>
        </p:nvPicPr>
        <p:blipFill>
          <a:blip r:embed="rId2"/>
          <a:stretch>
            <a:fillRect/>
          </a:stretch>
        </p:blipFill>
        <p:spPr>
          <a:xfrm>
            <a:off x="498007" y="991072"/>
            <a:ext cx="4895513" cy="3823669"/>
          </a:xfrm>
          <a:prstGeom prst="rect">
            <a:avLst/>
          </a:prstGeom>
        </p:spPr>
      </p:pic>
      <p:pic>
        <p:nvPicPr>
          <p:cNvPr id="11" name="Picture 10" descr="Diagram&#10;&#10;Description automatically generated">
            <a:extLst>
              <a:ext uri="{FF2B5EF4-FFF2-40B4-BE49-F238E27FC236}">
                <a16:creationId xmlns:a16="http://schemas.microsoft.com/office/drawing/2014/main" id="{783E5B74-4D0C-C14F-B7A7-FEE0DCB9D443}"/>
              </a:ext>
            </a:extLst>
          </p:cNvPr>
          <p:cNvPicPr>
            <a:picLocks noChangeAspect="1"/>
          </p:cNvPicPr>
          <p:nvPr/>
        </p:nvPicPr>
        <p:blipFill>
          <a:blip r:embed="rId3"/>
          <a:stretch>
            <a:fillRect/>
          </a:stretch>
        </p:blipFill>
        <p:spPr>
          <a:xfrm>
            <a:off x="5453710" y="212970"/>
            <a:ext cx="2613052" cy="6568779"/>
          </a:xfrm>
          <a:prstGeom prst="rect">
            <a:avLst/>
          </a:prstGeom>
        </p:spPr>
      </p:pic>
      <p:sp>
        <p:nvSpPr>
          <p:cNvPr id="12" name="TextBox 11">
            <a:extLst>
              <a:ext uri="{FF2B5EF4-FFF2-40B4-BE49-F238E27FC236}">
                <a16:creationId xmlns:a16="http://schemas.microsoft.com/office/drawing/2014/main" id="{DD07B331-4605-2349-A1DA-9FD1FA2DC287}"/>
              </a:ext>
            </a:extLst>
          </p:cNvPr>
          <p:cNvSpPr txBox="1"/>
          <p:nvPr/>
        </p:nvSpPr>
        <p:spPr>
          <a:xfrm>
            <a:off x="7456810" y="3219189"/>
            <a:ext cx="1340284" cy="2092881"/>
          </a:xfrm>
          <a:prstGeom prst="rect">
            <a:avLst/>
          </a:prstGeom>
          <a:noFill/>
        </p:spPr>
        <p:txBody>
          <a:bodyPr wrap="square" rtlCol="0">
            <a:spAutoFit/>
          </a:bodyPr>
          <a:lstStyle/>
          <a:p>
            <a:r>
              <a:rPr lang="en-US" sz="1600" dirty="0"/>
              <a:t>Vegetation Regeneration and Disturbance Estimates</a:t>
            </a:r>
          </a:p>
          <a:p>
            <a:r>
              <a:rPr lang="en-US" sz="1600" dirty="0"/>
              <a:t>through Time (</a:t>
            </a:r>
            <a:r>
              <a:rPr lang="en-US" sz="1600" dirty="0" err="1"/>
              <a:t>VeRDET</a:t>
            </a:r>
            <a:r>
              <a:rPr lang="en-US" sz="1600" dirty="0"/>
              <a:t>)</a:t>
            </a:r>
          </a:p>
          <a:p>
            <a:endParaRPr lang="en-US" dirty="0"/>
          </a:p>
        </p:txBody>
      </p:sp>
      <p:pic>
        <p:nvPicPr>
          <p:cNvPr id="14" name="Picture 13" descr="A person posing for the camera&#10;&#10;Description automatically generated">
            <a:extLst>
              <a:ext uri="{FF2B5EF4-FFF2-40B4-BE49-F238E27FC236}">
                <a16:creationId xmlns:a16="http://schemas.microsoft.com/office/drawing/2014/main" id="{279BA17E-3B28-DA46-BE4B-58B78D06E57D}"/>
              </a:ext>
            </a:extLst>
          </p:cNvPr>
          <p:cNvPicPr>
            <a:picLocks noChangeAspect="1"/>
          </p:cNvPicPr>
          <p:nvPr/>
        </p:nvPicPr>
        <p:blipFill>
          <a:blip r:embed="rId4"/>
          <a:stretch>
            <a:fillRect/>
          </a:stretch>
        </p:blipFill>
        <p:spPr>
          <a:xfrm>
            <a:off x="7533444" y="5312070"/>
            <a:ext cx="1340284" cy="1340284"/>
          </a:xfrm>
          <a:prstGeom prst="rect">
            <a:avLst/>
          </a:prstGeom>
        </p:spPr>
      </p:pic>
    </p:spTree>
    <p:extLst>
      <p:ext uri="{BB962C8B-B14F-4D97-AF65-F5344CB8AC3E}">
        <p14:creationId xmlns:p14="http://schemas.microsoft.com/office/powerpoint/2010/main" val="80903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562054" y="6047784"/>
            <a:ext cx="8243744" cy="584775"/>
          </a:xfrm>
          <a:prstGeom prst="rect">
            <a:avLst/>
          </a:prstGeom>
          <a:noFill/>
        </p:spPr>
        <p:txBody>
          <a:bodyPr wrap="square" rtlCol="0">
            <a:spAutoFit/>
          </a:bodyPr>
          <a:lstStyle/>
          <a:p>
            <a:r>
              <a:rPr lang="en-US" sz="1600" dirty="0"/>
              <a:t>M. Joseph Hughes, S. Douglas Kaylor and Daniel J. Hayes. 2017. Patch-Based Forest Change Detection from Landsat Time Series. Forests, 8(5), 166</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99833AAD-C028-7348-8C4F-E0F8A420CF15}"/>
              </a:ext>
            </a:extLst>
          </p:cNvPr>
          <p:cNvSpPr txBox="1"/>
          <p:nvPr/>
        </p:nvSpPr>
        <p:spPr>
          <a:xfrm>
            <a:off x="325676" y="425885"/>
            <a:ext cx="4246324" cy="5078313"/>
          </a:xfrm>
          <a:prstGeom prst="rect">
            <a:avLst/>
          </a:prstGeom>
          <a:noFill/>
        </p:spPr>
        <p:txBody>
          <a:bodyPr wrap="square" rtlCol="0">
            <a:spAutoFit/>
          </a:bodyPr>
          <a:lstStyle/>
          <a:p>
            <a:r>
              <a:rPr lang="en-US" dirty="0"/>
              <a:t>The overall objective was to develop and evaluate an automated forested landscape classifier that used various remotely-sensed data to characterize the disturbance type for each pixel across the eastern US over a 25-year period. Forest types were Stable, Disturbed (stress, wind, wildfire, harvest, etc. ), and Regenerated. Data from a calibration region (training set) were used to produce spatial patches using a spatial regularization method that is a spatial filtering algorithm to preserve patches of similar types and then using a similar approach to time series of images to identify disturbance events. The process used 4800 time series samples for training and the classification was evaluated with 1200 additional time series. </a:t>
            </a:r>
          </a:p>
        </p:txBody>
      </p:sp>
      <p:pic>
        <p:nvPicPr>
          <p:cNvPr id="5" name="Picture 4" descr="Map&#10;&#10;Description automatically generated">
            <a:extLst>
              <a:ext uri="{FF2B5EF4-FFF2-40B4-BE49-F238E27FC236}">
                <a16:creationId xmlns:a16="http://schemas.microsoft.com/office/drawing/2014/main" id="{6F56E61F-7333-2D46-B484-056ADA50D4CF}"/>
              </a:ext>
            </a:extLst>
          </p:cNvPr>
          <p:cNvPicPr>
            <a:picLocks noChangeAspect="1"/>
          </p:cNvPicPr>
          <p:nvPr/>
        </p:nvPicPr>
        <p:blipFill>
          <a:blip r:embed="rId2"/>
          <a:stretch>
            <a:fillRect/>
          </a:stretch>
        </p:blipFill>
        <p:spPr>
          <a:xfrm>
            <a:off x="4572000" y="541303"/>
            <a:ext cx="4441262" cy="4847475"/>
          </a:xfrm>
          <a:prstGeom prst="rect">
            <a:avLst/>
          </a:prstGeom>
        </p:spPr>
      </p:pic>
    </p:spTree>
    <p:extLst>
      <p:ext uri="{BB962C8B-B14F-4D97-AF65-F5344CB8AC3E}">
        <p14:creationId xmlns:p14="http://schemas.microsoft.com/office/powerpoint/2010/main" val="281739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a:bodyPr>
              <a:lstStyle/>
              <a:p>
                <a:pPr marL="0" indent="0">
                  <a:buNone/>
                </a:pPr>
                <a:r>
                  <a:rPr lang="en-US" sz="2400" i="1" dirty="0"/>
                  <a:t>Discriminant analysis (linear and quadratic):</a:t>
                </a:r>
              </a:p>
              <a:p>
                <a:pPr marL="0" indent="0">
                  <a:buNone/>
                </a:pPr>
                <a:r>
                  <a:rPr lang="en-US" sz="2400" i="1" dirty="0"/>
                  <a:t>Assume the objects in class k have a normal distribution with mean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oMath>
                </a14:m>
                <a:r>
                  <a:rPr lang="en-US" sz="2400" i="1" dirty="0"/>
                  <a:t>and covariance matrix </a:t>
                </a:r>
                <a:r>
                  <a:rPr lang="en-US" sz="2400" i="1" dirty="0" err="1"/>
                  <a:t>Σ</a:t>
                </a:r>
                <a:r>
                  <a:rPr lang="en-US" sz="2400" i="1" baseline="-25000" dirty="0" err="1"/>
                  <a:t>k</a:t>
                </a:r>
                <a:r>
                  <a:rPr lang="en-US" sz="2400" i="1" baseline="-25000" dirty="0"/>
                  <a:t> </a:t>
                </a:r>
                <a:r>
                  <a:rPr lang="en-US" sz="2400" i="1" dirty="0"/>
                  <a:t>then the Bayes risk decision rule chooses the class k that minimizes</a:t>
                </a:r>
              </a:p>
              <a:p>
                <a:pPr marL="0" indent="0">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𝑘</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𝑘</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oMath>
                </a14:m>
                <a:r>
                  <a:rPr lang="en-US" sz="2400" i="1" dirty="0"/>
                  <a:t>)</a:t>
                </a:r>
              </a:p>
              <a:p>
                <a:pPr marL="0" indent="0">
                  <a:buNone/>
                </a:pPr>
                <a:r>
                  <a:rPr lang="en-US" sz="2400" i="1"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sub>
                      <m:sup>
                        <m:r>
                          <a:rPr lang="en-US" sz="2400" b="0" i="1" smtClean="0">
                            <a:latin typeface="Cambria Math" panose="02040503050406030204" pitchFamily="18" charset="0"/>
                          </a:rPr>
                          <m:t>−1</m:t>
                        </m:r>
                      </m:sup>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𝑘</m:t>
                            </m:r>
                          </m:sub>
                          <m:sup/>
                          <m:e>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e>
                        </m:nary>
                      </m:e>
                    </m:nary>
                    <m:r>
                      <a:rPr lang="en-US" sz="2400" b="0" i="1" smtClean="0">
                        <a:latin typeface="Cambria Math" panose="02040503050406030204" pitchFamily="18" charset="0"/>
                      </a:rPr>
                      <m:t>)</m:t>
                    </m:r>
                  </m:oMath>
                </a14:m>
                <a:endParaRPr lang="en-US" sz="2400" i="1" dirty="0"/>
              </a:p>
              <a:p>
                <a:pPr marL="0" indent="0">
                  <a:buNone/>
                </a:pPr>
                <a:r>
                  <a:rPr lang="en-US" sz="2400" i="1" dirty="0"/>
                  <a:t>The first term in this is the </a:t>
                </a:r>
                <a:r>
                  <a:rPr lang="en-US" sz="2400" i="1" dirty="0" err="1"/>
                  <a:t>Mahalanobis</a:t>
                </a:r>
                <a:r>
                  <a:rPr lang="en-US" sz="2400" i="1" dirty="0"/>
                  <a:t> distance to the center of class k. This classification rule is called quadratic discriminant analysis. </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1286" t="-1749" r="-112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Probability models </a:t>
            </a:r>
          </a:p>
        </p:txBody>
      </p:sp>
    </p:spTree>
    <p:extLst>
      <p:ext uri="{BB962C8B-B14F-4D97-AF65-F5344CB8AC3E}">
        <p14:creationId xmlns:p14="http://schemas.microsoft.com/office/powerpoint/2010/main" val="294183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a:bodyPr>
              <a:lstStyle/>
              <a:p>
                <a:pPr marL="0" indent="0">
                  <a:buNone/>
                </a:pPr>
                <a:r>
                  <a:rPr lang="en-US" sz="2400" i="1" dirty="0"/>
                  <a:t>Discriminant analysis (linear and quadratic):</a:t>
                </a:r>
              </a:p>
              <a:p>
                <a:pPr marL="0" indent="0">
                  <a:buNone/>
                </a:pPr>
                <a:r>
                  <a:rPr lang="en-US" sz="2400" i="1" dirty="0"/>
                  <a:t>If we assume that all the covariance matrices for each of the classes is the same, so </a:t>
                </a:r>
                <a:r>
                  <a:rPr lang="en-US" sz="2400" i="1" dirty="0" err="1"/>
                  <a:t>Σ</a:t>
                </a:r>
                <a:r>
                  <a:rPr lang="en-US" sz="2400" i="1" baseline="-25000" dirty="0" err="1"/>
                  <a:t>k</a:t>
                </a:r>
                <a:r>
                  <a:rPr lang="en-US" sz="2400" i="1" baseline="-25000" dirty="0"/>
                  <a:t>  </a:t>
                </a:r>
                <a:r>
                  <a:rPr lang="en-US" sz="2400" i="1" dirty="0"/>
                  <a:t>= </a:t>
                </a:r>
                <a:r>
                  <a:rPr lang="en-US" sz="2400" i="1" dirty="0" err="1"/>
                  <a:t>Σ</a:t>
                </a:r>
                <a:r>
                  <a:rPr lang="en-US" sz="2400" i="1" baseline="-25000" dirty="0"/>
                  <a:t> </a:t>
                </a:r>
                <a:r>
                  <a:rPr lang="en-US" sz="2400" i="1" dirty="0"/>
                  <a:t>for all k (thus each class is assumed to differ only in the means of each class) then the rule chooses the class k that minimizes</a:t>
                </a:r>
              </a:p>
              <a:p>
                <a:pPr marL="0" indent="0">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𝑘</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𝑘</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oMath>
                </a14:m>
                <a:r>
                  <a:rPr lang="en-US" sz="2400" i="1" dirty="0"/>
                  <a:t>)</a:t>
                </a:r>
              </a:p>
              <a:p>
                <a:pPr marL="0" indent="0">
                  <a:buNone/>
                </a:pPr>
                <a:r>
                  <a:rPr lang="en-US" sz="2400" i="1" dirty="0"/>
                  <a:t>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nary>
                      <m:naryPr>
                        <m:chr m:val="∑"/>
                        <m:ctrlPr>
                          <a:rPr lang="en-US" sz="2400" b="0" i="1" smtClean="0">
                            <a:latin typeface="Cambria Math" panose="02040503050406030204" pitchFamily="18" charset="0"/>
                          </a:rPr>
                        </m:ctrlPr>
                      </m:naryPr>
                      <m:sub/>
                      <m:sup>
                        <m:r>
                          <a:rPr lang="en-US" sz="2400" b="0" i="1" smtClean="0">
                            <a:latin typeface="Cambria Math" panose="02040503050406030204" pitchFamily="18" charset="0"/>
                          </a:rPr>
                          <m:t>−1</m:t>
                        </m:r>
                      </m:sup>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r>
                          <a:rPr lang="en-US" sz="2400" b="0" i="0" smtClean="0">
                            <a:latin typeface="Cambria Math" panose="02040503050406030204" pitchFamily="18" charset="0"/>
                          </a:rPr>
                          <m:t>′</m:t>
                        </m:r>
                        <m:nary>
                          <m:naryPr>
                            <m:chr m:val="∑"/>
                            <m:ctrlPr>
                              <a:rPr lang="en-US" sz="2400" b="0" i="1" smtClean="0">
                                <a:latin typeface="Cambria Math" panose="02040503050406030204" pitchFamily="18" charset="0"/>
                              </a:rPr>
                            </m:ctrlPr>
                          </m:naryPr>
                          <m:sub/>
                          <m:sup>
                            <m:r>
                              <a:rPr lang="en-US" sz="2400" b="0" i="1" smtClean="0">
                                <a:latin typeface="Cambria Math" panose="02040503050406030204" pitchFamily="18" charset="0"/>
                              </a:rPr>
                              <m:t>−1</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e>
                        </m:nary>
                      </m:e>
                    </m:nary>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oMath>
                </a14:m>
                <a:endParaRPr lang="en-US" sz="2400" i="1" dirty="0"/>
              </a:p>
              <a:p>
                <a:pPr marL="0" indent="0">
                  <a:buNone/>
                </a:pPr>
                <a:r>
                  <a:rPr lang="en-US" sz="2400" i="1" dirty="0"/>
                  <a:t>This classification rule is linear in the data x and is called linear discriminant analysis. </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1286" t="-1749" r="-209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Probability models </a:t>
            </a:r>
          </a:p>
        </p:txBody>
      </p:sp>
    </p:spTree>
    <p:extLst>
      <p:ext uri="{BB962C8B-B14F-4D97-AF65-F5344CB8AC3E}">
        <p14:creationId xmlns:p14="http://schemas.microsoft.com/office/powerpoint/2010/main" val="8667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D87CA9-4D75-3E48-B566-AB46EB836C32}"/>
              </a:ext>
            </a:extLst>
          </p:cNvPr>
          <p:cNvSpPr txBox="1">
            <a:spLocks noGrp="1"/>
          </p:cNvSpPr>
          <p:nvPr>
            <p:ph type="title"/>
          </p:nvPr>
        </p:nvSpPr>
        <p:spPr>
          <a:xfrm>
            <a:off x="628650" y="-887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Example discriminant analysis from Fisher Iris Data</a:t>
            </a:r>
          </a:p>
        </p:txBody>
      </p:sp>
      <p:pic>
        <p:nvPicPr>
          <p:cNvPr id="10" name="Picture 9" descr="Chart, scatter chart&#10;&#10;Description automatically generated">
            <a:extLst>
              <a:ext uri="{FF2B5EF4-FFF2-40B4-BE49-F238E27FC236}">
                <a16:creationId xmlns:a16="http://schemas.microsoft.com/office/drawing/2014/main" id="{2C6F459B-8554-724F-9C92-C0E2423978D4}"/>
              </a:ext>
            </a:extLst>
          </p:cNvPr>
          <p:cNvPicPr>
            <a:picLocks noChangeAspect="1"/>
          </p:cNvPicPr>
          <p:nvPr/>
        </p:nvPicPr>
        <p:blipFill>
          <a:blip r:embed="rId2"/>
          <a:stretch>
            <a:fillRect/>
          </a:stretch>
        </p:blipFill>
        <p:spPr>
          <a:xfrm>
            <a:off x="853856" y="876821"/>
            <a:ext cx="7436287" cy="5577215"/>
          </a:xfrm>
          <a:prstGeom prst="rect">
            <a:avLst/>
          </a:prstGeom>
        </p:spPr>
      </p:pic>
    </p:spTree>
    <p:extLst>
      <p:ext uri="{BB962C8B-B14F-4D97-AF65-F5344CB8AC3E}">
        <p14:creationId xmlns:p14="http://schemas.microsoft.com/office/powerpoint/2010/main" val="2944981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D87CA9-4D75-3E48-B566-AB46EB836C32}"/>
              </a:ext>
            </a:extLst>
          </p:cNvPr>
          <p:cNvSpPr txBox="1">
            <a:spLocks noGrp="1"/>
          </p:cNvSpPr>
          <p:nvPr>
            <p:ph type="title"/>
          </p:nvPr>
        </p:nvSpPr>
        <p:spPr>
          <a:xfrm>
            <a:off x="628650" y="-887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Example discriminant analysis from Fisher Iris Data</a:t>
            </a:r>
          </a:p>
        </p:txBody>
      </p:sp>
      <p:pic>
        <p:nvPicPr>
          <p:cNvPr id="3" name="Picture 2" descr="Chart, scatter chart&#10;&#10;Description automatically generated">
            <a:extLst>
              <a:ext uri="{FF2B5EF4-FFF2-40B4-BE49-F238E27FC236}">
                <a16:creationId xmlns:a16="http://schemas.microsoft.com/office/drawing/2014/main" id="{1CAABA35-09C0-E84C-BFC1-AC27D0A5F951}"/>
              </a:ext>
            </a:extLst>
          </p:cNvPr>
          <p:cNvPicPr>
            <a:picLocks noChangeAspect="1"/>
          </p:cNvPicPr>
          <p:nvPr/>
        </p:nvPicPr>
        <p:blipFill>
          <a:blip r:embed="rId2"/>
          <a:stretch>
            <a:fillRect/>
          </a:stretch>
        </p:blipFill>
        <p:spPr>
          <a:xfrm>
            <a:off x="713983" y="970766"/>
            <a:ext cx="7716033" cy="5787025"/>
          </a:xfrm>
          <a:prstGeom prst="rect">
            <a:avLst/>
          </a:prstGeom>
        </p:spPr>
      </p:pic>
    </p:spTree>
    <p:extLst>
      <p:ext uri="{BB962C8B-B14F-4D97-AF65-F5344CB8AC3E}">
        <p14:creationId xmlns:p14="http://schemas.microsoft.com/office/powerpoint/2010/main" val="21848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lnSpcReduction="10000"/>
              </a:bodyPr>
              <a:lstStyle/>
              <a:p>
                <a:pPr marL="0" indent="0">
                  <a:buNone/>
                </a:pPr>
                <a:r>
                  <a:rPr lang="en-US" sz="2400" i="1" dirty="0"/>
                  <a:t>Logistic discrimination:</a:t>
                </a:r>
              </a:p>
              <a:p>
                <a:pPr marL="0" indent="0">
                  <a:buNone/>
                </a:pPr>
                <a:r>
                  <a:rPr lang="en-US" sz="2400" i="1" dirty="0"/>
                  <a:t>Another way to model the posterior probabilities for the K classes as linear functions is to use logistic regression which models this by comparing the posteriors for each class to the posterior for a particular class (say class 1) by taking the ratio and then the log – this is called taking log-odds. So this assumes a linear function</a:t>
                </a:r>
              </a:p>
              <a:p>
                <a:pPr marL="0" indent="0">
                  <a:buNone/>
                </a:pPr>
                <a14:m>
                  <m:oMath xmlns:m="http://schemas.openxmlformats.org/officeDocument/2006/math">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num>
                      <m:den>
                        <m:r>
                          <a:rPr lang="en-US" sz="2400" b="0" i="1" smtClean="0">
                            <a:latin typeface="Cambria Math" panose="02040503050406030204" pitchFamily="18" charset="0"/>
                          </a:rPr>
                          <m:t>𝑝</m:t>
                        </m:r>
                        <m:r>
                          <a:rPr lang="en-US" sz="2400" b="0" i="1" smtClean="0">
                            <a:latin typeface="Cambria Math" panose="02040503050406030204" pitchFamily="18" charset="0"/>
                          </a:rPr>
                          <m:t>(1|</m:t>
                        </m:r>
                        <m:r>
                          <a:rPr lang="en-US" sz="2400" b="0" i="1" smtClean="0">
                            <a:latin typeface="Cambria Math" panose="02040503050406030204" pitchFamily="18" charset="0"/>
                          </a:rPr>
                          <m:t>𝑥</m:t>
                        </m:r>
                        <m:r>
                          <a:rPr lang="en-US" sz="2400" b="0" i="1" smtClean="0">
                            <a:latin typeface="Cambria Math" panose="02040503050406030204" pitchFamily="18" charset="0"/>
                          </a:rPr>
                          <m:t>)</m:t>
                        </m:r>
                      </m:den>
                    </m:f>
                  </m:oMath>
                </a14:m>
                <a:r>
                  <a:rPr lang="en-US" sz="2400" i="1" dirty="0"/>
                  <a:t>) =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𝑘</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𝑥</m:t>
                    </m:r>
                  </m:oMath>
                </a14:m>
                <a:endParaRPr lang="en-US" sz="2400" i="1" dirty="0"/>
              </a:p>
              <a:p>
                <a:pPr marL="0" indent="0">
                  <a:buNone/>
                </a:pPr>
                <a:r>
                  <a:rPr lang="en-US" sz="2400" i="1" dirty="0"/>
                  <a:t>And this leads to a model form with exponentials of parameters so to use maximum likelihood there is some numerical iterative method (like Newton-Raphson) to estimate parameters</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1286" t="-2624" r="-192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Probability models </a:t>
            </a:r>
          </a:p>
        </p:txBody>
      </p:sp>
    </p:spTree>
    <p:extLst>
      <p:ext uri="{BB962C8B-B14F-4D97-AF65-F5344CB8AC3E}">
        <p14:creationId xmlns:p14="http://schemas.microsoft.com/office/powerpoint/2010/main" val="1353365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5520</TotalTime>
  <Words>2541</Words>
  <Application>Microsoft Macintosh PowerPoint</Application>
  <PresentationFormat>On-screen Show (4:3)</PresentationFormat>
  <Paragraphs>99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Math/EEB 589 - Mathematics of Machine Learning Methods in Ecology and Environmental Science  </vt:lpstr>
      <vt:lpstr>PowerPoint Presentation</vt:lpstr>
      <vt:lpstr>PowerPoint Presentation</vt:lpstr>
      <vt:lpstr>PowerPoint Presentation</vt:lpstr>
      <vt:lpstr>Some classification methods: Probability models </vt:lpstr>
      <vt:lpstr>Some classification methods: Probability models </vt:lpstr>
      <vt:lpstr>Example discriminant analysis from Fisher Iris Data</vt:lpstr>
      <vt:lpstr>Example discriminant analysis from Fisher Iris Data</vt:lpstr>
      <vt:lpstr>Some classification methods: Probability models </vt:lpstr>
      <vt:lpstr>Some classification methods: Non-parametric </vt:lpstr>
      <vt:lpstr>Some classification methods: Non-parametric </vt:lpstr>
      <vt:lpstr>Some classification methods: Non-parametric </vt:lpstr>
      <vt:lpstr>Some classification methods: Non-parametric </vt:lpstr>
      <vt:lpstr>PowerPoint Presentation</vt:lpstr>
      <vt:lpstr>Some classification methods: Non-parametric </vt:lpstr>
      <vt:lpstr>Some classification methods: Non-parametric </vt:lpstr>
      <vt:lpstr>Some classification methods: Non-parametric </vt:lpstr>
      <vt:lpstr>Some classification methods: Non-parametric </vt:lpstr>
      <vt:lpstr>Some classification methods: Non-parametric </vt:lpstr>
      <vt:lpstr>Some classification methods: Non-parametric </vt:lpstr>
      <vt:lpstr>Some classification methods: Non-parametric </vt:lpstr>
      <vt:lpstr>Some classification methods: Non-parametric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Louis J</dc:creator>
  <cp:lastModifiedBy>Gross, Louis J</cp:lastModifiedBy>
  <cp:revision>222</cp:revision>
  <dcterms:created xsi:type="dcterms:W3CDTF">2020-08-27T15:28:05Z</dcterms:created>
  <dcterms:modified xsi:type="dcterms:W3CDTF">2020-10-08T16:37:24Z</dcterms:modified>
</cp:coreProperties>
</file>