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476" r:id="rId2"/>
    <p:sldId id="399" r:id="rId3"/>
    <p:sldId id="400" r:id="rId4"/>
    <p:sldId id="402" r:id="rId5"/>
    <p:sldId id="423" r:id="rId6"/>
    <p:sldId id="470" r:id="rId7"/>
    <p:sldId id="401" r:id="rId8"/>
    <p:sldId id="472" r:id="rId9"/>
    <p:sldId id="471" r:id="rId10"/>
    <p:sldId id="482" r:id="rId11"/>
    <p:sldId id="481" r:id="rId12"/>
    <p:sldId id="485" r:id="rId13"/>
    <p:sldId id="486" r:id="rId14"/>
    <p:sldId id="477" r:id="rId15"/>
    <p:sldId id="478" r:id="rId16"/>
    <p:sldId id="487" r:id="rId17"/>
    <p:sldId id="488" r:id="rId18"/>
    <p:sldId id="479" r:id="rId19"/>
    <p:sldId id="480" r:id="rId20"/>
    <p:sldId id="483" r:id="rId21"/>
    <p:sldId id="48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oss, Louis J" initials="GLJ" lastIdx="1" clrIdx="0">
    <p:extLst>
      <p:ext uri="{19B8F6BF-5375-455C-9EA6-DF929625EA0E}">
        <p15:presenceInfo xmlns:p15="http://schemas.microsoft.com/office/powerpoint/2012/main" userId="S::lgross@utk.edu::56d99857-4224-44aa-8bb9-cb76be3776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13"/>
    <p:restoredTop sz="83778"/>
  </p:normalViewPr>
  <p:slideViewPr>
    <p:cSldViewPr snapToGrid="0" snapToObjects="1">
      <p:cViewPr varScale="1">
        <p:scale>
          <a:sx n="102" d="100"/>
          <a:sy n="102" d="100"/>
        </p:scale>
        <p:origin x="183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C08812-BCCD-9543-BDE1-B97261427611}" type="datetimeFigureOut">
              <a:rPr lang="en-US" smtClean="0"/>
              <a:t>11/12/20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4B33C4-F5A6-D64C-B472-5E105293198D}" type="slidenum">
              <a:rPr lang="en-US" smtClean="0"/>
              <a:t>‹#›</a:t>
            </a:fld>
            <a:endParaRPr lang="en-US"/>
          </a:p>
        </p:txBody>
      </p:sp>
    </p:spTree>
    <p:extLst>
      <p:ext uri="{BB962C8B-B14F-4D97-AF65-F5344CB8AC3E}">
        <p14:creationId xmlns:p14="http://schemas.microsoft.com/office/powerpoint/2010/main" val="3709546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A88DA68-BC8E-CC44-8225-CE6C55C45A09}"/>
              </a:ext>
            </a:extLst>
          </p:cNvPr>
          <p:cNvSpPr>
            <a:spLocks noGrp="1" noChangeArrowheads="1"/>
          </p:cNvSpPr>
          <p:nvPr>
            <p:ph type="sldNum" sz="quarter" idx="5"/>
          </p:nvPr>
        </p:nvSpPr>
        <p:spPr>
          <a:ln/>
        </p:spPr>
        <p:txBody>
          <a:bodyPr/>
          <a:lstStyle/>
          <a:p>
            <a:fld id="{EBD21A44-6213-EB49-9031-5ED196D36E37}" type="slidenum">
              <a:rPr lang="en-US" altLang="en-US"/>
              <a:pPr/>
              <a:t>5</a:t>
            </a:fld>
            <a:endParaRPr lang="en-US" altLang="en-US"/>
          </a:p>
        </p:txBody>
      </p:sp>
      <p:sp>
        <p:nvSpPr>
          <p:cNvPr id="618498" name="Rectangle 2">
            <a:extLst>
              <a:ext uri="{FF2B5EF4-FFF2-40B4-BE49-F238E27FC236}">
                <a16:creationId xmlns:a16="http://schemas.microsoft.com/office/drawing/2014/main" id="{29901AE1-A46A-4342-BA3E-4B81C3D4E7A0}"/>
              </a:ext>
            </a:extLst>
          </p:cNvPr>
          <p:cNvSpPr>
            <a:spLocks noGrp="1" noRot="1" noChangeAspect="1" noChangeArrowheads="1" noTextEdit="1"/>
          </p:cNvSpPr>
          <p:nvPr>
            <p:ph type="sldImg"/>
          </p:nvPr>
        </p:nvSpPr>
        <p:spPr>
          <a:ln/>
        </p:spPr>
      </p:sp>
      <p:sp>
        <p:nvSpPr>
          <p:cNvPr id="618499" name="Rectangle 3">
            <a:extLst>
              <a:ext uri="{FF2B5EF4-FFF2-40B4-BE49-F238E27FC236}">
                <a16:creationId xmlns:a16="http://schemas.microsoft.com/office/drawing/2014/main" id="{E1B9EDA0-F155-AC41-AF72-8D9798A9D8D1}"/>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28234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44E0EA2-EEA5-A646-AA35-C9B9FDCDB1C3}"/>
              </a:ext>
            </a:extLst>
          </p:cNvPr>
          <p:cNvSpPr>
            <a:spLocks noGrp="1" noChangeArrowheads="1"/>
          </p:cNvSpPr>
          <p:nvPr>
            <p:ph type="sldNum" sz="quarter" idx="5"/>
          </p:nvPr>
        </p:nvSpPr>
        <p:spPr>
          <a:ln/>
        </p:spPr>
        <p:txBody>
          <a:bodyPr/>
          <a:lstStyle/>
          <a:p>
            <a:fld id="{DF5FE58A-C22A-D443-92F6-603E863BBE3F}" type="slidenum">
              <a:rPr lang="en-US" altLang="en-US"/>
              <a:pPr/>
              <a:t>6</a:t>
            </a:fld>
            <a:endParaRPr lang="en-US" altLang="en-US"/>
          </a:p>
        </p:txBody>
      </p:sp>
      <p:sp>
        <p:nvSpPr>
          <p:cNvPr id="623618" name="Rectangle 2">
            <a:extLst>
              <a:ext uri="{FF2B5EF4-FFF2-40B4-BE49-F238E27FC236}">
                <a16:creationId xmlns:a16="http://schemas.microsoft.com/office/drawing/2014/main" id="{60A32DD4-AF7B-F945-A187-5F2679025819}"/>
              </a:ext>
            </a:extLst>
          </p:cNvPr>
          <p:cNvSpPr>
            <a:spLocks noGrp="1" noRot="1" noChangeAspect="1" noChangeArrowheads="1" noTextEdit="1"/>
          </p:cNvSpPr>
          <p:nvPr>
            <p:ph type="sldImg"/>
          </p:nvPr>
        </p:nvSpPr>
        <p:spPr>
          <a:ln/>
        </p:spPr>
      </p:sp>
      <p:sp>
        <p:nvSpPr>
          <p:cNvPr id="623619" name="Rectangle 3">
            <a:extLst>
              <a:ext uri="{FF2B5EF4-FFF2-40B4-BE49-F238E27FC236}">
                <a16:creationId xmlns:a16="http://schemas.microsoft.com/office/drawing/2014/main" id="{61221D91-CAC9-8644-A673-654DDFD1DA71}"/>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70443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4B33C4-F5A6-D64C-B472-5E105293198D}" type="slidenum">
              <a:rPr lang="en-US" smtClean="0"/>
              <a:t>12</a:t>
            </a:fld>
            <a:endParaRPr lang="en-US"/>
          </a:p>
        </p:txBody>
      </p:sp>
    </p:spTree>
    <p:extLst>
      <p:ext uri="{BB962C8B-B14F-4D97-AF65-F5344CB8AC3E}">
        <p14:creationId xmlns:p14="http://schemas.microsoft.com/office/powerpoint/2010/main" val="2294971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D7A24D-02F1-0D40-9F43-8EE6978048E0}" type="datetimeFigureOut">
              <a:rPr lang="en-US" smtClean="0"/>
              <a:t>11/12/20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99078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D7A24D-02F1-0D40-9F43-8EE6978048E0}" type="datetimeFigureOut">
              <a:rPr lang="en-US" smtClean="0"/>
              <a:t>11/12/20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2165380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D7A24D-02F1-0D40-9F43-8EE6978048E0}" type="datetimeFigureOut">
              <a:rPr lang="en-US" smtClean="0"/>
              <a:t>11/12/20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1516990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D7A24D-02F1-0D40-9F43-8EE6978048E0}" type="datetimeFigureOut">
              <a:rPr lang="en-US" smtClean="0"/>
              <a:t>11/12/20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113855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D7A24D-02F1-0D40-9F43-8EE6978048E0}" type="datetimeFigureOut">
              <a:rPr lang="en-US" smtClean="0"/>
              <a:t>11/12/20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1454854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D7A24D-02F1-0D40-9F43-8EE6978048E0}" type="datetimeFigureOut">
              <a:rPr lang="en-US" smtClean="0"/>
              <a:t>11/12/20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2064377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D7A24D-02F1-0D40-9F43-8EE6978048E0}" type="datetimeFigureOut">
              <a:rPr lang="en-US" smtClean="0"/>
              <a:t>11/12/20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180907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D7A24D-02F1-0D40-9F43-8EE6978048E0}" type="datetimeFigureOut">
              <a:rPr lang="en-US" smtClean="0"/>
              <a:t>11/12/20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1704631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D7A24D-02F1-0D40-9F43-8EE6978048E0}" type="datetimeFigureOut">
              <a:rPr lang="en-US" smtClean="0"/>
              <a:t>11/12/20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117172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D7A24D-02F1-0D40-9F43-8EE6978048E0}" type="datetimeFigureOut">
              <a:rPr lang="en-US" smtClean="0"/>
              <a:t>11/12/20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1138810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D7A24D-02F1-0D40-9F43-8EE6978048E0}" type="datetimeFigureOut">
              <a:rPr lang="en-US" smtClean="0"/>
              <a:t>11/12/20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3444049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D7A24D-02F1-0D40-9F43-8EE6978048E0}" type="datetimeFigureOut">
              <a:rPr lang="en-US" smtClean="0"/>
              <a:t>11/12/20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4AF662-3B32-6148-ACEC-981A337A9BFD}" type="slidenum">
              <a:rPr lang="en-US" smtClean="0"/>
              <a:t>‹#›</a:t>
            </a:fld>
            <a:endParaRPr lang="en-US"/>
          </a:p>
        </p:txBody>
      </p:sp>
    </p:spTree>
    <p:extLst>
      <p:ext uri="{BB962C8B-B14F-4D97-AF65-F5344CB8AC3E}">
        <p14:creationId xmlns:p14="http://schemas.microsoft.com/office/powerpoint/2010/main" val="1340647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hyperlink" Target="https://www.sciencedirect.com/science/article/abs/pii/S0378112703003013"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39BABD-9296-614D-B7FC-5F100780CBF0}"/>
              </a:ext>
            </a:extLst>
          </p:cNvPr>
          <p:cNvSpPr txBox="1"/>
          <p:nvPr/>
        </p:nvSpPr>
        <p:spPr>
          <a:xfrm>
            <a:off x="-1565753" y="2430049"/>
            <a:ext cx="184731" cy="369332"/>
          </a:xfrm>
          <a:prstGeom prst="rect">
            <a:avLst/>
          </a:prstGeom>
          <a:noFill/>
        </p:spPr>
        <p:txBody>
          <a:bodyPr wrap="none" rtlCol="0">
            <a:spAutoFit/>
          </a:bodyPr>
          <a:lstStyle/>
          <a:p>
            <a:endParaRPr lang="en-US" dirty="0"/>
          </a:p>
        </p:txBody>
      </p:sp>
      <p:sp>
        <p:nvSpPr>
          <p:cNvPr id="8" name="Content Placeholder 2">
            <a:extLst>
              <a:ext uri="{FF2B5EF4-FFF2-40B4-BE49-F238E27FC236}">
                <a16:creationId xmlns:a16="http://schemas.microsoft.com/office/drawing/2014/main" id="{49D53CA5-0A17-0341-94A7-287188FEC0A6}"/>
              </a:ext>
            </a:extLst>
          </p:cNvPr>
          <p:cNvSpPr txBox="1">
            <a:spLocks/>
          </p:cNvSpPr>
          <p:nvPr/>
        </p:nvSpPr>
        <p:spPr>
          <a:xfrm>
            <a:off x="756557" y="1084510"/>
            <a:ext cx="7886700" cy="564519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i="1" dirty="0"/>
              <a:t>Main classic problems in ecological forecasting:</a:t>
            </a:r>
          </a:p>
          <a:p>
            <a:pPr algn="l"/>
            <a:r>
              <a:rPr lang="en-US" i="1" dirty="0"/>
              <a:t>Population sizes/demography: </a:t>
            </a:r>
            <a:r>
              <a:rPr lang="en-US" dirty="0"/>
              <a:t>long history in fisheries, wildlife and disease with direct impact on policies for harvest, quotas, vaccination, etc. Standard models are matrix, ODE and statistical time series</a:t>
            </a:r>
          </a:p>
          <a:p>
            <a:pPr algn="l"/>
            <a:r>
              <a:rPr lang="en-US" i="1" dirty="0"/>
              <a:t>Environmental processes: </a:t>
            </a:r>
            <a:r>
              <a:rPr lang="en-US" dirty="0"/>
              <a:t>biogeochemistry,</a:t>
            </a:r>
            <a:r>
              <a:rPr lang="en-US" i="1" dirty="0"/>
              <a:t> </a:t>
            </a:r>
            <a:r>
              <a:rPr lang="en-US" dirty="0"/>
              <a:t>temperature and precipitation projection on various time and spatial scales. Models link ecological states (e.g. landscape-type) to atmospheric and oceanographic physical models including mechanistic and statistical methods and ecosystem models</a:t>
            </a:r>
          </a:p>
          <a:p>
            <a:pPr algn="l"/>
            <a:r>
              <a:rPr lang="en-US" i="1" dirty="0"/>
              <a:t>Distribution and abundance</a:t>
            </a:r>
            <a:r>
              <a:rPr lang="en-US" dirty="0"/>
              <a:t>: using environmental variables to project presence/absence and/or abundance. Species Distribution Models (SDM) also called niche models.</a:t>
            </a:r>
          </a:p>
          <a:p>
            <a:pPr algn="l"/>
            <a:r>
              <a:rPr lang="en-US" i="1" dirty="0"/>
              <a:t>Landscape/functional group/community</a:t>
            </a:r>
            <a:r>
              <a:rPr lang="en-US" dirty="0"/>
              <a:t>: use environmental variables, history and community dynamics models to project what community type and level of biodiversity is present across space</a:t>
            </a:r>
          </a:p>
          <a:p>
            <a:endParaRPr lang="en-US" i="1" dirty="0"/>
          </a:p>
        </p:txBody>
      </p:sp>
      <p:sp>
        <p:nvSpPr>
          <p:cNvPr id="5" name="Title 1">
            <a:extLst>
              <a:ext uri="{FF2B5EF4-FFF2-40B4-BE49-F238E27FC236}">
                <a16:creationId xmlns:a16="http://schemas.microsoft.com/office/drawing/2014/main" id="{C348AFC4-78F3-2E4B-9C5C-8EA2AF5E05C5}"/>
              </a:ext>
            </a:extLst>
          </p:cNvPr>
          <p:cNvSpPr txBox="1">
            <a:spLocks/>
          </p:cNvSpPr>
          <p:nvPr/>
        </p:nvSpPr>
        <p:spPr>
          <a:xfrm>
            <a:off x="756557" y="-641042"/>
            <a:ext cx="7630886" cy="153868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a:t>Math/EEB 589 - Mathematics of Machine Learning Methods in Ecology and Environmental Science - Ecological Forecasting</a:t>
            </a:r>
          </a:p>
        </p:txBody>
      </p:sp>
    </p:spTree>
    <p:extLst>
      <p:ext uri="{BB962C8B-B14F-4D97-AF65-F5344CB8AC3E}">
        <p14:creationId xmlns:p14="http://schemas.microsoft.com/office/powerpoint/2010/main" val="2256270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39BABD-9296-614D-B7FC-5F100780CBF0}"/>
              </a:ext>
            </a:extLst>
          </p:cNvPr>
          <p:cNvSpPr txBox="1"/>
          <p:nvPr/>
        </p:nvSpPr>
        <p:spPr>
          <a:xfrm>
            <a:off x="-1565753" y="2430049"/>
            <a:ext cx="184731" cy="369332"/>
          </a:xfrm>
          <a:prstGeom prst="rect">
            <a:avLst/>
          </a:prstGeom>
          <a:noFill/>
        </p:spPr>
        <p:txBody>
          <a:bodyPr wrap="none" rtlCol="0">
            <a:spAutoFit/>
          </a:bodyPr>
          <a:lstStyle/>
          <a:p>
            <a:endParaRPr lang="en-US" dirty="0"/>
          </a:p>
        </p:txBody>
      </p:sp>
      <p:sp>
        <p:nvSpPr>
          <p:cNvPr id="8" name="Content Placeholder 2">
            <a:extLst>
              <a:ext uri="{FF2B5EF4-FFF2-40B4-BE49-F238E27FC236}">
                <a16:creationId xmlns:a16="http://schemas.microsoft.com/office/drawing/2014/main" id="{49D53CA5-0A17-0341-94A7-287188FEC0A6}"/>
              </a:ext>
            </a:extLst>
          </p:cNvPr>
          <p:cNvSpPr txBox="1">
            <a:spLocks/>
          </p:cNvSpPr>
          <p:nvPr/>
        </p:nvSpPr>
        <p:spPr>
          <a:xfrm>
            <a:off x="756557" y="897642"/>
            <a:ext cx="7886700" cy="45762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i="1" dirty="0"/>
              <a:t>SDM process in general using presence-only or abundance data:</a:t>
            </a:r>
          </a:p>
          <a:p>
            <a:pPr algn="l"/>
            <a:r>
              <a:rPr lang="en-US" i="1" dirty="0"/>
              <a:t>(1) compile the locations of the presence of the species; </a:t>
            </a:r>
          </a:p>
          <a:p>
            <a:pPr algn="l"/>
            <a:r>
              <a:rPr lang="en-US" i="1" dirty="0"/>
              <a:t>(2) from databases obtain values of environmental variables (precipitation, temperature, etc.) for the compiled locations; </a:t>
            </a:r>
          </a:p>
          <a:p>
            <a:pPr algn="l"/>
            <a:r>
              <a:rPr lang="en-US" i="1" dirty="0"/>
              <a:t>(3) fit a model for these environmental variables to estimate the relationship between sites of occurrence or species richness; </a:t>
            </a:r>
          </a:p>
          <a:p>
            <a:pPr algn="l"/>
            <a:r>
              <a:rPr lang="en-US" i="1" dirty="0"/>
              <a:t>(4) apply the models to predict the variable of interest across the space or time of interest :</a:t>
            </a:r>
          </a:p>
          <a:p>
            <a:pPr algn="l"/>
            <a:endParaRPr lang="en-US" dirty="0"/>
          </a:p>
          <a:p>
            <a:endParaRPr lang="en-US" i="1" dirty="0"/>
          </a:p>
        </p:txBody>
      </p:sp>
      <p:sp>
        <p:nvSpPr>
          <p:cNvPr id="6" name="Title 1">
            <a:extLst>
              <a:ext uri="{FF2B5EF4-FFF2-40B4-BE49-F238E27FC236}">
                <a16:creationId xmlns:a16="http://schemas.microsoft.com/office/drawing/2014/main" id="{9D7C9810-CE44-774B-8463-D90569D40FAA}"/>
              </a:ext>
            </a:extLst>
          </p:cNvPr>
          <p:cNvSpPr txBox="1">
            <a:spLocks/>
          </p:cNvSpPr>
          <p:nvPr/>
        </p:nvSpPr>
        <p:spPr>
          <a:xfrm>
            <a:off x="756557" y="177382"/>
            <a:ext cx="7630886" cy="56165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t>Ecological Forecasting</a:t>
            </a:r>
          </a:p>
        </p:txBody>
      </p:sp>
      <p:sp>
        <p:nvSpPr>
          <p:cNvPr id="3" name="TextBox 2">
            <a:extLst>
              <a:ext uri="{FF2B5EF4-FFF2-40B4-BE49-F238E27FC236}">
                <a16:creationId xmlns:a16="http://schemas.microsoft.com/office/drawing/2014/main" id="{5F594E31-DD8F-CF46-99B5-761412B83FEF}"/>
              </a:ext>
            </a:extLst>
          </p:cNvPr>
          <p:cNvSpPr txBox="1"/>
          <p:nvPr/>
        </p:nvSpPr>
        <p:spPr>
          <a:xfrm>
            <a:off x="876822" y="5473874"/>
            <a:ext cx="7290148" cy="923330"/>
          </a:xfrm>
          <a:prstGeom prst="rect">
            <a:avLst/>
          </a:prstGeom>
          <a:noFill/>
        </p:spPr>
        <p:txBody>
          <a:bodyPr wrap="square" rtlCol="0">
            <a:spAutoFit/>
          </a:bodyPr>
          <a:lstStyle/>
          <a:p>
            <a:r>
              <a:rPr lang="en-US" dirty="0"/>
              <a:t>For an example of one of the earliest applications of distributed computing using SDMs – see </a:t>
            </a:r>
            <a:r>
              <a:rPr lang="en-US" dirty="0" err="1"/>
              <a:t>lifemapper.org</a:t>
            </a:r>
            <a:r>
              <a:rPr lang="en-US" dirty="0"/>
              <a:t> which originally used a downloaded screensaver to compute GARP models for species distributions.</a:t>
            </a:r>
          </a:p>
        </p:txBody>
      </p:sp>
    </p:spTree>
    <p:extLst>
      <p:ext uri="{BB962C8B-B14F-4D97-AF65-F5344CB8AC3E}">
        <p14:creationId xmlns:p14="http://schemas.microsoft.com/office/powerpoint/2010/main" val="2471410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engineering drawing&#10;&#10;Description automatically generated">
            <a:extLst>
              <a:ext uri="{FF2B5EF4-FFF2-40B4-BE49-F238E27FC236}">
                <a16:creationId xmlns:a16="http://schemas.microsoft.com/office/drawing/2014/main" id="{0DE55466-F7CA-F947-8624-658A51749BCF}"/>
              </a:ext>
            </a:extLst>
          </p:cNvPr>
          <p:cNvPicPr>
            <a:picLocks noChangeAspect="1"/>
          </p:cNvPicPr>
          <p:nvPr/>
        </p:nvPicPr>
        <p:blipFill>
          <a:blip r:embed="rId2"/>
          <a:stretch>
            <a:fillRect/>
          </a:stretch>
        </p:blipFill>
        <p:spPr>
          <a:xfrm>
            <a:off x="0" y="1025894"/>
            <a:ext cx="9144000" cy="3524100"/>
          </a:xfrm>
          <a:prstGeom prst="rect">
            <a:avLst/>
          </a:prstGeom>
        </p:spPr>
      </p:pic>
      <p:sp>
        <p:nvSpPr>
          <p:cNvPr id="6" name="TextBox 5">
            <a:extLst>
              <a:ext uri="{FF2B5EF4-FFF2-40B4-BE49-F238E27FC236}">
                <a16:creationId xmlns:a16="http://schemas.microsoft.com/office/drawing/2014/main" id="{3B4FECDA-E3CA-BF45-B082-0E2A294601D7}"/>
              </a:ext>
            </a:extLst>
          </p:cNvPr>
          <p:cNvSpPr txBox="1"/>
          <p:nvPr/>
        </p:nvSpPr>
        <p:spPr>
          <a:xfrm>
            <a:off x="663879" y="5185775"/>
            <a:ext cx="7928976" cy="646331"/>
          </a:xfrm>
          <a:prstGeom prst="rect">
            <a:avLst/>
          </a:prstGeom>
          <a:noFill/>
        </p:spPr>
        <p:txBody>
          <a:bodyPr wrap="square" rtlCol="0">
            <a:spAutoFit/>
          </a:bodyPr>
          <a:lstStyle/>
          <a:p>
            <a:r>
              <a:rPr lang="en-US" dirty="0" err="1"/>
              <a:t>Elith</a:t>
            </a:r>
            <a:r>
              <a:rPr lang="en-US" dirty="0"/>
              <a:t> and </a:t>
            </a:r>
            <a:r>
              <a:rPr lang="en-US" dirty="0" err="1"/>
              <a:t>Leathwick</a:t>
            </a:r>
            <a:r>
              <a:rPr lang="en-US" dirty="0"/>
              <a:t>. 2009. Species Distribution Models: Ecological Explanation and Prediction Across Space and Time. Ann. Rev. Ecol. Syst. 40: 677-699</a:t>
            </a:r>
          </a:p>
        </p:txBody>
      </p:sp>
    </p:spTree>
    <p:extLst>
      <p:ext uri="{BB962C8B-B14F-4D97-AF65-F5344CB8AC3E}">
        <p14:creationId xmlns:p14="http://schemas.microsoft.com/office/powerpoint/2010/main" val="918851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1A94E96-3EAE-3C4C-A025-03C8A5F9123F}"/>
              </a:ext>
            </a:extLst>
          </p:cNvPr>
          <p:cNvSpPr txBox="1"/>
          <p:nvPr/>
        </p:nvSpPr>
        <p:spPr>
          <a:xfrm>
            <a:off x="726510" y="6139925"/>
            <a:ext cx="7928976" cy="369332"/>
          </a:xfrm>
          <a:prstGeom prst="rect">
            <a:avLst/>
          </a:prstGeom>
          <a:noFill/>
        </p:spPr>
        <p:txBody>
          <a:bodyPr wrap="square" rtlCol="0">
            <a:spAutoFit/>
          </a:bodyPr>
          <a:lstStyle/>
          <a:p>
            <a:r>
              <a:rPr lang="en-US" dirty="0"/>
              <a:t>http://</a:t>
            </a:r>
            <a:r>
              <a:rPr lang="en-US" dirty="0" err="1"/>
              <a:t>academic.uprm.edu</a:t>
            </a:r>
            <a:r>
              <a:rPr lang="en-US" dirty="0"/>
              <a:t>/~</a:t>
            </a:r>
            <a:r>
              <a:rPr lang="en-US" dirty="0" err="1"/>
              <a:t>jchinea</a:t>
            </a:r>
            <a:r>
              <a:rPr lang="en-US" dirty="0"/>
              <a:t>/UIP-MAPR/refs/</a:t>
            </a:r>
            <a:r>
              <a:rPr lang="en-US" dirty="0" err="1"/>
              <a:t>modelos</a:t>
            </a:r>
            <a:r>
              <a:rPr lang="en-US" dirty="0"/>
              <a:t>/pearson2008.pdf</a:t>
            </a:r>
          </a:p>
        </p:txBody>
      </p:sp>
      <p:pic>
        <p:nvPicPr>
          <p:cNvPr id="8" name="Picture 7" descr="Diagram, text&#10;&#10;Description automatically generated">
            <a:extLst>
              <a:ext uri="{FF2B5EF4-FFF2-40B4-BE49-F238E27FC236}">
                <a16:creationId xmlns:a16="http://schemas.microsoft.com/office/drawing/2014/main" id="{A71278F8-CB14-4545-8BB3-6A6DDCBA697D}"/>
              </a:ext>
            </a:extLst>
          </p:cNvPr>
          <p:cNvPicPr>
            <a:picLocks noChangeAspect="1"/>
          </p:cNvPicPr>
          <p:nvPr/>
        </p:nvPicPr>
        <p:blipFill>
          <a:blip r:embed="rId3"/>
          <a:stretch>
            <a:fillRect/>
          </a:stretch>
        </p:blipFill>
        <p:spPr>
          <a:xfrm>
            <a:off x="0" y="807440"/>
            <a:ext cx="9144000" cy="4942496"/>
          </a:xfrm>
          <a:prstGeom prst="rect">
            <a:avLst/>
          </a:prstGeom>
        </p:spPr>
      </p:pic>
    </p:spTree>
    <p:extLst>
      <p:ext uri="{BB962C8B-B14F-4D97-AF65-F5344CB8AC3E}">
        <p14:creationId xmlns:p14="http://schemas.microsoft.com/office/powerpoint/2010/main" val="3373143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7E8D461F-3887-284E-BF45-97882780AAF8}"/>
              </a:ext>
            </a:extLst>
          </p:cNvPr>
          <p:cNvPicPr>
            <a:picLocks noChangeAspect="1"/>
          </p:cNvPicPr>
          <p:nvPr/>
        </p:nvPicPr>
        <p:blipFill>
          <a:blip r:embed="rId2"/>
          <a:stretch>
            <a:fillRect/>
          </a:stretch>
        </p:blipFill>
        <p:spPr>
          <a:xfrm>
            <a:off x="1917700" y="6350"/>
            <a:ext cx="4620886" cy="5958511"/>
          </a:xfrm>
          <a:prstGeom prst="rect">
            <a:avLst/>
          </a:prstGeom>
        </p:spPr>
      </p:pic>
      <p:sp>
        <p:nvSpPr>
          <p:cNvPr id="6" name="TextBox 5">
            <a:extLst>
              <a:ext uri="{FF2B5EF4-FFF2-40B4-BE49-F238E27FC236}">
                <a16:creationId xmlns:a16="http://schemas.microsoft.com/office/drawing/2014/main" id="{4578A807-9058-8544-B67F-33EB36B38EC7}"/>
              </a:ext>
            </a:extLst>
          </p:cNvPr>
          <p:cNvSpPr txBox="1"/>
          <p:nvPr/>
        </p:nvSpPr>
        <p:spPr>
          <a:xfrm>
            <a:off x="801666" y="6064769"/>
            <a:ext cx="7928976" cy="646331"/>
          </a:xfrm>
          <a:prstGeom prst="rect">
            <a:avLst/>
          </a:prstGeom>
          <a:noFill/>
        </p:spPr>
        <p:txBody>
          <a:bodyPr wrap="square" rtlCol="0">
            <a:spAutoFit/>
          </a:bodyPr>
          <a:lstStyle/>
          <a:p>
            <a:r>
              <a:rPr lang="en-US" dirty="0"/>
              <a:t>Examples of uses of SDM</a:t>
            </a:r>
          </a:p>
          <a:p>
            <a:r>
              <a:rPr lang="en-US" dirty="0"/>
              <a:t>http://</a:t>
            </a:r>
            <a:r>
              <a:rPr lang="en-US" dirty="0" err="1"/>
              <a:t>academic.uprm.edu</a:t>
            </a:r>
            <a:r>
              <a:rPr lang="en-US" dirty="0"/>
              <a:t>/~</a:t>
            </a:r>
            <a:r>
              <a:rPr lang="en-US" dirty="0" err="1"/>
              <a:t>jchinea</a:t>
            </a:r>
            <a:r>
              <a:rPr lang="en-US" dirty="0"/>
              <a:t>/UIP-MAPR/refs/</a:t>
            </a:r>
            <a:r>
              <a:rPr lang="en-US" dirty="0" err="1"/>
              <a:t>modelos</a:t>
            </a:r>
            <a:r>
              <a:rPr lang="en-US" dirty="0"/>
              <a:t>/pearson2008.pdf</a:t>
            </a:r>
          </a:p>
        </p:txBody>
      </p:sp>
    </p:spTree>
    <p:extLst>
      <p:ext uri="{BB962C8B-B14F-4D97-AF65-F5344CB8AC3E}">
        <p14:creationId xmlns:p14="http://schemas.microsoft.com/office/powerpoint/2010/main" val="272727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39BABD-9296-614D-B7FC-5F100780CBF0}"/>
              </a:ext>
            </a:extLst>
          </p:cNvPr>
          <p:cNvSpPr txBox="1"/>
          <p:nvPr/>
        </p:nvSpPr>
        <p:spPr>
          <a:xfrm>
            <a:off x="-1565753" y="2430049"/>
            <a:ext cx="184731" cy="369332"/>
          </a:xfrm>
          <a:prstGeom prst="rect">
            <a:avLst/>
          </a:prstGeom>
          <a:noFill/>
        </p:spPr>
        <p:txBody>
          <a:bodyPr wrap="none" rtlCol="0">
            <a:spAutoFit/>
          </a:bodyPr>
          <a:lstStyle/>
          <a:p>
            <a:endParaRPr lang="en-US" dirty="0"/>
          </a:p>
        </p:txBody>
      </p:sp>
      <p:sp>
        <p:nvSpPr>
          <p:cNvPr id="8" name="Content Placeholder 2">
            <a:extLst>
              <a:ext uri="{FF2B5EF4-FFF2-40B4-BE49-F238E27FC236}">
                <a16:creationId xmlns:a16="http://schemas.microsoft.com/office/drawing/2014/main" id="{49D53CA5-0A17-0341-94A7-287188FEC0A6}"/>
              </a:ext>
            </a:extLst>
          </p:cNvPr>
          <p:cNvSpPr txBox="1">
            <a:spLocks/>
          </p:cNvSpPr>
          <p:nvPr/>
        </p:nvSpPr>
        <p:spPr>
          <a:xfrm>
            <a:off x="756557" y="897642"/>
            <a:ext cx="7886700" cy="564519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i="1" dirty="0"/>
              <a:t>Some methods for Correlative SDM:</a:t>
            </a:r>
          </a:p>
          <a:p>
            <a:pPr algn="l"/>
            <a:r>
              <a:rPr lang="en-US" dirty="0"/>
              <a:t>GARP, GAM, GLM and </a:t>
            </a:r>
            <a:r>
              <a:rPr lang="en-US" dirty="0" err="1"/>
              <a:t>MaxEnt</a:t>
            </a:r>
            <a:r>
              <a:rPr lang="en-US" dirty="0"/>
              <a:t> are some methods as well as taking a weighted mean of several different models. </a:t>
            </a:r>
          </a:p>
          <a:p>
            <a:pPr algn="l"/>
            <a:r>
              <a:rPr lang="en-US" dirty="0"/>
              <a:t>Several of these are used just with presence data. </a:t>
            </a:r>
          </a:p>
          <a:p>
            <a:pPr algn="l"/>
            <a:r>
              <a:rPr lang="en-US" dirty="0"/>
              <a:t>GARP: Genetic Algorithm Rule-Set Production - GARP includes multiple, non-deterministic iterative procedures that incorporate various model distribution methods such as logistic regression and range envelopes, producing with each run predicted binary maps of presences and absences. Multiple optimal models are produced for each data set, which can be converted into presence likelihoods. </a:t>
            </a:r>
          </a:p>
          <a:p>
            <a:pPr algn="l"/>
            <a:r>
              <a:rPr lang="en-US" dirty="0" err="1"/>
              <a:t>MaxEnt</a:t>
            </a:r>
            <a:r>
              <a:rPr lang="en-US" dirty="0"/>
              <a:t>: </a:t>
            </a:r>
            <a:r>
              <a:rPr lang="en-US" dirty="0" err="1"/>
              <a:t>MaxEnt</a:t>
            </a:r>
            <a:r>
              <a:rPr lang="en-US" dirty="0"/>
              <a:t> finds the maximum entropy probability distribution that agrees with the provided presence data based on environmental data</a:t>
            </a:r>
          </a:p>
          <a:p>
            <a:endParaRPr lang="en-US" i="1" dirty="0"/>
          </a:p>
        </p:txBody>
      </p:sp>
      <p:sp>
        <p:nvSpPr>
          <p:cNvPr id="6" name="Title 1">
            <a:extLst>
              <a:ext uri="{FF2B5EF4-FFF2-40B4-BE49-F238E27FC236}">
                <a16:creationId xmlns:a16="http://schemas.microsoft.com/office/drawing/2014/main" id="{9D7C9810-CE44-774B-8463-D90569D40FAA}"/>
              </a:ext>
            </a:extLst>
          </p:cNvPr>
          <p:cNvSpPr txBox="1">
            <a:spLocks/>
          </p:cNvSpPr>
          <p:nvPr/>
        </p:nvSpPr>
        <p:spPr>
          <a:xfrm>
            <a:off x="756557" y="177382"/>
            <a:ext cx="7630886" cy="56165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t>Ecological Forecasting</a:t>
            </a:r>
          </a:p>
        </p:txBody>
      </p:sp>
    </p:spTree>
    <p:extLst>
      <p:ext uri="{BB962C8B-B14F-4D97-AF65-F5344CB8AC3E}">
        <p14:creationId xmlns:p14="http://schemas.microsoft.com/office/powerpoint/2010/main" val="3535607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39BABD-9296-614D-B7FC-5F100780CBF0}"/>
              </a:ext>
            </a:extLst>
          </p:cNvPr>
          <p:cNvSpPr txBox="1"/>
          <p:nvPr/>
        </p:nvSpPr>
        <p:spPr>
          <a:xfrm>
            <a:off x="-1565753" y="2430049"/>
            <a:ext cx="184731" cy="369332"/>
          </a:xfrm>
          <a:prstGeom prst="rect">
            <a:avLst/>
          </a:prstGeom>
          <a:noFill/>
        </p:spPr>
        <p:txBody>
          <a:bodyPr wrap="none" rtlCol="0">
            <a:spAutoFit/>
          </a:bodyPr>
          <a:lstStyle/>
          <a:p>
            <a:endParaRPr lang="en-US" dirty="0"/>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49D53CA5-0A17-0341-94A7-287188FEC0A6}"/>
                  </a:ext>
                </a:extLst>
              </p:cNvPr>
              <p:cNvSpPr txBox="1">
                <a:spLocks/>
              </p:cNvSpPr>
              <p:nvPr/>
            </p:nvSpPr>
            <p:spPr>
              <a:xfrm>
                <a:off x="756557" y="897642"/>
                <a:ext cx="7886700" cy="564519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i="1" dirty="0"/>
                  <a:t>Some methods for Correlative SDM:</a:t>
                </a:r>
              </a:p>
              <a:p>
                <a:pPr algn="l"/>
                <a:r>
                  <a:rPr lang="en-US" dirty="0"/>
                  <a:t>GLM: Generalized Linear Models GLM, the dependent variable is transformed based on a link-function, which describes how the dependent variable is transformed relative to its mean value and how it is linked to the linear predictor- the set of predictor variables used to calibrate the regression model. The link function (or model family) is selected  depending on the characteristic of the dependent variable and its statistical distribution. GLM models are optimized using the maximum likelihood approach. </a:t>
                </a:r>
              </a:p>
              <a:p>
                <a:pPr algn="l"/>
                <a:r>
                  <a:rPr lang="en-US" i="1" dirty="0"/>
                  <a:t>GAM: Generalized Additive Models, </a:t>
                </a:r>
                <a:r>
                  <a:rPr lang="en-US" dirty="0"/>
                  <a:t>these are extensions of models that are linear combination of variables to allow for linear combinations of non-linear functions of each variable – so it sums up nonlinear rather than linear functions of the variables, but does not include functions that include multiple variables. That is instead of </a:t>
                </a:r>
                <a14:m>
                  <m:oMath xmlns:m="http://schemas.openxmlformats.org/officeDocument/2006/math">
                    <m:nary>
                      <m:naryPr>
                        <m:chr m:val="∑"/>
                        <m:subHide m:val="on"/>
                        <m:supHide m:val="on"/>
                        <m:ctrlPr>
                          <a:rPr lang="en-US" i="1" smtClean="0">
                            <a:latin typeface="Cambria Math" panose="02040503050406030204" pitchFamily="18" charset="0"/>
                          </a:rPr>
                        </m:ctrlPr>
                      </m:naryPr>
                      <m:sub/>
                      <m:sup/>
                      <m:e>
                        <m:sSub>
                          <m:sSubPr>
                            <m:ctrlPr>
                              <a:rPr lang="en-US"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𝑗</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𝑗</m:t>
                            </m:r>
                          </m:sub>
                        </m:sSub>
                      </m:e>
                    </m:nary>
                    <m:r>
                      <a:rPr lang="en-US" b="0" i="1" smtClean="0">
                        <a:latin typeface="Cambria Math" panose="02040503050406030204" pitchFamily="18" charset="0"/>
                      </a:rPr>
                      <m:t> </m:t>
                    </m:r>
                  </m:oMath>
                </a14:m>
                <a:r>
                  <a:rPr lang="en-US" dirty="0"/>
                  <a:t>it uses </a:t>
                </a:r>
                <a14:m>
                  <m:oMath xmlns:m="http://schemas.openxmlformats.org/officeDocument/2006/math">
                    <m:nary>
                      <m:naryPr>
                        <m:chr m:val="∑"/>
                        <m:subHide m:val="on"/>
                        <m:supHide m:val="on"/>
                        <m:ctrlPr>
                          <a:rPr lang="en-US" i="1" smtClean="0">
                            <a:latin typeface="Cambria Math" panose="02040503050406030204" pitchFamily="18" charset="0"/>
                          </a:rPr>
                        </m:ctrlPr>
                      </m:naryPr>
                      <m:sub/>
                      <m:sup/>
                      <m:e>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𝑗</m:t>
                            </m:r>
                          </m:sub>
                        </m:sSub>
                        <m:r>
                          <a:rPr lang="en-US" b="0" i="1" smtClean="0">
                            <a:latin typeface="Cambria Math" panose="02040503050406030204" pitchFamily="18" charset="0"/>
                          </a:rPr>
                          <m:t>)</m:t>
                        </m:r>
                      </m:e>
                    </m:nary>
                  </m:oMath>
                </a14:m>
                <a:endParaRPr lang="en-US" dirty="0"/>
              </a:p>
              <a:p>
                <a:pPr algn="l"/>
                <a:endParaRPr lang="en-US" i="1" dirty="0"/>
              </a:p>
              <a:p>
                <a:pPr algn="l"/>
                <a:r>
                  <a:rPr lang="en-US" i="1" dirty="0"/>
                  <a:t>CART: Classification and Regression Trees</a:t>
                </a:r>
              </a:p>
              <a:p>
                <a:pPr algn="l"/>
                <a:r>
                  <a:rPr lang="en-US" i="1" dirty="0"/>
                  <a:t>MARS: Multivariate Adaptive Regression Splines</a:t>
                </a:r>
              </a:p>
            </p:txBody>
          </p:sp>
        </mc:Choice>
        <mc:Fallback xmlns="">
          <p:sp>
            <p:nvSpPr>
              <p:cNvPr id="8" name="Content Placeholder 2">
                <a:extLst>
                  <a:ext uri="{FF2B5EF4-FFF2-40B4-BE49-F238E27FC236}">
                    <a16:creationId xmlns:a16="http://schemas.microsoft.com/office/drawing/2014/main" id="{49D53CA5-0A17-0341-94A7-287188FEC0A6}"/>
                  </a:ext>
                </a:extLst>
              </p:cNvPr>
              <p:cNvSpPr txBox="1">
                <a:spLocks noRot="1" noChangeAspect="1" noMove="1" noResize="1" noEditPoints="1" noAdjustHandles="1" noChangeArrowheads="1" noChangeShapeType="1" noTextEdit="1"/>
              </p:cNvSpPr>
              <p:nvPr/>
            </p:nvSpPr>
            <p:spPr>
              <a:xfrm>
                <a:off x="756557" y="897642"/>
                <a:ext cx="7886700" cy="5645190"/>
              </a:xfrm>
              <a:prstGeom prst="rect">
                <a:avLst/>
              </a:prstGeom>
              <a:blipFill>
                <a:blip r:embed="rId2"/>
                <a:stretch>
                  <a:fillRect l="-1608" t="-1794" r="-965" b="-1121"/>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9D7C9810-CE44-774B-8463-D90569D40FAA}"/>
              </a:ext>
            </a:extLst>
          </p:cNvPr>
          <p:cNvSpPr txBox="1">
            <a:spLocks/>
          </p:cNvSpPr>
          <p:nvPr/>
        </p:nvSpPr>
        <p:spPr>
          <a:xfrm>
            <a:off x="756557" y="177382"/>
            <a:ext cx="7630886" cy="56165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t>Ecological Forecasting</a:t>
            </a:r>
          </a:p>
        </p:txBody>
      </p:sp>
    </p:spTree>
    <p:extLst>
      <p:ext uri="{BB962C8B-B14F-4D97-AF65-F5344CB8AC3E}">
        <p14:creationId xmlns:p14="http://schemas.microsoft.com/office/powerpoint/2010/main" val="2587120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39BABD-9296-614D-B7FC-5F100780CBF0}"/>
              </a:ext>
            </a:extLst>
          </p:cNvPr>
          <p:cNvSpPr txBox="1"/>
          <p:nvPr/>
        </p:nvSpPr>
        <p:spPr>
          <a:xfrm>
            <a:off x="-1565753" y="2430049"/>
            <a:ext cx="184731" cy="369332"/>
          </a:xfrm>
          <a:prstGeom prst="rect">
            <a:avLst/>
          </a:prstGeom>
          <a:noFill/>
        </p:spPr>
        <p:txBody>
          <a:bodyPr wrap="none" rtlCol="0">
            <a:spAutoFit/>
          </a:bodyPr>
          <a:lstStyle/>
          <a:p>
            <a:endParaRPr lang="en-US" dirty="0"/>
          </a:p>
        </p:txBody>
      </p:sp>
      <p:sp>
        <p:nvSpPr>
          <p:cNvPr id="8" name="Content Placeholder 2">
            <a:extLst>
              <a:ext uri="{FF2B5EF4-FFF2-40B4-BE49-F238E27FC236}">
                <a16:creationId xmlns:a16="http://schemas.microsoft.com/office/drawing/2014/main" id="{49D53CA5-0A17-0341-94A7-287188FEC0A6}"/>
              </a:ext>
            </a:extLst>
          </p:cNvPr>
          <p:cNvSpPr txBox="1">
            <a:spLocks/>
          </p:cNvSpPr>
          <p:nvPr/>
        </p:nvSpPr>
        <p:spPr>
          <a:xfrm>
            <a:off x="756557" y="897642"/>
            <a:ext cx="7886700" cy="564519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i="1" dirty="0"/>
              <a:t>Some methods for Correlative SDM:</a:t>
            </a:r>
          </a:p>
          <a:p>
            <a:pPr algn="l"/>
            <a:r>
              <a:rPr lang="en-US" i="1" dirty="0"/>
              <a:t>CART: Classification and Regression Trees - generates binary trees iteratively, searching for the optimal cutoff values among all of the independent variables to obtain an optimal set of binary divisions, so as to minimize the variance within each node and maximize it between different nodes and the algorithm then prunes the tree to avoid overfitting of the data. Depending on the kind of dependent variable there can be two types of trees: regression (continuous dependent variable) and classification (discrete variable).</a:t>
            </a:r>
          </a:p>
          <a:p>
            <a:pPr algn="l"/>
            <a:r>
              <a:rPr lang="en-US" i="1" dirty="0"/>
              <a:t>MARS: Multivariate Adaptive Regression Splines -  the models are weighted sums of a set of basic functions that are constants, “hinge” functions that are max(0, x- constant) or max(0, constant – x), or a product of hinge functions. </a:t>
            </a:r>
          </a:p>
        </p:txBody>
      </p:sp>
      <p:sp>
        <p:nvSpPr>
          <p:cNvPr id="6" name="Title 1">
            <a:extLst>
              <a:ext uri="{FF2B5EF4-FFF2-40B4-BE49-F238E27FC236}">
                <a16:creationId xmlns:a16="http://schemas.microsoft.com/office/drawing/2014/main" id="{9D7C9810-CE44-774B-8463-D90569D40FAA}"/>
              </a:ext>
            </a:extLst>
          </p:cNvPr>
          <p:cNvSpPr txBox="1">
            <a:spLocks/>
          </p:cNvSpPr>
          <p:nvPr/>
        </p:nvSpPr>
        <p:spPr>
          <a:xfrm>
            <a:off x="756557" y="177382"/>
            <a:ext cx="7630886" cy="56165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t>Ecological Forecasting</a:t>
            </a:r>
          </a:p>
        </p:txBody>
      </p:sp>
    </p:spTree>
    <p:extLst>
      <p:ext uri="{BB962C8B-B14F-4D97-AF65-F5344CB8AC3E}">
        <p14:creationId xmlns:p14="http://schemas.microsoft.com/office/powerpoint/2010/main" val="2852357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39BABD-9296-614D-B7FC-5F100780CBF0}"/>
              </a:ext>
            </a:extLst>
          </p:cNvPr>
          <p:cNvSpPr txBox="1"/>
          <p:nvPr/>
        </p:nvSpPr>
        <p:spPr>
          <a:xfrm>
            <a:off x="-1565753" y="2430049"/>
            <a:ext cx="184731" cy="369332"/>
          </a:xfrm>
          <a:prstGeom prst="rect">
            <a:avLst/>
          </a:prstGeom>
          <a:noFill/>
        </p:spPr>
        <p:txBody>
          <a:bodyPr wrap="none" rtlCol="0">
            <a:spAutoFit/>
          </a:bodyPr>
          <a:lstStyle/>
          <a:p>
            <a:endParaRPr lang="en-US" dirty="0"/>
          </a:p>
        </p:txBody>
      </p:sp>
      <p:sp>
        <p:nvSpPr>
          <p:cNvPr id="8" name="Content Placeholder 2">
            <a:extLst>
              <a:ext uri="{FF2B5EF4-FFF2-40B4-BE49-F238E27FC236}">
                <a16:creationId xmlns:a16="http://schemas.microsoft.com/office/drawing/2014/main" id="{49D53CA5-0A17-0341-94A7-287188FEC0A6}"/>
              </a:ext>
            </a:extLst>
          </p:cNvPr>
          <p:cNvSpPr txBox="1">
            <a:spLocks/>
          </p:cNvSpPr>
          <p:nvPr/>
        </p:nvSpPr>
        <p:spPr>
          <a:xfrm>
            <a:off x="756557" y="897642"/>
            <a:ext cx="7886700" cy="5645190"/>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i="1" dirty="0"/>
              <a:t>Some methods for Correlative SDM:</a:t>
            </a:r>
          </a:p>
          <a:p>
            <a:pPr algn="l"/>
            <a:r>
              <a:rPr lang="en-US" i="1" dirty="0" err="1"/>
              <a:t>MaxEnt</a:t>
            </a:r>
            <a:r>
              <a:rPr lang="en-US" i="1" dirty="0"/>
              <a:t>: </a:t>
            </a:r>
            <a:r>
              <a:rPr lang="en-US" dirty="0"/>
              <a:t>develops a statistical model that maximizes the entropy (an information measure) of the model so the modeled expected value of each independent variable must match its empirical average from the data. </a:t>
            </a:r>
            <a:r>
              <a:rPr lang="en-US" dirty="0" err="1"/>
              <a:t>MaxEnt</a:t>
            </a:r>
            <a:r>
              <a:rPr lang="en-US" dirty="0"/>
              <a:t> obtains the maximum entropy probability of the distribution.</a:t>
            </a:r>
          </a:p>
          <a:p>
            <a:pPr algn="l"/>
            <a:r>
              <a:rPr lang="en-US" dirty="0" err="1"/>
              <a:t>MaxEnt</a:t>
            </a:r>
            <a:r>
              <a:rPr lang="en-US" dirty="0"/>
              <a:t> is based on the following: </a:t>
            </a:r>
          </a:p>
          <a:p>
            <a:pPr algn="l"/>
            <a:r>
              <a:rPr lang="en-US" dirty="0"/>
              <a:t>(a) the presence of a species is represented by a likelihood function P on a set x of points in the study zone. P gives a positive value x everywhere so that the sum of P(x) is unity; </a:t>
            </a:r>
          </a:p>
          <a:p>
            <a:pPr algn="l"/>
            <a:r>
              <a:rPr lang="en-US" dirty="0"/>
              <a:t>(b) building a model of P with a group of constraints obtained from the empirical data of presence; </a:t>
            </a:r>
          </a:p>
          <a:p>
            <a:pPr algn="l"/>
            <a:r>
              <a:rPr lang="en-US" dirty="0"/>
              <a:t>(c) the restrictions are expressed as a simple function of known environmental variables, f(v); </a:t>
            </a:r>
          </a:p>
          <a:p>
            <a:pPr algn="l"/>
            <a:r>
              <a:rPr lang="en-US" dirty="0"/>
              <a:t>(d) the average forces of each function of each variable are close to the actual average of the variable zones of presence;  </a:t>
            </a:r>
          </a:p>
          <a:p>
            <a:pPr algn="l"/>
            <a:r>
              <a:rPr lang="en-US" dirty="0"/>
              <a:t>(e) of the possible options available, a specific combination of features is selected to minimize the entropy function (measured by the Shannon index).</a:t>
            </a:r>
          </a:p>
          <a:p>
            <a:pPr algn="l"/>
            <a:endParaRPr lang="en-US" i="1" dirty="0"/>
          </a:p>
        </p:txBody>
      </p:sp>
      <p:sp>
        <p:nvSpPr>
          <p:cNvPr id="6" name="Title 1">
            <a:extLst>
              <a:ext uri="{FF2B5EF4-FFF2-40B4-BE49-F238E27FC236}">
                <a16:creationId xmlns:a16="http://schemas.microsoft.com/office/drawing/2014/main" id="{9D7C9810-CE44-774B-8463-D90569D40FAA}"/>
              </a:ext>
            </a:extLst>
          </p:cNvPr>
          <p:cNvSpPr txBox="1">
            <a:spLocks/>
          </p:cNvSpPr>
          <p:nvPr/>
        </p:nvSpPr>
        <p:spPr>
          <a:xfrm>
            <a:off x="756557" y="177382"/>
            <a:ext cx="7630886" cy="56165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t>Ecological Forecasting</a:t>
            </a:r>
          </a:p>
        </p:txBody>
      </p:sp>
    </p:spTree>
    <p:extLst>
      <p:ext uri="{BB962C8B-B14F-4D97-AF65-F5344CB8AC3E}">
        <p14:creationId xmlns:p14="http://schemas.microsoft.com/office/powerpoint/2010/main" val="3698610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4C462BC5-EA7A-3341-8AE9-2F5657F97C52}"/>
              </a:ext>
            </a:extLst>
          </p:cNvPr>
          <p:cNvPicPr>
            <a:picLocks noChangeAspect="1"/>
          </p:cNvPicPr>
          <p:nvPr/>
        </p:nvPicPr>
        <p:blipFill>
          <a:blip r:embed="rId2"/>
          <a:stretch>
            <a:fillRect/>
          </a:stretch>
        </p:blipFill>
        <p:spPr>
          <a:xfrm>
            <a:off x="0" y="715752"/>
            <a:ext cx="9144000" cy="4674934"/>
          </a:xfrm>
          <a:prstGeom prst="rect">
            <a:avLst/>
          </a:prstGeom>
        </p:spPr>
      </p:pic>
      <p:sp>
        <p:nvSpPr>
          <p:cNvPr id="6" name="TextBox 5">
            <a:extLst>
              <a:ext uri="{FF2B5EF4-FFF2-40B4-BE49-F238E27FC236}">
                <a16:creationId xmlns:a16="http://schemas.microsoft.com/office/drawing/2014/main" id="{707824A0-DE2D-C249-B199-D7297C93D937}"/>
              </a:ext>
            </a:extLst>
          </p:cNvPr>
          <p:cNvSpPr txBox="1"/>
          <p:nvPr/>
        </p:nvSpPr>
        <p:spPr>
          <a:xfrm>
            <a:off x="901874" y="5766467"/>
            <a:ext cx="7741085" cy="1200329"/>
          </a:xfrm>
          <a:prstGeom prst="rect">
            <a:avLst/>
          </a:prstGeom>
          <a:noFill/>
        </p:spPr>
        <p:txBody>
          <a:bodyPr wrap="square" rtlCol="0">
            <a:spAutoFit/>
          </a:bodyPr>
          <a:lstStyle/>
          <a:p>
            <a:r>
              <a:rPr lang="en-US" dirty="0" err="1"/>
              <a:t>Merow</a:t>
            </a:r>
            <a:r>
              <a:rPr lang="en-US" dirty="0"/>
              <a:t> et al., 2014. What do we gain from simplicity versus complexity in species</a:t>
            </a:r>
          </a:p>
          <a:p>
            <a:r>
              <a:rPr lang="en-US" dirty="0"/>
              <a:t>distribution models? </a:t>
            </a:r>
            <a:r>
              <a:rPr lang="en-US" dirty="0" err="1"/>
              <a:t>Ecography</a:t>
            </a:r>
            <a:r>
              <a:rPr lang="en-US" dirty="0"/>
              <a:t> 37: 1267–1281.</a:t>
            </a:r>
          </a:p>
          <a:p>
            <a:endParaRPr lang="en-US" dirty="0"/>
          </a:p>
          <a:p>
            <a:endParaRPr lang="en-US" dirty="0"/>
          </a:p>
        </p:txBody>
      </p:sp>
    </p:spTree>
    <p:extLst>
      <p:ext uri="{BB962C8B-B14F-4D97-AF65-F5344CB8AC3E}">
        <p14:creationId xmlns:p14="http://schemas.microsoft.com/office/powerpoint/2010/main" val="1459867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4B9ED37E-4EE2-F949-A80A-DF0D3715C872}"/>
              </a:ext>
            </a:extLst>
          </p:cNvPr>
          <p:cNvPicPr>
            <a:picLocks noChangeAspect="1"/>
          </p:cNvPicPr>
          <p:nvPr/>
        </p:nvPicPr>
        <p:blipFill>
          <a:blip r:embed="rId2"/>
          <a:stretch>
            <a:fillRect/>
          </a:stretch>
        </p:blipFill>
        <p:spPr>
          <a:xfrm>
            <a:off x="0" y="263306"/>
            <a:ext cx="9144000" cy="5805295"/>
          </a:xfrm>
          <a:prstGeom prst="rect">
            <a:avLst/>
          </a:prstGeom>
        </p:spPr>
      </p:pic>
      <p:sp>
        <p:nvSpPr>
          <p:cNvPr id="6" name="TextBox 5">
            <a:extLst>
              <a:ext uri="{FF2B5EF4-FFF2-40B4-BE49-F238E27FC236}">
                <a16:creationId xmlns:a16="http://schemas.microsoft.com/office/drawing/2014/main" id="{7DA75EA8-58BF-464F-90DE-31534418106E}"/>
              </a:ext>
            </a:extLst>
          </p:cNvPr>
          <p:cNvSpPr txBox="1"/>
          <p:nvPr/>
        </p:nvSpPr>
        <p:spPr>
          <a:xfrm>
            <a:off x="676405" y="6167300"/>
            <a:ext cx="9043792" cy="1138773"/>
          </a:xfrm>
          <a:prstGeom prst="rect">
            <a:avLst/>
          </a:prstGeom>
          <a:noFill/>
        </p:spPr>
        <p:txBody>
          <a:bodyPr wrap="square" rtlCol="0">
            <a:spAutoFit/>
          </a:bodyPr>
          <a:lstStyle/>
          <a:p>
            <a:r>
              <a:rPr lang="en-US" sz="1600" dirty="0" err="1"/>
              <a:t>Merow</a:t>
            </a:r>
            <a:r>
              <a:rPr lang="en-US" sz="1600" dirty="0"/>
              <a:t> et al., 2014. What do we gain from simplicity versus complexity in species</a:t>
            </a:r>
          </a:p>
          <a:p>
            <a:r>
              <a:rPr lang="en-US" sz="1600" dirty="0"/>
              <a:t>distribution models? </a:t>
            </a:r>
            <a:r>
              <a:rPr lang="en-US" sz="1600" dirty="0" err="1"/>
              <a:t>Ecography</a:t>
            </a:r>
            <a:r>
              <a:rPr lang="en-US" sz="1600" dirty="0"/>
              <a:t> 37: 1267–1281.</a:t>
            </a:r>
          </a:p>
          <a:p>
            <a:endParaRPr lang="en-US" dirty="0"/>
          </a:p>
          <a:p>
            <a:endParaRPr lang="en-US" dirty="0"/>
          </a:p>
        </p:txBody>
      </p:sp>
    </p:spTree>
    <p:extLst>
      <p:ext uri="{BB962C8B-B14F-4D97-AF65-F5344CB8AC3E}">
        <p14:creationId xmlns:p14="http://schemas.microsoft.com/office/powerpoint/2010/main" val="3867469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39BABD-9296-614D-B7FC-5F100780CBF0}"/>
              </a:ext>
            </a:extLst>
          </p:cNvPr>
          <p:cNvSpPr txBox="1"/>
          <p:nvPr/>
        </p:nvSpPr>
        <p:spPr>
          <a:xfrm>
            <a:off x="-1565753" y="2430049"/>
            <a:ext cx="184731" cy="369332"/>
          </a:xfrm>
          <a:prstGeom prst="rect">
            <a:avLst/>
          </a:prstGeom>
          <a:noFill/>
        </p:spPr>
        <p:txBody>
          <a:bodyPr wrap="none" rtlCol="0">
            <a:spAutoFit/>
          </a:bodyPr>
          <a:lstStyle/>
          <a:p>
            <a:endParaRPr lang="en-US" dirty="0"/>
          </a:p>
        </p:txBody>
      </p:sp>
      <p:sp>
        <p:nvSpPr>
          <p:cNvPr id="8" name="Content Placeholder 2">
            <a:extLst>
              <a:ext uri="{FF2B5EF4-FFF2-40B4-BE49-F238E27FC236}">
                <a16:creationId xmlns:a16="http://schemas.microsoft.com/office/drawing/2014/main" id="{49D53CA5-0A17-0341-94A7-287188FEC0A6}"/>
              </a:ext>
            </a:extLst>
          </p:cNvPr>
          <p:cNvSpPr txBox="1">
            <a:spLocks/>
          </p:cNvSpPr>
          <p:nvPr/>
        </p:nvSpPr>
        <p:spPr>
          <a:xfrm>
            <a:off x="756557" y="897642"/>
            <a:ext cx="7886700" cy="564519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i="1" dirty="0"/>
              <a:t>Main classic problems in ecological forecasting:</a:t>
            </a:r>
          </a:p>
          <a:p>
            <a:pPr algn="l"/>
            <a:r>
              <a:rPr lang="en-US" i="1" dirty="0"/>
              <a:t>Population sizes/demography: </a:t>
            </a:r>
            <a:r>
              <a:rPr lang="en-US" dirty="0"/>
              <a:t>Much of this classically is based on general models (logistic/ two-species ODE/Leslie matrix) to project population growth rate as affected by harvest, changing environment. Recent approaches include integral projection models, as well as </a:t>
            </a:r>
            <a:r>
              <a:rPr lang="en-US" dirty="0" err="1"/>
              <a:t>integro</a:t>
            </a:r>
            <a:r>
              <a:rPr lang="en-US" dirty="0"/>
              <a:t>-difference and </a:t>
            </a:r>
            <a:r>
              <a:rPr lang="en-US" dirty="0" err="1"/>
              <a:t>integro</a:t>
            </a:r>
            <a:r>
              <a:rPr lang="en-US" dirty="0"/>
              <a:t>-differential models. Much focus has been on endangered species and accounting for uncertainty (e.g. in fecundity and survivorships) impacts on population growth rates and population viability. An additional modeling theme focuses on variability (seasonal/spatially) and impacts on long-term growth and viability. A completely different approach is purely statistical using a time series (ARMA, ARIMA) or </a:t>
            </a:r>
            <a:r>
              <a:rPr lang="en-US" dirty="0" err="1"/>
              <a:t>Bayesan</a:t>
            </a:r>
            <a:r>
              <a:rPr lang="en-US" dirty="0"/>
              <a:t> (including Hierarchical) and there are mixed methods that combine classic population models with statistical ones. Current data challenges are using learning methods to modify any of these models iteratively to improve model projections using future data as a test set. </a:t>
            </a:r>
          </a:p>
          <a:p>
            <a:endParaRPr lang="en-US" i="1" dirty="0"/>
          </a:p>
        </p:txBody>
      </p:sp>
    </p:spTree>
    <p:extLst>
      <p:ext uri="{BB962C8B-B14F-4D97-AF65-F5344CB8AC3E}">
        <p14:creationId xmlns:p14="http://schemas.microsoft.com/office/powerpoint/2010/main" val="2932755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2AF9737E-B207-B748-AA38-2F8F04DCF7F1}"/>
              </a:ext>
            </a:extLst>
          </p:cNvPr>
          <p:cNvPicPr>
            <a:picLocks noChangeAspect="1"/>
          </p:cNvPicPr>
          <p:nvPr/>
        </p:nvPicPr>
        <p:blipFill>
          <a:blip r:embed="rId2"/>
          <a:stretch>
            <a:fillRect/>
          </a:stretch>
        </p:blipFill>
        <p:spPr>
          <a:xfrm>
            <a:off x="0" y="252368"/>
            <a:ext cx="9144000" cy="2395039"/>
          </a:xfrm>
          <a:prstGeom prst="rect">
            <a:avLst/>
          </a:prstGeom>
        </p:spPr>
      </p:pic>
      <p:sp>
        <p:nvSpPr>
          <p:cNvPr id="6" name="TextBox 5">
            <a:extLst>
              <a:ext uri="{FF2B5EF4-FFF2-40B4-BE49-F238E27FC236}">
                <a16:creationId xmlns:a16="http://schemas.microsoft.com/office/drawing/2014/main" id="{79D53ED1-3321-4C4A-AE57-4A52308BE511}"/>
              </a:ext>
            </a:extLst>
          </p:cNvPr>
          <p:cNvSpPr txBox="1"/>
          <p:nvPr/>
        </p:nvSpPr>
        <p:spPr>
          <a:xfrm>
            <a:off x="607512" y="5837129"/>
            <a:ext cx="7928976" cy="646331"/>
          </a:xfrm>
          <a:prstGeom prst="rect">
            <a:avLst/>
          </a:prstGeom>
          <a:noFill/>
        </p:spPr>
        <p:txBody>
          <a:bodyPr wrap="square" rtlCol="0">
            <a:spAutoFit/>
          </a:bodyPr>
          <a:lstStyle/>
          <a:p>
            <a:r>
              <a:rPr lang="en-US" dirty="0"/>
              <a:t>Buckley et al. 2010. Can mechanism inform species distribution models? Ecology Letters 13: 1041–1054 </a:t>
            </a:r>
          </a:p>
        </p:txBody>
      </p:sp>
      <p:sp>
        <p:nvSpPr>
          <p:cNvPr id="7" name="TextBox 6">
            <a:extLst>
              <a:ext uri="{FF2B5EF4-FFF2-40B4-BE49-F238E27FC236}">
                <a16:creationId xmlns:a16="http://schemas.microsoft.com/office/drawing/2014/main" id="{2C651BB7-3BF3-F642-B59E-BFE532C14249}"/>
              </a:ext>
            </a:extLst>
          </p:cNvPr>
          <p:cNvSpPr txBox="1"/>
          <p:nvPr/>
        </p:nvSpPr>
        <p:spPr>
          <a:xfrm>
            <a:off x="438411" y="2830882"/>
            <a:ext cx="8091814" cy="2554545"/>
          </a:xfrm>
          <a:prstGeom prst="rect">
            <a:avLst/>
          </a:prstGeom>
          <a:noFill/>
        </p:spPr>
        <p:txBody>
          <a:bodyPr wrap="square" rtlCol="0">
            <a:spAutoFit/>
          </a:bodyPr>
          <a:lstStyle/>
          <a:p>
            <a:r>
              <a:rPr lang="en-US" sz="2000" i="1" dirty="0"/>
              <a:t>Types of mechanistic models for SDM:</a:t>
            </a:r>
          </a:p>
          <a:p>
            <a:r>
              <a:rPr lang="en-US" sz="2000" dirty="0"/>
              <a:t>Biophysical threshold models which use temperature data to determine whether an individual organism can survive and obtain sufficient energy at a location </a:t>
            </a:r>
          </a:p>
          <a:p>
            <a:r>
              <a:rPr lang="en-US" sz="2000" dirty="0"/>
              <a:t>Life history models which model population growth rate as a function of temperature over a year</a:t>
            </a:r>
          </a:p>
          <a:p>
            <a:r>
              <a:rPr lang="en-US" sz="2000" dirty="0"/>
              <a:t>Foraging energetic models which estimate the time period of foraging and translate the available energy gained to offspring</a:t>
            </a:r>
          </a:p>
        </p:txBody>
      </p:sp>
    </p:spTree>
    <p:extLst>
      <p:ext uri="{BB962C8B-B14F-4D97-AF65-F5344CB8AC3E}">
        <p14:creationId xmlns:p14="http://schemas.microsoft.com/office/powerpoint/2010/main" val="1385787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B438A3F9-AC0F-BC48-BC1B-40ADFD056DCD}"/>
              </a:ext>
            </a:extLst>
          </p:cNvPr>
          <p:cNvPicPr>
            <a:picLocks noChangeAspect="1"/>
          </p:cNvPicPr>
          <p:nvPr/>
        </p:nvPicPr>
        <p:blipFill>
          <a:blip r:embed="rId2"/>
          <a:stretch>
            <a:fillRect/>
          </a:stretch>
        </p:blipFill>
        <p:spPr>
          <a:xfrm>
            <a:off x="1266356" y="275572"/>
            <a:ext cx="7042168" cy="5749446"/>
          </a:xfrm>
          <a:prstGeom prst="rect">
            <a:avLst/>
          </a:prstGeom>
        </p:spPr>
      </p:pic>
      <p:sp>
        <p:nvSpPr>
          <p:cNvPr id="6" name="TextBox 5">
            <a:extLst>
              <a:ext uri="{FF2B5EF4-FFF2-40B4-BE49-F238E27FC236}">
                <a16:creationId xmlns:a16="http://schemas.microsoft.com/office/drawing/2014/main" id="{0D941F6A-6360-A74E-B27D-2FEBA9F11633}"/>
              </a:ext>
            </a:extLst>
          </p:cNvPr>
          <p:cNvSpPr txBox="1"/>
          <p:nvPr/>
        </p:nvSpPr>
        <p:spPr>
          <a:xfrm>
            <a:off x="695194" y="6211669"/>
            <a:ext cx="7928976" cy="646331"/>
          </a:xfrm>
          <a:prstGeom prst="rect">
            <a:avLst/>
          </a:prstGeom>
          <a:noFill/>
        </p:spPr>
        <p:txBody>
          <a:bodyPr wrap="square" rtlCol="0">
            <a:spAutoFit/>
          </a:bodyPr>
          <a:lstStyle/>
          <a:p>
            <a:r>
              <a:rPr lang="en-US" dirty="0"/>
              <a:t>Buckley et al. 2010. Can mechanism inform species distribution models? Ecology Letters 13: 1041–1054 </a:t>
            </a:r>
          </a:p>
        </p:txBody>
      </p:sp>
    </p:spTree>
    <p:extLst>
      <p:ext uri="{BB962C8B-B14F-4D97-AF65-F5344CB8AC3E}">
        <p14:creationId xmlns:p14="http://schemas.microsoft.com/office/powerpoint/2010/main" val="1463295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39BABD-9296-614D-B7FC-5F100780CBF0}"/>
              </a:ext>
            </a:extLst>
          </p:cNvPr>
          <p:cNvSpPr txBox="1"/>
          <p:nvPr/>
        </p:nvSpPr>
        <p:spPr>
          <a:xfrm>
            <a:off x="-1565753" y="2430049"/>
            <a:ext cx="184731" cy="369332"/>
          </a:xfrm>
          <a:prstGeom prst="rect">
            <a:avLst/>
          </a:prstGeom>
          <a:noFill/>
        </p:spPr>
        <p:txBody>
          <a:bodyPr wrap="none" rtlCol="0">
            <a:spAutoFit/>
          </a:bodyPr>
          <a:lstStyle/>
          <a:p>
            <a:endParaRPr lang="en-US" dirty="0"/>
          </a:p>
        </p:txBody>
      </p:sp>
      <p:sp>
        <p:nvSpPr>
          <p:cNvPr id="8" name="Content Placeholder 2">
            <a:extLst>
              <a:ext uri="{FF2B5EF4-FFF2-40B4-BE49-F238E27FC236}">
                <a16:creationId xmlns:a16="http://schemas.microsoft.com/office/drawing/2014/main" id="{49D53CA5-0A17-0341-94A7-287188FEC0A6}"/>
              </a:ext>
            </a:extLst>
          </p:cNvPr>
          <p:cNvSpPr txBox="1">
            <a:spLocks/>
          </p:cNvSpPr>
          <p:nvPr/>
        </p:nvSpPr>
        <p:spPr>
          <a:xfrm>
            <a:off x="756557" y="897642"/>
            <a:ext cx="7886700" cy="12693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i="1"/>
              <a:t>Main classic problems in ecological forecasting:</a:t>
            </a:r>
          </a:p>
          <a:p>
            <a:pPr algn="l"/>
            <a:r>
              <a:rPr lang="en-US" i="1"/>
              <a:t>Environmental processes and biogeochemistry: ecosystem models </a:t>
            </a:r>
            <a:endParaRPr lang="en-US"/>
          </a:p>
          <a:p>
            <a:endParaRPr lang="en-US" i="1" dirty="0"/>
          </a:p>
        </p:txBody>
      </p:sp>
      <p:sp>
        <p:nvSpPr>
          <p:cNvPr id="6" name="Title 1">
            <a:extLst>
              <a:ext uri="{FF2B5EF4-FFF2-40B4-BE49-F238E27FC236}">
                <a16:creationId xmlns:a16="http://schemas.microsoft.com/office/drawing/2014/main" id="{9D7C9810-CE44-774B-8463-D90569D40FAA}"/>
              </a:ext>
            </a:extLst>
          </p:cNvPr>
          <p:cNvSpPr txBox="1">
            <a:spLocks/>
          </p:cNvSpPr>
          <p:nvPr/>
        </p:nvSpPr>
        <p:spPr>
          <a:xfrm>
            <a:off x="756557" y="177382"/>
            <a:ext cx="7630886" cy="56165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a:t>Ecological Forecasting</a:t>
            </a:r>
            <a:endParaRPr lang="en-US" sz="2800" b="1" dirty="0"/>
          </a:p>
        </p:txBody>
      </p:sp>
      <p:pic>
        <p:nvPicPr>
          <p:cNvPr id="4" name="Picture 3" descr="Diagram&#10;&#10;Description automatically generated">
            <a:extLst>
              <a:ext uri="{FF2B5EF4-FFF2-40B4-BE49-F238E27FC236}">
                <a16:creationId xmlns:a16="http://schemas.microsoft.com/office/drawing/2014/main" id="{5A1EC165-9B89-3B44-A8E3-7ACDBBDA4DDF}"/>
              </a:ext>
            </a:extLst>
          </p:cNvPr>
          <p:cNvPicPr>
            <a:picLocks noChangeAspect="1"/>
          </p:cNvPicPr>
          <p:nvPr/>
        </p:nvPicPr>
        <p:blipFill>
          <a:blip r:embed="rId2"/>
          <a:stretch>
            <a:fillRect/>
          </a:stretch>
        </p:blipFill>
        <p:spPr>
          <a:xfrm>
            <a:off x="0" y="2325609"/>
            <a:ext cx="9144000" cy="4018757"/>
          </a:xfrm>
          <a:prstGeom prst="rect">
            <a:avLst/>
          </a:prstGeom>
        </p:spPr>
      </p:pic>
      <p:sp>
        <p:nvSpPr>
          <p:cNvPr id="5" name="TextBox 4">
            <a:extLst>
              <a:ext uri="{FF2B5EF4-FFF2-40B4-BE49-F238E27FC236}">
                <a16:creationId xmlns:a16="http://schemas.microsoft.com/office/drawing/2014/main" id="{F80C068E-A980-B745-B8E0-8651F14B6862}"/>
              </a:ext>
            </a:extLst>
          </p:cNvPr>
          <p:cNvSpPr txBox="1"/>
          <p:nvPr/>
        </p:nvSpPr>
        <p:spPr>
          <a:xfrm>
            <a:off x="977030" y="6344366"/>
            <a:ext cx="5298510" cy="369332"/>
          </a:xfrm>
          <a:prstGeom prst="rect">
            <a:avLst/>
          </a:prstGeom>
          <a:noFill/>
        </p:spPr>
        <p:txBody>
          <a:bodyPr wrap="square" rtlCol="0">
            <a:spAutoFit/>
          </a:bodyPr>
          <a:lstStyle/>
          <a:p>
            <a:r>
              <a:rPr lang="en-US" dirty="0"/>
              <a:t>https://</a:t>
            </a:r>
            <a:r>
              <a:rPr lang="en-US" dirty="0" err="1"/>
              <a:t>gmd.copernicus.org</a:t>
            </a:r>
            <a:r>
              <a:rPr lang="en-US" dirty="0"/>
              <a:t>/articles/12/441/2019/</a:t>
            </a:r>
          </a:p>
        </p:txBody>
      </p:sp>
    </p:spTree>
    <p:extLst>
      <p:ext uri="{BB962C8B-B14F-4D97-AF65-F5344CB8AC3E}">
        <p14:creationId xmlns:p14="http://schemas.microsoft.com/office/powerpoint/2010/main" val="119293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39BABD-9296-614D-B7FC-5F100780CBF0}"/>
              </a:ext>
            </a:extLst>
          </p:cNvPr>
          <p:cNvSpPr txBox="1"/>
          <p:nvPr/>
        </p:nvSpPr>
        <p:spPr>
          <a:xfrm>
            <a:off x="-1565753" y="2430049"/>
            <a:ext cx="184731" cy="369332"/>
          </a:xfrm>
          <a:prstGeom prst="rect">
            <a:avLst/>
          </a:prstGeom>
          <a:noFill/>
        </p:spPr>
        <p:txBody>
          <a:bodyPr wrap="none" rtlCol="0">
            <a:spAutoFit/>
          </a:bodyPr>
          <a:lstStyle/>
          <a:p>
            <a:endParaRPr lang="en-US" dirty="0"/>
          </a:p>
        </p:txBody>
      </p:sp>
      <p:sp>
        <p:nvSpPr>
          <p:cNvPr id="8" name="Content Placeholder 2">
            <a:extLst>
              <a:ext uri="{FF2B5EF4-FFF2-40B4-BE49-F238E27FC236}">
                <a16:creationId xmlns:a16="http://schemas.microsoft.com/office/drawing/2014/main" id="{49D53CA5-0A17-0341-94A7-287188FEC0A6}"/>
              </a:ext>
            </a:extLst>
          </p:cNvPr>
          <p:cNvSpPr txBox="1">
            <a:spLocks/>
          </p:cNvSpPr>
          <p:nvPr/>
        </p:nvSpPr>
        <p:spPr>
          <a:xfrm>
            <a:off x="628650" y="869811"/>
            <a:ext cx="7886700" cy="783626"/>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i="1" dirty="0"/>
              <a:t>Ecosystem modeling –  ATLSS Across Trophic Level System Simulation – see </a:t>
            </a:r>
            <a:r>
              <a:rPr lang="en-US" i="1" dirty="0" err="1"/>
              <a:t>atlss.org</a:t>
            </a:r>
            <a:r>
              <a:rPr lang="en-US" i="1" dirty="0"/>
              <a:t>. Multi-model for projecting impact of alternative hydrologic plans over 30 years on Everglades ecosystem</a:t>
            </a:r>
          </a:p>
        </p:txBody>
      </p:sp>
      <p:sp>
        <p:nvSpPr>
          <p:cNvPr id="6" name="Title 1">
            <a:extLst>
              <a:ext uri="{FF2B5EF4-FFF2-40B4-BE49-F238E27FC236}">
                <a16:creationId xmlns:a16="http://schemas.microsoft.com/office/drawing/2014/main" id="{9D7C9810-CE44-774B-8463-D90569D40FAA}"/>
              </a:ext>
            </a:extLst>
          </p:cNvPr>
          <p:cNvSpPr txBox="1">
            <a:spLocks/>
          </p:cNvSpPr>
          <p:nvPr/>
        </p:nvSpPr>
        <p:spPr>
          <a:xfrm>
            <a:off x="756557" y="177382"/>
            <a:ext cx="7630886" cy="56165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a:t>Ecological Forecasting</a:t>
            </a:r>
            <a:endParaRPr lang="en-US" sz="2800" b="1" dirty="0"/>
          </a:p>
        </p:txBody>
      </p:sp>
      <p:pic>
        <p:nvPicPr>
          <p:cNvPr id="7" name="Picture 6" descr="Diagram, timeline&#10;&#10;Description automatically generated">
            <a:extLst>
              <a:ext uri="{FF2B5EF4-FFF2-40B4-BE49-F238E27FC236}">
                <a16:creationId xmlns:a16="http://schemas.microsoft.com/office/drawing/2014/main" id="{2F11461C-1338-2E48-AE64-5C7252EE6577}"/>
              </a:ext>
            </a:extLst>
          </p:cNvPr>
          <p:cNvPicPr>
            <a:picLocks noChangeAspect="1"/>
          </p:cNvPicPr>
          <p:nvPr/>
        </p:nvPicPr>
        <p:blipFill>
          <a:blip r:embed="rId2"/>
          <a:stretch>
            <a:fillRect/>
          </a:stretch>
        </p:blipFill>
        <p:spPr>
          <a:xfrm>
            <a:off x="977030" y="1756312"/>
            <a:ext cx="6848345" cy="4588054"/>
          </a:xfrm>
          <a:prstGeom prst="rect">
            <a:avLst/>
          </a:prstGeom>
        </p:spPr>
      </p:pic>
    </p:spTree>
    <p:extLst>
      <p:ext uri="{BB962C8B-B14F-4D97-AF65-F5344CB8AC3E}">
        <p14:creationId xmlns:p14="http://schemas.microsoft.com/office/powerpoint/2010/main" val="2630170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90" name="Picture 2">
            <a:extLst>
              <a:ext uri="{FF2B5EF4-FFF2-40B4-BE49-F238E27FC236}">
                <a16:creationId xmlns:a16="http://schemas.microsoft.com/office/drawing/2014/main" id="{F6046FB2-CE57-CD4C-898C-B0B46AF0BC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743" y="690982"/>
            <a:ext cx="4016335" cy="5195324"/>
          </a:xfrm>
          <a:prstGeom prst="rect">
            <a:avLst/>
          </a:prstGeom>
          <a:noFill/>
          <a:extLst>
            <a:ext uri="{909E8E84-426E-40DD-AFC4-6F175D3DCCD1}">
              <a14:hiddenFill xmlns:a14="http://schemas.microsoft.com/office/drawing/2010/main">
                <a:solidFill>
                  <a:srgbClr val="FFFFFF"/>
                </a:solidFill>
              </a14:hiddenFill>
            </a:ext>
          </a:extLst>
        </p:spPr>
      </p:pic>
      <p:pic>
        <p:nvPicPr>
          <p:cNvPr id="242691" name="Picture 3">
            <a:extLst>
              <a:ext uri="{FF2B5EF4-FFF2-40B4-BE49-F238E27FC236}">
                <a16:creationId xmlns:a16="http://schemas.microsoft.com/office/drawing/2014/main" id="{B3C63A16-BA96-2146-91CE-E29CFD255D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1080" y="621884"/>
            <a:ext cx="4176124" cy="5402619"/>
          </a:xfrm>
          <a:prstGeom prst="rect">
            <a:avLst/>
          </a:prstGeom>
          <a:noFill/>
          <a:extLst>
            <a:ext uri="{909E8E84-426E-40DD-AFC4-6F175D3DCCD1}">
              <a14:hiddenFill xmlns:a14="http://schemas.microsoft.com/office/drawing/2010/main">
                <a:solidFill>
                  <a:srgbClr val="FFFFFF"/>
                </a:solidFill>
              </a14:hiddenFill>
            </a:ext>
          </a:extLst>
        </p:spPr>
      </p:pic>
      <p:pic>
        <p:nvPicPr>
          <p:cNvPr id="242692" name="Picture 4">
            <a:extLst>
              <a:ext uri="{FF2B5EF4-FFF2-40B4-BE49-F238E27FC236}">
                <a16:creationId xmlns:a16="http://schemas.microsoft.com/office/drawing/2014/main" id="{9009206D-0CDB-4C47-BF6A-98083F7164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350" y="6210204"/>
            <a:ext cx="1186186" cy="644917"/>
          </a:xfrm>
          <a:prstGeom prst="rect">
            <a:avLst/>
          </a:prstGeom>
          <a:noFill/>
          <a:extLst>
            <a:ext uri="{909E8E84-426E-40DD-AFC4-6F175D3DCCD1}">
              <a14:hiddenFill xmlns:a14="http://schemas.microsoft.com/office/drawing/2010/main">
                <a:solidFill>
                  <a:srgbClr val="FFFFFF"/>
                </a:solidFill>
              </a14:hiddenFill>
            </a:ext>
          </a:extLst>
        </p:spPr>
      </p:pic>
      <p:pic>
        <p:nvPicPr>
          <p:cNvPr id="242693" name="Picture 5">
            <a:extLst>
              <a:ext uri="{FF2B5EF4-FFF2-40B4-BE49-F238E27FC236}">
                <a16:creationId xmlns:a16="http://schemas.microsoft.com/office/drawing/2014/main" id="{1089C75B-02CA-A94B-B8C6-A6E45D32C6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7583" y="5870471"/>
            <a:ext cx="922750" cy="98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199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42" name="Object 2">
            <a:extLst>
              <a:ext uri="{FF2B5EF4-FFF2-40B4-BE49-F238E27FC236}">
                <a16:creationId xmlns:a16="http://schemas.microsoft.com/office/drawing/2014/main" id="{31C68563-EFFF-724F-AB12-87F287B9D8BF}"/>
              </a:ext>
            </a:extLst>
          </p:cNvPr>
          <p:cNvGraphicFramePr>
            <a:graphicFrameLocks noChangeAspect="1"/>
          </p:cNvGraphicFramePr>
          <p:nvPr/>
        </p:nvGraphicFramePr>
        <p:xfrm>
          <a:off x="289350" y="0"/>
          <a:ext cx="8565302" cy="6807616"/>
        </p:xfrm>
        <a:graphic>
          <a:graphicData uri="http://schemas.openxmlformats.org/presentationml/2006/ole">
            <mc:AlternateContent xmlns:mc="http://schemas.openxmlformats.org/markup-compatibility/2006">
              <mc:Choice xmlns:v="urn:schemas-microsoft-com:vml" Requires="v">
                <p:oleObj spid="_x0000_s4124" name="Photo Editor Photo" r:id="rId4" imgW="8001000" imgH="6223000" progId="MSPhotoEd.3">
                  <p:embed/>
                </p:oleObj>
              </mc:Choice>
              <mc:Fallback>
                <p:oleObj name="Photo Editor Photo" r:id="rId4" imgW="8001000" imgH="6223000" progId="MSPhotoEd.3">
                  <p:embed/>
                  <p:pic>
                    <p:nvPicPr>
                      <p:cNvPr id="317442" name="Object 2">
                        <a:extLst>
                          <a:ext uri="{FF2B5EF4-FFF2-40B4-BE49-F238E27FC236}">
                            <a16:creationId xmlns:a16="http://schemas.microsoft.com/office/drawing/2014/main" id="{31C68563-EFFF-724F-AB12-87F287B9D8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350" y="0"/>
                        <a:ext cx="8565302" cy="6807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5396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39BABD-9296-614D-B7FC-5F100780CBF0}"/>
              </a:ext>
            </a:extLst>
          </p:cNvPr>
          <p:cNvSpPr txBox="1"/>
          <p:nvPr/>
        </p:nvSpPr>
        <p:spPr>
          <a:xfrm>
            <a:off x="-1565753" y="2430049"/>
            <a:ext cx="184731" cy="369332"/>
          </a:xfrm>
          <a:prstGeom prst="rect">
            <a:avLst/>
          </a:prstGeom>
          <a:noFill/>
        </p:spPr>
        <p:txBody>
          <a:bodyPr wrap="none" rtlCol="0">
            <a:spAutoFit/>
          </a:bodyPr>
          <a:lstStyle/>
          <a:p>
            <a:endParaRPr lang="en-US" dirty="0"/>
          </a:p>
        </p:txBody>
      </p:sp>
      <p:sp>
        <p:nvSpPr>
          <p:cNvPr id="8" name="Content Placeholder 2">
            <a:extLst>
              <a:ext uri="{FF2B5EF4-FFF2-40B4-BE49-F238E27FC236}">
                <a16:creationId xmlns:a16="http://schemas.microsoft.com/office/drawing/2014/main" id="{49D53CA5-0A17-0341-94A7-287188FEC0A6}"/>
              </a:ext>
            </a:extLst>
          </p:cNvPr>
          <p:cNvSpPr txBox="1">
            <a:spLocks/>
          </p:cNvSpPr>
          <p:nvPr/>
        </p:nvSpPr>
        <p:spPr>
          <a:xfrm>
            <a:off x="756557" y="739036"/>
            <a:ext cx="7886700" cy="19017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i="1" dirty="0"/>
              <a:t>Main classic problems in ecological forecasting:</a:t>
            </a:r>
          </a:p>
          <a:p>
            <a:pPr algn="l"/>
            <a:r>
              <a:rPr lang="en-US" i="1" dirty="0"/>
              <a:t>Landscape/functional group/community</a:t>
            </a:r>
            <a:r>
              <a:rPr lang="en-US" dirty="0"/>
              <a:t>: many of these focus on biodiversity projection which might use simple species-area curves, or network of species models with demography or mechanistic ecophysiology</a:t>
            </a:r>
            <a:endParaRPr lang="en-US" i="1" dirty="0"/>
          </a:p>
        </p:txBody>
      </p:sp>
      <p:sp>
        <p:nvSpPr>
          <p:cNvPr id="6" name="Title 1">
            <a:extLst>
              <a:ext uri="{FF2B5EF4-FFF2-40B4-BE49-F238E27FC236}">
                <a16:creationId xmlns:a16="http://schemas.microsoft.com/office/drawing/2014/main" id="{9D7C9810-CE44-774B-8463-D90569D40FAA}"/>
              </a:ext>
            </a:extLst>
          </p:cNvPr>
          <p:cNvSpPr txBox="1">
            <a:spLocks/>
          </p:cNvSpPr>
          <p:nvPr/>
        </p:nvSpPr>
        <p:spPr>
          <a:xfrm>
            <a:off x="756557" y="177382"/>
            <a:ext cx="7630886" cy="56165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t>Ecological Forecasting</a:t>
            </a:r>
          </a:p>
        </p:txBody>
      </p:sp>
      <p:pic>
        <p:nvPicPr>
          <p:cNvPr id="4" name="Picture 3" descr="Diagram&#10;&#10;Description automatically generated">
            <a:extLst>
              <a:ext uri="{FF2B5EF4-FFF2-40B4-BE49-F238E27FC236}">
                <a16:creationId xmlns:a16="http://schemas.microsoft.com/office/drawing/2014/main" id="{F45BD47D-CE11-C345-8C0A-24FD5D8F3B36}"/>
              </a:ext>
            </a:extLst>
          </p:cNvPr>
          <p:cNvPicPr>
            <a:picLocks noChangeAspect="1"/>
          </p:cNvPicPr>
          <p:nvPr/>
        </p:nvPicPr>
        <p:blipFill>
          <a:blip r:embed="rId2"/>
          <a:stretch>
            <a:fillRect/>
          </a:stretch>
        </p:blipFill>
        <p:spPr>
          <a:xfrm>
            <a:off x="1343834" y="2508998"/>
            <a:ext cx="2462185" cy="3966854"/>
          </a:xfrm>
          <a:prstGeom prst="rect">
            <a:avLst/>
          </a:prstGeom>
        </p:spPr>
      </p:pic>
      <p:pic>
        <p:nvPicPr>
          <p:cNvPr id="7" name="Picture 6" descr="Diagram&#10;&#10;Description automatically generated">
            <a:extLst>
              <a:ext uri="{FF2B5EF4-FFF2-40B4-BE49-F238E27FC236}">
                <a16:creationId xmlns:a16="http://schemas.microsoft.com/office/drawing/2014/main" id="{F8A20272-C839-FE44-B202-98824304E250}"/>
              </a:ext>
            </a:extLst>
          </p:cNvPr>
          <p:cNvPicPr>
            <a:picLocks noChangeAspect="1"/>
          </p:cNvPicPr>
          <p:nvPr/>
        </p:nvPicPr>
        <p:blipFill>
          <a:blip r:embed="rId3"/>
          <a:stretch>
            <a:fillRect/>
          </a:stretch>
        </p:blipFill>
        <p:spPr>
          <a:xfrm>
            <a:off x="4509160" y="2946155"/>
            <a:ext cx="3878283" cy="2542141"/>
          </a:xfrm>
          <a:prstGeom prst="rect">
            <a:avLst/>
          </a:prstGeom>
        </p:spPr>
      </p:pic>
      <p:sp>
        <p:nvSpPr>
          <p:cNvPr id="9" name="TextBox 8">
            <a:extLst>
              <a:ext uri="{FF2B5EF4-FFF2-40B4-BE49-F238E27FC236}">
                <a16:creationId xmlns:a16="http://schemas.microsoft.com/office/drawing/2014/main" id="{F8171FBB-F32C-C345-99A4-953D51BCAA12}"/>
              </a:ext>
            </a:extLst>
          </p:cNvPr>
          <p:cNvSpPr txBox="1"/>
          <p:nvPr/>
        </p:nvSpPr>
        <p:spPr>
          <a:xfrm>
            <a:off x="4258101" y="5800299"/>
            <a:ext cx="4385156" cy="646331"/>
          </a:xfrm>
          <a:prstGeom prst="rect">
            <a:avLst/>
          </a:prstGeom>
          <a:noFill/>
        </p:spPr>
        <p:txBody>
          <a:bodyPr wrap="square" rtlCol="0">
            <a:spAutoFit/>
          </a:bodyPr>
          <a:lstStyle/>
          <a:p>
            <a:r>
              <a:rPr lang="en-US" dirty="0">
                <a:hlinkClick r:id="rId4"/>
              </a:rPr>
              <a:t>https://www.sciencedirect.com/science/article/abs/pii/S0378112703003013</a:t>
            </a:r>
            <a:r>
              <a:rPr lang="en-US" dirty="0"/>
              <a:t> </a:t>
            </a:r>
          </a:p>
        </p:txBody>
      </p:sp>
    </p:spTree>
    <p:extLst>
      <p:ext uri="{BB962C8B-B14F-4D97-AF65-F5344CB8AC3E}">
        <p14:creationId xmlns:p14="http://schemas.microsoft.com/office/powerpoint/2010/main" val="756266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39BABD-9296-614D-B7FC-5F100780CBF0}"/>
              </a:ext>
            </a:extLst>
          </p:cNvPr>
          <p:cNvSpPr txBox="1"/>
          <p:nvPr/>
        </p:nvSpPr>
        <p:spPr>
          <a:xfrm>
            <a:off x="-1565753" y="2430049"/>
            <a:ext cx="184731" cy="369332"/>
          </a:xfrm>
          <a:prstGeom prst="rect">
            <a:avLst/>
          </a:prstGeom>
          <a:noFill/>
        </p:spPr>
        <p:txBody>
          <a:bodyPr wrap="none" rtlCol="0">
            <a:spAutoFit/>
          </a:bodyPr>
          <a:lstStyle/>
          <a:p>
            <a:endParaRPr lang="en-US" dirty="0"/>
          </a:p>
        </p:txBody>
      </p:sp>
      <p:sp>
        <p:nvSpPr>
          <p:cNvPr id="8" name="Content Placeholder 2">
            <a:extLst>
              <a:ext uri="{FF2B5EF4-FFF2-40B4-BE49-F238E27FC236}">
                <a16:creationId xmlns:a16="http://schemas.microsoft.com/office/drawing/2014/main" id="{49D53CA5-0A17-0341-94A7-287188FEC0A6}"/>
              </a:ext>
            </a:extLst>
          </p:cNvPr>
          <p:cNvSpPr txBox="1">
            <a:spLocks/>
          </p:cNvSpPr>
          <p:nvPr/>
        </p:nvSpPr>
        <p:spPr>
          <a:xfrm>
            <a:off x="756557" y="739036"/>
            <a:ext cx="7886700" cy="1901739"/>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i="1" dirty="0"/>
              <a:t>Main classic problems in ecological forecasting:</a:t>
            </a:r>
          </a:p>
          <a:p>
            <a:pPr algn="l"/>
            <a:r>
              <a:rPr lang="en-US" i="1" dirty="0"/>
              <a:t>Landscape/functional group/community</a:t>
            </a:r>
            <a:r>
              <a:rPr lang="en-US" dirty="0"/>
              <a:t>: Dynamic Global Vegetation Models (DGVM) simulate shifts in potential vegetation and associated biogeochemical and hydrological cycles in response to shifts in climate. DGVMs use time series of climate data, and latitude, topography, and soil characteristics, to simulate monthly or daily dynamics of ecosystem processes. DGVMs are used to simulate the effects of future climate change on natural vegetation and its carbon and water cycles.</a:t>
            </a:r>
            <a:endParaRPr lang="en-US" i="1" dirty="0"/>
          </a:p>
        </p:txBody>
      </p:sp>
      <p:sp>
        <p:nvSpPr>
          <p:cNvPr id="6" name="Title 1">
            <a:extLst>
              <a:ext uri="{FF2B5EF4-FFF2-40B4-BE49-F238E27FC236}">
                <a16:creationId xmlns:a16="http://schemas.microsoft.com/office/drawing/2014/main" id="{9D7C9810-CE44-774B-8463-D90569D40FAA}"/>
              </a:ext>
            </a:extLst>
          </p:cNvPr>
          <p:cNvSpPr txBox="1">
            <a:spLocks/>
          </p:cNvSpPr>
          <p:nvPr/>
        </p:nvSpPr>
        <p:spPr>
          <a:xfrm>
            <a:off x="756557" y="177382"/>
            <a:ext cx="7630886" cy="56165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t>Ecological Forecasting</a:t>
            </a:r>
          </a:p>
        </p:txBody>
      </p:sp>
      <p:pic>
        <p:nvPicPr>
          <p:cNvPr id="5" name="Picture 4" descr="A picture containing map&#10;&#10;Description automatically generated">
            <a:extLst>
              <a:ext uri="{FF2B5EF4-FFF2-40B4-BE49-F238E27FC236}">
                <a16:creationId xmlns:a16="http://schemas.microsoft.com/office/drawing/2014/main" id="{86480E34-ECEE-914F-BE37-4D969B4EEAD6}"/>
              </a:ext>
            </a:extLst>
          </p:cNvPr>
          <p:cNvPicPr>
            <a:picLocks noChangeAspect="1"/>
          </p:cNvPicPr>
          <p:nvPr/>
        </p:nvPicPr>
        <p:blipFill>
          <a:blip r:embed="rId2"/>
          <a:stretch>
            <a:fillRect/>
          </a:stretch>
        </p:blipFill>
        <p:spPr>
          <a:xfrm>
            <a:off x="1718101" y="2636630"/>
            <a:ext cx="5080000" cy="3810000"/>
          </a:xfrm>
          <a:prstGeom prst="rect">
            <a:avLst/>
          </a:prstGeom>
        </p:spPr>
      </p:pic>
    </p:spTree>
    <p:extLst>
      <p:ext uri="{BB962C8B-B14F-4D97-AF65-F5344CB8AC3E}">
        <p14:creationId xmlns:p14="http://schemas.microsoft.com/office/powerpoint/2010/main" val="2386868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39BABD-9296-614D-B7FC-5F100780CBF0}"/>
              </a:ext>
            </a:extLst>
          </p:cNvPr>
          <p:cNvSpPr txBox="1"/>
          <p:nvPr/>
        </p:nvSpPr>
        <p:spPr>
          <a:xfrm>
            <a:off x="-1565753" y="2430049"/>
            <a:ext cx="184731" cy="369332"/>
          </a:xfrm>
          <a:prstGeom prst="rect">
            <a:avLst/>
          </a:prstGeom>
          <a:noFill/>
        </p:spPr>
        <p:txBody>
          <a:bodyPr wrap="none" rtlCol="0">
            <a:spAutoFit/>
          </a:bodyPr>
          <a:lstStyle/>
          <a:p>
            <a:endParaRPr lang="en-US" dirty="0"/>
          </a:p>
        </p:txBody>
      </p:sp>
      <p:sp>
        <p:nvSpPr>
          <p:cNvPr id="8" name="Content Placeholder 2">
            <a:extLst>
              <a:ext uri="{FF2B5EF4-FFF2-40B4-BE49-F238E27FC236}">
                <a16:creationId xmlns:a16="http://schemas.microsoft.com/office/drawing/2014/main" id="{49D53CA5-0A17-0341-94A7-287188FEC0A6}"/>
              </a:ext>
            </a:extLst>
          </p:cNvPr>
          <p:cNvSpPr txBox="1">
            <a:spLocks/>
          </p:cNvSpPr>
          <p:nvPr/>
        </p:nvSpPr>
        <p:spPr>
          <a:xfrm>
            <a:off x="756557" y="897642"/>
            <a:ext cx="7886700" cy="564519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i="1" dirty="0"/>
              <a:t>Main classic problems in ecological forecasting:</a:t>
            </a:r>
          </a:p>
          <a:p>
            <a:pPr algn="l"/>
            <a:r>
              <a:rPr lang="en-US" i="1" dirty="0"/>
              <a:t>Distribution and abundance</a:t>
            </a:r>
            <a:r>
              <a:rPr lang="en-US" dirty="0"/>
              <a:t>: using environmental variables to project presence/absence and/or abundance. Species Distribution Models (SDM), climate envelope or niche models.</a:t>
            </a:r>
          </a:p>
          <a:p>
            <a:pPr algn="l"/>
            <a:r>
              <a:rPr lang="en-US" dirty="0"/>
              <a:t>Correlative SDMs (climate envelope models) use statistical correlations between existing species distributions (range boundaries) and environmental variables to outline a range (envelope) of environmental conditions within which a species can exist. New range boundaries are forecast using future levels of environmental factors such as temperature, rainfall, and salinity from climate model projections. </a:t>
            </a:r>
          </a:p>
          <a:p>
            <a:pPr algn="l"/>
            <a:r>
              <a:rPr lang="en-US" dirty="0"/>
              <a:t>Mechanistic SDMs use a species' physiological tolerances and constraints, models of organismal body temperature and other biophysical properties, to define the range of environmental conditions within which a species can exist. These tolerances are mapped onto current and projected environmental conditions in the landscape to outline current and forecasted ranges for the species.</a:t>
            </a:r>
          </a:p>
          <a:p>
            <a:pPr algn="l"/>
            <a:endParaRPr lang="en-US" dirty="0"/>
          </a:p>
          <a:p>
            <a:endParaRPr lang="en-US" i="1" dirty="0"/>
          </a:p>
        </p:txBody>
      </p:sp>
      <p:sp>
        <p:nvSpPr>
          <p:cNvPr id="6" name="Title 1">
            <a:extLst>
              <a:ext uri="{FF2B5EF4-FFF2-40B4-BE49-F238E27FC236}">
                <a16:creationId xmlns:a16="http://schemas.microsoft.com/office/drawing/2014/main" id="{9D7C9810-CE44-774B-8463-D90569D40FAA}"/>
              </a:ext>
            </a:extLst>
          </p:cNvPr>
          <p:cNvSpPr txBox="1">
            <a:spLocks/>
          </p:cNvSpPr>
          <p:nvPr/>
        </p:nvSpPr>
        <p:spPr>
          <a:xfrm>
            <a:off x="756557" y="177382"/>
            <a:ext cx="7630886" cy="56165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t>Ecological Forecasting</a:t>
            </a:r>
          </a:p>
        </p:txBody>
      </p:sp>
    </p:spTree>
    <p:extLst>
      <p:ext uri="{BB962C8B-B14F-4D97-AF65-F5344CB8AC3E}">
        <p14:creationId xmlns:p14="http://schemas.microsoft.com/office/powerpoint/2010/main" val="33484595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10543</TotalTime>
  <Words>1668</Words>
  <Application>Microsoft Macintosh PowerPoint</Application>
  <PresentationFormat>On-screen Show (4:3)</PresentationFormat>
  <Paragraphs>76</Paragraphs>
  <Slides>21</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7" baseType="lpstr">
      <vt:lpstr>Arial</vt:lpstr>
      <vt:lpstr>Calibri</vt:lpstr>
      <vt:lpstr>Calibri Light</vt:lpstr>
      <vt:lpstr>Cambria Math</vt:lpstr>
      <vt:lpstr>Office Theme</vt:lpstr>
      <vt:lpstr>Photo Editor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Gross, Louis J</dc:creator>
  <cp:lastModifiedBy>Gross, Louis J</cp:lastModifiedBy>
  <cp:revision>375</cp:revision>
  <dcterms:created xsi:type="dcterms:W3CDTF">2020-08-27T15:28:05Z</dcterms:created>
  <dcterms:modified xsi:type="dcterms:W3CDTF">2020-11-12T14:49:26Z</dcterms:modified>
</cp:coreProperties>
</file>