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360" r:id="rId2"/>
    <p:sldId id="395" r:id="rId3"/>
    <p:sldId id="398" r:id="rId4"/>
    <p:sldId id="476" r:id="rId5"/>
    <p:sldId id="475" r:id="rId6"/>
    <p:sldId id="276" r:id="rId7"/>
    <p:sldId id="337" r:id="rId8"/>
    <p:sldId id="338" r:id="rId9"/>
    <p:sldId id="396" r:id="rId10"/>
    <p:sldId id="397" r:id="rId11"/>
    <p:sldId id="479" r:id="rId12"/>
    <p:sldId id="477" r:id="rId13"/>
    <p:sldId id="478" r:id="rId14"/>
    <p:sldId id="399" r:id="rId15"/>
    <p:sldId id="40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p:restoredTop sz="83790"/>
  </p:normalViewPr>
  <p:slideViewPr>
    <p:cSldViewPr snapToGrid="0" snapToObjects="1">
      <p:cViewPr varScale="1">
        <p:scale>
          <a:sx n="94" d="100"/>
          <a:sy n="94" d="100"/>
        </p:scale>
        <p:origin x="1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11/9/20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33C4-F5A6-D64C-B472-5E105293198D}" type="slidenum">
              <a:rPr lang="en-US" smtClean="0"/>
              <a:t>6</a:t>
            </a:fld>
            <a:endParaRPr lang="en-US"/>
          </a:p>
        </p:txBody>
      </p:sp>
    </p:spTree>
    <p:extLst>
      <p:ext uri="{BB962C8B-B14F-4D97-AF65-F5344CB8AC3E}">
        <p14:creationId xmlns:p14="http://schemas.microsoft.com/office/powerpoint/2010/main" val="323186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11/9/20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11/9/20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11/9/20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11/9/20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11/9/20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11/9/20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946611"/>
            <a:ext cx="7886700" cy="45616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Remember that two of the main classes of problems machine learning is applied to mentioned at the beginning of the semester were:</a:t>
            </a:r>
          </a:p>
          <a:p>
            <a:pPr algn="l"/>
            <a:r>
              <a:rPr lang="en-US" i="1" dirty="0"/>
              <a:t>Regression</a:t>
            </a:r>
            <a:r>
              <a:rPr lang="en-US" dirty="0"/>
              <a:t> (or more generally, function approximation) – models a target prediction as a response variable based on a set of inputs (covariates or predictors) and is usually included as a technique in supervised learning. In addition to use for predicting data values from a new set of inputs, it can be used to analyze the behavior of the data (relation between response and inputs) and to determine the relative importance of inputs to the response. This is one aspect of the “</a:t>
            </a:r>
            <a:r>
              <a:rPr lang="en-US" i="1" dirty="0"/>
              <a:t>model selection</a:t>
            </a:r>
            <a:r>
              <a:rPr lang="en-US" dirty="0"/>
              <a:t>” problem - choosing an appropriate statistical model for a set of data, based on the objectives for doing the modeling. </a:t>
            </a:r>
          </a:p>
          <a:p>
            <a:pPr algn="l"/>
            <a:endParaRPr lang="en-US" i="1" dirty="0"/>
          </a:p>
        </p:txBody>
      </p:sp>
      <p:sp>
        <p:nvSpPr>
          <p:cNvPr id="5" name="Title 1">
            <a:extLst>
              <a:ext uri="{FF2B5EF4-FFF2-40B4-BE49-F238E27FC236}">
                <a16:creationId xmlns:a16="http://schemas.microsoft.com/office/drawing/2014/main" id="{BCB8D881-A0E5-8547-B9CA-3367DCA3B76F}"/>
              </a:ext>
            </a:extLst>
          </p:cNvPr>
          <p:cNvSpPr txBox="1">
            <a:spLocks/>
          </p:cNvSpPr>
          <p:nvPr/>
        </p:nvSpPr>
        <p:spPr>
          <a:xfrm>
            <a:off x="756557" y="177382"/>
            <a:ext cx="7630886" cy="15386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Math/EEB 589 - Mathematics of Machine Learning Methods in Ecology and Environmental Science</a:t>
            </a:r>
            <a:br>
              <a:rPr lang="en-US" sz="2800" b="1" dirty="0"/>
            </a:br>
            <a:r>
              <a:rPr lang="en-US" sz="2800" b="1" dirty="0"/>
              <a:t>Ecological Forecasting</a:t>
            </a:r>
          </a:p>
        </p:txBody>
      </p:sp>
    </p:spTree>
    <p:extLst>
      <p:ext uri="{BB962C8B-B14F-4D97-AF65-F5344CB8AC3E}">
        <p14:creationId xmlns:p14="http://schemas.microsoft.com/office/powerpoint/2010/main" val="21041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84FE52-05DD-9749-BD79-D195EA4141B2}"/>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
        <p:nvSpPr>
          <p:cNvPr id="8" name="TextBox 7">
            <a:extLst>
              <a:ext uri="{FF2B5EF4-FFF2-40B4-BE49-F238E27FC236}">
                <a16:creationId xmlns:a16="http://schemas.microsoft.com/office/drawing/2014/main" id="{9AC12D97-AA8E-C444-91C6-4883EDEEE565}"/>
              </a:ext>
            </a:extLst>
          </p:cNvPr>
          <p:cNvSpPr txBox="1"/>
          <p:nvPr/>
        </p:nvSpPr>
        <p:spPr>
          <a:xfrm>
            <a:off x="815799" y="683733"/>
            <a:ext cx="7630886" cy="923330"/>
          </a:xfrm>
          <a:prstGeom prst="rect">
            <a:avLst/>
          </a:prstGeom>
          <a:noFill/>
        </p:spPr>
        <p:txBody>
          <a:bodyPr wrap="square" rtlCol="0">
            <a:spAutoFit/>
          </a:bodyPr>
          <a:lstStyle/>
          <a:p>
            <a:r>
              <a:rPr lang="en-US" dirty="0"/>
              <a:t>Forms of model–data integration (</a:t>
            </a:r>
            <a:r>
              <a:rPr lang="en-US" i="1" dirty="0"/>
              <a:t>Top</a:t>
            </a:r>
            <a:r>
              <a:rPr lang="en-US" dirty="0"/>
              <a:t>) and the availability of environmental data (</a:t>
            </a:r>
            <a:r>
              <a:rPr lang="en-US" i="1" dirty="0"/>
              <a:t>Bottom</a:t>
            </a:r>
            <a:r>
              <a:rPr lang="en-US" dirty="0"/>
              <a:t>) through time. Changes in relative data volume indicated by line width.</a:t>
            </a:r>
          </a:p>
        </p:txBody>
      </p:sp>
      <p:sp>
        <p:nvSpPr>
          <p:cNvPr id="9" name="TextBox 8">
            <a:extLst>
              <a:ext uri="{FF2B5EF4-FFF2-40B4-BE49-F238E27FC236}">
                <a16:creationId xmlns:a16="http://schemas.microsoft.com/office/drawing/2014/main" id="{175FE614-E26B-1F4B-8091-42548EDF987C}"/>
              </a:ext>
            </a:extLst>
          </p:cNvPr>
          <p:cNvSpPr txBox="1"/>
          <p:nvPr/>
        </p:nvSpPr>
        <p:spPr>
          <a:xfrm>
            <a:off x="1046743" y="5961202"/>
            <a:ext cx="7630886" cy="646331"/>
          </a:xfrm>
          <a:prstGeom prst="rect">
            <a:avLst/>
          </a:prstGeom>
          <a:noFill/>
        </p:spPr>
        <p:txBody>
          <a:bodyPr wrap="square" rtlCol="0">
            <a:spAutoFit/>
          </a:bodyPr>
          <a:lstStyle/>
          <a:p>
            <a:r>
              <a:rPr lang="en-US" dirty="0" err="1"/>
              <a:t>Dietze</a:t>
            </a:r>
            <a:r>
              <a:rPr lang="en-US" dirty="0"/>
              <a:t> et al. 2018 Iterative near-term ecological forecasting: Needs, opportunities, and challenges. PNAS 115:1424-1432</a:t>
            </a:r>
          </a:p>
        </p:txBody>
      </p:sp>
      <p:pic>
        <p:nvPicPr>
          <p:cNvPr id="3" name="Picture 2" descr="Timeline&#10;&#10;Description automatically generated">
            <a:extLst>
              <a:ext uri="{FF2B5EF4-FFF2-40B4-BE49-F238E27FC236}">
                <a16:creationId xmlns:a16="http://schemas.microsoft.com/office/drawing/2014/main" id="{9C69A06C-D11E-234E-9ABE-16DD592ECA77}"/>
              </a:ext>
            </a:extLst>
          </p:cNvPr>
          <p:cNvPicPr>
            <a:picLocks noChangeAspect="1"/>
          </p:cNvPicPr>
          <p:nvPr/>
        </p:nvPicPr>
        <p:blipFill>
          <a:blip r:embed="rId2"/>
          <a:stretch>
            <a:fillRect/>
          </a:stretch>
        </p:blipFill>
        <p:spPr>
          <a:xfrm>
            <a:off x="1134425" y="1716174"/>
            <a:ext cx="6993634" cy="4123283"/>
          </a:xfrm>
          <a:prstGeom prst="rect">
            <a:avLst/>
          </a:prstGeom>
        </p:spPr>
      </p:pic>
    </p:spTree>
    <p:extLst>
      <p:ext uri="{BB962C8B-B14F-4D97-AF65-F5344CB8AC3E}">
        <p14:creationId xmlns:p14="http://schemas.microsoft.com/office/powerpoint/2010/main" val="42994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84FE52-05DD-9749-BD79-D195EA4141B2}"/>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C12D97-AA8E-C444-91C6-4883EDEEE565}"/>
                  </a:ext>
                </a:extLst>
              </p:cNvPr>
              <p:cNvSpPr txBox="1"/>
              <p:nvPr/>
            </p:nvSpPr>
            <p:spPr>
              <a:xfrm>
                <a:off x="924981" y="1147757"/>
                <a:ext cx="7630886" cy="4217950"/>
              </a:xfrm>
              <a:prstGeom prst="rect">
                <a:avLst/>
              </a:prstGeom>
              <a:noFill/>
            </p:spPr>
            <p:txBody>
              <a:bodyPr wrap="square" rtlCol="0">
                <a:spAutoFit/>
              </a:bodyPr>
              <a:lstStyle/>
              <a:p>
                <a:r>
                  <a:rPr lang="en-US" sz="2400" dirty="0"/>
                  <a:t>Since the general ecological forecasting problem is to project a state variable Y to some future time based on some covariates or drivers X and parameters 𝜃. If the model has an additive process error 𝜀 and some overall deviations 𝛼 of the parameters around a mean </a:t>
                </a:r>
                <a14:m>
                  <m:oMath xmlns:m="http://schemas.openxmlformats.org/officeDocument/2006/math">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ea typeface="Cambria Math" panose="02040503050406030204" pitchFamily="18" charset="0"/>
                          </a:rPr>
                          <m:t>𝜃</m:t>
                        </m:r>
                      </m:e>
                    </m:acc>
                  </m:oMath>
                </a14:m>
                <a:endParaRPr lang="en-US" sz="2400" dirty="0"/>
              </a:p>
              <a:p>
                <a:endParaRPr lang="en-US" sz="2400" dirty="0"/>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e>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𝜃</m:t>
                              </m:r>
                            </m:e>
                          </m:acc>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𝜖</m:t>
                      </m:r>
                    </m:oMath>
                  </m:oMathPara>
                </a14:m>
                <a:endParaRPr lang="en-US" sz="2400" dirty="0"/>
              </a:p>
              <a:p>
                <a:endParaRPr lang="en-US" sz="2400" dirty="0"/>
              </a:p>
              <a:p>
                <a:r>
                  <a:rPr lang="en-US" sz="2400" dirty="0"/>
                  <a:t>The next step is to specify the Variance of Y</a:t>
                </a:r>
                <a:r>
                  <a:rPr lang="en-US" sz="2400" baseline="-25000" dirty="0"/>
                  <a:t>t+1 </a:t>
                </a:r>
                <a:r>
                  <a:rPr lang="en-US" sz="2400" dirty="0"/>
                  <a:t>as a</a:t>
                </a:r>
                <a:r>
                  <a:rPr lang="en-US" sz="2400" baseline="-25000" dirty="0"/>
                  <a:t> </a:t>
                </a:r>
                <a:r>
                  <a:rPr lang="en-US" sz="2400" dirty="0"/>
                  <a:t>function of the variances in other components such as the </a:t>
                </a:r>
                <a:r>
                  <a:rPr lang="en-US" sz="2400" dirty="0" err="1"/>
                  <a:t>X</a:t>
                </a:r>
                <a:r>
                  <a:rPr lang="en-US" sz="2400" baseline="-25000" dirty="0" err="1"/>
                  <a:t>t</a:t>
                </a:r>
                <a:r>
                  <a:rPr lang="en-US" sz="2400" dirty="0"/>
                  <a:t> and this involves establishing a data, process and parameter model.  </a:t>
                </a:r>
              </a:p>
            </p:txBody>
          </p:sp>
        </mc:Choice>
        <mc:Fallback xmlns="">
          <p:sp>
            <p:nvSpPr>
              <p:cNvPr id="8" name="TextBox 7">
                <a:extLst>
                  <a:ext uri="{FF2B5EF4-FFF2-40B4-BE49-F238E27FC236}">
                    <a16:creationId xmlns:a16="http://schemas.microsoft.com/office/drawing/2014/main" id="{9AC12D97-AA8E-C444-91C6-4883EDEEE565}"/>
                  </a:ext>
                </a:extLst>
              </p:cNvPr>
              <p:cNvSpPr txBox="1">
                <a:spLocks noRot="1" noChangeAspect="1" noMove="1" noResize="1" noEditPoints="1" noAdjustHandles="1" noChangeArrowheads="1" noChangeShapeType="1" noTextEdit="1"/>
              </p:cNvSpPr>
              <p:nvPr/>
            </p:nvSpPr>
            <p:spPr>
              <a:xfrm>
                <a:off x="924981" y="1147757"/>
                <a:ext cx="7630886" cy="4217950"/>
              </a:xfrm>
              <a:prstGeom prst="rect">
                <a:avLst/>
              </a:prstGeom>
              <a:blipFill>
                <a:blip r:embed="rId2"/>
                <a:stretch>
                  <a:fillRect l="-1163" t="-1201" r="-1827" b="-2102"/>
                </a:stretch>
              </a:blipFill>
            </p:spPr>
            <p:txBody>
              <a:bodyPr/>
              <a:lstStyle/>
              <a:p>
                <a:r>
                  <a:rPr lang="en-US">
                    <a:noFill/>
                  </a:rPr>
                  <a:t> </a:t>
                </a:r>
              </a:p>
            </p:txBody>
          </p:sp>
        </mc:Fallback>
      </mc:AlternateContent>
    </p:spTree>
    <p:extLst>
      <p:ext uri="{BB962C8B-B14F-4D97-AF65-F5344CB8AC3E}">
        <p14:creationId xmlns:p14="http://schemas.microsoft.com/office/powerpoint/2010/main" val="370797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84FE52-05DD-9749-BD79-D195EA4141B2}"/>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
        <p:nvSpPr>
          <p:cNvPr id="8" name="TextBox 7">
            <a:extLst>
              <a:ext uri="{FF2B5EF4-FFF2-40B4-BE49-F238E27FC236}">
                <a16:creationId xmlns:a16="http://schemas.microsoft.com/office/drawing/2014/main" id="{9AC12D97-AA8E-C444-91C6-4883EDEEE565}"/>
              </a:ext>
            </a:extLst>
          </p:cNvPr>
          <p:cNvSpPr txBox="1"/>
          <p:nvPr/>
        </p:nvSpPr>
        <p:spPr>
          <a:xfrm>
            <a:off x="815799" y="683733"/>
            <a:ext cx="7630886" cy="1200329"/>
          </a:xfrm>
          <a:prstGeom prst="rect">
            <a:avLst/>
          </a:prstGeom>
          <a:noFill/>
        </p:spPr>
        <p:txBody>
          <a:bodyPr wrap="square" rtlCol="0">
            <a:spAutoFit/>
          </a:bodyPr>
          <a:lstStyle/>
          <a:p>
            <a:r>
              <a:rPr lang="en-US" dirty="0"/>
              <a:t>Since the focus is on accounting for uncertainty, the base approach is to break down the problem into separate data, process and parameter models associated with the likelihood function giving the probability of the data given the model. Each of the model components may have stochastic aspects.</a:t>
            </a:r>
          </a:p>
        </p:txBody>
      </p:sp>
      <p:sp>
        <p:nvSpPr>
          <p:cNvPr id="9" name="TextBox 8">
            <a:extLst>
              <a:ext uri="{FF2B5EF4-FFF2-40B4-BE49-F238E27FC236}">
                <a16:creationId xmlns:a16="http://schemas.microsoft.com/office/drawing/2014/main" id="{175FE614-E26B-1F4B-8091-42548EDF987C}"/>
              </a:ext>
            </a:extLst>
          </p:cNvPr>
          <p:cNvSpPr txBox="1"/>
          <p:nvPr/>
        </p:nvSpPr>
        <p:spPr>
          <a:xfrm>
            <a:off x="491319" y="5286054"/>
            <a:ext cx="8144058" cy="1477328"/>
          </a:xfrm>
          <a:prstGeom prst="rect">
            <a:avLst/>
          </a:prstGeom>
          <a:noFill/>
        </p:spPr>
        <p:txBody>
          <a:bodyPr wrap="square" rtlCol="0">
            <a:spAutoFit/>
          </a:bodyPr>
          <a:lstStyle/>
          <a:p>
            <a:r>
              <a:rPr lang="en-US" dirty="0"/>
              <a:t>Here the data model describes how the data vary around the process model, the process model is typically a deterministic model that gives the expected mean around which the data are distributed, and the parameter model gives the uncertainty in model parameters (in Bayesian this would be the prior). See </a:t>
            </a:r>
            <a:r>
              <a:rPr lang="en-US" dirty="0" err="1"/>
              <a:t>Dietze</a:t>
            </a:r>
            <a:r>
              <a:rPr lang="en-US" dirty="0"/>
              <a:t>, Michael C. 2017. Ecological Forecasting. Princeton Univ. Press</a:t>
            </a:r>
          </a:p>
        </p:txBody>
      </p:sp>
      <p:grpSp>
        <p:nvGrpSpPr>
          <p:cNvPr id="19" name="Group 18">
            <a:extLst>
              <a:ext uri="{FF2B5EF4-FFF2-40B4-BE49-F238E27FC236}">
                <a16:creationId xmlns:a16="http://schemas.microsoft.com/office/drawing/2014/main" id="{EF20B8BE-F18A-954B-8F71-E8188E763A5B}"/>
              </a:ext>
            </a:extLst>
          </p:cNvPr>
          <p:cNvGrpSpPr/>
          <p:nvPr/>
        </p:nvGrpSpPr>
        <p:grpSpPr>
          <a:xfrm>
            <a:off x="1501253" y="2019869"/>
            <a:ext cx="5718413" cy="2854311"/>
            <a:chOff x="1501253" y="2019869"/>
            <a:chExt cx="5718413" cy="2854311"/>
          </a:xfrm>
        </p:grpSpPr>
        <p:sp>
          <p:nvSpPr>
            <p:cNvPr id="2" name="Rectangle 1">
              <a:extLst>
                <a:ext uri="{FF2B5EF4-FFF2-40B4-BE49-F238E27FC236}">
                  <a16:creationId xmlns:a16="http://schemas.microsoft.com/office/drawing/2014/main" id="{C9A917E0-2C38-8548-9C42-3C1A6A7EFBD9}"/>
                </a:ext>
              </a:extLst>
            </p:cNvPr>
            <p:cNvSpPr/>
            <p:nvPr/>
          </p:nvSpPr>
          <p:spPr>
            <a:xfrm>
              <a:off x="3848669" y="2019869"/>
              <a:ext cx="3370997" cy="6141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X               Data model</a:t>
              </a:r>
            </a:p>
          </p:txBody>
        </p:sp>
        <p:sp>
          <p:nvSpPr>
            <p:cNvPr id="7" name="Rectangle 6">
              <a:extLst>
                <a:ext uri="{FF2B5EF4-FFF2-40B4-BE49-F238E27FC236}">
                  <a16:creationId xmlns:a16="http://schemas.microsoft.com/office/drawing/2014/main" id="{D5DCAC67-B76C-D544-85A1-FD929E57E983}"/>
                </a:ext>
              </a:extLst>
            </p:cNvPr>
            <p:cNvSpPr/>
            <p:nvPr/>
          </p:nvSpPr>
          <p:spPr>
            <a:xfrm>
              <a:off x="3848669" y="2988343"/>
              <a:ext cx="3370997" cy="6141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𝜇, 𝜎</a:t>
              </a:r>
              <a:r>
                <a:rPr lang="en-US" baseline="30000" dirty="0">
                  <a:solidFill>
                    <a:schemeClr val="tx1"/>
                  </a:solidFill>
                </a:rPr>
                <a:t>2</a:t>
              </a:r>
              <a:r>
                <a:rPr lang="en-US" dirty="0">
                  <a:solidFill>
                    <a:schemeClr val="tx1"/>
                  </a:solidFill>
                </a:rPr>
                <a:t>           Process model</a:t>
              </a:r>
            </a:p>
          </p:txBody>
        </p:sp>
        <p:sp>
          <p:nvSpPr>
            <p:cNvPr id="10" name="Rectangle 9">
              <a:extLst>
                <a:ext uri="{FF2B5EF4-FFF2-40B4-BE49-F238E27FC236}">
                  <a16:creationId xmlns:a16="http://schemas.microsoft.com/office/drawing/2014/main" id="{C3195840-D308-E640-B08D-CD748C9425E2}"/>
                </a:ext>
              </a:extLst>
            </p:cNvPr>
            <p:cNvSpPr/>
            <p:nvPr/>
          </p:nvSpPr>
          <p:spPr>
            <a:xfrm>
              <a:off x="3848669" y="4167698"/>
              <a:ext cx="3370997" cy="6141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𝜇</a:t>
              </a:r>
              <a:r>
                <a:rPr lang="en-US" baseline="-25000" dirty="0">
                  <a:solidFill>
                    <a:schemeClr val="tx1"/>
                  </a:solidFill>
                </a:rPr>
                <a:t>0</a:t>
              </a:r>
              <a:r>
                <a:rPr lang="en-US" dirty="0">
                  <a:solidFill>
                    <a:schemeClr val="tx1"/>
                  </a:solidFill>
                </a:rPr>
                <a:t> V</a:t>
              </a:r>
              <a:r>
                <a:rPr lang="en-US" baseline="-25000" dirty="0">
                  <a:solidFill>
                    <a:schemeClr val="tx1"/>
                  </a:solidFill>
                </a:rPr>
                <a:t>𝜇</a:t>
              </a:r>
              <a:r>
                <a:rPr lang="en-US" dirty="0">
                  <a:solidFill>
                    <a:schemeClr val="tx1"/>
                  </a:solidFill>
                </a:rPr>
                <a:t>     s</a:t>
              </a:r>
              <a:r>
                <a:rPr lang="en-US" baseline="-25000" dirty="0">
                  <a:solidFill>
                    <a:schemeClr val="tx1"/>
                  </a:solidFill>
                </a:rPr>
                <a:t>1</a:t>
              </a:r>
              <a:r>
                <a:rPr lang="en-US" dirty="0">
                  <a:solidFill>
                    <a:schemeClr val="tx1"/>
                  </a:solidFill>
                </a:rPr>
                <a:t>  s</a:t>
              </a:r>
              <a:r>
                <a:rPr lang="en-US" baseline="-25000" dirty="0">
                  <a:solidFill>
                    <a:schemeClr val="tx1"/>
                  </a:solidFill>
                </a:rPr>
                <a:t>2</a:t>
              </a:r>
              <a:r>
                <a:rPr lang="en-US" dirty="0">
                  <a:solidFill>
                    <a:schemeClr val="tx1"/>
                  </a:solidFill>
                </a:rPr>
                <a:t>    Parameter model</a:t>
              </a:r>
            </a:p>
          </p:txBody>
        </p:sp>
        <p:sp>
          <p:nvSpPr>
            <p:cNvPr id="5" name="TextBox 4">
              <a:extLst>
                <a:ext uri="{FF2B5EF4-FFF2-40B4-BE49-F238E27FC236}">
                  <a16:creationId xmlns:a16="http://schemas.microsoft.com/office/drawing/2014/main" id="{8451032A-99FF-FF4B-A628-075DE0D238D1}"/>
                </a:ext>
              </a:extLst>
            </p:cNvPr>
            <p:cNvSpPr txBox="1"/>
            <p:nvPr/>
          </p:nvSpPr>
          <p:spPr>
            <a:xfrm>
              <a:off x="1528549" y="2153981"/>
              <a:ext cx="1501254" cy="369332"/>
            </a:xfrm>
            <a:prstGeom prst="rect">
              <a:avLst/>
            </a:prstGeom>
            <a:noFill/>
          </p:spPr>
          <p:txBody>
            <a:bodyPr wrap="square" rtlCol="0">
              <a:spAutoFit/>
            </a:bodyPr>
            <a:lstStyle/>
            <a:p>
              <a:r>
                <a:rPr lang="en-US" dirty="0"/>
                <a:t>X ∼ N(f(x),𝝈</a:t>
              </a:r>
              <a:r>
                <a:rPr lang="en-US" baseline="30000" dirty="0"/>
                <a:t>2</a:t>
              </a:r>
              <a:r>
                <a:rPr lang="en-US" dirty="0"/>
                <a:t>)</a:t>
              </a:r>
            </a:p>
          </p:txBody>
        </p:sp>
        <p:sp>
          <p:nvSpPr>
            <p:cNvPr id="12" name="TextBox 11">
              <a:extLst>
                <a:ext uri="{FF2B5EF4-FFF2-40B4-BE49-F238E27FC236}">
                  <a16:creationId xmlns:a16="http://schemas.microsoft.com/office/drawing/2014/main" id="{8EFBB523-0A57-E04D-857C-887FA2C4DBC3}"/>
                </a:ext>
              </a:extLst>
            </p:cNvPr>
            <p:cNvSpPr txBox="1"/>
            <p:nvPr/>
          </p:nvSpPr>
          <p:spPr>
            <a:xfrm>
              <a:off x="1528549" y="3020657"/>
              <a:ext cx="1501254" cy="369332"/>
            </a:xfrm>
            <a:prstGeom prst="rect">
              <a:avLst/>
            </a:prstGeom>
            <a:noFill/>
          </p:spPr>
          <p:txBody>
            <a:bodyPr wrap="square" rtlCol="0">
              <a:spAutoFit/>
            </a:bodyPr>
            <a:lstStyle/>
            <a:p>
              <a:r>
                <a:rPr lang="en-US" dirty="0"/>
                <a:t>f(x) = 𝝁</a:t>
              </a:r>
            </a:p>
          </p:txBody>
        </p:sp>
        <p:sp>
          <p:nvSpPr>
            <p:cNvPr id="13" name="TextBox 12">
              <a:extLst>
                <a:ext uri="{FF2B5EF4-FFF2-40B4-BE49-F238E27FC236}">
                  <a16:creationId xmlns:a16="http://schemas.microsoft.com/office/drawing/2014/main" id="{D2759AE5-E7DC-7D47-8463-316A724A05CF}"/>
                </a:ext>
              </a:extLst>
            </p:cNvPr>
            <p:cNvSpPr txBox="1"/>
            <p:nvPr/>
          </p:nvSpPr>
          <p:spPr>
            <a:xfrm>
              <a:off x="1501253" y="4227849"/>
              <a:ext cx="1774210" cy="646331"/>
            </a:xfrm>
            <a:prstGeom prst="rect">
              <a:avLst/>
            </a:prstGeom>
            <a:noFill/>
          </p:spPr>
          <p:txBody>
            <a:bodyPr wrap="square" rtlCol="0">
              <a:spAutoFit/>
            </a:bodyPr>
            <a:lstStyle/>
            <a:p>
              <a:r>
                <a:rPr lang="en-US" dirty="0"/>
                <a:t>𝝁 ∼ N(𝝁</a:t>
              </a:r>
              <a:r>
                <a:rPr lang="en-US" baseline="-25000" dirty="0"/>
                <a:t>0</a:t>
              </a:r>
              <a:r>
                <a:rPr lang="en-US" dirty="0"/>
                <a:t>, V</a:t>
              </a:r>
              <a:r>
                <a:rPr lang="en-US" baseline="-25000" dirty="0"/>
                <a:t>𝝁</a:t>
              </a:r>
              <a:r>
                <a:rPr lang="en-US" dirty="0"/>
                <a:t>)</a:t>
              </a:r>
            </a:p>
            <a:p>
              <a:r>
                <a:rPr lang="en-US" dirty="0"/>
                <a:t>𝝈</a:t>
              </a:r>
              <a:r>
                <a:rPr lang="en-US" baseline="30000" dirty="0"/>
                <a:t>2</a:t>
              </a:r>
              <a:r>
                <a:rPr lang="en-US" dirty="0"/>
                <a:t> ∼ IG(s</a:t>
              </a:r>
              <a:r>
                <a:rPr lang="en-US" baseline="-25000" dirty="0"/>
                <a:t>1</a:t>
              </a:r>
              <a:r>
                <a:rPr lang="en-US" dirty="0"/>
                <a:t>, s</a:t>
              </a:r>
              <a:r>
                <a:rPr lang="en-US" baseline="-25000" dirty="0"/>
                <a:t>2</a:t>
              </a:r>
              <a:r>
                <a:rPr lang="en-US" dirty="0"/>
                <a:t> )</a:t>
              </a:r>
            </a:p>
          </p:txBody>
        </p:sp>
        <p:cxnSp>
          <p:nvCxnSpPr>
            <p:cNvPr id="14" name="Straight Arrow Connector 13">
              <a:extLst>
                <a:ext uri="{FF2B5EF4-FFF2-40B4-BE49-F238E27FC236}">
                  <a16:creationId xmlns:a16="http://schemas.microsoft.com/office/drawing/2014/main" id="{7DEB7F74-D164-9448-9654-4CDA0BBF7129}"/>
                </a:ext>
              </a:extLst>
            </p:cNvPr>
            <p:cNvCxnSpPr/>
            <p:nvPr/>
          </p:nvCxnSpPr>
          <p:spPr>
            <a:xfrm flipV="1">
              <a:off x="4572000" y="2523313"/>
              <a:ext cx="0" cy="4973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30567C-04FF-F240-A550-A09023F7C505}"/>
                </a:ext>
              </a:extLst>
            </p:cNvPr>
            <p:cNvCxnSpPr>
              <a:cxnSpLocks/>
            </p:cNvCxnSpPr>
            <p:nvPr/>
          </p:nvCxnSpPr>
          <p:spPr>
            <a:xfrm flipV="1">
              <a:off x="4246728" y="3429000"/>
              <a:ext cx="134203" cy="7988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EF87D-B2AE-0E44-A707-132EBDC9059A}"/>
                </a:ext>
              </a:extLst>
            </p:cNvPr>
            <p:cNvCxnSpPr>
              <a:cxnSpLocks/>
            </p:cNvCxnSpPr>
            <p:nvPr/>
          </p:nvCxnSpPr>
          <p:spPr>
            <a:xfrm flipH="1" flipV="1">
              <a:off x="4667534" y="3429000"/>
              <a:ext cx="304800" cy="7988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479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84FE52-05DD-9749-BD79-D195EA4141B2}"/>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
        <p:nvSpPr>
          <p:cNvPr id="9" name="TextBox 8">
            <a:extLst>
              <a:ext uri="{FF2B5EF4-FFF2-40B4-BE49-F238E27FC236}">
                <a16:creationId xmlns:a16="http://schemas.microsoft.com/office/drawing/2014/main" id="{175FE614-E26B-1F4B-8091-42548EDF987C}"/>
              </a:ext>
            </a:extLst>
          </p:cNvPr>
          <p:cNvSpPr txBox="1"/>
          <p:nvPr/>
        </p:nvSpPr>
        <p:spPr>
          <a:xfrm>
            <a:off x="622800" y="917912"/>
            <a:ext cx="8144058" cy="5940088"/>
          </a:xfrm>
          <a:prstGeom prst="rect">
            <a:avLst/>
          </a:prstGeom>
          <a:noFill/>
        </p:spPr>
        <p:txBody>
          <a:bodyPr wrap="square" rtlCol="0">
            <a:spAutoFit/>
          </a:bodyPr>
          <a:lstStyle/>
          <a:p>
            <a:r>
              <a:rPr lang="en-US" sz="2000" dirty="0"/>
              <a:t>In the above, the process model could be any static or dynamic model that gives a projection of the underlying system – this is typically a regression model (e.g. linear, multivariate, etc.), standard ODE or PDE model, or a simulation model. </a:t>
            </a:r>
          </a:p>
          <a:p>
            <a:endParaRPr lang="en-US" sz="2000" dirty="0"/>
          </a:p>
          <a:p>
            <a:r>
              <a:rPr lang="en-US" sz="2000" dirty="0"/>
              <a:t>The data model is an attempt to capture the variability and uncertainties in the data observation process. So the data model is expanded to deal with sampling variability, random and systematic measurement errors, instrument calibration errors, unequal variances and missing data. In the above figure, the data model simply assumes a normal distribution of data around a mean specified by the process model. </a:t>
            </a:r>
          </a:p>
          <a:p>
            <a:endParaRPr lang="en-US" sz="2000" dirty="0"/>
          </a:p>
          <a:p>
            <a:r>
              <a:rPr lang="en-US" sz="2000" dirty="0"/>
              <a:t>The nuts and bolts of forecasting then involves specifying the likelihood function, determining the data model, accounting for the data variability, setting up a workflow for data assimilation, characterizing the components of uncertainty, fusing data sources, solving the model while assimilating new data (often MCMC methods and various machine learning methods), and assessing model performance (sometimes using some information criteria – e.g. AIC).</a:t>
            </a:r>
          </a:p>
        </p:txBody>
      </p:sp>
    </p:spTree>
    <p:extLst>
      <p:ext uri="{BB962C8B-B14F-4D97-AF65-F5344CB8AC3E}">
        <p14:creationId xmlns:p14="http://schemas.microsoft.com/office/powerpoint/2010/main" val="3437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Population sizes/demography: </a:t>
            </a:r>
            <a:r>
              <a:rPr lang="en-US" dirty="0"/>
              <a:t>Much of this classically is based on general models (logistic/ two-species ODE/Leslie matrix) to project population growth rate as affected by harvest, changing environment. Recent approaches include integral projection models, as well as </a:t>
            </a:r>
            <a:r>
              <a:rPr lang="en-US" dirty="0" err="1"/>
              <a:t>integro</a:t>
            </a:r>
            <a:r>
              <a:rPr lang="en-US" dirty="0"/>
              <a:t>-difference and </a:t>
            </a:r>
            <a:r>
              <a:rPr lang="en-US" dirty="0" err="1"/>
              <a:t>integro</a:t>
            </a:r>
            <a:r>
              <a:rPr lang="en-US" dirty="0"/>
              <a:t>-differential models. Much focus has been on endangered species and accounting for uncertainty (e.g. in fecundity and survivorships) impacts on population growth rates and population viability. An additional modeling theme focuses on variability (seasonal/spatially) and impacts on long-term growth and viability. A completely different approach is purely statistical using a time series (ARMA, ARIMA) or </a:t>
            </a:r>
            <a:r>
              <a:rPr lang="en-US" dirty="0" err="1"/>
              <a:t>Bayesan</a:t>
            </a:r>
            <a:r>
              <a:rPr lang="en-US" dirty="0"/>
              <a:t> (including Hierarchical) and there are mixed methods that combine classic population models with statistical ones. Current data challenges are using learning methods to modify any of these models iteratively to improve model projections using future data as a test set. </a:t>
            </a:r>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293275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12693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a:t>Main classic problems in ecological forecasting:</a:t>
            </a:r>
          </a:p>
          <a:p>
            <a:pPr algn="l"/>
            <a:r>
              <a:rPr lang="en-US" i="1"/>
              <a:t>Environmental processes and biogeochemistry: ecosystem models </a:t>
            </a:r>
            <a:endParaRPr lang="en-US"/>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a:t>Ecological Forecasting</a:t>
            </a:r>
            <a:endParaRPr lang="en-US" sz="2800" b="1" dirty="0"/>
          </a:p>
        </p:txBody>
      </p:sp>
      <p:pic>
        <p:nvPicPr>
          <p:cNvPr id="4" name="Picture 3" descr="Diagram&#10;&#10;Description automatically generated">
            <a:extLst>
              <a:ext uri="{FF2B5EF4-FFF2-40B4-BE49-F238E27FC236}">
                <a16:creationId xmlns:a16="http://schemas.microsoft.com/office/drawing/2014/main" id="{5A1EC165-9B89-3B44-A8E3-7ACDBBDA4DDF}"/>
              </a:ext>
            </a:extLst>
          </p:cNvPr>
          <p:cNvPicPr>
            <a:picLocks noChangeAspect="1"/>
          </p:cNvPicPr>
          <p:nvPr/>
        </p:nvPicPr>
        <p:blipFill>
          <a:blip r:embed="rId2"/>
          <a:stretch>
            <a:fillRect/>
          </a:stretch>
        </p:blipFill>
        <p:spPr>
          <a:xfrm>
            <a:off x="0" y="2325609"/>
            <a:ext cx="9144000" cy="4018757"/>
          </a:xfrm>
          <a:prstGeom prst="rect">
            <a:avLst/>
          </a:prstGeom>
        </p:spPr>
      </p:pic>
      <p:sp>
        <p:nvSpPr>
          <p:cNvPr id="5" name="TextBox 4">
            <a:extLst>
              <a:ext uri="{FF2B5EF4-FFF2-40B4-BE49-F238E27FC236}">
                <a16:creationId xmlns:a16="http://schemas.microsoft.com/office/drawing/2014/main" id="{F80C068E-A980-B745-B8E0-8651F14B6862}"/>
              </a:ext>
            </a:extLst>
          </p:cNvPr>
          <p:cNvSpPr txBox="1"/>
          <p:nvPr/>
        </p:nvSpPr>
        <p:spPr>
          <a:xfrm>
            <a:off x="977030" y="6344366"/>
            <a:ext cx="5298510" cy="369332"/>
          </a:xfrm>
          <a:prstGeom prst="rect">
            <a:avLst/>
          </a:prstGeom>
          <a:noFill/>
        </p:spPr>
        <p:txBody>
          <a:bodyPr wrap="square" rtlCol="0">
            <a:spAutoFit/>
          </a:bodyPr>
          <a:lstStyle/>
          <a:p>
            <a:r>
              <a:rPr lang="en-US" dirty="0"/>
              <a:t>https://</a:t>
            </a:r>
            <a:r>
              <a:rPr lang="en-US" dirty="0" err="1"/>
              <a:t>gmd.copernicus.org</a:t>
            </a:r>
            <a:r>
              <a:rPr lang="en-US" dirty="0"/>
              <a:t>/articles/12/441/2019/</a:t>
            </a:r>
          </a:p>
        </p:txBody>
      </p:sp>
    </p:spTree>
    <p:extLst>
      <p:ext uri="{BB962C8B-B14F-4D97-AF65-F5344CB8AC3E}">
        <p14:creationId xmlns:p14="http://schemas.microsoft.com/office/powerpoint/2010/main" val="11929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628650" y="1946611"/>
            <a:ext cx="7886700" cy="45616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State prediction or forecasting </a:t>
            </a:r>
            <a:r>
              <a:rPr lang="en-US" dirty="0"/>
              <a:t>– projecting outcomes based on properties of data for new experiments or time-dependent conditions. Prediction, projection and forecasting are not equivalent concepts. Forecasting inherently includes communicating uncertainty. Ecological forecasting is an example in which future trajectories of a natural system are projected based on current conditions and assumptions about future environment. </a:t>
            </a:r>
          </a:p>
          <a:p>
            <a:endParaRPr lang="en-US" i="1" dirty="0"/>
          </a:p>
        </p:txBody>
      </p:sp>
      <p:sp>
        <p:nvSpPr>
          <p:cNvPr id="5" name="Title 1">
            <a:extLst>
              <a:ext uri="{FF2B5EF4-FFF2-40B4-BE49-F238E27FC236}">
                <a16:creationId xmlns:a16="http://schemas.microsoft.com/office/drawing/2014/main" id="{BCB8D881-A0E5-8547-B9CA-3367DCA3B76F}"/>
              </a:ext>
            </a:extLst>
          </p:cNvPr>
          <p:cNvSpPr txBox="1">
            <a:spLocks/>
          </p:cNvSpPr>
          <p:nvPr/>
        </p:nvSpPr>
        <p:spPr>
          <a:xfrm>
            <a:off x="756557" y="177382"/>
            <a:ext cx="7630886" cy="153868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Math/EEB 589 - Mathematics of Machine Learning Methods in Ecology and Environmental Science</a:t>
            </a:r>
            <a:br>
              <a:rPr lang="en-US" sz="2800" b="1" dirty="0"/>
            </a:br>
            <a:r>
              <a:rPr lang="en-US" sz="2800" b="1" dirty="0"/>
              <a:t>Ecological Forecasting</a:t>
            </a:r>
          </a:p>
        </p:txBody>
      </p:sp>
    </p:spTree>
    <p:extLst>
      <p:ext uri="{BB962C8B-B14F-4D97-AF65-F5344CB8AC3E}">
        <p14:creationId xmlns:p14="http://schemas.microsoft.com/office/powerpoint/2010/main" val="27413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What is ecological forecasting?</a:t>
            </a:r>
          </a:p>
          <a:p>
            <a:pPr algn="l"/>
            <a:r>
              <a:rPr lang="en-US" dirty="0"/>
              <a:t>There is no single agreed-upon definition for differences between prediction, projection and forecasting. My preference is to consider prediction as what will happen (either in the future or across spatial regions currently based on info from other regions).  Hal Caswell in his </a:t>
            </a:r>
            <a:r>
              <a:rPr lang="en-US" i="1" dirty="0"/>
              <a:t>Matrix Population Models</a:t>
            </a:r>
            <a:r>
              <a:rPr lang="en-US" dirty="0"/>
              <a:t> books notes that the objective of much of applied ecological modeling is not prediction but projection: what is projected to occur given certain assumptions about model structure, parameters, etc. Demographers make projections – given assumptions about vital rates, this is the projected state of the population at some future time. Forecasting is now viewed as projection with the addition of explicitly accounting for uncertainties. Thus it is framed in a probabilistic framework and much of recent ecological forecasting takes a Bayesian perspective.</a:t>
            </a:r>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107227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Main classic problems in ecological forecasting:</a:t>
            </a:r>
          </a:p>
          <a:p>
            <a:pPr algn="l"/>
            <a:r>
              <a:rPr lang="en-US" i="1" dirty="0"/>
              <a:t>Population sizes/demography: </a:t>
            </a:r>
            <a:r>
              <a:rPr lang="en-US" dirty="0"/>
              <a:t>long history in fisheries, wildlife and disease with direct impact on policies for harvest, quotas, vaccination, etc. Standard models are matrix, ODE and statistical time series</a:t>
            </a:r>
          </a:p>
          <a:p>
            <a:pPr algn="l"/>
            <a:r>
              <a:rPr lang="en-US" i="1" dirty="0"/>
              <a:t>Environmental processes: </a:t>
            </a:r>
            <a:r>
              <a:rPr lang="en-US" dirty="0"/>
              <a:t>biogeochemistry,</a:t>
            </a:r>
            <a:r>
              <a:rPr lang="en-US" i="1" dirty="0"/>
              <a:t> </a:t>
            </a:r>
            <a:r>
              <a:rPr lang="en-US" dirty="0"/>
              <a:t>temperature and precipitation projection on various time and spatial scales. Models link ecological states (e.g. landscape-type) to atmospheric and oceanographic physical models including mechanistic and statistical methods and ecosystem models</a:t>
            </a:r>
          </a:p>
          <a:p>
            <a:pPr algn="l"/>
            <a:r>
              <a:rPr lang="en-US" i="1" dirty="0"/>
              <a:t>Distribution and abundance</a:t>
            </a:r>
            <a:r>
              <a:rPr lang="en-US" dirty="0"/>
              <a:t>: using environmental variables to project presence/absence and/or abundance. Species Distribution Models (SDM) also called niche models.</a:t>
            </a:r>
          </a:p>
          <a:p>
            <a:pPr algn="l"/>
            <a:r>
              <a:rPr lang="en-US" i="1" dirty="0"/>
              <a:t>Landscape/functional group/community</a:t>
            </a:r>
            <a:r>
              <a:rPr lang="en-US" dirty="0"/>
              <a:t>: use environmental variables, history and community dynamics models to project what community type and level of biodiversity is present across space</a:t>
            </a:r>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304462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49D53CA5-0A17-0341-94A7-287188FEC0A6}"/>
              </a:ext>
            </a:extLst>
          </p:cNvPr>
          <p:cNvSpPr txBox="1">
            <a:spLocks/>
          </p:cNvSpPr>
          <p:nvPr/>
        </p:nvSpPr>
        <p:spPr>
          <a:xfrm>
            <a:off x="756557" y="897642"/>
            <a:ext cx="7886700" cy="564519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Ecological forecasting examples on the reference list:</a:t>
            </a:r>
          </a:p>
          <a:p>
            <a:pPr algn="l"/>
            <a:r>
              <a:rPr lang="en-US" dirty="0"/>
              <a:t>Christin et al. 2019. Focus on deep learning methods in application to species identification, classification of animal behavior, and biodiversity estimation with examples at many scales and flowchart for process of deep learning </a:t>
            </a:r>
          </a:p>
          <a:p>
            <a:pPr algn="l"/>
            <a:r>
              <a:rPr lang="en-US" dirty="0" err="1"/>
              <a:t>Thessen</a:t>
            </a:r>
            <a:r>
              <a:rPr lang="en-US" dirty="0"/>
              <a:t>. 2016. Summary of machine learning, limitations, and methods (tree-based methods, artificial neural nets, support vector machines, genetic algorithms, fuzzy inference systems, Bayesian methods) with example of application to species distribution models and forecasting.</a:t>
            </a:r>
          </a:p>
          <a:p>
            <a:pPr algn="l"/>
            <a:r>
              <a:rPr lang="en-US" dirty="0"/>
              <a:t>Feng et al. 2020. Application of deep learning methods to better fit a very detailed soil organic carbon model across the US. The model is a large system of differential equations and they use Markov Chain Monte Carlo methods to estimate the many parameters using several methods including neural nets.</a:t>
            </a:r>
          </a:p>
          <a:p>
            <a:pPr algn="l"/>
            <a:r>
              <a:rPr lang="en-US" dirty="0"/>
              <a:t>Rammer and </a:t>
            </a:r>
            <a:r>
              <a:rPr lang="en-US" dirty="0" err="1"/>
              <a:t>Seidl</a:t>
            </a:r>
            <a:r>
              <a:rPr lang="en-US" dirty="0"/>
              <a:t>. 2019. Applied deep learning to analyze both short-term infestations and long-term outbreaks of a harmful insect (bark beetle) in the Czech Republic/ Germany.</a:t>
            </a:r>
          </a:p>
          <a:p>
            <a:pPr algn="l"/>
            <a:r>
              <a:rPr lang="en-US" dirty="0"/>
              <a:t>Pelletier et al. 2018. Uses machine learning methods to analyze and estimate conservation risk for thousands of land plant species across the world based on georeferenced data for &gt; 150K species using random forest methods. </a:t>
            </a:r>
          </a:p>
          <a:p>
            <a:pPr algn="l"/>
            <a:r>
              <a:rPr lang="en-US" dirty="0"/>
              <a:t>Hughes et al. 2017. Uses machine learning methods for detecting landscape patch change using remote sensing images and projects changes across entire eastern US from training set in one region</a:t>
            </a:r>
          </a:p>
          <a:p>
            <a:pPr algn="l"/>
            <a:endParaRPr lang="en-US" dirty="0"/>
          </a:p>
          <a:p>
            <a:pPr algn="l"/>
            <a:endParaRPr lang="en-US" dirty="0"/>
          </a:p>
          <a:p>
            <a:pPr algn="l"/>
            <a:endParaRPr lang="en-US" i="1" dirty="0"/>
          </a:p>
          <a:p>
            <a:endParaRPr lang="en-US" i="1" dirty="0"/>
          </a:p>
        </p:txBody>
      </p:sp>
      <p:sp>
        <p:nvSpPr>
          <p:cNvPr id="6" name="Title 1">
            <a:extLst>
              <a:ext uri="{FF2B5EF4-FFF2-40B4-BE49-F238E27FC236}">
                <a16:creationId xmlns:a16="http://schemas.microsoft.com/office/drawing/2014/main" id="{9D7C9810-CE44-774B-8463-D90569D40FAA}"/>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spTree>
    <p:extLst>
      <p:ext uri="{BB962C8B-B14F-4D97-AF65-F5344CB8AC3E}">
        <p14:creationId xmlns:p14="http://schemas.microsoft.com/office/powerpoint/2010/main" val="135621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D9670-B621-F04A-844C-C2CB2DCCBF1E}"/>
              </a:ext>
            </a:extLst>
          </p:cNvPr>
          <p:cNvSpPr txBox="1"/>
          <p:nvPr/>
        </p:nvSpPr>
        <p:spPr>
          <a:xfrm>
            <a:off x="3455581" y="6305108"/>
            <a:ext cx="2785731" cy="369332"/>
          </a:xfrm>
          <a:prstGeom prst="rect">
            <a:avLst/>
          </a:prstGeom>
          <a:noFill/>
        </p:spPr>
        <p:txBody>
          <a:bodyPr wrap="square" rtlCol="0">
            <a:spAutoFit/>
          </a:bodyPr>
          <a:lstStyle/>
          <a:p>
            <a:r>
              <a:rPr lang="en-US" dirty="0"/>
              <a:t>Rammer and </a:t>
            </a:r>
            <a:r>
              <a:rPr lang="en-US" dirty="0" err="1"/>
              <a:t>Seidle</a:t>
            </a:r>
            <a:r>
              <a:rPr lang="en-US" dirty="0"/>
              <a:t>. 2019</a:t>
            </a:r>
          </a:p>
        </p:txBody>
      </p:sp>
      <p:pic>
        <p:nvPicPr>
          <p:cNvPr id="4" name="Picture 3" descr="A close up of a map&#10;&#10;Description automatically generated">
            <a:extLst>
              <a:ext uri="{FF2B5EF4-FFF2-40B4-BE49-F238E27FC236}">
                <a16:creationId xmlns:a16="http://schemas.microsoft.com/office/drawing/2014/main" id="{47010DDE-92F0-894F-9A2F-0400F1F189AD}"/>
              </a:ext>
            </a:extLst>
          </p:cNvPr>
          <p:cNvPicPr>
            <a:picLocks noChangeAspect="1"/>
          </p:cNvPicPr>
          <p:nvPr/>
        </p:nvPicPr>
        <p:blipFill>
          <a:blip r:embed="rId3"/>
          <a:stretch>
            <a:fillRect/>
          </a:stretch>
        </p:blipFill>
        <p:spPr>
          <a:xfrm>
            <a:off x="951097" y="0"/>
            <a:ext cx="6704345" cy="6349024"/>
          </a:xfrm>
          <a:prstGeom prst="rect">
            <a:avLst/>
          </a:prstGeom>
        </p:spPr>
      </p:pic>
    </p:spTree>
    <p:extLst>
      <p:ext uri="{BB962C8B-B14F-4D97-AF65-F5344CB8AC3E}">
        <p14:creationId xmlns:p14="http://schemas.microsoft.com/office/powerpoint/2010/main" val="110409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699840" y="5709581"/>
            <a:ext cx="4491849" cy="830997"/>
          </a:xfrm>
          <a:prstGeom prst="rect">
            <a:avLst/>
          </a:prstGeom>
          <a:noFill/>
        </p:spPr>
        <p:txBody>
          <a:bodyPr wrap="square" rtlCol="0">
            <a:spAutoFit/>
          </a:bodyPr>
          <a:lstStyle/>
          <a:p>
            <a:r>
              <a:rPr lang="en-US" sz="1600" dirty="0"/>
              <a:t>M. Joseph Hughes, S. Douglas Kaylor and Daniel J. Hayes. 2017. Patch-Based Forest Change Detection from Landsat Time Series. Forests, 8(5), 166</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pic>
        <p:nvPicPr>
          <p:cNvPr id="7" name="Picture 6" descr="Map&#10;&#10;Description automatically generated">
            <a:extLst>
              <a:ext uri="{FF2B5EF4-FFF2-40B4-BE49-F238E27FC236}">
                <a16:creationId xmlns:a16="http://schemas.microsoft.com/office/drawing/2014/main" id="{CE0DE608-2B50-1442-8199-EB98A8F52857}"/>
              </a:ext>
            </a:extLst>
          </p:cNvPr>
          <p:cNvPicPr>
            <a:picLocks noChangeAspect="1"/>
          </p:cNvPicPr>
          <p:nvPr/>
        </p:nvPicPr>
        <p:blipFill>
          <a:blip r:embed="rId2"/>
          <a:stretch>
            <a:fillRect/>
          </a:stretch>
        </p:blipFill>
        <p:spPr>
          <a:xfrm>
            <a:off x="498007" y="991072"/>
            <a:ext cx="4895513" cy="3823669"/>
          </a:xfrm>
          <a:prstGeom prst="rect">
            <a:avLst/>
          </a:prstGeom>
        </p:spPr>
      </p:pic>
      <p:pic>
        <p:nvPicPr>
          <p:cNvPr id="11" name="Picture 10" descr="Diagram&#10;&#10;Description automatically generated">
            <a:extLst>
              <a:ext uri="{FF2B5EF4-FFF2-40B4-BE49-F238E27FC236}">
                <a16:creationId xmlns:a16="http://schemas.microsoft.com/office/drawing/2014/main" id="{783E5B74-4D0C-C14F-B7A7-FEE0DCB9D443}"/>
              </a:ext>
            </a:extLst>
          </p:cNvPr>
          <p:cNvPicPr>
            <a:picLocks noChangeAspect="1"/>
          </p:cNvPicPr>
          <p:nvPr/>
        </p:nvPicPr>
        <p:blipFill>
          <a:blip r:embed="rId3"/>
          <a:stretch>
            <a:fillRect/>
          </a:stretch>
        </p:blipFill>
        <p:spPr>
          <a:xfrm>
            <a:off x="5453710" y="212970"/>
            <a:ext cx="2613052" cy="6568779"/>
          </a:xfrm>
          <a:prstGeom prst="rect">
            <a:avLst/>
          </a:prstGeom>
        </p:spPr>
      </p:pic>
      <p:sp>
        <p:nvSpPr>
          <p:cNvPr id="12" name="TextBox 11">
            <a:extLst>
              <a:ext uri="{FF2B5EF4-FFF2-40B4-BE49-F238E27FC236}">
                <a16:creationId xmlns:a16="http://schemas.microsoft.com/office/drawing/2014/main" id="{DD07B331-4605-2349-A1DA-9FD1FA2DC287}"/>
              </a:ext>
            </a:extLst>
          </p:cNvPr>
          <p:cNvSpPr txBox="1"/>
          <p:nvPr/>
        </p:nvSpPr>
        <p:spPr>
          <a:xfrm>
            <a:off x="7456810" y="3219189"/>
            <a:ext cx="1340284" cy="2092881"/>
          </a:xfrm>
          <a:prstGeom prst="rect">
            <a:avLst/>
          </a:prstGeom>
          <a:noFill/>
        </p:spPr>
        <p:txBody>
          <a:bodyPr wrap="square" rtlCol="0">
            <a:spAutoFit/>
          </a:bodyPr>
          <a:lstStyle/>
          <a:p>
            <a:r>
              <a:rPr lang="en-US" sz="1600" dirty="0"/>
              <a:t>Vegetation Regeneration and Disturbance Estimates</a:t>
            </a:r>
          </a:p>
          <a:p>
            <a:r>
              <a:rPr lang="en-US" sz="1600" dirty="0"/>
              <a:t>through Time (</a:t>
            </a:r>
            <a:r>
              <a:rPr lang="en-US" sz="1600" dirty="0" err="1"/>
              <a:t>VeRDET</a:t>
            </a:r>
            <a:r>
              <a:rPr lang="en-US" sz="1600" dirty="0"/>
              <a:t>)</a:t>
            </a:r>
          </a:p>
          <a:p>
            <a:endParaRPr lang="en-US" dirty="0"/>
          </a:p>
        </p:txBody>
      </p:sp>
      <p:pic>
        <p:nvPicPr>
          <p:cNvPr id="14" name="Picture 13" descr="A person posing for the camera&#10;&#10;Description automatically generated">
            <a:extLst>
              <a:ext uri="{FF2B5EF4-FFF2-40B4-BE49-F238E27FC236}">
                <a16:creationId xmlns:a16="http://schemas.microsoft.com/office/drawing/2014/main" id="{279BA17E-3B28-DA46-BE4B-58B78D06E57D}"/>
              </a:ext>
            </a:extLst>
          </p:cNvPr>
          <p:cNvPicPr>
            <a:picLocks noChangeAspect="1"/>
          </p:cNvPicPr>
          <p:nvPr/>
        </p:nvPicPr>
        <p:blipFill>
          <a:blip r:embed="rId4"/>
          <a:stretch>
            <a:fillRect/>
          </a:stretch>
        </p:blipFill>
        <p:spPr>
          <a:xfrm>
            <a:off x="7533444" y="5312070"/>
            <a:ext cx="1340284" cy="1340284"/>
          </a:xfrm>
          <a:prstGeom prst="rect">
            <a:avLst/>
          </a:prstGeom>
        </p:spPr>
      </p:pic>
    </p:spTree>
    <p:extLst>
      <p:ext uri="{BB962C8B-B14F-4D97-AF65-F5344CB8AC3E}">
        <p14:creationId xmlns:p14="http://schemas.microsoft.com/office/powerpoint/2010/main" val="401037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562054" y="6047784"/>
            <a:ext cx="8243744" cy="584775"/>
          </a:xfrm>
          <a:prstGeom prst="rect">
            <a:avLst/>
          </a:prstGeom>
          <a:noFill/>
        </p:spPr>
        <p:txBody>
          <a:bodyPr wrap="square" rtlCol="0">
            <a:spAutoFit/>
          </a:bodyPr>
          <a:lstStyle/>
          <a:p>
            <a:r>
              <a:rPr lang="en-US" sz="1600" dirty="0"/>
              <a:t>M. Joseph Hughes, S. Douglas Kaylor and Daniel J. Hayes. 2017. Patch-Based Forest Change Detection from Landsat Time Series. Forests, 8(5), 166</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99833AAD-C028-7348-8C4F-E0F8A420CF15}"/>
              </a:ext>
            </a:extLst>
          </p:cNvPr>
          <p:cNvSpPr txBox="1"/>
          <p:nvPr/>
        </p:nvSpPr>
        <p:spPr>
          <a:xfrm>
            <a:off x="325676" y="425885"/>
            <a:ext cx="4246324" cy="5078313"/>
          </a:xfrm>
          <a:prstGeom prst="rect">
            <a:avLst/>
          </a:prstGeom>
          <a:noFill/>
        </p:spPr>
        <p:txBody>
          <a:bodyPr wrap="square" rtlCol="0">
            <a:spAutoFit/>
          </a:bodyPr>
          <a:lstStyle/>
          <a:p>
            <a:r>
              <a:rPr lang="en-US" dirty="0"/>
              <a:t>The overall objective was to develop and evaluate an automated forested landscape classifier that used various remotely-sensed data to characterize the disturbance type for each pixel across the eastern US over a 25-year period. Forest types were Stable, Disturbed (stress, wind, wildfire, harvest, etc. ), and Regenerated. Data from a calibration region (training set) were used to produce spatial patches using a spatial regularization method that is a spatial filtering algorithm to preserve patches of similar types and then using a similar approach to time series of images to identify disturbance events. The process used 4800 time series samples for training and the classification was evaluated with 1200 additional time series. </a:t>
            </a:r>
          </a:p>
        </p:txBody>
      </p:sp>
      <p:pic>
        <p:nvPicPr>
          <p:cNvPr id="5" name="Picture 4" descr="Map&#10;&#10;Description automatically generated">
            <a:extLst>
              <a:ext uri="{FF2B5EF4-FFF2-40B4-BE49-F238E27FC236}">
                <a16:creationId xmlns:a16="http://schemas.microsoft.com/office/drawing/2014/main" id="{6F56E61F-7333-2D46-B484-056ADA50D4CF}"/>
              </a:ext>
            </a:extLst>
          </p:cNvPr>
          <p:cNvPicPr>
            <a:picLocks noChangeAspect="1"/>
          </p:cNvPicPr>
          <p:nvPr/>
        </p:nvPicPr>
        <p:blipFill>
          <a:blip r:embed="rId2"/>
          <a:stretch>
            <a:fillRect/>
          </a:stretch>
        </p:blipFill>
        <p:spPr>
          <a:xfrm>
            <a:off x="4572000" y="541303"/>
            <a:ext cx="4441262" cy="4847475"/>
          </a:xfrm>
          <a:prstGeom prst="rect">
            <a:avLst/>
          </a:prstGeom>
        </p:spPr>
      </p:pic>
    </p:spTree>
    <p:extLst>
      <p:ext uri="{BB962C8B-B14F-4D97-AF65-F5344CB8AC3E}">
        <p14:creationId xmlns:p14="http://schemas.microsoft.com/office/powerpoint/2010/main" val="158379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84FE52-05DD-9749-BD79-D195EA4141B2}"/>
              </a:ext>
            </a:extLst>
          </p:cNvPr>
          <p:cNvSpPr txBox="1">
            <a:spLocks/>
          </p:cNvSpPr>
          <p:nvPr/>
        </p:nvSpPr>
        <p:spPr>
          <a:xfrm>
            <a:off x="756557" y="177382"/>
            <a:ext cx="7630886" cy="56165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Ecological Forecasting</a:t>
            </a:r>
          </a:p>
        </p:txBody>
      </p:sp>
      <p:pic>
        <p:nvPicPr>
          <p:cNvPr id="6" name="Picture 5" descr="Diagram&#10;&#10;Description automatically generated">
            <a:extLst>
              <a:ext uri="{FF2B5EF4-FFF2-40B4-BE49-F238E27FC236}">
                <a16:creationId xmlns:a16="http://schemas.microsoft.com/office/drawing/2014/main" id="{9B4414A0-E744-D344-888B-B96BDF9EBDB6}"/>
              </a:ext>
            </a:extLst>
          </p:cNvPr>
          <p:cNvPicPr>
            <a:picLocks noChangeAspect="1"/>
          </p:cNvPicPr>
          <p:nvPr/>
        </p:nvPicPr>
        <p:blipFill>
          <a:blip r:embed="rId2"/>
          <a:stretch>
            <a:fillRect/>
          </a:stretch>
        </p:blipFill>
        <p:spPr>
          <a:xfrm>
            <a:off x="581791" y="1716174"/>
            <a:ext cx="7958052" cy="3914221"/>
          </a:xfrm>
          <a:prstGeom prst="rect">
            <a:avLst/>
          </a:prstGeom>
        </p:spPr>
      </p:pic>
      <p:sp>
        <p:nvSpPr>
          <p:cNvPr id="8" name="TextBox 7">
            <a:extLst>
              <a:ext uri="{FF2B5EF4-FFF2-40B4-BE49-F238E27FC236}">
                <a16:creationId xmlns:a16="http://schemas.microsoft.com/office/drawing/2014/main" id="{9AC12D97-AA8E-C444-91C6-4883EDEEE565}"/>
              </a:ext>
            </a:extLst>
          </p:cNvPr>
          <p:cNvSpPr txBox="1"/>
          <p:nvPr/>
        </p:nvSpPr>
        <p:spPr>
          <a:xfrm>
            <a:off x="1134425" y="765940"/>
            <a:ext cx="7630886" cy="923330"/>
          </a:xfrm>
          <a:prstGeom prst="rect">
            <a:avLst/>
          </a:prstGeom>
          <a:noFill/>
        </p:spPr>
        <p:txBody>
          <a:bodyPr wrap="square" rtlCol="0">
            <a:spAutoFit/>
          </a:bodyPr>
          <a:lstStyle/>
          <a:p>
            <a:r>
              <a:rPr lang="en-US" dirty="0"/>
              <a:t>ecological forecasts are projections of the state of ecosystems, ecosystem services, and natural capital, with fully specified uncertainties</a:t>
            </a:r>
          </a:p>
          <a:p>
            <a:endParaRPr lang="en-US" dirty="0"/>
          </a:p>
        </p:txBody>
      </p:sp>
      <p:sp>
        <p:nvSpPr>
          <p:cNvPr id="9" name="TextBox 8">
            <a:extLst>
              <a:ext uri="{FF2B5EF4-FFF2-40B4-BE49-F238E27FC236}">
                <a16:creationId xmlns:a16="http://schemas.microsoft.com/office/drawing/2014/main" id="{175FE614-E26B-1F4B-8091-42548EDF987C}"/>
              </a:ext>
            </a:extLst>
          </p:cNvPr>
          <p:cNvSpPr txBox="1"/>
          <p:nvPr/>
        </p:nvSpPr>
        <p:spPr>
          <a:xfrm>
            <a:off x="1046743" y="5961202"/>
            <a:ext cx="7630886" cy="646331"/>
          </a:xfrm>
          <a:prstGeom prst="rect">
            <a:avLst/>
          </a:prstGeom>
          <a:noFill/>
        </p:spPr>
        <p:txBody>
          <a:bodyPr wrap="square" rtlCol="0">
            <a:spAutoFit/>
          </a:bodyPr>
          <a:lstStyle/>
          <a:p>
            <a:r>
              <a:rPr lang="en-US" dirty="0" err="1"/>
              <a:t>Dietze</a:t>
            </a:r>
            <a:r>
              <a:rPr lang="en-US" dirty="0"/>
              <a:t> et al. 2018 Iterative near-term ecological forecasting: Needs, opportunities, and challenges. PNAS 115:1424-1432</a:t>
            </a:r>
          </a:p>
        </p:txBody>
      </p:sp>
    </p:spTree>
    <p:extLst>
      <p:ext uri="{BB962C8B-B14F-4D97-AF65-F5344CB8AC3E}">
        <p14:creationId xmlns:p14="http://schemas.microsoft.com/office/powerpoint/2010/main" val="1540031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9482</TotalTime>
  <Words>1738</Words>
  <Application>Microsoft Macintosh PowerPoint</Application>
  <PresentationFormat>On-screen Show (4:3)</PresentationFormat>
  <Paragraphs>66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356</cp:revision>
  <dcterms:created xsi:type="dcterms:W3CDTF">2020-08-27T15:28:05Z</dcterms:created>
  <dcterms:modified xsi:type="dcterms:W3CDTF">2020-11-09T21:10:29Z</dcterms:modified>
</cp:coreProperties>
</file>