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360" r:id="rId2"/>
    <p:sldId id="378" r:id="rId3"/>
    <p:sldId id="379" r:id="rId4"/>
    <p:sldId id="380" r:id="rId5"/>
    <p:sldId id="381" r:id="rId6"/>
    <p:sldId id="394" r:id="rId7"/>
    <p:sldId id="393" r:id="rId8"/>
    <p:sldId id="382" r:id="rId9"/>
    <p:sldId id="383" r:id="rId10"/>
    <p:sldId id="384" r:id="rId11"/>
    <p:sldId id="385" r:id="rId12"/>
    <p:sldId id="387" r:id="rId13"/>
    <p:sldId id="391" r:id="rId14"/>
    <p:sldId id="392" r:id="rId15"/>
    <p:sldId id="388" r:id="rId16"/>
    <p:sldId id="389" r:id="rId17"/>
    <p:sldId id="37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oss, Louis J" initials="GLJ" lastIdx="1" clrIdx="0">
    <p:extLst>
      <p:ext uri="{19B8F6BF-5375-455C-9EA6-DF929625EA0E}">
        <p15:presenceInfo xmlns:p15="http://schemas.microsoft.com/office/powerpoint/2012/main" userId="S::lgross@utk.edu::56d99857-4224-44aa-8bb9-cb76be3776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3778"/>
  </p:normalViewPr>
  <p:slideViewPr>
    <p:cSldViewPr snapToGrid="0" snapToObjects="1">
      <p:cViewPr varScale="1">
        <p:scale>
          <a:sx n="102" d="100"/>
          <a:sy n="102" d="100"/>
        </p:scale>
        <p:origin x="72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C08812-BCCD-9543-BDE1-B97261427611}" type="datetimeFigureOut">
              <a:rPr lang="en-US" smtClean="0"/>
              <a:t>10/28/20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4B33C4-F5A6-D64C-B472-5E105293198D}" type="slidenum">
              <a:rPr lang="en-US" smtClean="0"/>
              <a:t>‹#›</a:t>
            </a:fld>
            <a:endParaRPr lang="en-US"/>
          </a:p>
        </p:txBody>
      </p:sp>
    </p:spTree>
    <p:extLst>
      <p:ext uri="{BB962C8B-B14F-4D97-AF65-F5344CB8AC3E}">
        <p14:creationId xmlns:p14="http://schemas.microsoft.com/office/powerpoint/2010/main" val="3709546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D7A24D-02F1-0D40-9F43-8EE6978048E0}" type="datetimeFigureOut">
              <a:rPr lang="en-US" smtClean="0"/>
              <a:t>10/28/20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99078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D7A24D-02F1-0D40-9F43-8EE6978048E0}" type="datetimeFigureOut">
              <a:rPr lang="en-US" smtClean="0"/>
              <a:t>10/28/20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2165380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D7A24D-02F1-0D40-9F43-8EE6978048E0}" type="datetimeFigureOut">
              <a:rPr lang="en-US" smtClean="0"/>
              <a:t>10/28/20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516990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D7A24D-02F1-0D40-9F43-8EE6978048E0}" type="datetimeFigureOut">
              <a:rPr lang="en-US" smtClean="0"/>
              <a:t>10/28/20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13855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D7A24D-02F1-0D40-9F43-8EE6978048E0}" type="datetimeFigureOut">
              <a:rPr lang="en-US" smtClean="0"/>
              <a:t>10/28/20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454854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D7A24D-02F1-0D40-9F43-8EE6978048E0}" type="datetimeFigureOut">
              <a:rPr lang="en-US" smtClean="0"/>
              <a:t>10/28/20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2064377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D7A24D-02F1-0D40-9F43-8EE6978048E0}" type="datetimeFigureOut">
              <a:rPr lang="en-US" smtClean="0"/>
              <a:t>10/28/20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80907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D7A24D-02F1-0D40-9F43-8EE6978048E0}" type="datetimeFigureOut">
              <a:rPr lang="en-US" smtClean="0"/>
              <a:t>10/28/20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704631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D7A24D-02F1-0D40-9F43-8EE6978048E0}" type="datetimeFigureOut">
              <a:rPr lang="en-US" smtClean="0"/>
              <a:t>10/28/20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17172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D7A24D-02F1-0D40-9F43-8EE6978048E0}" type="datetimeFigureOut">
              <a:rPr lang="en-US" smtClean="0"/>
              <a:t>10/28/20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138810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D7A24D-02F1-0D40-9F43-8EE6978048E0}" type="datetimeFigureOut">
              <a:rPr lang="en-US" smtClean="0"/>
              <a:t>10/28/20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3444049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D7A24D-02F1-0D40-9F43-8EE6978048E0}" type="datetimeFigureOut">
              <a:rPr lang="en-US" smtClean="0"/>
              <a:t>10/28/20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4AF662-3B32-6148-ACEC-981A337A9BFD}" type="slidenum">
              <a:rPr lang="en-US" smtClean="0"/>
              <a:t>‹#›</a:t>
            </a:fld>
            <a:endParaRPr lang="en-US"/>
          </a:p>
        </p:txBody>
      </p:sp>
    </p:spTree>
    <p:extLst>
      <p:ext uri="{BB962C8B-B14F-4D97-AF65-F5344CB8AC3E}">
        <p14:creationId xmlns:p14="http://schemas.microsoft.com/office/powerpoint/2010/main" val="1340647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39BABD-9296-614D-B7FC-5F100780CBF0}"/>
              </a:ext>
            </a:extLst>
          </p:cNvPr>
          <p:cNvSpPr txBox="1"/>
          <p:nvPr/>
        </p:nvSpPr>
        <p:spPr>
          <a:xfrm>
            <a:off x="-1565753" y="2430049"/>
            <a:ext cx="184731" cy="369332"/>
          </a:xfrm>
          <a:prstGeom prst="rect">
            <a:avLst/>
          </a:prstGeom>
          <a:noFill/>
        </p:spPr>
        <p:txBody>
          <a:bodyPr wrap="none" rtlCol="0">
            <a:spAutoFit/>
          </a:bodyPr>
          <a:lstStyle/>
          <a:p>
            <a:endParaRPr lang="en-US" dirty="0"/>
          </a:p>
        </p:txBody>
      </p:sp>
      <p:sp>
        <p:nvSpPr>
          <p:cNvPr id="8" name="Content Placeholder 2">
            <a:extLst>
              <a:ext uri="{FF2B5EF4-FFF2-40B4-BE49-F238E27FC236}">
                <a16:creationId xmlns:a16="http://schemas.microsoft.com/office/drawing/2014/main" id="{49D53CA5-0A17-0341-94A7-287188FEC0A6}"/>
              </a:ext>
            </a:extLst>
          </p:cNvPr>
          <p:cNvSpPr txBox="1">
            <a:spLocks/>
          </p:cNvSpPr>
          <p:nvPr/>
        </p:nvSpPr>
        <p:spPr>
          <a:xfrm>
            <a:off x="628650" y="1946611"/>
            <a:ext cx="7886700" cy="45616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i="1" dirty="0"/>
              <a:t>Most applications of artificial neural nets (ANN) are used for supervised learning but we will mention an unsupervised learning case (self-organizing maps for clustering). ANN were developed as a mimic of neurons in the brain, with desirable properties of : (</a:t>
            </a:r>
            <a:r>
              <a:rPr lang="en-US" i="1" dirty="0" err="1"/>
              <a:t>i</a:t>
            </a:r>
            <a:r>
              <a:rPr lang="en-US" i="1" dirty="0"/>
              <a:t>) Fault tolerance and robustness (death of individual neurons doesn’t affect function of the system); (ii) deals with noisy and unreliable data (brain is capable of correct decisions despite incomplete or faulty data); (iii) parallelism (simultaneous rather than serial computation); (iv) asynchronous (brain doesn’t have a clock to synchronize computation yet is effective); and (v) learning capability (can adapt organism behavior to changing conditions)</a:t>
            </a:r>
          </a:p>
          <a:p>
            <a:pPr algn="l"/>
            <a:endParaRPr lang="en-US" i="1" dirty="0"/>
          </a:p>
        </p:txBody>
      </p:sp>
      <p:sp>
        <p:nvSpPr>
          <p:cNvPr id="5" name="Title 1">
            <a:extLst>
              <a:ext uri="{FF2B5EF4-FFF2-40B4-BE49-F238E27FC236}">
                <a16:creationId xmlns:a16="http://schemas.microsoft.com/office/drawing/2014/main" id="{BCB8D881-A0E5-8547-B9CA-3367DCA3B76F}"/>
              </a:ext>
            </a:extLst>
          </p:cNvPr>
          <p:cNvSpPr txBox="1">
            <a:spLocks/>
          </p:cNvSpPr>
          <p:nvPr/>
        </p:nvSpPr>
        <p:spPr>
          <a:xfrm>
            <a:off x="756557" y="177382"/>
            <a:ext cx="7630886" cy="153868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t>Math/EEB 589 - Mathematics of Machine Learning Methods in Ecology and Environmental Science</a:t>
            </a:r>
            <a:br>
              <a:rPr lang="en-US" sz="2800" b="1" dirty="0"/>
            </a:br>
            <a:r>
              <a:rPr lang="en-US" sz="2800" b="1" dirty="0"/>
              <a:t>Artificial Neural Nets and Examples</a:t>
            </a:r>
          </a:p>
        </p:txBody>
      </p:sp>
    </p:spTree>
    <p:extLst>
      <p:ext uri="{BB962C8B-B14F-4D97-AF65-F5344CB8AC3E}">
        <p14:creationId xmlns:p14="http://schemas.microsoft.com/office/powerpoint/2010/main" val="210411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86C54A4-EFA4-5949-9800-B118E38DA103}"/>
              </a:ext>
            </a:extLst>
          </p:cNvPr>
          <p:cNvSpPr>
            <a:spLocks noGrp="1"/>
          </p:cNvSpPr>
          <p:nvPr>
            <p:ph type="ctrTitle"/>
          </p:nvPr>
        </p:nvSpPr>
        <p:spPr>
          <a:xfrm>
            <a:off x="393303" y="0"/>
            <a:ext cx="7630886" cy="870857"/>
          </a:xfrm>
        </p:spPr>
        <p:txBody>
          <a:bodyPr>
            <a:normAutofit/>
          </a:bodyPr>
          <a:lstStyle/>
          <a:p>
            <a:r>
              <a:rPr lang="en-US" sz="2800" b="1" dirty="0"/>
              <a:t>ANN example: multi-layer </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4F6C0AF5-B21A-274E-A529-84C66362ACE3}"/>
                  </a:ext>
                </a:extLst>
              </p:cNvPr>
              <p:cNvSpPr txBox="1"/>
              <p:nvPr/>
            </p:nvSpPr>
            <p:spPr>
              <a:xfrm>
                <a:off x="764088" y="1202499"/>
                <a:ext cx="7260101" cy="4293548"/>
              </a:xfrm>
              <a:prstGeom prst="rect">
                <a:avLst/>
              </a:prstGeom>
              <a:noFill/>
            </p:spPr>
            <p:txBody>
              <a:bodyPr wrap="square" rtlCol="0">
                <a:spAutoFit/>
              </a:bodyPr>
              <a:lstStyle/>
              <a:p>
                <a:r>
                  <a:rPr lang="en-US" dirty="0"/>
                  <a:t>For a fixed structure of an ANN (e.g. fixed number of hidden layers and fixed number of neurons in each layer) the challenge is how to define an algorithm that updates the weights. A general method is backpropagation in which the the weight updates are percolated back from the output layer to the input layer. </a:t>
                </a:r>
              </a:p>
              <a:p>
                <a:r>
                  <a:rPr lang="en-US" dirty="0"/>
                  <a:t>The idea is to analyze the error in the output layer by comparing it to the test set target value and, if incorrect, adjustments to the weights are backpropagated from one hidden layer to the previous one. At each layer, there is an error function defined for each node and a process to change the weights to minimize the error. A usual method to is to use a gradient descent numerical method, but doing that requires changing the activation function from being a step function to an approximation that is differentiable. A typical choice is a logistic function such as </a:t>
                </a:r>
              </a:p>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𝑏𝑥</m:t>
                              </m:r>
                            </m:sup>
                          </m:sSup>
                        </m:den>
                      </m:f>
                    </m:oMath>
                  </m:oMathPara>
                </a14:m>
                <a:endParaRPr lang="en-US" dirty="0"/>
              </a:p>
            </p:txBody>
          </p:sp>
        </mc:Choice>
        <mc:Fallback>
          <p:sp>
            <p:nvSpPr>
              <p:cNvPr id="3" name="TextBox 2">
                <a:extLst>
                  <a:ext uri="{FF2B5EF4-FFF2-40B4-BE49-F238E27FC236}">
                    <a16:creationId xmlns:a16="http://schemas.microsoft.com/office/drawing/2014/main" id="{4F6C0AF5-B21A-274E-A529-84C66362ACE3}"/>
                  </a:ext>
                </a:extLst>
              </p:cNvPr>
              <p:cNvSpPr txBox="1">
                <a:spLocks noRot="1" noChangeAspect="1" noMove="1" noResize="1" noEditPoints="1" noAdjustHandles="1" noChangeArrowheads="1" noChangeShapeType="1" noTextEdit="1"/>
              </p:cNvSpPr>
              <p:nvPr/>
            </p:nvSpPr>
            <p:spPr>
              <a:xfrm>
                <a:off x="764088" y="1202499"/>
                <a:ext cx="7260101" cy="4293548"/>
              </a:xfrm>
              <a:prstGeom prst="rect">
                <a:avLst/>
              </a:prstGeom>
              <a:blipFill>
                <a:blip r:embed="rId2"/>
                <a:stretch>
                  <a:fillRect l="-699" t="-590" r="-1399"/>
                </a:stretch>
              </a:blipFill>
            </p:spPr>
            <p:txBody>
              <a:bodyPr/>
              <a:lstStyle/>
              <a:p>
                <a:r>
                  <a:rPr lang="en-US">
                    <a:noFill/>
                  </a:rPr>
                  <a:t> </a:t>
                </a:r>
              </a:p>
            </p:txBody>
          </p:sp>
        </mc:Fallback>
      </mc:AlternateContent>
    </p:spTree>
    <p:extLst>
      <p:ext uri="{BB962C8B-B14F-4D97-AF65-F5344CB8AC3E}">
        <p14:creationId xmlns:p14="http://schemas.microsoft.com/office/powerpoint/2010/main" val="164619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86C54A4-EFA4-5949-9800-B118E38DA103}"/>
              </a:ext>
            </a:extLst>
          </p:cNvPr>
          <p:cNvSpPr>
            <a:spLocks noGrp="1"/>
          </p:cNvSpPr>
          <p:nvPr>
            <p:ph type="ctrTitle"/>
          </p:nvPr>
        </p:nvSpPr>
        <p:spPr>
          <a:xfrm>
            <a:off x="393303" y="0"/>
            <a:ext cx="7630886" cy="870857"/>
          </a:xfrm>
        </p:spPr>
        <p:txBody>
          <a:bodyPr>
            <a:normAutofit/>
          </a:bodyPr>
          <a:lstStyle/>
          <a:p>
            <a:r>
              <a:rPr lang="en-US" sz="2800" b="1" dirty="0"/>
              <a:t>ANN example: multi-layer </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4F6C0AF5-B21A-274E-A529-84C66362ACE3}"/>
                  </a:ext>
                </a:extLst>
              </p:cNvPr>
              <p:cNvSpPr txBox="1"/>
              <p:nvPr/>
            </p:nvSpPr>
            <p:spPr>
              <a:xfrm>
                <a:off x="764088" y="1202499"/>
                <a:ext cx="7260101" cy="4544321"/>
              </a:xfrm>
              <a:prstGeom prst="rect">
                <a:avLst/>
              </a:prstGeom>
              <a:noFill/>
            </p:spPr>
            <p:txBody>
              <a:bodyPr wrap="square" rtlCol="0">
                <a:spAutoFit/>
              </a:bodyPr>
              <a:lstStyle/>
              <a:p>
                <a:r>
                  <a:rPr lang="en-US" dirty="0"/>
                  <a:t>For this case we take </a:t>
                </a:r>
                <a:r>
                  <a:rPr lang="en-US" b="1" dirty="0"/>
                  <a:t>O</a:t>
                </a:r>
                <a:r>
                  <a:rPr lang="en-US" dirty="0"/>
                  <a:t> = { O</a:t>
                </a:r>
                <a:r>
                  <a:rPr lang="en-US" baseline="-25000" dirty="0"/>
                  <a:t>i</a:t>
                </a:r>
                <a:r>
                  <a:rPr lang="en-US" dirty="0"/>
                  <a:t> } as the output neurons, the outputs of the hidden neurons in layer k are </a:t>
                </a:r>
                <a:r>
                  <a:rPr lang="en-US" b="1" dirty="0" err="1"/>
                  <a:t>V</a:t>
                </a:r>
                <a:r>
                  <a:rPr lang="en-US" b="1" baseline="-25000" dirty="0" err="1"/>
                  <a:t>k</a:t>
                </a:r>
                <a:r>
                  <a:rPr lang="en-US" dirty="0"/>
                  <a:t> =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𝑘</m:t>
                        </m:r>
                      </m:sub>
                      <m:sup>
                        <m:r>
                          <a:rPr lang="en-US" b="0" i="1" smtClean="0">
                            <a:latin typeface="Cambria Math" panose="02040503050406030204" pitchFamily="18" charset="0"/>
                          </a:rPr>
                          <m:t>𝑖</m:t>
                        </m:r>
                      </m:sup>
                    </m:sSubSup>
                  </m:oMath>
                </a14:m>
                <a:r>
                  <a:rPr lang="en-US" baseline="-25000" dirty="0"/>
                  <a:t> </a:t>
                </a:r>
                <a:r>
                  <a:rPr lang="en-US" dirty="0"/>
                  <a:t>} and the weight of the edge between neuron j in layer k-1 to neuron I in layer k is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𝑊</m:t>
                        </m:r>
                      </m:e>
                      <m:sub>
                        <m:r>
                          <a:rPr lang="en-US" b="0" i="1" smtClean="0">
                            <a:latin typeface="Cambria Math" panose="02040503050406030204" pitchFamily="18" charset="0"/>
                          </a:rPr>
                          <m:t>𝑖𝑗</m:t>
                        </m:r>
                      </m:sub>
                      <m:sup>
                        <m:r>
                          <a:rPr lang="en-US" b="0" i="1" smtClean="0">
                            <a:latin typeface="Cambria Math" panose="02040503050406030204" pitchFamily="18" charset="0"/>
                          </a:rPr>
                          <m:t>𝑘</m:t>
                        </m:r>
                      </m:sup>
                    </m:sSubSup>
                  </m:oMath>
                </a14:m>
                <a:r>
                  <a:rPr lang="en-US" dirty="0"/>
                  <a:t> and the input layer is designated as layer 0. The vector </a:t>
                </a:r>
                <a:r>
                  <a:rPr lang="en-US" b="1" dirty="0"/>
                  <a:t>X</a:t>
                </a:r>
                <a:r>
                  <a:rPr lang="en-US" dirty="0"/>
                  <a:t> gives the inputs and we assume M layers (plus the input layer), N inputs and L elements in the training set. </a:t>
                </a:r>
              </a:p>
              <a:p>
                <a:r>
                  <a:rPr lang="en-US" dirty="0"/>
                  <a:t>The input to a neuron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𝑉</m:t>
                        </m:r>
                      </m:e>
                      <m:sub>
                        <m:r>
                          <a:rPr lang="en-US" i="1">
                            <a:latin typeface="Cambria Math" panose="02040503050406030204" pitchFamily="18" charset="0"/>
                          </a:rPr>
                          <m:t>𝑘</m:t>
                        </m:r>
                      </m:sub>
                      <m:sup>
                        <m:r>
                          <a:rPr lang="en-US" i="1">
                            <a:latin typeface="Cambria Math" panose="02040503050406030204" pitchFamily="18" charset="0"/>
                          </a:rPr>
                          <m:t>𝑖</m:t>
                        </m:r>
                      </m:sup>
                    </m:sSubSup>
                  </m:oMath>
                </a14:m>
                <a:r>
                  <a:rPr lang="en-US" baseline="-25000" dirty="0"/>
                  <a:t>  </a:t>
                </a:r>
                <a:r>
                  <a:rPr lang="en-US" dirty="0"/>
                  <a:t> is </a:t>
                </a:r>
                <a14:m>
                  <m:oMath xmlns:m="http://schemas.openxmlformats.org/officeDocument/2006/math">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𝑎𝑙𝑙</m:t>
                        </m:r>
                        <m:r>
                          <a:rPr lang="en-US" b="0" i="1" smtClean="0">
                            <a:latin typeface="Cambria Math" panose="02040503050406030204" pitchFamily="18" charset="0"/>
                          </a:rPr>
                          <m:t> </m:t>
                        </m:r>
                        <m:r>
                          <a:rPr lang="en-US" b="0" i="1" smtClean="0">
                            <a:latin typeface="Cambria Math" panose="02040503050406030204" pitchFamily="18" charset="0"/>
                          </a:rPr>
                          <m:t>𝑒𝑑𝑔𝑒𝑠</m:t>
                        </m:r>
                        <m:r>
                          <a:rPr lang="en-US" b="0" i="1" smtClean="0">
                            <a:latin typeface="Cambria Math" panose="02040503050406030204" pitchFamily="18" charset="0"/>
                          </a:rPr>
                          <m:t> </m:t>
                        </m:r>
                        <m:r>
                          <a:rPr lang="en-US" b="0" i="1" smtClean="0">
                            <a:latin typeface="Cambria Math" panose="02040503050406030204" pitchFamily="18" charset="0"/>
                          </a:rPr>
                          <m:t>𝑗</m:t>
                        </m:r>
                        <m:r>
                          <a:rPr lang="en-US" b="0" i="1" smtClean="0">
                            <a:latin typeface="Cambria Math" panose="02040503050406030204" pitchFamily="18" charset="0"/>
                          </a:rPr>
                          <m:t> </m:t>
                        </m:r>
                        <m:r>
                          <a:rPr lang="en-US" b="0" i="1" smtClean="0">
                            <a:latin typeface="Cambria Math" panose="02040503050406030204" pitchFamily="18" charset="0"/>
                          </a:rPr>
                          <m:t>𝑡h𝑎𝑡</m:t>
                        </m:r>
                        <m:r>
                          <a:rPr lang="en-US" b="0" i="1" smtClean="0">
                            <a:latin typeface="Cambria Math" panose="02040503050406030204" pitchFamily="18" charset="0"/>
                          </a:rPr>
                          <m:t> </m:t>
                        </m:r>
                        <m:r>
                          <a:rPr lang="en-US" b="0" i="1" smtClean="0">
                            <a:latin typeface="Cambria Math" panose="02040503050406030204" pitchFamily="18" charset="0"/>
                          </a:rPr>
                          <m:t>𝑒𝑛𝑡𝑒𝑟</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𝑛𝑜𝑑𝑒</m:t>
                        </m:r>
                        <m:r>
                          <a:rPr lang="en-US" b="0" i="1" smtClean="0">
                            <a:latin typeface="Cambria Math" panose="02040503050406030204" pitchFamily="18" charset="0"/>
                          </a:rPr>
                          <m:t> </m:t>
                        </m:r>
                        <m:r>
                          <a:rPr lang="en-US" b="0" i="1" smtClean="0">
                            <a:latin typeface="Cambria Math" panose="02040503050406030204" pitchFamily="18" charset="0"/>
                          </a:rPr>
                          <m:t>𝑖</m:t>
                        </m:r>
                      </m:sub>
                      <m:sup/>
                      <m:e>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𝑊</m:t>
                            </m:r>
                          </m:e>
                          <m:sub>
                            <m:r>
                              <a:rPr lang="en-US" b="0" i="1" smtClean="0">
                                <a:latin typeface="Cambria Math" panose="02040503050406030204" pitchFamily="18" charset="0"/>
                              </a:rPr>
                              <m:t>𝑖𝑗</m:t>
                            </m:r>
                          </m:sub>
                          <m:sup>
                            <m:r>
                              <a:rPr lang="en-US" b="0" i="1" smtClean="0">
                                <a:latin typeface="Cambria Math" panose="02040503050406030204" pitchFamily="18" charset="0"/>
                              </a:rPr>
                              <m:t>𝑘</m:t>
                            </m:r>
                          </m:sup>
                        </m:sSubSup>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𝑗</m:t>
                            </m:r>
                          </m:sub>
                          <m:sup>
                            <m:r>
                              <a:rPr lang="en-US" b="0" i="1" smtClean="0">
                                <a:latin typeface="Cambria Math" panose="02040503050406030204" pitchFamily="18" charset="0"/>
                              </a:rPr>
                              <m:t>𝑘</m:t>
                            </m:r>
                            <m:r>
                              <a:rPr lang="en-US" b="0" i="1" smtClean="0">
                                <a:latin typeface="Cambria Math" panose="02040503050406030204" pitchFamily="18" charset="0"/>
                              </a:rPr>
                              <m:t>−1</m:t>
                            </m:r>
                          </m:sup>
                        </m:sSubSup>
                      </m:e>
                    </m:nary>
                  </m:oMath>
                </a14:m>
                <a:r>
                  <a:rPr lang="en-US" dirty="0"/>
                  <a:t> so the output value of that neuron is </a:t>
                </a:r>
              </a:p>
              <a:p>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𝑖</m:t>
                        </m:r>
                      </m:sub>
                      <m:sup>
                        <m:r>
                          <a:rPr lang="en-US" b="0" i="1" smtClean="0">
                            <a:latin typeface="Cambria Math" panose="02040503050406030204" pitchFamily="18" charset="0"/>
                          </a:rPr>
                          <m:t>𝑘</m:t>
                        </m:r>
                      </m:sup>
                    </m:sSubSup>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𝑎𝑙𝑙</m:t>
                        </m:r>
                        <m:r>
                          <a:rPr lang="en-US" b="0" i="1" smtClean="0">
                            <a:latin typeface="Cambria Math" panose="02040503050406030204" pitchFamily="18" charset="0"/>
                          </a:rPr>
                          <m:t> </m:t>
                        </m:r>
                        <m:r>
                          <a:rPr lang="en-US" b="0" i="1" smtClean="0">
                            <a:latin typeface="Cambria Math" panose="02040503050406030204" pitchFamily="18" charset="0"/>
                          </a:rPr>
                          <m:t>𝑒𝑑𝑔𝑒𝑠</m:t>
                        </m:r>
                        <m:r>
                          <a:rPr lang="en-US" b="0" i="1" smtClean="0">
                            <a:latin typeface="Cambria Math" panose="02040503050406030204" pitchFamily="18" charset="0"/>
                          </a:rPr>
                          <m:t> </m:t>
                        </m:r>
                        <m:r>
                          <a:rPr lang="en-US" b="0" i="1" smtClean="0">
                            <a:latin typeface="Cambria Math" panose="02040503050406030204" pitchFamily="18" charset="0"/>
                          </a:rPr>
                          <m:t>𝑗</m:t>
                        </m:r>
                        <m:r>
                          <a:rPr lang="en-US" b="0" i="1" smtClean="0">
                            <a:latin typeface="Cambria Math" panose="02040503050406030204" pitchFamily="18" charset="0"/>
                          </a:rPr>
                          <m:t> </m:t>
                        </m:r>
                        <m:r>
                          <a:rPr lang="en-US" b="0" i="1" smtClean="0">
                            <a:latin typeface="Cambria Math" panose="02040503050406030204" pitchFamily="18" charset="0"/>
                          </a:rPr>
                          <m:t>𝑡h𝑎𝑡</m:t>
                        </m:r>
                        <m:r>
                          <a:rPr lang="en-US" b="0" i="1" smtClean="0">
                            <a:latin typeface="Cambria Math" panose="02040503050406030204" pitchFamily="18" charset="0"/>
                          </a:rPr>
                          <m:t> </m:t>
                        </m:r>
                        <m:r>
                          <a:rPr lang="en-US" b="0" i="1" smtClean="0">
                            <a:latin typeface="Cambria Math" panose="02040503050406030204" pitchFamily="18" charset="0"/>
                          </a:rPr>
                          <m:t>𝑒𝑛𝑡𝑒𝑟</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𝑛𝑜𝑑𝑒</m:t>
                        </m:r>
                        <m:r>
                          <a:rPr lang="en-US" b="0" i="1" smtClean="0">
                            <a:latin typeface="Cambria Math" panose="02040503050406030204" pitchFamily="18" charset="0"/>
                          </a:rPr>
                          <m:t> </m:t>
                        </m:r>
                        <m:r>
                          <a:rPr lang="en-US" b="0" i="1" smtClean="0">
                            <a:latin typeface="Cambria Math" panose="02040503050406030204" pitchFamily="18" charset="0"/>
                          </a:rPr>
                          <m:t>𝑖</m:t>
                        </m:r>
                      </m:sub>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𝑊</m:t>
                            </m:r>
                          </m:e>
                          <m:sub>
                            <m:r>
                              <a:rPr lang="en-US" b="0" i="1" smtClean="0">
                                <a:latin typeface="Cambria Math" panose="02040503050406030204" pitchFamily="18" charset="0"/>
                              </a:rPr>
                              <m:t>𝑖𝑗</m:t>
                            </m:r>
                          </m:sub>
                          <m:sup>
                            <m:r>
                              <a:rPr lang="en-US" b="0" i="1" smtClean="0">
                                <a:latin typeface="Cambria Math" panose="02040503050406030204" pitchFamily="18" charset="0"/>
                              </a:rPr>
                              <m:t>𝑘</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𝑗</m:t>
                            </m:r>
                          </m:sub>
                          <m:sup>
                            <m:r>
                              <a:rPr lang="en-US" b="0" i="1" smtClean="0">
                                <a:latin typeface="Cambria Math" panose="02040503050406030204" pitchFamily="18" charset="0"/>
                              </a:rPr>
                              <m:t>𝑘</m:t>
                            </m:r>
                            <m:r>
                              <a:rPr lang="en-US" b="0" i="1" smtClean="0">
                                <a:latin typeface="Cambria Math" panose="02040503050406030204" pitchFamily="18" charset="0"/>
                              </a:rPr>
                              <m:t>−1</m:t>
                            </m:r>
                          </m:sup>
                        </m:sSubSup>
                      </m:e>
                    </m:nary>
                    <m:r>
                      <a:rPr lang="en-US" b="0" i="1" smtClean="0">
                        <a:latin typeface="Cambria Math" panose="02040503050406030204" pitchFamily="18" charset="0"/>
                      </a:rPr>
                      <m:t>)</m:t>
                    </m:r>
                  </m:oMath>
                </a14:m>
                <a:r>
                  <a:rPr lang="en-US" dirty="0"/>
                  <a:t> where f() is the logistic. </a:t>
                </a:r>
              </a:p>
              <a:p>
                <a:r>
                  <a:rPr lang="en-US" dirty="0"/>
                  <a:t>Then the learning procedure is different from that for a simple perceptron with weights being updated according to the following steps:</a:t>
                </a:r>
              </a:p>
              <a:p>
                <a:pPr marL="342900" indent="-342900">
                  <a:buAutoNum type="arabicPeriod"/>
                </a:pPr>
                <a:r>
                  <a:rPr lang="en-US" dirty="0"/>
                  <a:t>Define an error function of the outputs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𝑒𝑟𝑟</m:t>
                        </m:r>
                      </m:e>
                      <m:sub>
                        <m:r>
                          <a:rPr lang="en-US" b="0" i="1" smtClean="0">
                            <a:latin typeface="Cambria Math" panose="02040503050406030204" pitchFamily="18" charset="0"/>
                          </a:rPr>
                          <m:t>𝑖</m:t>
                        </m:r>
                      </m:sub>
                      <m:sup>
                        <m:r>
                          <a:rPr lang="en-US" b="0" i="1" smtClean="0">
                            <a:latin typeface="Cambria Math" panose="02040503050406030204" pitchFamily="18" charset="0"/>
                          </a:rPr>
                          <m:t>𝑀</m:t>
                        </m:r>
                      </m:sup>
                    </m:sSub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𝑂</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sup>
                        <m:r>
                          <a:rPr lang="en-US" b="0" i="1" smtClean="0">
                            <a:latin typeface="Cambria Math" panose="02040503050406030204" pitchFamily="18" charset="0"/>
                          </a:rPr>
                          <m:t>2</m:t>
                        </m:r>
                      </m:sup>
                    </m:sSup>
                  </m:oMath>
                </a14:m>
                <a:r>
                  <a:rPr lang="en-US" dirty="0"/>
                  <a:t> where O</a:t>
                </a:r>
                <a:r>
                  <a:rPr lang="en-US" baseline="-25000" dirty="0"/>
                  <a:t>i </a:t>
                </a:r>
                <a:r>
                  <a:rPr lang="en-US" dirty="0"/>
                  <a:t> is the output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oMath>
                </a14:m>
                <a:r>
                  <a:rPr lang="en-US" dirty="0"/>
                  <a:t> is the target output for that training input.</a:t>
                </a:r>
              </a:p>
              <a:p>
                <a:pPr marL="342900" indent="-342900">
                  <a:buAutoNum type="arabicPeriod"/>
                </a:pPr>
                <a:r>
                  <a:rPr lang="en-US" dirty="0"/>
                  <a:t>Apply the chain rule to take the derivative of the error function with respect to the weights to move the weights in the direction that will minimize the error function to obtain correction values for the weights </a:t>
                </a:r>
              </a:p>
            </p:txBody>
          </p:sp>
        </mc:Choice>
        <mc:Fallback>
          <p:sp>
            <p:nvSpPr>
              <p:cNvPr id="3" name="TextBox 2">
                <a:extLst>
                  <a:ext uri="{FF2B5EF4-FFF2-40B4-BE49-F238E27FC236}">
                    <a16:creationId xmlns:a16="http://schemas.microsoft.com/office/drawing/2014/main" id="{4F6C0AF5-B21A-274E-A529-84C66362ACE3}"/>
                  </a:ext>
                </a:extLst>
              </p:cNvPr>
              <p:cNvSpPr txBox="1">
                <a:spLocks noRot="1" noChangeAspect="1" noMove="1" noResize="1" noEditPoints="1" noAdjustHandles="1" noChangeArrowheads="1" noChangeShapeType="1" noTextEdit="1"/>
              </p:cNvSpPr>
              <p:nvPr/>
            </p:nvSpPr>
            <p:spPr>
              <a:xfrm>
                <a:off x="764088" y="1202499"/>
                <a:ext cx="7260101" cy="4544321"/>
              </a:xfrm>
              <a:prstGeom prst="rect">
                <a:avLst/>
              </a:prstGeom>
              <a:blipFill>
                <a:blip r:embed="rId2"/>
                <a:stretch>
                  <a:fillRect l="-699" t="-557" r="-1049" b="-1114"/>
                </a:stretch>
              </a:blipFill>
            </p:spPr>
            <p:txBody>
              <a:bodyPr/>
              <a:lstStyle/>
              <a:p>
                <a:r>
                  <a:rPr lang="en-US">
                    <a:noFill/>
                  </a:rPr>
                  <a:t> </a:t>
                </a:r>
              </a:p>
            </p:txBody>
          </p:sp>
        </mc:Fallback>
      </mc:AlternateContent>
    </p:spTree>
    <p:extLst>
      <p:ext uri="{BB962C8B-B14F-4D97-AF65-F5344CB8AC3E}">
        <p14:creationId xmlns:p14="http://schemas.microsoft.com/office/powerpoint/2010/main" val="2999725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86C54A4-EFA4-5949-9800-B118E38DA103}"/>
              </a:ext>
            </a:extLst>
          </p:cNvPr>
          <p:cNvSpPr>
            <a:spLocks noGrp="1"/>
          </p:cNvSpPr>
          <p:nvPr>
            <p:ph type="ctrTitle"/>
          </p:nvPr>
        </p:nvSpPr>
        <p:spPr>
          <a:xfrm>
            <a:off x="393303" y="0"/>
            <a:ext cx="7630886" cy="870857"/>
          </a:xfrm>
        </p:spPr>
        <p:txBody>
          <a:bodyPr>
            <a:normAutofit/>
          </a:bodyPr>
          <a:lstStyle/>
          <a:p>
            <a:r>
              <a:rPr lang="en-US" sz="2800" b="1" dirty="0"/>
              <a:t>ANN example: multi-layer </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4F6C0AF5-B21A-274E-A529-84C66362ACE3}"/>
                  </a:ext>
                </a:extLst>
              </p:cNvPr>
              <p:cNvSpPr txBox="1"/>
              <p:nvPr/>
            </p:nvSpPr>
            <p:spPr>
              <a:xfrm>
                <a:off x="764088" y="1202499"/>
                <a:ext cx="7260101" cy="4964372"/>
              </a:xfrm>
              <a:prstGeom prst="rect">
                <a:avLst/>
              </a:prstGeom>
              <a:noFill/>
            </p:spPr>
            <p:txBody>
              <a:bodyPr wrap="square" rtlCol="0">
                <a:spAutoFit/>
              </a:bodyPr>
              <a:lstStyle/>
              <a:p>
                <a:r>
                  <a:rPr lang="en-US" dirty="0"/>
                  <a:t>There are two cases for the correction values:</a:t>
                </a:r>
              </a:p>
              <a:p>
                <a:pPr marL="342900" indent="-342900">
                  <a:buAutoNum type="alphaLcParenBoth"/>
                </a:pPr>
                <a:r>
                  <a:rPr lang="en-US" dirty="0"/>
                  <a:t>For the edges going into an output neuron the correction value is </a:t>
                </a:r>
              </a:p>
              <a:p>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𝛿</m:t>
                          </m:r>
                        </m:e>
                        <m:sub>
                          <m:r>
                            <a:rPr lang="en-US" b="0" i="1" smtClean="0">
                              <a:latin typeface="Cambria Math" panose="02040503050406030204" pitchFamily="18" charset="0"/>
                            </a:rPr>
                            <m:t>𝑖</m:t>
                          </m:r>
                        </m:sub>
                        <m:sup>
                          <m:r>
                            <a:rPr lang="en-US" b="0" i="1" smtClean="0">
                              <a:latin typeface="Cambria Math" panose="02040503050406030204" pitchFamily="18" charset="0"/>
                            </a:rPr>
                            <m:t>𝑀</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𝑂</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𝑂</m:t>
                          </m:r>
                        </m:e>
                        <m:sub>
                          <m:r>
                            <a:rPr lang="en-US" b="0" i="1" smtClean="0">
                              <a:latin typeface="Cambria Math" panose="02040503050406030204" pitchFamily="18" charset="0"/>
                            </a:rPr>
                            <m:t>𝑖</m:t>
                          </m:r>
                        </m:sub>
                      </m:sSub>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𝑂</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m:oMathPara>
                </a14:m>
                <a:endParaRPr lang="en-US" dirty="0"/>
              </a:p>
              <a:p>
                <a:r>
                  <a:rPr lang="en-US" dirty="0"/>
                  <a:t>(b) For correction values in previous layers the correction backpropagates from the output layer so the corrections for a neuron in layer m-1 should depend on the corrections calculated for the neurons in layer m</a:t>
                </a:r>
              </a:p>
              <a:p>
                <a14:m>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𝛿</m:t>
                        </m:r>
                      </m:e>
                      <m:sub>
                        <m:r>
                          <a:rPr lang="en-US" b="0" i="1" smtClean="0">
                            <a:latin typeface="Cambria Math" panose="02040503050406030204" pitchFamily="18" charset="0"/>
                          </a:rPr>
                          <m:t>𝑗</m:t>
                        </m:r>
                      </m:sub>
                      <m:sup>
                        <m:r>
                          <a:rPr lang="en-US" b="0" i="1" smtClean="0">
                            <a:latin typeface="Cambria Math" panose="02040503050406030204" pitchFamily="18" charset="0"/>
                          </a:rPr>
                          <m:t>𝑚</m:t>
                        </m:r>
                        <m:r>
                          <a:rPr lang="en-US" b="0" i="1" smtClean="0">
                            <a:latin typeface="Cambria Math" panose="02040503050406030204" pitchFamily="18" charset="0"/>
                          </a:rPr>
                          <m:t>−1</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𝑗</m:t>
                        </m:r>
                      </m:sub>
                      <m:sup>
                        <m:r>
                          <a:rPr lang="en-US" b="0" i="1" smtClean="0">
                            <a:latin typeface="Cambria Math" panose="02040503050406030204" pitchFamily="18" charset="0"/>
                          </a:rPr>
                          <m:t>𝑚</m:t>
                        </m:r>
                        <m:r>
                          <a:rPr lang="en-US" b="0" i="1" smtClean="0">
                            <a:latin typeface="Cambria Math" panose="02040503050406030204" pitchFamily="18" charset="0"/>
                          </a:rPr>
                          <m:t>−1</m:t>
                        </m:r>
                      </m:sup>
                    </m:sSubSup>
                    <m:r>
                      <a:rPr lang="en-US" b="0" i="1" smtClean="0">
                        <a:latin typeface="Cambria Math" panose="02040503050406030204" pitchFamily="18" charset="0"/>
                      </a:rPr>
                      <m:t>(1−</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𝑗</m:t>
                        </m:r>
                      </m:sub>
                      <m:sup>
                        <m:r>
                          <a:rPr lang="en-US" b="0" i="1" smtClean="0">
                            <a:latin typeface="Cambria Math" panose="02040503050406030204" pitchFamily="18" charset="0"/>
                          </a:rPr>
                          <m:t>𝑚</m:t>
                        </m:r>
                        <m:r>
                          <a:rPr lang="en-US" b="0" i="1" smtClean="0">
                            <a:latin typeface="Cambria Math" panose="02040503050406030204" pitchFamily="18" charset="0"/>
                          </a:rPr>
                          <m:t>−1</m:t>
                        </m:r>
                      </m:sup>
                    </m:sSubSup>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𝑎𝑙𝑙</m:t>
                        </m:r>
                        <m:r>
                          <a:rPr lang="en-US" b="0" i="1" smtClean="0">
                            <a:latin typeface="Cambria Math" panose="02040503050406030204" pitchFamily="18" charset="0"/>
                          </a:rPr>
                          <m:t> </m:t>
                        </m:r>
                        <m:r>
                          <a:rPr lang="en-US" b="0" i="1" smtClean="0">
                            <a:latin typeface="Cambria Math" panose="02040503050406030204" pitchFamily="18" charset="0"/>
                          </a:rPr>
                          <m:t>𝑒𝑑𝑔𝑒𝑠</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 </m:t>
                        </m:r>
                        <m:r>
                          <a:rPr lang="en-US" b="0" i="1" smtClean="0">
                            <a:latin typeface="Cambria Math" panose="02040503050406030204" pitchFamily="18" charset="0"/>
                          </a:rPr>
                          <m:t>𝑡h𝑎𝑡</m:t>
                        </m:r>
                        <m:r>
                          <a:rPr lang="en-US" b="0" i="1" smtClean="0">
                            <a:latin typeface="Cambria Math" panose="02040503050406030204" pitchFamily="18" charset="0"/>
                          </a:rPr>
                          <m:t> </m:t>
                        </m:r>
                        <m:r>
                          <a:rPr lang="en-US" b="0" i="1" smtClean="0">
                            <a:latin typeface="Cambria Math" panose="02040503050406030204" pitchFamily="18" charset="0"/>
                          </a:rPr>
                          <m:t>𝑙𝑒𝑎𝑣𝑒</m:t>
                        </m:r>
                        <m:r>
                          <a:rPr lang="en-US" b="0" i="1" smtClean="0">
                            <a:latin typeface="Cambria Math" panose="02040503050406030204" pitchFamily="18" charset="0"/>
                          </a:rPr>
                          <m:t> </m:t>
                        </m:r>
                        <m:r>
                          <a:rPr lang="en-US" b="0" i="1" smtClean="0">
                            <a:latin typeface="Cambria Math" panose="02040503050406030204" pitchFamily="18" charset="0"/>
                          </a:rPr>
                          <m:t>𝑗</m:t>
                        </m:r>
                      </m:sub>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𝑊</m:t>
                            </m:r>
                          </m:e>
                          <m:sub>
                            <m:r>
                              <a:rPr lang="en-US" b="0" i="1" smtClean="0">
                                <a:latin typeface="Cambria Math" panose="02040503050406030204" pitchFamily="18" charset="0"/>
                              </a:rPr>
                              <m:t>𝑖𝑗</m:t>
                            </m:r>
                          </m:sub>
                          <m:sup>
                            <m:r>
                              <a:rPr lang="en-US" b="0" i="1" smtClean="0">
                                <a:latin typeface="Cambria Math" panose="02040503050406030204" pitchFamily="18" charset="0"/>
                              </a:rPr>
                              <m:t>𝑚</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𝛿</m:t>
                            </m:r>
                          </m:e>
                          <m:sub>
                            <m:r>
                              <a:rPr lang="en-US" b="0" i="1" smtClean="0">
                                <a:latin typeface="Cambria Math" panose="02040503050406030204" pitchFamily="18" charset="0"/>
                              </a:rPr>
                              <m:t>𝑗</m:t>
                            </m:r>
                          </m:sub>
                          <m:sup>
                            <m:r>
                              <a:rPr lang="en-US" b="0" i="1" smtClean="0">
                                <a:latin typeface="Cambria Math" panose="02040503050406030204" pitchFamily="18" charset="0"/>
                              </a:rPr>
                              <m:t>𝑚</m:t>
                            </m:r>
                          </m:sup>
                        </m:sSubSup>
                      </m:e>
                    </m:nary>
                  </m:oMath>
                </a14:m>
                <a:r>
                  <a:rPr lang="en-US" dirty="0"/>
                  <a:t> for m=M-1, M-2, …</a:t>
                </a:r>
              </a:p>
              <a:p>
                <a:r>
                  <a:rPr lang="en-US" dirty="0"/>
                  <a:t>3. The changes to the weights are then calculated as</a:t>
                </a:r>
              </a:p>
              <a:p>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Δ</m:t>
                    </m:r>
                    <m:sSubSup>
                      <m:sSubSupPr>
                        <m:ctrlPr>
                          <a:rPr lang="el-GR"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𝑊</m:t>
                        </m:r>
                      </m:e>
                      <m:sub>
                        <m:r>
                          <a:rPr lang="en-US" b="0" i="1" smtClean="0">
                            <a:latin typeface="Cambria Math" panose="02040503050406030204" pitchFamily="18" charset="0"/>
                            <a:ea typeface="Cambria Math" panose="02040503050406030204" pitchFamily="18" charset="0"/>
                          </a:rPr>
                          <m:t>𝑖𝑗</m:t>
                        </m:r>
                      </m:sub>
                      <m:sup>
                        <m:r>
                          <a:rPr lang="en-US" b="0" i="1" smtClean="0">
                            <a:latin typeface="Cambria Math" panose="02040503050406030204" pitchFamily="18" charset="0"/>
                            <a:ea typeface="Cambria Math" panose="02040503050406030204" pitchFamily="18" charset="0"/>
                          </a:rPr>
                          <m:t>𝑚</m:t>
                        </m:r>
                      </m:sup>
                    </m:sSub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𝛼</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𝛿</m:t>
                        </m:r>
                      </m:e>
                      <m:sub>
                        <m:r>
                          <a:rPr lang="en-US" b="0" i="1" smtClean="0">
                            <a:latin typeface="Cambria Math" panose="02040503050406030204" pitchFamily="18" charset="0"/>
                            <a:ea typeface="Cambria Math" panose="02040503050406030204" pitchFamily="18" charset="0"/>
                          </a:rPr>
                          <m:t>𝑖</m:t>
                        </m:r>
                      </m:sub>
                      <m:sup>
                        <m:r>
                          <a:rPr lang="en-US" b="0" i="1" smtClean="0">
                            <a:latin typeface="Cambria Math" panose="02040503050406030204" pitchFamily="18" charset="0"/>
                            <a:ea typeface="Cambria Math" panose="02040503050406030204" pitchFamily="18" charset="0"/>
                          </a:rPr>
                          <m:t>𝑚</m:t>
                        </m:r>
                      </m:sup>
                    </m:sSubSup>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𝑗</m:t>
                        </m:r>
                      </m:sub>
                      <m:sup>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−1</m:t>
                        </m:r>
                      </m:sup>
                    </m:sSubSup>
                  </m:oMath>
                </a14:m>
                <a:r>
                  <a:rPr lang="en-US" dirty="0"/>
                  <a:t>  so that the correction for a weight is proportional to the activity of the previous node and the correction value reflecting the propagated error and here </a:t>
                </a:r>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r>
                  <a:rPr lang="en-US" dirty="0"/>
                  <a:t> is a constant that determines the rate of learning. </a:t>
                </a:r>
              </a:p>
              <a:p>
                <a:r>
                  <a:rPr lang="en-US" dirty="0"/>
                  <a:t>4. The final updated weights at each node in the network is then </a:t>
                </a:r>
              </a:p>
              <a:p>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𝑊</m:t>
                          </m:r>
                        </m:e>
                        <m:sub>
                          <m:r>
                            <a:rPr lang="en-US" b="0" i="1" smtClean="0">
                              <a:latin typeface="Cambria Math" panose="02040503050406030204" pitchFamily="18" charset="0"/>
                            </a:rPr>
                            <m:t>𝑖𝑗</m:t>
                          </m:r>
                        </m:sub>
                        <m:sup>
                          <m:r>
                            <a:rPr lang="en-US" b="0" i="1" smtClean="0">
                              <a:latin typeface="Cambria Math" panose="02040503050406030204" pitchFamily="18" charset="0"/>
                            </a:rPr>
                            <m:t>𝑛𝑒𝑤</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𝑊</m:t>
                          </m:r>
                        </m:e>
                        <m:sub>
                          <m:r>
                            <a:rPr lang="en-US" b="0" i="1" smtClean="0">
                              <a:latin typeface="Cambria Math" panose="02040503050406030204" pitchFamily="18" charset="0"/>
                            </a:rPr>
                            <m:t>𝑖𝑗</m:t>
                          </m:r>
                        </m:sub>
                        <m:sup>
                          <m:r>
                            <a:rPr lang="en-US" b="0" i="1" smtClean="0">
                              <a:latin typeface="Cambria Math" panose="02040503050406030204" pitchFamily="18" charset="0"/>
                            </a:rPr>
                            <m:t>𝑜𝑙𝑑</m:t>
                          </m:r>
                        </m:sup>
                      </m:sSub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𝑊</m:t>
                          </m:r>
                        </m:e>
                        <m:sub>
                          <m:r>
                            <a:rPr lang="en-US" b="0" i="1" smtClean="0">
                              <a:latin typeface="Cambria Math" panose="02040503050406030204" pitchFamily="18" charset="0"/>
                              <a:ea typeface="Cambria Math" panose="02040503050406030204" pitchFamily="18" charset="0"/>
                            </a:rPr>
                            <m:t>𝑖𝑗</m:t>
                          </m:r>
                        </m:sub>
                      </m:sSub>
                    </m:oMath>
                  </m:oMathPara>
                </a14:m>
                <a:endParaRPr lang="en-US" dirty="0"/>
              </a:p>
              <a:p>
                <a:r>
                  <a:rPr lang="en-US" dirty="0"/>
                  <a:t>5. Repeat all the above for each new element of the training set</a:t>
                </a:r>
              </a:p>
              <a:p>
                <a:r>
                  <a:rPr lang="en-US" dirty="0"/>
                  <a:t>6. Repeat all the above for the </a:t>
                </a:r>
                <a:r>
                  <a:rPr lang="en-US" dirty="0" err="1"/>
                  <a:t>whoel</a:t>
                </a:r>
                <a:r>
                  <a:rPr lang="en-US" dirty="0"/>
                  <a:t> training set for the next epoch</a:t>
                </a:r>
              </a:p>
            </p:txBody>
          </p:sp>
        </mc:Choice>
        <mc:Fallback>
          <p:sp>
            <p:nvSpPr>
              <p:cNvPr id="3" name="TextBox 2">
                <a:extLst>
                  <a:ext uri="{FF2B5EF4-FFF2-40B4-BE49-F238E27FC236}">
                    <a16:creationId xmlns:a16="http://schemas.microsoft.com/office/drawing/2014/main" id="{4F6C0AF5-B21A-274E-A529-84C66362ACE3}"/>
                  </a:ext>
                </a:extLst>
              </p:cNvPr>
              <p:cNvSpPr txBox="1">
                <a:spLocks noRot="1" noChangeAspect="1" noMove="1" noResize="1" noEditPoints="1" noAdjustHandles="1" noChangeArrowheads="1" noChangeShapeType="1" noTextEdit="1"/>
              </p:cNvSpPr>
              <p:nvPr/>
            </p:nvSpPr>
            <p:spPr>
              <a:xfrm>
                <a:off x="764088" y="1202499"/>
                <a:ext cx="7260101" cy="4964372"/>
              </a:xfrm>
              <a:prstGeom prst="rect">
                <a:avLst/>
              </a:prstGeom>
              <a:blipFill>
                <a:blip r:embed="rId2"/>
                <a:stretch>
                  <a:fillRect l="-699" t="-510" b="-1020"/>
                </a:stretch>
              </a:blipFill>
            </p:spPr>
            <p:txBody>
              <a:bodyPr/>
              <a:lstStyle/>
              <a:p>
                <a:r>
                  <a:rPr lang="en-US">
                    <a:noFill/>
                  </a:rPr>
                  <a:t> </a:t>
                </a:r>
              </a:p>
            </p:txBody>
          </p:sp>
        </mc:Fallback>
      </mc:AlternateContent>
    </p:spTree>
    <p:extLst>
      <p:ext uri="{BB962C8B-B14F-4D97-AF65-F5344CB8AC3E}">
        <p14:creationId xmlns:p14="http://schemas.microsoft.com/office/powerpoint/2010/main" val="2878322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86C54A4-EFA4-5949-9800-B118E38DA103}"/>
              </a:ext>
            </a:extLst>
          </p:cNvPr>
          <p:cNvSpPr>
            <a:spLocks noGrp="1"/>
          </p:cNvSpPr>
          <p:nvPr>
            <p:ph type="ctrTitle"/>
          </p:nvPr>
        </p:nvSpPr>
        <p:spPr>
          <a:xfrm>
            <a:off x="393303" y="0"/>
            <a:ext cx="7630886" cy="870857"/>
          </a:xfrm>
        </p:spPr>
        <p:txBody>
          <a:bodyPr>
            <a:normAutofit/>
          </a:bodyPr>
          <a:lstStyle/>
          <a:p>
            <a:r>
              <a:rPr lang="en-US" sz="2800" b="1" dirty="0"/>
              <a:t>ANN example: multi-layer </a:t>
            </a:r>
          </a:p>
        </p:txBody>
      </p:sp>
      <p:sp>
        <p:nvSpPr>
          <p:cNvPr id="3" name="TextBox 2">
            <a:extLst>
              <a:ext uri="{FF2B5EF4-FFF2-40B4-BE49-F238E27FC236}">
                <a16:creationId xmlns:a16="http://schemas.microsoft.com/office/drawing/2014/main" id="{4F6C0AF5-B21A-274E-A529-84C66362ACE3}"/>
              </a:ext>
            </a:extLst>
          </p:cNvPr>
          <p:cNvSpPr txBox="1"/>
          <p:nvPr/>
        </p:nvSpPr>
        <p:spPr>
          <a:xfrm>
            <a:off x="764088" y="1202499"/>
            <a:ext cx="7260101" cy="1477328"/>
          </a:xfrm>
          <a:prstGeom prst="rect">
            <a:avLst/>
          </a:prstGeom>
          <a:noFill/>
        </p:spPr>
        <p:txBody>
          <a:bodyPr wrap="square" rtlCol="0">
            <a:spAutoFit/>
          </a:bodyPr>
          <a:lstStyle/>
          <a:p>
            <a:r>
              <a:rPr lang="en-US" dirty="0"/>
              <a:t>In this example the output value should have been 1 but the ANN computed the value to be .672 and the algorithm calculates back from the output to the two hidden layers. This image shows the calculation back to the top node in the first hidden layer based on its value V and the values of 𝛿 that propagate back from the two nodes in the second hidden layer</a:t>
            </a:r>
          </a:p>
        </p:txBody>
      </p:sp>
      <p:pic>
        <p:nvPicPr>
          <p:cNvPr id="5" name="Picture 4" descr="Diagram&#10;&#10;Description automatically generated">
            <a:extLst>
              <a:ext uri="{FF2B5EF4-FFF2-40B4-BE49-F238E27FC236}">
                <a16:creationId xmlns:a16="http://schemas.microsoft.com/office/drawing/2014/main" id="{3EA5D9FC-9A05-4147-BB63-80E7D4DD27C2}"/>
              </a:ext>
            </a:extLst>
          </p:cNvPr>
          <p:cNvPicPr>
            <a:picLocks noChangeAspect="1"/>
          </p:cNvPicPr>
          <p:nvPr/>
        </p:nvPicPr>
        <p:blipFill>
          <a:blip r:embed="rId2"/>
          <a:stretch>
            <a:fillRect/>
          </a:stretch>
        </p:blipFill>
        <p:spPr>
          <a:xfrm>
            <a:off x="880588" y="3011469"/>
            <a:ext cx="7381595" cy="3250283"/>
          </a:xfrm>
          <a:prstGeom prst="rect">
            <a:avLst/>
          </a:prstGeom>
        </p:spPr>
      </p:pic>
    </p:spTree>
    <p:extLst>
      <p:ext uri="{BB962C8B-B14F-4D97-AF65-F5344CB8AC3E}">
        <p14:creationId xmlns:p14="http://schemas.microsoft.com/office/powerpoint/2010/main" val="2134995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86C54A4-EFA4-5949-9800-B118E38DA103}"/>
              </a:ext>
            </a:extLst>
          </p:cNvPr>
          <p:cNvSpPr>
            <a:spLocks noGrp="1"/>
          </p:cNvSpPr>
          <p:nvPr>
            <p:ph type="ctrTitle"/>
          </p:nvPr>
        </p:nvSpPr>
        <p:spPr>
          <a:xfrm>
            <a:off x="393303" y="0"/>
            <a:ext cx="7630886" cy="870857"/>
          </a:xfrm>
        </p:spPr>
        <p:txBody>
          <a:bodyPr>
            <a:normAutofit/>
          </a:bodyPr>
          <a:lstStyle/>
          <a:p>
            <a:r>
              <a:rPr lang="en-US" sz="2800" b="1" dirty="0"/>
              <a:t>ANN example: multi-layer </a:t>
            </a:r>
          </a:p>
        </p:txBody>
      </p:sp>
      <p:sp>
        <p:nvSpPr>
          <p:cNvPr id="3" name="TextBox 2">
            <a:extLst>
              <a:ext uri="{FF2B5EF4-FFF2-40B4-BE49-F238E27FC236}">
                <a16:creationId xmlns:a16="http://schemas.microsoft.com/office/drawing/2014/main" id="{4F6C0AF5-B21A-274E-A529-84C66362ACE3}"/>
              </a:ext>
            </a:extLst>
          </p:cNvPr>
          <p:cNvSpPr txBox="1"/>
          <p:nvPr/>
        </p:nvSpPr>
        <p:spPr>
          <a:xfrm>
            <a:off x="764088" y="1202499"/>
            <a:ext cx="7260101" cy="923330"/>
          </a:xfrm>
          <a:prstGeom prst="rect">
            <a:avLst/>
          </a:prstGeom>
          <a:noFill/>
        </p:spPr>
        <p:txBody>
          <a:bodyPr wrap="square" rtlCol="0">
            <a:spAutoFit/>
          </a:bodyPr>
          <a:lstStyle/>
          <a:p>
            <a:r>
              <a:rPr lang="en-US" dirty="0"/>
              <a:t>In this same example (the output value should have been 1 but the ANN computed the value to be .672) this image shows the updating of the weight from the top input layer to  the top node of the first hidden layer</a:t>
            </a:r>
          </a:p>
        </p:txBody>
      </p:sp>
      <p:pic>
        <p:nvPicPr>
          <p:cNvPr id="6" name="Picture 5" descr="Diagram, schematic&#10;&#10;Description automatically generated">
            <a:extLst>
              <a:ext uri="{FF2B5EF4-FFF2-40B4-BE49-F238E27FC236}">
                <a16:creationId xmlns:a16="http://schemas.microsoft.com/office/drawing/2014/main" id="{382FB20B-25E0-FD47-B477-2EBF65FB723E}"/>
              </a:ext>
            </a:extLst>
          </p:cNvPr>
          <p:cNvPicPr>
            <a:picLocks noChangeAspect="1"/>
          </p:cNvPicPr>
          <p:nvPr/>
        </p:nvPicPr>
        <p:blipFill>
          <a:blip r:embed="rId2"/>
          <a:stretch>
            <a:fillRect/>
          </a:stretch>
        </p:blipFill>
        <p:spPr>
          <a:xfrm>
            <a:off x="764088" y="2307006"/>
            <a:ext cx="7440460" cy="3590317"/>
          </a:xfrm>
          <a:prstGeom prst="rect">
            <a:avLst/>
          </a:prstGeom>
        </p:spPr>
      </p:pic>
    </p:spTree>
    <p:extLst>
      <p:ext uri="{BB962C8B-B14F-4D97-AF65-F5344CB8AC3E}">
        <p14:creationId xmlns:p14="http://schemas.microsoft.com/office/powerpoint/2010/main" val="3373851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86C54A4-EFA4-5949-9800-B118E38DA103}"/>
              </a:ext>
            </a:extLst>
          </p:cNvPr>
          <p:cNvSpPr>
            <a:spLocks noGrp="1"/>
          </p:cNvSpPr>
          <p:nvPr>
            <p:ph type="ctrTitle"/>
          </p:nvPr>
        </p:nvSpPr>
        <p:spPr>
          <a:xfrm>
            <a:off x="393303" y="0"/>
            <a:ext cx="7630886" cy="870857"/>
          </a:xfrm>
        </p:spPr>
        <p:txBody>
          <a:bodyPr>
            <a:normAutofit/>
          </a:bodyPr>
          <a:lstStyle/>
          <a:p>
            <a:r>
              <a:rPr lang="en-US" sz="2800" b="1" dirty="0"/>
              <a:t>ANN example: multi-layer </a:t>
            </a:r>
          </a:p>
        </p:txBody>
      </p:sp>
      <p:sp>
        <p:nvSpPr>
          <p:cNvPr id="3" name="TextBox 2">
            <a:extLst>
              <a:ext uri="{FF2B5EF4-FFF2-40B4-BE49-F238E27FC236}">
                <a16:creationId xmlns:a16="http://schemas.microsoft.com/office/drawing/2014/main" id="{4F6C0AF5-B21A-274E-A529-84C66362ACE3}"/>
              </a:ext>
            </a:extLst>
          </p:cNvPr>
          <p:cNvSpPr txBox="1"/>
          <p:nvPr/>
        </p:nvSpPr>
        <p:spPr>
          <a:xfrm>
            <a:off x="764088" y="1202499"/>
            <a:ext cx="7260101" cy="4524315"/>
          </a:xfrm>
          <a:prstGeom prst="rect">
            <a:avLst/>
          </a:prstGeom>
          <a:noFill/>
        </p:spPr>
        <p:txBody>
          <a:bodyPr wrap="square" rtlCol="0">
            <a:spAutoFit/>
          </a:bodyPr>
          <a:lstStyle/>
          <a:p>
            <a:r>
              <a:rPr lang="en-US" dirty="0"/>
              <a:t>There is no guarantee that this backpropagation method converges, so a decision has to be made for a stopping criteria for the iteration. Some possibilities are (</a:t>
            </a:r>
            <a:r>
              <a:rPr lang="en-US" dirty="0" err="1"/>
              <a:t>i</a:t>
            </a:r>
            <a:r>
              <a:rPr lang="en-US" dirty="0"/>
              <a:t>) stopping when the error on the training set is sufficiently small, (ii) stop when the changes on the weights are small, (iii) stop when there is some satisfactory agreement with a test set separate from the training set.</a:t>
            </a:r>
          </a:p>
          <a:p>
            <a:r>
              <a:rPr lang="en-US" dirty="0"/>
              <a:t> </a:t>
            </a:r>
          </a:p>
          <a:p>
            <a:r>
              <a:rPr lang="en-US" dirty="0"/>
              <a:t>There are many modifications to this basic algorithm of backpropagation. Each of them have the potential that the process leads to some local minimum so that the weights don’t change but there is a “better” set of weights. To respond to this issue, typical approaches are to </a:t>
            </a:r>
          </a:p>
          <a:p>
            <a:pPr marL="400050" indent="-400050">
              <a:buAutoNum type="romanLcParenBoth"/>
            </a:pPr>
            <a:r>
              <a:rPr lang="en-US" dirty="0"/>
              <a:t>train the network by randomly selecting the order in which it is applied to the elements of the training set, </a:t>
            </a:r>
          </a:p>
          <a:p>
            <a:pPr marL="400050" indent="-400050">
              <a:buAutoNum type="romanLcParenBoth"/>
            </a:pPr>
            <a:r>
              <a:rPr lang="en-US" dirty="0"/>
              <a:t>occasionally modify the algorithm to change the weights so that they  increase the error function by some small amount, </a:t>
            </a:r>
          </a:p>
          <a:p>
            <a:pPr marL="400050" indent="-400050">
              <a:buAutoNum type="romanLcParenBoth"/>
            </a:pPr>
            <a:r>
              <a:rPr lang="en-US" dirty="0"/>
              <a:t>add noise by randomly changing the weights occasionally. </a:t>
            </a:r>
          </a:p>
        </p:txBody>
      </p:sp>
    </p:spTree>
    <p:extLst>
      <p:ext uri="{BB962C8B-B14F-4D97-AF65-F5344CB8AC3E}">
        <p14:creationId xmlns:p14="http://schemas.microsoft.com/office/powerpoint/2010/main" val="518623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86C54A4-EFA4-5949-9800-B118E38DA103}"/>
              </a:ext>
            </a:extLst>
          </p:cNvPr>
          <p:cNvSpPr>
            <a:spLocks noGrp="1"/>
          </p:cNvSpPr>
          <p:nvPr>
            <p:ph type="ctrTitle"/>
          </p:nvPr>
        </p:nvSpPr>
        <p:spPr>
          <a:xfrm>
            <a:off x="393303" y="0"/>
            <a:ext cx="7630886" cy="870857"/>
          </a:xfrm>
        </p:spPr>
        <p:txBody>
          <a:bodyPr>
            <a:normAutofit/>
          </a:bodyPr>
          <a:lstStyle/>
          <a:p>
            <a:r>
              <a:rPr lang="en-US" sz="2800" b="1" dirty="0"/>
              <a:t>ANN example: multi-layer and errors </a:t>
            </a:r>
          </a:p>
        </p:txBody>
      </p:sp>
      <p:sp>
        <p:nvSpPr>
          <p:cNvPr id="3" name="TextBox 2">
            <a:extLst>
              <a:ext uri="{FF2B5EF4-FFF2-40B4-BE49-F238E27FC236}">
                <a16:creationId xmlns:a16="http://schemas.microsoft.com/office/drawing/2014/main" id="{4F6C0AF5-B21A-274E-A529-84C66362ACE3}"/>
              </a:ext>
            </a:extLst>
          </p:cNvPr>
          <p:cNvSpPr txBox="1"/>
          <p:nvPr/>
        </p:nvSpPr>
        <p:spPr>
          <a:xfrm>
            <a:off x="764088" y="1064712"/>
            <a:ext cx="7260101" cy="5355312"/>
          </a:xfrm>
          <a:prstGeom prst="rect">
            <a:avLst/>
          </a:prstGeom>
          <a:noFill/>
        </p:spPr>
        <p:txBody>
          <a:bodyPr wrap="square" rtlCol="0">
            <a:spAutoFit/>
          </a:bodyPr>
          <a:lstStyle/>
          <a:p>
            <a:r>
              <a:rPr lang="en-US" dirty="0"/>
              <a:t>Even if the backpropagation algorithm converges to what appears to be a reasonable solution that performs well on the training set, there may be many different solutions that perform well and forecasting how well they perform in application to non-test set data is challenging. Different algorithms may all do well on the training set.</a:t>
            </a:r>
          </a:p>
          <a:p>
            <a:endParaRPr lang="en-US" dirty="0"/>
          </a:p>
          <a:p>
            <a:r>
              <a:rPr lang="en-US" dirty="0"/>
              <a:t>There are at least two types of error: (</a:t>
            </a:r>
            <a:r>
              <a:rPr lang="en-US" dirty="0" err="1"/>
              <a:t>i</a:t>
            </a:r>
            <a:r>
              <a:rPr lang="en-US" dirty="0"/>
              <a:t>) training errors which arise from the way the algorithm deals with the particular training set and (ii) generalization errors which errors in dealing with the data in the test set. There are trade-offs here because finding a ANN that performs very well regarding training errors, but then has increased generalization error. So choosing a large number of hidden layers or increasing the neurons in them may lead to overfitting the training set and this have high generalization error. Of course, too small a training set can lead to underfitting. </a:t>
            </a:r>
          </a:p>
          <a:p>
            <a:endParaRPr lang="en-US" dirty="0"/>
          </a:p>
          <a:p>
            <a:r>
              <a:rPr lang="en-US" dirty="0"/>
              <a:t>There are no fixed rules for network design (e.g. how many hidden layers, how many connections between the layers, etc.). There are methods to use a genetic algorithm on populations of ANNs with different structures and comparing training and generalization errors using an optimization criteria.</a:t>
            </a:r>
          </a:p>
        </p:txBody>
      </p:sp>
    </p:spTree>
    <p:extLst>
      <p:ext uri="{BB962C8B-B14F-4D97-AF65-F5344CB8AC3E}">
        <p14:creationId xmlns:p14="http://schemas.microsoft.com/office/powerpoint/2010/main" val="3730920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AC70CF2-AF9D-4840-BA3B-160EB734E885}"/>
              </a:ext>
            </a:extLst>
          </p:cNvPr>
          <p:cNvSpPr txBox="1"/>
          <p:nvPr/>
        </p:nvSpPr>
        <p:spPr>
          <a:xfrm>
            <a:off x="641605" y="870857"/>
            <a:ext cx="4546600" cy="4924425"/>
          </a:xfrm>
          <a:prstGeom prst="rect">
            <a:avLst/>
          </a:prstGeom>
          <a:noFill/>
        </p:spPr>
        <p:txBody>
          <a:bodyPr wrap="square" rtlCol="0">
            <a:spAutoFit/>
          </a:bodyPr>
          <a:lstStyle/>
          <a:p>
            <a:endParaRPr lang="en-US" sz="2000" dirty="0"/>
          </a:p>
          <a:p>
            <a:r>
              <a:rPr lang="en-US" sz="2000" i="1" dirty="0"/>
              <a:t>Self-organizing maps</a:t>
            </a:r>
            <a:r>
              <a:rPr lang="en-US" sz="2000" dirty="0"/>
              <a:t> use neural networks that learn the topology and distribution of the data. </a:t>
            </a:r>
            <a:r>
              <a:rPr lang="en-US" sz="2000" dirty="0" err="1"/>
              <a:t>Matlab</a:t>
            </a:r>
            <a:r>
              <a:rPr lang="en-US" sz="2000" dirty="0"/>
              <a:t> has an example in which the Fisher data on Iris flowers is used in an unsupervised case (e.g. we ignore the species assigned to the flower measurement data) so that the classification based on just flower measurements can be compared to the classification based on given taxonomy. It uses a neural net training tool to choose various options.</a:t>
            </a:r>
          </a:p>
          <a:p>
            <a:endParaRPr lang="en-US" dirty="0"/>
          </a:p>
          <a:p>
            <a:endParaRPr lang="en-US" dirty="0"/>
          </a:p>
          <a:p>
            <a:endParaRPr lang="en-US" dirty="0"/>
          </a:p>
        </p:txBody>
      </p:sp>
      <p:sp>
        <p:nvSpPr>
          <p:cNvPr id="4" name="Title 1">
            <a:extLst>
              <a:ext uri="{FF2B5EF4-FFF2-40B4-BE49-F238E27FC236}">
                <a16:creationId xmlns:a16="http://schemas.microsoft.com/office/drawing/2014/main" id="{A86C54A4-EFA4-5949-9800-B118E38DA103}"/>
              </a:ext>
            </a:extLst>
          </p:cNvPr>
          <p:cNvSpPr>
            <a:spLocks noGrp="1"/>
          </p:cNvSpPr>
          <p:nvPr>
            <p:ph type="ctrTitle"/>
          </p:nvPr>
        </p:nvSpPr>
        <p:spPr>
          <a:xfrm>
            <a:off x="393303" y="0"/>
            <a:ext cx="7630886" cy="870857"/>
          </a:xfrm>
        </p:spPr>
        <p:txBody>
          <a:bodyPr>
            <a:normAutofit/>
          </a:bodyPr>
          <a:lstStyle/>
          <a:p>
            <a:r>
              <a:rPr lang="en-US" sz="2800" b="1" dirty="0"/>
              <a:t>ANN Unsupervised learning example: Clustering</a:t>
            </a:r>
          </a:p>
        </p:txBody>
      </p:sp>
      <p:pic>
        <p:nvPicPr>
          <p:cNvPr id="3" name="Picture 2" descr="Graphical user interface, diagram&#10;&#10;Description automatically generated">
            <a:extLst>
              <a:ext uri="{FF2B5EF4-FFF2-40B4-BE49-F238E27FC236}">
                <a16:creationId xmlns:a16="http://schemas.microsoft.com/office/drawing/2014/main" id="{1F3D70B7-6794-0946-B7EB-35EDF3D0F0CC}"/>
              </a:ext>
            </a:extLst>
          </p:cNvPr>
          <p:cNvPicPr>
            <a:picLocks noChangeAspect="1"/>
          </p:cNvPicPr>
          <p:nvPr/>
        </p:nvPicPr>
        <p:blipFill>
          <a:blip r:embed="rId2"/>
          <a:stretch>
            <a:fillRect/>
          </a:stretch>
        </p:blipFill>
        <p:spPr>
          <a:xfrm>
            <a:off x="244431" y="5014232"/>
            <a:ext cx="4546600" cy="1562100"/>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18449237-09E9-A24B-997A-143AAF3D7D13}"/>
              </a:ext>
            </a:extLst>
          </p:cNvPr>
          <p:cNvPicPr>
            <a:picLocks noChangeAspect="1"/>
          </p:cNvPicPr>
          <p:nvPr/>
        </p:nvPicPr>
        <p:blipFill>
          <a:blip r:embed="rId3"/>
          <a:stretch>
            <a:fillRect/>
          </a:stretch>
        </p:blipFill>
        <p:spPr>
          <a:xfrm>
            <a:off x="5188205" y="1651907"/>
            <a:ext cx="3901912" cy="4924425"/>
          </a:xfrm>
          <a:prstGeom prst="rect">
            <a:avLst/>
          </a:prstGeom>
        </p:spPr>
      </p:pic>
    </p:spTree>
    <p:extLst>
      <p:ext uri="{BB962C8B-B14F-4D97-AF65-F5344CB8AC3E}">
        <p14:creationId xmlns:p14="http://schemas.microsoft.com/office/powerpoint/2010/main" val="2642199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AC70CF2-AF9D-4840-BA3B-160EB734E885}"/>
              </a:ext>
            </a:extLst>
          </p:cNvPr>
          <p:cNvSpPr txBox="1"/>
          <p:nvPr/>
        </p:nvSpPr>
        <p:spPr>
          <a:xfrm>
            <a:off x="641605" y="645388"/>
            <a:ext cx="7860790" cy="2246769"/>
          </a:xfrm>
          <a:prstGeom prst="rect">
            <a:avLst/>
          </a:prstGeom>
          <a:noFill/>
        </p:spPr>
        <p:txBody>
          <a:bodyPr wrap="square" rtlCol="0">
            <a:spAutoFit/>
          </a:bodyPr>
          <a:lstStyle/>
          <a:p>
            <a:endParaRPr lang="en-US" sz="2400" dirty="0"/>
          </a:p>
          <a:p>
            <a:r>
              <a:rPr lang="en-US" sz="2000" dirty="0"/>
              <a:t>This is the simplest underlying structure from which ANN are derived – essentially a simple mimic of an individual neuron.  This is a two-state model – a neuron is in firing state (denoted by a 1) or non-firing (0 value). The state changes as a function of the neurons feeding into it. </a:t>
            </a:r>
            <a:endParaRPr lang="en-US" dirty="0"/>
          </a:p>
          <a:p>
            <a:endParaRPr lang="en-US" dirty="0"/>
          </a:p>
          <a:p>
            <a:endParaRPr lang="en-US" dirty="0"/>
          </a:p>
        </p:txBody>
      </p:sp>
      <p:sp>
        <p:nvSpPr>
          <p:cNvPr id="4" name="Title 1">
            <a:extLst>
              <a:ext uri="{FF2B5EF4-FFF2-40B4-BE49-F238E27FC236}">
                <a16:creationId xmlns:a16="http://schemas.microsoft.com/office/drawing/2014/main" id="{A86C54A4-EFA4-5949-9800-B118E38DA103}"/>
              </a:ext>
            </a:extLst>
          </p:cNvPr>
          <p:cNvSpPr>
            <a:spLocks noGrp="1"/>
          </p:cNvSpPr>
          <p:nvPr>
            <p:ph type="ctrTitle"/>
          </p:nvPr>
        </p:nvSpPr>
        <p:spPr>
          <a:xfrm>
            <a:off x="393303" y="0"/>
            <a:ext cx="7630886" cy="870857"/>
          </a:xfrm>
        </p:spPr>
        <p:txBody>
          <a:bodyPr>
            <a:normAutofit/>
          </a:bodyPr>
          <a:lstStyle/>
          <a:p>
            <a:r>
              <a:rPr lang="en-US" sz="2800" b="1" dirty="0"/>
              <a:t>ANN Base Unit – McCulloch-Pitts Model</a:t>
            </a:r>
          </a:p>
        </p:txBody>
      </p:sp>
      <p:pic>
        <p:nvPicPr>
          <p:cNvPr id="3" name="Picture 2" descr="Diagram&#10;&#10;Description automatically generated">
            <a:extLst>
              <a:ext uri="{FF2B5EF4-FFF2-40B4-BE49-F238E27FC236}">
                <a16:creationId xmlns:a16="http://schemas.microsoft.com/office/drawing/2014/main" id="{21794ADC-F78A-F84B-A314-E845D75FC102}"/>
              </a:ext>
            </a:extLst>
          </p:cNvPr>
          <p:cNvPicPr>
            <a:picLocks noChangeAspect="1"/>
          </p:cNvPicPr>
          <p:nvPr/>
        </p:nvPicPr>
        <p:blipFill>
          <a:blip r:embed="rId2"/>
          <a:stretch>
            <a:fillRect/>
          </a:stretch>
        </p:blipFill>
        <p:spPr>
          <a:xfrm>
            <a:off x="2581841" y="2219040"/>
            <a:ext cx="3253810" cy="2419919"/>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70865EE2-CB0F-654E-891C-D43A5EEF449D}"/>
                  </a:ext>
                </a:extLst>
              </p:cNvPr>
              <p:cNvSpPr txBox="1"/>
              <p:nvPr/>
            </p:nvSpPr>
            <p:spPr>
              <a:xfrm>
                <a:off x="641605" y="4638959"/>
                <a:ext cx="7860790" cy="1633524"/>
              </a:xfrm>
              <a:prstGeom prst="rect">
                <a:avLst/>
              </a:prstGeom>
              <a:noFill/>
            </p:spPr>
            <p:txBody>
              <a:bodyPr wrap="square" rtlCol="0">
                <a:spAutoFit/>
              </a:bodyPr>
              <a:lstStyle/>
              <a:p>
                <a:r>
                  <a:rPr lang="en-US" sz="2000" dirty="0"/>
                  <a:t>Here the g function aggregates the inputs x</a:t>
                </a:r>
                <a:r>
                  <a:rPr lang="en-US" sz="2000" baseline="-25000" dirty="0"/>
                  <a:t>i</a:t>
                </a:r>
                <a:r>
                  <a:rPr lang="en-US" sz="2000" dirty="0"/>
                  <a:t> and the f function makes a decision based on the aggregated value with output either 0 or 1. In the classic model the state of the </a:t>
                </a:r>
                <a:r>
                  <a:rPr lang="en-US" sz="2000" dirty="0" err="1"/>
                  <a:t>i</a:t>
                </a:r>
                <a:r>
                  <a:rPr lang="en-US" sz="2000" dirty="0"/>
                  <a:t> neuron </a:t>
                </a:r>
                <a:r>
                  <a:rPr lang="en-US" sz="2000" dirty="0" err="1"/>
                  <a:t>n</a:t>
                </a:r>
                <a:r>
                  <a:rPr lang="en-US" sz="2000" baseline="-25000" dirty="0" err="1"/>
                  <a:t>i</a:t>
                </a:r>
                <a:r>
                  <a:rPr lang="en-US" sz="2000" dirty="0"/>
                  <a:t>(t+1) at time t+1 is </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+1</m:t>
                        </m:r>
                      </m:e>
                    </m:d>
                    <m:r>
                      <a:rPr lang="en-US" b="0" i="1" smtClean="0">
                        <a:latin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Θ</m:t>
                    </m:r>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m:rPr>
                            <m:brk m:alnAt="7"/>
                          </m:rPr>
                          <a:rPr lang="en-US" b="0" i="1" smtClean="0">
                            <a:latin typeface="Cambria Math" panose="02040503050406030204" pitchFamily="18" charset="0"/>
                            <a:ea typeface="Cambria Math" panose="02040503050406030204" pitchFamily="18" charset="0"/>
                          </a:rPr>
                          <m:t>𝑗</m:t>
                        </m:r>
                      </m:sub>
                      <m:sup/>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𝑖𝑗</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𝑗</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𝑡</m:t>
                            </m:r>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e>
                    </m:nary>
                  </m:oMath>
                </a14:m>
                <a:r>
                  <a:rPr lang="en-US" dirty="0"/>
                  <a:t>    where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Θ</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eqArr>
                          <m:eqArrPr>
                            <m:ctrlPr>
                              <a:rPr lang="en-US" b="0" i="1" smtClean="0">
                                <a:latin typeface="Cambria Math" panose="02040503050406030204" pitchFamily="18" charset="0"/>
                                <a:ea typeface="Cambria Math" panose="02040503050406030204" pitchFamily="18" charset="0"/>
                              </a:rPr>
                            </m:ctrlPr>
                          </m:eqArrPr>
                          <m:e>
                            <m:r>
                              <a:rPr lang="en-US" b="0" i="1" smtClean="0">
                                <a:latin typeface="Cambria Math" panose="02040503050406030204" pitchFamily="18" charset="0"/>
                                <a:ea typeface="Cambria Math" panose="02040503050406030204" pitchFamily="18" charset="0"/>
                              </a:rPr>
                              <m:t>1 </m:t>
                            </m:r>
                            <m:r>
                              <a:rPr lang="en-US" b="0" i="1" smtClean="0">
                                <a:latin typeface="Cambria Math" panose="02040503050406030204" pitchFamily="18" charset="0"/>
                                <a:ea typeface="Cambria Math" panose="02040503050406030204" pitchFamily="18" charset="0"/>
                              </a:rPr>
                              <m:t>𝑖𝑓</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ea typeface="Cambria Math" panose="02040503050406030204" pitchFamily="18" charset="0"/>
                              </a:rPr>
                              <m:t>0 </m:t>
                            </m:r>
                            <m:r>
                              <a:rPr lang="en-US" b="0" i="1" smtClean="0">
                                <a:latin typeface="Cambria Math" panose="02040503050406030204" pitchFamily="18" charset="0"/>
                                <a:ea typeface="Cambria Math" panose="02040503050406030204" pitchFamily="18" charset="0"/>
                              </a:rPr>
                              <m:t>𝑖𝑓</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&lt;0</m:t>
                            </m:r>
                          </m:e>
                        </m:eqArr>
                      </m:e>
                    </m:d>
                  </m:oMath>
                </a14:m>
                <a:endParaRPr lang="en-US" dirty="0"/>
              </a:p>
            </p:txBody>
          </p:sp>
        </mc:Choice>
        <mc:Fallback>
          <p:sp>
            <p:nvSpPr>
              <p:cNvPr id="7" name="TextBox 6">
                <a:extLst>
                  <a:ext uri="{FF2B5EF4-FFF2-40B4-BE49-F238E27FC236}">
                    <a16:creationId xmlns:a16="http://schemas.microsoft.com/office/drawing/2014/main" id="{70865EE2-CB0F-654E-891C-D43A5EEF449D}"/>
                  </a:ext>
                </a:extLst>
              </p:cNvPr>
              <p:cNvSpPr txBox="1">
                <a:spLocks noRot="1" noChangeAspect="1" noMove="1" noResize="1" noEditPoints="1" noAdjustHandles="1" noChangeArrowheads="1" noChangeShapeType="1" noTextEdit="1"/>
              </p:cNvSpPr>
              <p:nvPr/>
            </p:nvSpPr>
            <p:spPr>
              <a:xfrm>
                <a:off x="641605" y="4638959"/>
                <a:ext cx="7860790" cy="1633524"/>
              </a:xfrm>
              <a:prstGeom prst="rect">
                <a:avLst/>
              </a:prstGeom>
              <a:blipFill>
                <a:blip r:embed="rId3"/>
                <a:stretch>
                  <a:fillRect l="-806" t="-28682" b="-121705"/>
                </a:stretch>
              </a:blipFill>
            </p:spPr>
            <p:txBody>
              <a:bodyPr/>
              <a:lstStyle/>
              <a:p>
                <a:r>
                  <a:rPr lang="en-US">
                    <a:noFill/>
                  </a:rPr>
                  <a:t> </a:t>
                </a:r>
              </a:p>
            </p:txBody>
          </p:sp>
        </mc:Fallback>
      </mc:AlternateContent>
    </p:spTree>
    <p:extLst>
      <p:ext uri="{BB962C8B-B14F-4D97-AF65-F5344CB8AC3E}">
        <p14:creationId xmlns:p14="http://schemas.microsoft.com/office/powerpoint/2010/main" val="544141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9AC70CF2-AF9D-4840-BA3B-160EB734E885}"/>
                  </a:ext>
                </a:extLst>
              </p:cNvPr>
              <p:cNvSpPr txBox="1"/>
              <p:nvPr/>
            </p:nvSpPr>
            <p:spPr>
              <a:xfrm>
                <a:off x="641605" y="645388"/>
                <a:ext cx="7860790" cy="1622752"/>
              </a:xfrm>
              <a:prstGeom prst="rect">
                <a:avLst/>
              </a:prstGeom>
              <a:noFill/>
            </p:spPr>
            <p:txBody>
              <a:bodyPr wrap="square" rtlCol="0">
                <a:spAutoFit/>
              </a:bodyPr>
              <a:lstStyle/>
              <a:p>
                <a:endParaRPr lang="en-US" sz="2400" dirty="0"/>
              </a:p>
              <a:p>
                <a:r>
                  <a:rPr lang="en-US" sz="2000" dirty="0"/>
                  <a:t>Here </a:t>
                </a:r>
                <a14:m>
                  <m:oMath xmlns:m="http://schemas.openxmlformats.org/officeDocument/2006/math">
                    <m:r>
                      <m:rPr>
                        <m:sty m:val="p"/>
                      </m:rPr>
                      <a:rPr lang="el-GR" sz="2000" i="1" smtClean="0">
                        <a:latin typeface="Cambria Math" panose="02040503050406030204" pitchFamily="18" charset="0"/>
                        <a:ea typeface="Cambria Math" panose="02040503050406030204" pitchFamily="18" charset="0"/>
                      </a:rPr>
                      <m:t>Θ</m:t>
                    </m:r>
                  </m:oMath>
                </a14:m>
                <a:r>
                  <a:rPr lang="en-US" dirty="0"/>
                  <a:t>is a step function (the threshold or activation function for the neuron), the value of </a:t>
                </a:r>
                <a14:m>
                  <m:oMath xmlns:m="http://schemas.openxmlformats.org/officeDocument/2006/math">
                    <m:r>
                      <a:rPr lang="en-US" i="1" smtClean="0">
                        <a:latin typeface="Cambria Math" panose="02040503050406030204" pitchFamily="18" charset="0"/>
                        <a:ea typeface="Cambria Math" panose="02040503050406030204" pitchFamily="18" charset="0"/>
                      </a:rPr>
                      <m:t>𝜃</m:t>
                    </m:r>
                  </m:oMath>
                </a14:m>
                <a:r>
                  <a:rPr lang="en-US" dirty="0"/>
                  <a:t>defines the threshold to activate the neuron and the weights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𝑖𝑗</m:t>
                        </m:r>
                      </m:sub>
                    </m:sSub>
                  </m:oMath>
                </a14:m>
                <a:r>
                  <a:rPr lang="en-US" dirty="0"/>
                  <a:t>determines how strongly the input from neuron j affects the output of neuron </a:t>
                </a:r>
                <a:r>
                  <a:rPr lang="en-US" dirty="0" err="1"/>
                  <a:t>i</a:t>
                </a:r>
                <a:endParaRPr lang="en-US" dirty="0"/>
              </a:p>
              <a:p>
                <a:endParaRPr lang="en-US" dirty="0"/>
              </a:p>
            </p:txBody>
          </p:sp>
        </mc:Choice>
        <mc:Fallback>
          <p:sp>
            <p:nvSpPr>
              <p:cNvPr id="6" name="TextBox 5">
                <a:extLst>
                  <a:ext uri="{FF2B5EF4-FFF2-40B4-BE49-F238E27FC236}">
                    <a16:creationId xmlns:a16="http://schemas.microsoft.com/office/drawing/2014/main" id="{9AC70CF2-AF9D-4840-BA3B-160EB734E885}"/>
                  </a:ext>
                </a:extLst>
              </p:cNvPr>
              <p:cNvSpPr txBox="1">
                <a:spLocks noRot="1" noChangeAspect="1" noMove="1" noResize="1" noEditPoints="1" noAdjustHandles="1" noChangeArrowheads="1" noChangeShapeType="1" noTextEdit="1"/>
              </p:cNvSpPr>
              <p:nvPr/>
            </p:nvSpPr>
            <p:spPr>
              <a:xfrm>
                <a:off x="641605" y="645388"/>
                <a:ext cx="7860790" cy="1622752"/>
              </a:xfrm>
              <a:prstGeom prst="rect">
                <a:avLst/>
              </a:prstGeom>
              <a:blipFill>
                <a:blip r:embed="rId2"/>
                <a:stretch>
                  <a:fillRect l="-806" r="-645"/>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A86C54A4-EFA4-5949-9800-B118E38DA103}"/>
              </a:ext>
            </a:extLst>
          </p:cNvPr>
          <p:cNvSpPr>
            <a:spLocks noGrp="1"/>
          </p:cNvSpPr>
          <p:nvPr>
            <p:ph type="ctrTitle"/>
          </p:nvPr>
        </p:nvSpPr>
        <p:spPr>
          <a:xfrm>
            <a:off x="393303" y="0"/>
            <a:ext cx="7630886" cy="870857"/>
          </a:xfrm>
        </p:spPr>
        <p:txBody>
          <a:bodyPr>
            <a:normAutofit/>
          </a:bodyPr>
          <a:lstStyle/>
          <a:p>
            <a:r>
              <a:rPr lang="en-US" sz="2800" b="1" dirty="0"/>
              <a:t>ANN Base Unit – McCulloch-Pitts Model</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70865EE2-CB0F-654E-891C-D43A5EEF449D}"/>
                  </a:ext>
                </a:extLst>
              </p:cNvPr>
              <p:cNvSpPr txBox="1"/>
              <p:nvPr/>
            </p:nvSpPr>
            <p:spPr>
              <a:xfrm>
                <a:off x="1283210" y="2033545"/>
                <a:ext cx="7860790" cy="710194"/>
              </a:xfrm>
              <a:prstGeom prst="rect">
                <a:avLst/>
              </a:prstGeom>
              <a:noFill/>
            </p:spPr>
            <p:txBody>
              <a:bodyPr wrap="squar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+1</m:t>
                        </m:r>
                      </m:e>
                    </m:d>
                    <m:r>
                      <a:rPr lang="en-US" b="0" i="1" smtClean="0">
                        <a:latin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Θ</m:t>
                    </m:r>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m:rPr>
                            <m:brk m:alnAt="7"/>
                          </m:rPr>
                          <a:rPr lang="en-US" b="0" i="1" smtClean="0">
                            <a:latin typeface="Cambria Math" panose="02040503050406030204" pitchFamily="18" charset="0"/>
                            <a:ea typeface="Cambria Math" panose="02040503050406030204" pitchFamily="18" charset="0"/>
                          </a:rPr>
                          <m:t>𝑗</m:t>
                        </m:r>
                      </m:sub>
                      <m:sup/>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𝑖𝑗</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𝑗</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𝑡</m:t>
                            </m:r>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e>
                    </m:nary>
                  </m:oMath>
                </a14:m>
                <a:r>
                  <a:rPr lang="en-US" dirty="0"/>
                  <a:t>    where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Θ</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eqArr>
                          <m:eqArrPr>
                            <m:ctrlPr>
                              <a:rPr lang="en-US" b="0" i="1" smtClean="0">
                                <a:latin typeface="Cambria Math" panose="02040503050406030204" pitchFamily="18" charset="0"/>
                                <a:ea typeface="Cambria Math" panose="02040503050406030204" pitchFamily="18" charset="0"/>
                              </a:rPr>
                            </m:ctrlPr>
                          </m:eqArrPr>
                          <m:e>
                            <m:r>
                              <a:rPr lang="en-US" b="0" i="1" smtClean="0">
                                <a:latin typeface="Cambria Math" panose="02040503050406030204" pitchFamily="18" charset="0"/>
                                <a:ea typeface="Cambria Math" panose="02040503050406030204" pitchFamily="18" charset="0"/>
                              </a:rPr>
                              <m:t>1 </m:t>
                            </m:r>
                            <m:r>
                              <a:rPr lang="en-US" b="0" i="1" smtClean="0">
                                <a:latin typeface="Cambria Math" panose="02040503050406030204" pitchFamily="18" charset="0"/>
                                <a:ea typeface="Cambria Math" panose="02040503050406030204" pitchFamily="18" charset="0"/>
                              </a:rPr>
                              <m:t>𝑖𝑓</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ea typeface="Cambria Math" panose="02040503050406030204" pitchFamily="18" charset="0"/>
                              </a:rPr>
                              <m:t>0 </m:t>
                            </m:r>
                            <m:r>
                              <a:rPr lang="en-US" b="0" i="1" smtClean="0">
                                <a:latin typeface="Cambria Math" panose="02040503050406030204" pitchFamily="18" charset="0"/>
                                <a:ea typeface="Cambria Math" panose="02040503050406030204" pitchFamily="18" charset="0"/>
                              </a:rPr>
                              <m:t>𝑖𝑓</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&lt;0</m:t>
                            </m:r>
                          </m:e>
                        </m:eqArr>
                      </m:e>
                    </m:d>
                  </m:oMath>
                </a14:m>
                <a:endParaRPr lang="en-US" dirty="0"/>
              </a:p>
            </p:txBody>
          </p:sp>
        </mc:Choice>
        <mc:Fallback>
          <p:sp>
            <p:nvSpPr>
              <p:cNvPr id="7" name="TextBox 6">
                <a:extLst>
                  <a:ext uri="{FF2B5EF4-FFF2-40B4-BE49-F238E27FC236}">
                    <a16:creationId xmlns:a16="http://schemas.microsoft.com/office/drawing/2014/main" id="{70865EE2-CB0F-654E-891C-D43A5EEF449D}"/>
                  </a:ext>
                </a:extLst>
              </p:cNvPr>
              <p:cNvSpPr txBox="1">
                <a:spLocks noRot="1" noChangeAspect="1" noMove="1" noResize="1" noEditPoints="1" noAdjustHandles="1" noChangeArrowheads="1" noChangeShapeType="1" noTextEdit="1"/>
              </p:cNvSpPr>
              <p:nvPr/>
            </p:nvSpPr>
            <p:spPr>
              <a:xfrm>
                <a:off x="1283210" y="2033545"/>
                <a:ext cx="7860790" cy="710194"/>
              </a:xfrm>
              <a:prstGeom prst="rect">
                <a:avLst/>
              </a:prstGeom>
              <a:blipFill>
                <a:blip r:embed="rId3"/>
                <a:stretch>
                  <a:fillRect t="-191228" b="-275439"/>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3911ACCD-99DA-F34D-8999-C56C9B07DFC3}"/>
              </a:ext>
            </a:extLst>
          </p:cNvPr>
          <p:cNvGrpSpPr/>
          <p:nvPr/>
        </p:nvGrpSpPr>
        <p:grpSpPr>
          <a:xfrm>
            <a:off x="2727635" y="2947975"/>
            <a:ext cx="3142114" cy="2219183"/>
            <a:chOff x="2727635" y="2947975"/>
            <a:chExt cx="3142114" cy="2219183"/>
          </a:xfrm>
        </p:grpSpPr>
        <p:pic>
          <p:nvPicPr>
            <p:cNvPr id="5" name="Picture 4" descr="A picture containing object, clock&#10;&#10;Description automatically generated">
              <a:extLst>
                <a:ext uri="{FF2B5EF4-FFF2-40B4-BE49-F238E27FC236}">
                  <a16:creationId xmlns:a16="http://schemas.microsoft.com/office/drawing/2014/main" id="{2115232A-16DF-A749-8EC7-5D5863508567}"/>
                </a:ext>
              </a:extLst>
            </p:cNvPr>
            <p:cNvPicPr>
              <a:picLocks noChangeAspect="1"/>
            </p:cNvPicPr>
            <p:nvPr/>
          </p:nvPicPr>
          <p:blipFill>
            <a:blip r:embed="rId4"/>
            <a:stretch>
              <a:fillRect/>
            </a:stretch>
          </p:blipFill>
          <p:spPr>
            <a:xfrm>
              <a:off x="2727635" y="2947975"/>
              <a:ext cx="3142114" cy="2219183"/>
            </a:xfrm>
            <a:prstGeom prst="rect">
              <a:avLst/>
            </a:prstGeom>
          </p:spPr>
        </p:pic>
        <p:sp>
          <p:nvSpPr>
            <p:cNvPr id="8" name="TextBox 7">
              <a:extLst>
                <a:ext uri="{FF2B5EF4-FFF2-40B4-BE49-F238E27FC236}">
                  <a16:creationId xmlns:a16="http://schemas.microsoft.com/office/drawing/2014/main" id="{C9C14289-2515-AC4D-A695-1C153CC19203}"/>
                </a:ext>
              </a:extLst>
            </p:cNvPr>
            <p:cNvSpPr txBox="1"/>
            <p:nvPr/>
          </p:nvSpPr>
          <p:spPr>
            <a:xfrm>
              <a:off x="3632548" y="3794368"/>
              <a:ext cx="576197" cy="369332"/>
            </a:xfrm>
            <a:prstGeom prst="rect">
              <a:avLst/>
            </a:prstGeom>
            <a:noFill/>
          </p:spPr>
          <p:txBody>
            <a:bodyPr wrap="square" rtlCol="0">
              <a:spAutoFit/>
            </a:bodyPr>
            <a:lstStyle/>
            <a:p>
              <a:r>
                <a:rPr lang="en-US" dirty="0"/>
                <a:t>0.8</a:t>
              </a:r>
            </a:p>
          </p:txBody>
        </p:sp>
        <p:sp>
          <p:nvSpPr>
            <p:cNvPr id="9" name="TextBox 8">
              <a:extLst>
                <a:ext uri="{FF2B5EF4-FFF2-40B4-BE49-F238E27FC236}">
                  <a16:creationId xmlns:a16="http://schemas.microsoft.com/office/drawing/2014/main" id="{AB2ABBAE-9E87-434D-B850-4D7AC656131D}"/>
                </a:ext>
              </a:extLst>
            </p:cNvPr>
            <p:cNvSpPr txBox="1"/>
            <p:nvPr/>
          </p:nvSpPr>
          <p:spPr>
            <a:xfrm>
              <a:off x="3722495" y="4549036"/>
              <a:ext cx="576197" cy="369332"/>
            </a:xfrm>
            <a:prstGeom prst="rect">
              <a:avLst/>
            </a:prstGeom>
            <a:noFill/>
          </p:spPr>
          <p:txBody>
            <a:bodyPr wrap="square" rtlCol="0">
              <a:spAutoFit/>
            </a:bodyPr>
            <a:lstStyle/>
            <a:p>
              <a:r>
                <a:rPr lang="en-US" dirty="0"/>
                <a:t>0.6</a:t>
              </a:r>
            </a:p>
          </p:txBody>
        </p:sp>
        <p:sp>
          <p:nvSpPr>
            <p:cNvPr id="10" name="TextBox 9">
              <a:extLst>
                <a:ext uri="{FF2B5EF4-FFF2-40B4-BE49-F238E27FC236}">
                  <a16:creationId xmlns:a16="http://schemas.microsoft.com/office/drawing/2014/main" id="{CF93AB33-6D96-CF4D-9C34-A108FC14EB0B}"/>
                </a:ext>
              </a:extLst>
            </p:cNvPr>
            <p:cNvSpPr txBox="1"/>
            <p:nvPr/>
          </p:nvSpPr>
          <p:spPr>
            <a:xfrm>
              <a:off x="3632549" y="3220800"/>
              <a:ext cx="576197" cy="369332"/>
            </a:xfrm>
            <a:prstGeom prst="rect">
              <a:avLst/>
            </a:prstGeom>
            <a:noFill/>
          </p:spPr>
          <p:txBody>
            <a:bodyPr wrap="square" rtlCol="0">
              <a:spAutoFit/>
            </a:bodyPr>
            <a:lstStyle/>
            <a:p>
              <a:r>
                <a:rPr lang="en-US" dirty="0"/>
                <a:t>0.7</a:t>
              </a:r>
            </a:p>
          </p:txBody>
        </p:sp>
        <p:sp>
          <p:nvSpPr>
            <p:cNvPr id="12" name="TextBox 11">
              <a:extLst>
                <a:ext uri="{FF2B5EF4-FFF2-40B4-BE49-F238E27FC236}">
                  <a16:creationId xmlns:a16="http://schemas.microsoft.com/office/drawing/2014/main" id="{8EACA405-9109-D64A-952B-1B1DBBA93B63}"/>
                </a:ext>
              </a:extLst>
            </p:cNvPr>
            <p:cNvSpPr txBox="1"/>
            <p:nvPr/>
          </p:nvSpPr>
          <p:spPr>
            <a:xfrm>
              <a:off x="4482738" y="3944005"/>
              <a:ext cx="413358" cy="375781"/>
            </a:xfrm>
            <a:prstGeom prst="rect">
              <a:avLst/>
            </a:prstGeom>
            <a:noFill/>
          </p:spPr>
          <p:txBody>
            <a:bodyPr wrap="square" rtlCol="0">
              <a:spAutoFit/>
            </a:bodyPr>
            <a:lstStyle/>
            <a:p>
              <a:r>
                <a:rPr lang="en-US" dirty="0"/>
                <a:t>=1</a:t>
              </a:r>
            </a:p>
          </p:txBody>
        </p:sp>
      </p:grpSp>
      <p:sp>
        <p:nvSpPr>
          <p:cNvPr id="14" name="TextBox 13">
            <a:extLst>
              <a:ext uri="{FF2B5EF4-FFF2-40B4-BE49-F238E27FC236}">
                <a16:creationId xmlns:a16="http://schemas.microsoft.com/office/drawing/2014/main" id="{0C2B8EBB-15F5-B141-8388-A5059186FDAF}"/>
              </a:ext>
            </a:extLst>
          </p:cNvPr>
          <p:cNvSpPr txBox="1"/>
          <p:nvPr/>
        </p:nvSpPr>
        <p:spPr>
          <a:xfrm>
            <a:off x="526093" y="5298510"/>
            <a:ext cx="7766137" cy="1200329"/>
          </a:xfrm>
          <a:prstGeom prst="rect">
            <a:avLst/>
          </a:prstGeom>
          <a:noFill/>
        </p:spPr>
        <p:txBody>
          <a:bodyPr wrap="square" rtlCol="0">
            <a:spAutoFit/>
          </a:bodyPr>
          <a:lstStyle/>
          <a:p>
            <a:r>
              <a:rPr lang="en-US" dirty="0"/>
              <a:t>The above example computes the majority function – if any of the two inputs x</a:t>
            </a:r>
            <a:r>
              <a:rPr lang="en-US" baseline="-25000" dirty="0"/>
              <a:t>i</a:t>
            </a:r>
            <a:r>
              <a:rPr lang="en-US" dirty="0"/>
              <a:t> are 1, then the output is 1 while if one or fewer of the inputs is 1, the output is 0.</a:t>
            </a:r>
          </a:p>
          <a:p>
            <a:r>
              <a:rPr lang="en-US" dirty="0"/>
              <a:t>In a very similar manner, this simple neuron can represent all </a:t>
            </a:r>
            <a:r>
              <a:rPr lang="en-US" dirty="0" err="1"/>
              <a:t>ths</a:t>
            </a:r>
            <a:r>
              <a:rPr lang="en-US" dirty="0"/>
              <a:t> standard Boolean logic functions (e.g. AND, OR, NOR, etc.)  </a:t>
            </a:r>
          </a:p>
        </p:txBody>
      </p:sp>
    </p:spTree>
    <p:extLst>
      <p:ext uri="{BB962C8B-B14F-4D97-AF65-F5344CB8AC3E}">
        <p14:creationId xmlns:p14="http://schemas.microsoft.com/office/powerpoint/2010/main" val="2341774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AC70CF2-AF9D-4840-BA3B-160EB734E885}"/>
              </a:ext>
            </a:extLst>
          </p:cNvPr>
          <p:cNvSpPr txBox="1"/>
          <p:nvPr/>
        </p:nvSpPr>
        <p:spPr>
          <a:xfrm>
            <a:off x="641605" y="650555"/>
            <a:ext cx="7860790" cy="6278642"/>
          </a:xfrm>
          <a:prstGeom prst="rect">
            <a:avLst/>
          </a:prstGeom>
          <a:noFill/>
        </p:spPr>
        <p:txBody>
          <a:bodyPr wrap="square" rtlCol="0">
            <a:spAutoFit/>
          </a:bodyPr>
          <a:lstStyle/>
          <a:p>
            <a:endParaRPr lang="en-US" sz="2400" dirty="0"/>
          </a:p>
          <a:p>
            <a:r>
              <a:rPr lang="en-US" sz="2000" dirty="0"/>
              <a:t>An ANN is a connected set of neurons in which there may be one or more layers of neurons between the inputs and the outputs, or a topology that is not layered at all (for example one in which every neuron is connected to every other neuron). Every connection (or edge) has an associated weight and learning of the ANN occurs through updating of the weights.</a:t>
            </a:r>
          </a:p>
          <a:p>
            <a:endParaRPr lang="en-US" sz="2000" dirty="0"/>
          </a:p>
          <a:p>
            <a:r>
              <a:rPr lang="en-US" sz="2000" dirty="0"/>
              <a:t>In supervised learning application, a training set of inputs and associated desired outcomes (such as classifying images) is presented to the ANN, with an updating rule applied to the weights after each incorrect ANN calculation. One pass through all the training set  is an </a:t>
            </a:r>
            <a:r>
              <a:rPr lang="en-US" sz="2000" b="1" i="1" dirty="0"/>
              <a:t>epoch</a:t>
            </a:r>
            <a:r>
              <a:rPr lang="en-US" sz="2000" dirty="0"/>
              <a:t>, and many epoch’s may be needed. Typically a separate test set is then used to evaluate the ANN ability to make correct decisions. Except under certain assumptions, there is no  guarantee any particular algorithm for updating of weights will converge. </a:t>
            </a:r>
          </a:p>
          <a:p>
            <a:endParaRPr lang="en-US" sz="2000" dirty="0"/>
          </a:p>
          <a:p>
            <a:r>
              <a:rPr lang="en-US" sz="2000" dirty="0"/>
              <a:t>There are cases in which the ANN essentially “memorizes” the test set rather than extracting features that characterize the inputs – such memorization may be a desired outcome (e.g. Hopfield networks). </a:t>
            </a:r>
            <a:endParaRPr lang="en-US" dirty="0"/>
          </a:p>
          <a:p>
            <a:endParaRPr lang="en-US" dirty="0"/>
          </a:p>
        </p:txBody>
      </p:sp>
      <p:sp>
        <p:nvSpPr>
          <p:cNvPr id="4" name="Title 1">
            <a:extLst>
              <a:ext uri="{FF2B5EF4-FFF2-40B4-BE49-F238E27FC236}">
                <a16:creationId xmlns:a16="http://schemas.microsoft.com/office/drawing/2014/main" id="{A86C54A4-EFA4-5949-9800-B118E38DA103}"/>
              </a:ext>
            </a:extLst>
          </p:cNvPr>
          <p:cNvSpPr>
            <a:spLocks noGrp="1"/>
          </p:cNvSpPr>
          <p:nvPr>
            <p:ph type="ctrTitle"/>
          </p:nvPr>
        </p:nvSpPr>
        <p:spPr>
          <a:xfrm>
            <a:off x="393303" y="0"/>
            <a:ext cx="7630886" cy="870857"/>
          </a:xfrm>
        </p:spPr>
        <p:txBody>
          <a:bodyPr>
            <a:normAutofit/>
          </a:bodyPr>
          <a:lstStyle/>
          <a:p>
            <a:r>
              <a:rPr lang="en-US" sz="2800" b="1" dirty="0"/>
              <a:t>ANN and supervised learning</a:t>
            </a:r>
          </a:p>
        </p:txBody>
      </p:sp>
    </p:spTree>
    <p:extLst>
      <p:ext uri="{BB962C8B-B14F-4D97-AF65-F5344CB8AC3E}">
        <p14:creationId xmlns:p14="http://schemas.microsoft.com/office/powerpoint/2010/main" val="2173080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AC70CF2-AF9D-4840-BA3B-160EB734E885}"/>
              </a:ext>
            </a:extLst>
          </p:cNvPr>
          <p:cNvSpPr txBox="1"/>
          <p:nvPr/>
        </p:nvSpPr>
        <p:spPr>
          <a:xfrm>
            <a:off x="641605" y="1038862"/>
            <a:ext cx="7860790" cy="1323439"/>
          </a:xfrm>
          <a:prstGeom prst="rect">
            <a:avLst/>
          </a:prstGeom>
          <a:noFill/>
        </p:spPr>
        <p:txBody>
          <a:bodyPr wrap="square" rtlCol="0">
            <a:spAutoFit/>
          </a:bodyPr>
          <a:lstStyle/>
          <a:p>
            <a:r>
              <a:rPr lang="en-US" sz="2000" dirty="0"/>
              <a:t>The simplest ANN was developed in the 1950’s as a single input layer and used for a classification. In the below case with one output, it is a binary classifier. With multiple outputs (with different weights) which are independent, this can classify a larger number of classes.</a:t>
            </a:r>
            <a:endParaRPr lang="en-US" dirty="0"/>
          </a:p>
        </p:txBody>
      </p:sp>
      <p:sp>
        <p:nvSpPr>
          <p:cNvPr id="4" name="Title 1">
            <a:extLst>
              <a:ext uri="{FF2B5EF4-FFF2-40B4-BE49-F238E27FC236}">
                <a16:creationId xmlns:a16="http://schemas.microsoft.com/office/drawing/2014/main" id="{A86C54A4-EFA4-5949-9800-B118E38DA103}"/>
              </a:ext>
            </a:extLst>
          </p:cNvPr>
          <p:cNvSpPr>
            <a:spLocks noGrp="1"/>
          </p:cNvSpPr>
          <p:nvPr>
            <p:ph type="ctrTitle"/>
          </p:nvPr>
        </p:nvSpPr>
        <p:spPr>
          <a:xfrm>
            <a:off x="393303" y="0"/>
            <a:ext cx="7630886" cy="870857"/>
          </a:xfrm>
        </p:spPr>
        <p:txBody>
          <a:bodyPr>
            <a:normAutofit/>
          </a:bodyPr>
          <a:lstStyle/>
          <a:p>
            <a:r>
              <a:rPr lang="en-US" sz="2800" b="1" dirty="0"/>
              <a:t>ANN example: the perceptron</a:t>
            </a:r>
          </a:p>
        </p:txBody>
      </p:sp>
      <p:pic>
        <p:nvPicPr>
          <p:cNvPr id="7" name="Picture 6" descr="Diagram&#10;&#10;Description automatically generated">
            <a:extLst>
              <a:ext uri="{FF2B5EF4-FFF2-40B4-BE49-F238E27FC236}">
                <a16:creationId xmlns:a16="http://schemas.microsoft.com/office/drawing/2014/main" id="{C3D23E4C-C0ED-A34E-A482-5934F30F3E81}"/>
              </a:ext>
            </a:extLst>
          </p:cNvPr>
          <p:cNvPicPr>
            <a:picLocks noChangeAspect="1"/>
          </p:cNvPicPr>
          <p:nvPr/>
        </p:nvPicPr>
        <p:blipFill>
          <a:blip r:embed="rId2"/>
          <a:stretch>
            <a:fillRect/>
          </a:stretch>
        </p:blipFill>
        <p:spPr>
          <a:xfrm>
            <a:off x="589241" y="2472324"/>
            <a:ext cx="4229100" cy="1943100"/>
          </a:xfrm>
          <a:prstGeom prst="rect">
            <a:avLst/>
          </a:prstGeom>
        </p:spPr>
      </p:pic>
      <p:pic>
        <p:nvPicPr>
          <p:cNvPr id="9" name="Picture 8" descr="A person standing in front of a fence&#10;&#10;Description automatically generated">
            <a:extLst>
              <a:ext uri="{FF2B5EF4-FFF2-40B4-BE49-F238E27FC236}">
                <a16:creationId xmlns:a16="http://schemas.microsoft.com/office/drawing/2014/main" id="{C383F750-50EC-724A-AFE0-C3C7A1DC13CA}"/>
              </a:ext>
            </a:extLst>
          </p:cNvPr>
          <p:cNvPicPr>
            <a:picLocks noChangeAspect="1"/>
          </p:cNvPicPr>
          <p:nvPr/>
        </p:nvPicPr>
        <p:blipFill>
          <a:blip r:embed="rId3"/>
          <a:stretch>
            <a:fillRect/>
          </a:stretch>
        </p:blipFill>
        <p:spPr>
          <a:xfrm>
            <a:off x="5492485" y="2472324"/>
            <a:ext cx="3009910" cy="3739019"/>
          </a:xfrm>
          <a:prstGeom prst="rect">
            <a:avLst/>
          </a:prstGeom>
        </p:spPr>
      </p:pic>
      <p:sp>
        <p:nvSpPr>
          <p:cNvPr id="10" name="TextBox 9">
            <a:extLst>
              <a:ext uri="{FF2B5EF4-FFF2-40B4-BE49-F238E27FC236}">
                <a16:creationId xmlns:a16="http://schemas.microsoft.com/office/drawing/2014/main" id="{4369AE9B-D945-C14B-8F60-170F7BC319EC}"/>
              </a:ext>
            </a:extLst>
          </p:cNvPr>
          <p:cNvSpPr txBox="1"/>
          <p:nvPr/>
        </p:nvSpPr>
        <p:spPr>
          <a:xfrm>
            <a:off x="4308953" y="6363222"/>
            <a:ext cx="4193442" cy="369332"/>
          </a:xfrm>
          <a:prstGeom prst="rect">
            <a:avLst/>
          </a:prstGeom>
          <a:noFill/>
        </p:spPr>
        <p:txBody>
          <a:bodyPr wrap="square" rtlCol="0">
            <a:spAutoFit/>
          </a:bodyPr>
          <a:lstStyle/>
          <a:p>
            <a:r>
              <a:rPr lang="en-US" dirty="0"/>
              <a:t>Frank Rosenblatt and analog perceptron</a:t>
            </a:r>
          </a:p>
        </p:txBody>
      </p:sp>
    </p:spTree>
    <p:extLst>
      <p:ext uri="{BB962C8B-B14F-4D97-AF65-F5344CB8AC3E}">
        <p14:creationId xmlns:p14="http://schemas.microsoft.com/office/powerpoint/2010/main" val="768381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02A346E4-19D4-8C4D-9944-BFDA29CF9D2D}"/>
              </a:ext>
            </a:extLst>
          </p:cNvPr>
          <p:cNvPicPr>
            <a:picLocks noChangeAspect="1"/>
          </p:cNvPicPr>
          <p:nvPr/>
        </p:nvPicPr>
        <p:blipFill>
          <a:blip r:embed="rId2"/>
          <a:stretch>
            <a:fillRect/>
          </a:stretch>
        </p:blipFill>
        <p:spPr>
          <a:xfrm>
            <a:off x="0" y="245037"/>
            <a:ext cx="9144000" cy="6367925"/>
          </a:xfrm>
          <a:prstGeom prst="rect">
            <a:avLst/>
          </a:prstGeom>
        </p:spPr>
      </p:pic>
    </p:spTree>
    <p:extLst>
      <p:ext uri="{BB962C8B-B14F-4D97-AF65-F5344CB8AC3E}">
        <p14:creationId xmlns:p14="http://schemas.microsoft.com/office/powerpoint/2010/main" val="1748353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tanding in front of a crowd posing for the camera&#10;&#10;Description automatically generated">
            <a:extLst>
              <a:ext uri="{FF2B5EF4-FFF2-40B4-BE49-F238E27FC236}">
                <a16:creationId xmlns:a16="http://schemas.microsoft.com/office/drawing/2014/main" id="{E2545B41-5C20-DD41-B3B1-734CE3424C24}"/>
              </a:ext>
            </a:extLst>
          </p:cNvPr>
          <p:cNvPicPr>
            <a:picLocks noChangeAspect="1"/>
          </p:cNvPicPr>
          <p:nvPr/>
        </p:nvPicPr>
        <p:blipFill>
          <a:blip r:embed="rId2"/>
          <a:stretch>
            <a:fillRect/>
          </a:stretch>
        </p:blipFill>
        <p:spPr>
          <a:xfrm>
            <a:off x="106763" y="0"/>
            <a:ext cx="8930473" cy="6858000"/>
          </a:xfrm>
          <a:prstGeom prst="rect">
            <a:avLst/>
          </a:prstGeom>
        </p:spPr>
      </p:pic>
    </p:spTree>
    <p:extLst>
      <p:ext uri="{BB962C8B-B14F-4D97-AF65-F5344CB8AC3E}">
        <p14:creationId xmlns:p14="http://schemas.microsoft.com/office/powerpoint/2010/main" val="1659832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AC70CF2-AF9D-4840-BA3B-160EB734E885}"/>
              </a:ext>
            </a:extLst>
          </p:cNvPr>
          <p:cNvSpPr txBox="1"/>
          <p:nvPr/>
        </p:nvSpPr>
        <p:spPr>
          <a:xfrm>
            <a:off x="641605" y="1038862"/>
            <a:ext cx="2251907" cy="400110"/>
          </a:xfrm>
          <a:prstGeom prst="rect">
            <a:avLst/>
          </a:prstGeom>
          <a:noFill/>
        </p:spPr>
        <p:txBody>
          <a:bodyPr wrap="square" rtlCol="0">
            <a:spAutoFit/>
          </a:bodyPr>
          <a:lstStyle/>
          <a:p>
            <a:r>
              <a:rPr lang="en-US" sz="2000" dirty="0"/>
              <a:t>The neuron input is </a:t>
            </a:r>
            <a:endParaRPr lang="en-US" dirty="0"/>
          </a:p>
        </p:txBody>
      </p:sp>
      <p:sp>
        <p:nvSpPr>
          <p:cNvPr id="4" name="Title 1">
            <a:extLst>
              <a:ext uri="{FF2B5EF4-FFF2-40B4-BE49-F238E27FC236}">
                <a16:creationId xmlns:a16="http://schemas.microsoft.com/office/drawing/2014/main" id="{A86C54A4-EFA4-5949-9800-B118E38DA103}"/>
              </a:ext>
            </a:extLst>
          </p:cNvPr>
          <p:cNvSpPr>
            <a:spLocks noGrp="1"/>
          </p:cNvSpPr>
          <p:nvPr>
            <p:ph type="ctrTitle"/>
          </p:nvPr>
        </p:nvSpPr>
        <p:spPr>
          <a:xfrm>
            <a:off x="393303" y="0"/>
            <a:ext cx="7630886" cy="870857"/>
          </a:xfrm>
        </p:spPr>
        <p:txBody>
          <a:bodyPr>
            <a:normAutofit/>
          </a:bodyPr>
          <a:lstStyle/>
          <a:p>
            <a:r>
              <a:rPr lang="en-US" sz="2800" b="1" dirty="0"/>
              <a:t>ANN example: the perceptron</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4A117408-4849-5244-9389-222F2E85B93F}"/>
                  </a:ext>
                </a:extLst>
              </p:cNvPr>
              <p:cNvSpPr txBox="1"/>
              <p:nvPr/>
            </p:nvSpPr>
            <p:spPr>
              <a:xfrm>
                <a:off x="3169085" y="1062394"/>
                <a:ext cx="1841326" cy="400879"/>
              </a:xfrm>
              <a:prstGeom prst="rect">
                <a:avLst/>
              </a:prstGeom>
              <a:noFill/>
            </p:spPr>
            <p:txBody>
              <a:bodyPr wrap="square" rtlCol="0">
                <a:spAutoFit/>
              </a:bodyPr>
              <a:lstStyle/>
              <a:p>
                <a14:m>
                  <m:oMath xmlns:m="http://schemas.openxmlformats.org/officeDocument/2006/math">
                    <m:nary>
                      <m:naryPr>
                        <m:chr m:val="∑"/>
                        <m:supHide m:val="on"/>
                        <m:ctrlPr>
                          <a:rPr lang="en-US" b="0" i="1" smtClean="0">
                            <a:latin typeface="Cambria Math" panose="02040503050406030204" pitchFamily="18" charset="0"/>
                            <a:ea typeface="Cambria Math" panose="02040503050406030204" pitchFamily="18" charset="0"/>
                          </a:rPr>
                        </m:ctrlPr>
                      </m:naryPr>
                      <m:sub>
                        <m:r>
                          <m:rPr>
                            <m:brk m:alnAt="7"/>
                          </m:rPr>
                          <a:rPr lang="en-US" b="0" i="1" smtClean="0">
                            <a:latin typeface="Cambria Math" panose="02040503050406030204" pitchFamily="18" charset="0"/>
                            <a:ea typeface="Cambria Math" panose="02040503050406030204" pitchFamily="18" charset="0"/>
                          </a:rPr>
                          <m:t>𝑗</m:t>
                        </m:r>
                      </m:sub>
                      <m:sup/>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𝑗</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𝑗</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𝑡</m:t>
                            </m:r>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 </m:t>
                            </m:r>
                          </m:sub>
                        </m:sSub>
                      </m:e>
                    </m:nary>
                  </m:oMath>
                </a14:m>
                <a:r>
                  <a:rPr lang="en-US" dirty="0"/>
                  <a:t> </a:t>
                </a:r>
              </a:p>
            </p:txBody>
          </p:sp>
        </mc:Choice>
        <mc:Fallback>
          <p:sp>
            <p:nvSpPr>
              <p:cNvPr id="8" name="TextBox 7">
                <a:extLst>
                  <a:ext uri="{FF2B5EF4-FFF2-40B4-BE49-F238E27FC236}">
                    <a16:creationId xmlns:a16="http://schemas.microsoft.com/office/drawing/2014/main" id="{4A117408-4849-5244-9389-222F2E85B93F}"/>
                  </a:ext>
                </a:extLst>
              </p:cNvPr>
              <p:cNvSpPr txBox="1">
                <a:spLocks noRot="1" noChangeAspect="1" noMove="1" noResize="1" noEditPoints="1" noAdjustHandles="1" noChangeArrowheads="1" noChangeShapeType="1" noTextEdit="1"/>
              </p:cNvSpPr>
              <p:nvPr/>
            </p:nvSpPr>
            <p:spPr>
              <a:xfrm>
                <a:off x="3169085" y="1062394"/>
                <a:ext cx="1841326" cy="400879"/>
              </a:xfrm>
              <a:prstGeom prst="rect">
                <a:avLst/>
              </a:prstGeom>
              <a:blipFill>
                <a:blip r:embed="rId2"/>
                <a:stretch>
                  <a:fillRect l="-17123" t="-100000" b="-14242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4F6C0AF5-B21A-274E-A529-84C66362ACE3}"/>
                  </a:ext>
                </a:extLst>
              </p:cNvPr>
              <p:cNvSpPr txBox="1"/>
              <p:nvPr/>
            </p:nvSpPr>
            <p:spPr>
              <a:xfrm>
                <a:off x="764088" y="1578279"/>
                <a:ext cx="7260101" cy="3438634"/>
              </a:xfrm>
              <a:prstGeom prst="rect">
                <a:avLst/>
              </a:prstGeom>
              <a:noFill/>
            </p:spPr>
            <p:txBody>
              <a:bodyPr wrap="square" rtlCol="0">
                <a:spAutoFit/>
              </a:bodyPr>
              <a:lstStyle/>
              <a:p>
                <a:r>
                  <a:rPr lang="en-US" dirty="0"/>
                  <a:t>The output is 1 if this is &gt; 0 and 0 otherwise and setting this =0 gives a linear equation that separates the n-dimensional input space. The learning algorithm is then</a:t>
                </a:r>
              </a:p>
              <a:p>
                <a:pPr marL="342900" indent="-342900">
                  <a:buAutoNum type="arabicPeriod"/>
                </a:pPr>
                <a:r>
                  <a:rPr lang="en-US" dirty="0"/>
                  <a:t>Initialize the weights and threshold to small random numbers</a:t>
                </a:r>
              </a:p>
              <a:p>
                <a:pPr marL="342900" indent="-342900">
                  <a:buAutoNum type="arabicPeriod"/>
                </a:pPr>
                <a:r>
                  <a:rPr lang="en-US" dirty="0"/>
                  <a:t>Present an input vector (x</a:t>
                </a:r>
                <a:r>
                  <a:rPr lang="en-US" baseline="-25000" dirty="0"/>
                  <a:t>1</a:t>
                </a:r>
                <a:r>
                  <a:rPr lang="en-US" dirty="0"/>
                  <a:t>, …, </a:t>
                </a:r>
                <a:r>
                  <a:rPr lang="en-US" dirty="0" err="1"/>
                  <a:t>x</a:t>
                </a:r>
                <a:r>
                  <a:rPr lang="en-US" baseline="-25000" dirty="0" err="1"/>
                  <a:t>n</a:t>
                </a:r>
                <a:r>
                  <a:rPr lang="en-US" dirty="0"/>
                  <a:t>) and evaluate the output y of the neuron. </a:t>
                </a:r>
              </a:p>
              <a:p>
                <a:pPr marL="342900" indent="-342900">
                  <a:buAutoNum type="arabicPeriod"/>
                </a:pPr>
                <a:r>
                  <a:rPr lang="en-US" dirty="0"/>
                  <a:t>Update the weights according to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𝑗</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+1</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𝑗</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𝑗</m:t>
                        </m:r>
                      </m:sub>
                    </m:sSub>
                  </m:oMath>
                </a14:m>
                <a:r>
                  <a:rPr lang="en-US" dirty="0"/>
                  <a:t>where d is the desired output t is the epoch number and </a:t>
                </a:r>
                <a14:m>
                  <m:oMath xmlns:m="http://schemas.openxmlformats.org/officeDocument/2006/math">
                    <m:r>
                      <a:rPr lang="en-US" b="0" i="1" smtClean="0">
                        <a:latin typeface="Cambria Math" panose="02040503050406030204" pitchFamily="18" charset="0"/>
                      </a:rPr>
                      <m:t>0.0&lt;</m:t>
                    </m:r>
                    <m:r>
                      <a:rPr lang="en-US" b="0" i="1" smtClean="0">
                        <a:latin typeface="Cambria Math" panose="02040503050406030204" pitchFamily="18" charset="0"/>
                        <a:ea typeface="Cambria Math" panose="02040503050406030204" pitchFamily="18" charset="0"/>
                      </a:rPr>
                      <m:t>𝜖</m:t>
                    </m:r>
                    <m:r>
                      <a:rPr lang="en-US" b="0" i="1" smtClean="0">
                        <a:latin typeface="Cambria Math" panose="02040503050406030204" pitchFamily="18" charset="0"/>
                        <a:ea typeface="Cambria Math" panose="02040503050406030204" pitchFamily="18" charset="0"/>
                      </a:rPr>
                      <m:t>&lt;1.0</m:t>
                    </m:r>
                  </m:oMath>
                </a14:m>
                <a:endParaRPr lang="en-US" dirty="0"/>
              </a:p>
              <a:p>
                <a:pPr marL="342900" indent="-342900">
                  <a:buAutoNum type="arabicPeriod"/>
                </a:pPr>
                <a:endParaRPr lang="en-US" dirty="0"/>
              </a:p>
              <a:p>
                <a:r>
                  <a:rPr lang="en-US" dirty="0"/>
                  <a:t>Then it is known that this iteration scheme converges when the classification set is linearly separable. If it is not linearly separable this single-layer ANN is not adequate. </a:t>
                </a:r>
              </a:p>
            </p:txBody>
          </p:sp>
        </mc:Choice>
        <mc:Fallback>
          <p:sp>
            <p:nvSpPr>
              <p:cNvPr id="3" name="TextBox 2">
                <a:extLst>
                  <a:ext uri="{FF2B5EF4-FFF2-40B4-BE49-F238E27FC236}">
                    <a16:creationId xmlns:a16="http://schemas.microsoft.com/office/drawing/2014/main" id="{4F6C0AF5-B21A-274E-A529-84C66362ACE3}"/>
                  </a:ext>
                </a:extLst>
              </p:cNvPr>
              <p:cNvSpPr txBox="1">
                <a:spLocks noRot="1" noChangeAspect="1" noMove="1" noResize="1" noEditPoints="1" noAdjustHandles="1" noChangeArrowheads="1" noChangeShapeType="1" noTextEdit="1"/>
              </p:cNvSpPr>
              <p:nvPr/>
            </p:nvSpPr>
            <p:spPr>
              <a:xfrm>
                <a:off x="764088" y="1578279"/>
                <a:ext cx="7260101" cy="3438634"/>
              </a:xfrm>
              <a:prstGeom prst="rect">
                <a:avLst/>
              </a:prstGeom>
              <a:blipFill>
                <a:blip r:embed="rId3"/>
                <a:stretch>
                  <a:fillRect l="-699" t="-1103" r="-1224" b="-1838"/>
                </a:stretch>
              </a:blipFill>
            </p:spPr>
            <p:txBody>
              <a:bodyPr/>
              <a:lstStyle/>
              <a:p>
                <a:r>
                  <a:rPr lang="en-US">
                    <a:noFill/>
                  </a:rPr>
                  <a:t> </a:t>
                </a:r>
              </a:p>
            </p:txBody>
          </p:sp>
        </mc:Fallback>
      </mc:AlternateContent>
    </p:spTree>
    <p:extLst>
      <p:ext uri="{BB962C8B-B14F-4D97-AF65-F5344CB8AC3E}">
        <p14:creationId xmlns:p14="http://schemas.microsoft.com/office/powerpoint/2010/main" val="3540980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86C54A4-EFA4-5949-9800-B118E38DA103}"/>
              </a:ext>
            </a:extLst>
          </p:cNvPr>
          <p:cNvSpPr>
            <a:spLocks noGrp="1"/>
          </p:cNvSpPr>
          <p:nvPr>
            <p:ph type="ctrTitle"/>
          </p:nvPr>
        </p:nvSpPr>
        <p:spPr>
          <a:xfrm>
            <a:off x="393303" y="0"/>
            <a:ext cx="7630886" cy="870857"/>
          </a:xfrm>
        </p:spPr>
        <p:txBody>
          <a:bodyPr>
            <a:normAutofit/>
          </a:bodyPr>
          <a:lstStyle/>
          <a:p>
            <a:r>
              <a:rPr lang="en-US" sz="2800" b="1" dirty="0"/>
              <a:t>ANN example: multi-layer </a:t>
            </a:r>
          </a:p>
        </p:txBody>
      </p:sp>
      <p:sp>
        <p:nvSpPr>
          <p:cNvPr id="3" name="TextBox 2">
            <a:extLst>
              <a:ext uri="{FF2B5EF4-FFF2-40B4-BE49-F238E27FC236}">
                <a16:creationId xmlns:a16="http://schemas.microsoft.com/office/drawing/2014/main" id="{4F6C0AF5-B21A-274E-A529-84C66362ACE3}"/>
              </a:ext>
            </a:extLst>
          </p:cNvPr>
          <p:cNvSpPr txBox="1"/>
          <p:nvPr/>
        </p:nvSpPr>
        <p:spPr>
          <a:xfrm>
            <a:off x="764088" y="1202499"/>
            <a:ext cx="7260101" cy="1200329"/>
          </a:xfrm>
          <a:prstGeom prst="rect">
            <a:avLst/>
          </a:prstGeom>
          <a:noFill/>
        </p:spPr>
        <p:txBody>
          <a:bodyPr wrap="square" rtlCol="0">
            <a:spAutoFit/>
          </a:bodyPr>
          <a:lstStyle/>
          <a:p>
            <a:r>
              <a:rPr lang="en-US" dirty="0"/>
              <a:t>Here there are layers of internal neurons between input and output layers. The inner layers are called “hidden”. Feed-forward refers to the standard method in which inputs and calculations move in one direction from input layer to hidden layers to the output layer so there are no “loops”. </a:t>
            </a:r>
          </a:p>
        </p:txBody>
      </p:sp>
      <p:pic>
        <p:nvPicPr>
          <p:cNvPr id="5" name="Picture 4" descr="Diagram, schematic&#10;&#10;Description automatically generated">
            <a:extLst>
              <a:ext uri="{FF2B5EF4-FFF2-40B4-BE49-F238E27FC236}">
                <a16:creationId xmlns:a16="http://schemas.microsoft.com/office/drawing/2014/main" id="{35B0287A-084D-EA45-A325-69502C95EEAB}"/>
              </a:ext>
            </a:extLst>
          </p:cNvPr>
          <p:cNvPicPr>
            <a:picLocks noChangeAspect="1"/>
          </p:cNvPicPr>
          <p:nvPr/>
        </p:nvPicPr>
        <p:blipFill>
          <a:blip r:embed="rId2"/>
          <a:stretch>
            <a:fillRect/>
          </a:stretch>
        </p:blipFill>
        <p:spPr>
          <a:xfrm>
            <a:off x="1695388" y="2969273"/>
            <a:ext cx="5397500" cy="2971800"/>
          </a:xfrm>
          <a:prstGeom prst="rect">
            <a:avLst/>
          </a:prstGeom>
        </p:spPr>
      </p:pic>
    </p:spTree>
    <p:extLst>
      <p:ext uri="{BB962C8B-B14F-4D97-AF65-F5344CB8AC3E}">
        <p14:creationId xmlns:p14="http://schemas.microsoft.com/office/powerpoint/2010/main" val="13670508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8507</TotalTime>
  <Words>2072</Words>
  <Application>Microsoft Macintosh PowerPoint</Application>
  <PresentationFormat>On-screen Show (4:3)</PresentationFormat>
  <Paragraphs>82</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Cambria Math</vt:lpstr>
      <vt:lpstr>Office Theme</vt:lpstr>
      <vt:lpstr>PowerPoint Presentation</vt:lpstr>
      <vt:lpstr>ANN Base Unit – McCulloch-Pitts Model</vt:lpstr>
      <vt:lpstr>ANN Base Unit – McCulloch-Pitts Model</vt:lpstr>
      <vt:lpstr>ANN and supervised learning</vt:lpstr>
      <vt:lpstr>ANN example: the perceptron</vt:lpstr>
      <vt:lpstr>PowerPoint Presentation</vt:lpstr>
      <vt:lpstr>PowerPoint Presentation</vt:lpstr>
      <vt:lpstr>ANN example: the perceptron</vt:lpstr>
      <vt:lpstr>ANN example: multi-layer </vt:lpstr>
      <vt:lpstr>ANN example: multi-layer </vt:lpstr>
      <vt:lpstr>ANN example: multi-layer </vt:lpstr>
      <vt:lpstr>ANN example: multi-layer </vt:lpstr>
      <vt:lpstr>ANN example: multi-layer </vt:lpstr>
      <vt:lpstr>ANN example: multi-layer </vt:lpstr>
      <vt:lpstr>ANN example: multi-layer </vt:lpstr>
      <vt:lpstr>ANN example: multi-layer and errors </vt:lpstr>
      <vt:lpstr>ANN Unsupervised learning example: Clustering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Gross, Louis J</dc:creator>
  <cp:lastModifiedBy>Gross, Louis J</cp:lastModifiedBy>
  <cp:revision>327</cp:revision>
  <dcterms:created xsi:type="dcterms:W3CDTF">2020-08-27T15:28:05Z</dcterms:created>
  <dcterms:modified xsi:type="dcterms:W3CDTF">2020-10-29T17:08:46Z</dcterms:modified>
</cp:coreProperties>
</file>