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7" r:id="rId2"/>
    <p:sldMasterId id="2147483692" r:id="rId3"/>
    <p:sldMasterId id="2147483697" r:id="rId4"/>
  </p:sldMasterIdLst>
  <p:notesMasterIdLst>
    <p:notesMasterId r:id="rId23"/>
  </p:notesMasterIdLst>
  <p:handoutMasterIdLst>
    <p:handoutMasterId r:id="rId24"/>
  </p:handoutMasterIdLst>
  <p:sldIdLst>
    <p:sldId id="484" r:id="rId5"/>
    <p:sldId id="496" r:id="rId6"/>
    <p:sldId id="497" r:id="rId7"/>
    <p:sldId id="500" r:id="rId8"/>
    <p:sldId id="489" r:id="rId9"/>
    <p:sldId id="289" r:id="rId10"/>
    <p:sldId id="290" r:id="rId11"/>
    <p:sldId id="288" r:id="rId12"/>
    <p:sldId id="291" r:id="rId13"/>
    <p:sldId id="293" r:id="rId14"/>
    <p:sldId id="431" r:id="rId15"/>
    <p:sldId id="294" r:id="rId16"/>
    <p:sldId id="326" r:id="rId17"/>
    <p:sldId id="327" r:id="rId18"/>
    <p:sldId id="299" r:id="rId19"/>
    <p:sldId id="318" r:id="rId20"/>
    <p:sldId id="501" r:id="rId21"/>
    <p:sldId id="498" r:id="rId22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EEE8F"/>
    <a:srgbClr val="3B3C3E"/>
    <a:srgbClr val="77797C"/>
    <a:srgbClr val="000000"/>
    <a:srgbClr val="FD6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1"/>
    <p:restoredTop sz="95340" autoAdjust="0"/>
  </p:normalViewPr>
  <p:slideViewPr>
    <p:cSldViewPr snapToGrid="0" snapToObjects="1">
      <p:cViewPr varScale="1">
        <p:scale>
          <a:sx n="73" d="100"/>
          <a:sy n="73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Cimino\Desktop\Appropriations%20with%20HEPI%20and%20CPI%20FY00%20through%20FY14%20(revised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33332793610601"/>
          <c:y val="5.2629513229415101E-2"/>
          <c:w val="0.49449929682760901"/>
          <c:h val="0.689436145714986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TotalState</c:v>
                </c:pt>
              </c:strCache>
            </c:strRef>
          </c:tx>
          <c:dLbls>
            <c:dLbl>
              <c:idx val="0"/>
              <c:layout>
                <c:manualLayout>
                  <c:x val="2.78135541999735E-2"/>
                  <c:y val="-2.76647391557418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A-4815-852E-A1800758E76B}"/>
                </c:ext>
              </c:extLst>
            </c:dLbl>
            <c:dLbl>
              <c:idx val="1"/>
              <c:layout>
                <c:manualLayout>
                  <c:x val="2.9553318109697399E-2"/>
                  <c:y val="3.96916455769987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A-4815-852E-A1800758E76B}"/>
                </c:ext>
              </c:extLst>
            </c:dLbl>
            <c:dLbl>
              <c:idx val="2"/>
              <c:layout>
                <c:manualLayout>
                  <c:x val="4.45233706212671E-2"/>
                  <c:y val="-2.007082242418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A-4815-852E-A1800758E76B}"/>
                </c:ext>
              </c:extLst>
            </c:dLbl>
            <c:dLbl>
              <c:idx val="3"/>
              <c:layout>
                <c:manualLayout>
                  <c:x val="6.6132142523594104E-2"/>
                  <c:y val="-1.822945308209409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Transport.</a:t>
                    </a:r>
                    <a:r>
                      <a:rPr lang="en-US" dirty="0"/>
                      <a:t>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A-4815-852E-A1800758E76B}"/>
                </c:ext>
              </c:extLst>
            </c:dLbl>
            <c:dLbl>
              <c:idx val="4"/>
              <c:layout>
                <c:manualLayout>
                  <c:x val="9.2117072859851296E-2"/>
                  <c:y val="3.13563207928638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A-4815-852E-A1800758E76B}"/>
                </c:ext>
              </c:extLst>
            </c:dLbl>
            <c:dLbl>
              <c:idx val="5"/>
              <c:layout>
                <c:manualLayout>
                  <c:x val="-0.17141875279225599"/>
                  <c:y val="-0.147948141275678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DA-4815-852E-A1800758E76B}"/>
                </c:ext>
              </c:extLst>
            </c:dLbl>
            <c:dLbl>
              <c:idx val="6"/>
              <c:layout>
                <c:manualLayout>
                  <c:x val="0.14425824153404901"/>
                  <c:y val="0.128864390314732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A-4815-852E-A1800758E7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Tobacco, Beer, &amp; Alcohilic Beverages</c:v>
                </c:pt>
                <c:pt idx="1">
                  <c:v>All Other Taxes</c:v>
                </c:pt>
                <c:pt idx="2">
                  <c:v>Insurance &amp; Banking</c:v>
                </c:pt>
                <c:pt idx="3">
                  <c:v>Franchise &amp; Excise</c:v>
                </c:pt>
                <c:pt idx="4">
                  <c:v>Gross Receipts &amp; Privilege</c:v>
                </c:pt>
                <c:pt idx="5">
                  <c:v>Income &amp; Inheritance</c:v>
                </c:pt>
                <c:pt idx="6">
                  <c:v>Sales Tax</c:v>
                </c:pt>
              </c:strCache>
            </c:strRef>
          </c:cat>
          <c:val>
            <c:numRef>
              <c:f>Sheet1!$B$2:$B$8</c:f>
              <c:numCache>
                <c:formatCode>_(* #,##0.00_);_(* \(#,##0.00\);_(* "-"??_);_(@_)</c:formatCode>
                <c:ptCount val="7"/>
                <c:pt idx="0">
                  <c:v>0.03</c:v>
                </c:pt>
                <c:pt idx="1">
                  <c:v>0.1</c:v>
                </c:pt>
                <c:pt idx="2">
                  <c:v>7.0000000000000007E-2</c:v>
                </c:pt>
                <c:pt idx="3">
                  <c:v>0.14000000000000001</c:v>
                </c:pt>
                <c:pt idx="4">
                  <c:v>0.04</c:v>
                </c:pt>
                <c:pt idx="5">
                  <c:v>0.02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DA-4815-852E-A1800758E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7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State Appropriations</c:v>
                </c:pt>
              </c:strCache>
            </c:strRef>
          </c:tx>
          <c:spPr>
            <a:ln w="31750"/>
          </c:spPr>
          <c:dLbls>
            <c:dLbl>
              <c:idx val="0"/>
              <c:layout>
                <c:manualLayout>
                  <c:x val="-3.7037037037037E-2"/>
                  <c:y val="-4.29292929292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F3-4FF8-90F0-45E7281EBC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F3-4FF8-90F0-45E7281EBC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F3-4FF8-90F0-45E7281EBC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F3-4FF8-90F0-45E7281EBC7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F3-4FF8-90F0-45E7281EBC7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F3-4FF8-90F0-45E7281EBC7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F3-4FF8-90F0-45E7281EBC7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F3-4FF8-90F0-45E7281EBC7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F3-4FF8-90F0-45E7281EBC7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F3-4FF8-90F0-45E7281EBC7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F3-4FF8-90F0-45E7281EBC7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F3-4FF8-90F0-45E7281EBC7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F3-4FF8-90F0-45E7281EBC7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F3-4FF8-90F0-45E7281EBC7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2F3-4FF8-90F0-45E7281EBC7F}"/>
                </c:ext>
              </c:extLst>
            </c:dLbl>
            <c:dLbl>
              <c:idx val="15"/>
              <c:layout>
                <c:manualLayout>
                  <c:x val="-1.93548387096775E-2"/>
                  <c:y val="3.535353535353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2F3-4FF8-90F0-45E7281EB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FY 01</c:v>
                </c:pt>
                <c:pt idx="1">
                  <c:v>FY 02</c:v>
                </c:pt>
                <c:pt idx="2">
                  <c:v>FY 03</c:v>
                </c:pt>
                <c:pt idx="3">
                  <c:v>FY 04</c:v>
                </c:pt>
                <c:pt idx="4">
                  <c:v>FY 05</c:v>
                </c:pt>
                <c:pt idx="5">
                  <c:v>FY 06</c:v>
                </c:pt>
                <c:pt idx="6">
                  <c:v>FY 07</c:v>
                </c:pt>
                <c:pt idx="7">
                  <c:v>FY 08</c:v>
                </c:pt>
                <c:pt idx="8">
                  <c:v>FY 09</c:v>
                </c:pt>
                <c:pt idx="9">
                  <c:v>FY 10</c:v>
                </c:pt>
                <c:pt idx="10">
                  <c:v>FY 11</c:v>
                </c:pt>
                <c:pt idx="11">
                  <c:v>FY12</c:v>
                </c:pt>
                <c:pt idx="12">
                  <c:v>FY13</c:v>
                </c:pt>
                <c:pt idx="13">
                  <c:v>FY14</c:v>
                </c:pt>
                <c:pt idx="14">
                  <c:v>FY15 (Probable)</c:v>
                </c:pt>
                <c:pt idx="15">
                  <c:v>FY16 (Proposed)</c:v>
                </c:pt>
              </c:strCache>
            </c:strRef>
          </c:cat>
          <c:val>
            <c:numRef>
              <c:f>Sheet1!$B$2:$Q$2</c:f>
              <c:numCache>
                <c:formatCode>0.0%</c:formatCode>
                <c:ptCount val="16"/>
                <c:pt idx="0">
                  <c:v>0.50290000000000001</c:v>
                </c:pt>
                <c:pt idx="1">
                  <c:v>0.49080000000000001</c:v>
                </c:pt>
                <c:pt idx="2">
                  <c:v>0.48359999999999997</c:v>
                </c:pt>
                <c:pt idx="3">
                  <c:v>0.46239999999999998</c:v>
                </c:pt>
                <c:pt idx="4">
                  <c:v>0.4592</c:v>
                </c:pt>
                <c:pt idx="5">
                  <c:v>0.441</c:v>
                </c:pt>
                <c:pt idx="6">
                  <c:v>0.442</c:v>
                </c:pt>
                <c:pt idx="7">
                  <c:v>0.444445682741476</c:v>
                </c:pt>
                <c:pt idx="8">
                  <c:v>0.412196224026386</c:v>
                </c:pt>
                <c:pt idx="9">
                  <c:v>0.378</c:v>
                </c:pt>
                <c:pt idx="10">
                  <c:v>0.36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0.31900000000000001</c:v>
                </c:pt>
                <c:pt idx="14">
                  <c:v>0.315</c:v>
                </c:pt>
                <c:pt idx="15">
                  <c:v>0.31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D2F3-4FF8-90F0-45E7281EBC7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Tuition &amp; Fees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3.7037037037037E-2"/>
                  <c:y val="4.29292929292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2F3-4FF8-90F0-45E7281EBC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2F3-4FF8-90F0-45E7281EBC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2F3-4FF8-90F0-45E7281EBC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2F3-4FF8-90F0-45E7281EBC7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2F3-4FF8-90F0-45E7281EBC7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2F3-4FF8-90F0-45E7281EBC7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2F3-4FF8-90F0-45E7281EBC7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2F3-4FF8-90F0-45E7281EBC7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2F3-4FF8-90F0-45E7281EBC7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2F3-4FF8-90F0-45E7281EBC7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2F3-4FF8-90F0-45E7281EBC7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2F3-4FF8-90F0-45E7281EBC7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2F3-4FF8-90F0-45E7281EBC7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2F3-4FF8-90F0-45E7281EBC7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2F3-4FF8-90F0-45E7281EBC7F}"/>
                </c:ext>
              </c:extLst>
            </c:dLbl>
            <c:dLbl>
              <c:idx val="15"/>
              <c:layout>
                <c:manualLayout>
                  <c:x val="-8.0645161290323706E-3"/>
                  <c:y val="-4.0404040404040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2F3-4FF8-90F0-45E7281EB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FY 01</c:v>
                </c:pt>
                <c:pt idx="1">
                  <c:v>FY 02</c:v>
                </c:pt>
                <c:pt idx="2">
                  <c:v>FY 03</c:v>
                </c:pt>
                <c:pt idx="3">
                  <c:v>FY 04</c:v>
                </c:pt>
                <c:pt idx="4">
                  <c:v>FY 05</c:v>
                </c:pt>
                <c:pt idx="5">
                  <c:v>FY 06</c:v>
                </c:pt>
                <c:pt idx="6">
                  <c:v>FY 07</c:v>
                </c:pt>
                <c:pt idx="7">
                  <c:v>FY 08</c:v>
                </c:pt>
                <c:pt idx="8">
                  <c:v>FY 09</c:v>
                </c:pt>
                <c:pt idx="9">
                  <c:v>FY 10</c:v>
                </c:pt>
                <c:pt idx="10">
                  <c:v>FY 11</c:v>
                </c:pt>
                <c:pt idx="11">
                  <c:v>FY12</c:v>
                </c:pt>
                <c:pt idx="12">
                  <c:v>FY13</c:v>
                </c:pt>
                <c:pt idx="13">
                  <c:v>FY14</c:v>
                </c:pt>
                <c:pt idx="14">
                  <c:v>FY15 (Probable)</c:v>
                </c:pt>
                <c:pt idx="15">
                  <c:v>FY16 (Proposed)</c:v>
                </c:pt>
              </c:strCache>
            </c:strRef>
          </c:cat>
          <c:val>
            <c:numRef>
              <c:f>Sheet1!$B$3:$Q$3</c:f>
              <c:numCache>
                <c:formatCode>0.0%</c:formatCode>
                <c:ptCount val="16"/>
                <c:pt idx="0">
                  <c:v>0.40539999999999998</c:v>
                </c:pt>
                <c:pt idx="1">
                  <c:v>0.42920000000000003</c:v>
                </c:pt>
                <c:pt idx="2">
                  <c:v>0.4299</c:v>
                </c:pt>
                <c:pt idx="3">
                  <c:v>0.442</c:v>
                </c:pt>
                <c:pt idx="4">
                  <c:v>0.44879999999999998</c:v>
                </c:pt>
                <c:pt idx="5">
                  <c:v>0.47199999999999998</c:v>
                </c:pt>
                <c:pt idx="6">
                  <c:v>0.47</c:v>
                </c:pt>
                <c:pt idx="7">
                  <c:v>0.47334311675373802</c:v>
                </c:pt>
                <c:pt idx="8">
                  <c:v>0.50338268612789805</c:v>
                </c:pt>
                <c:pt idx="9">
                  <c:v>0.52800000000000002</c:v>
                </c:pt>
                <c:pt idx="10">
                  <c:v>0.56399999999999995</c:v>
                </c:pt>
                <c:pt idx="11">
                  <c:v>0.59599999999999997</c:v>
                </c:pt>
                <c:pt idx="12">
                  <c:v>0.59499999999999997</c:v>
                </c:pt>
                <c:pt idx="13">
                  <c:v>0.59699999999999998</c:v>
                </c:pt>
                <c:pt idx="14">
                  <c:v>0.621</c:v>
                </c:pt>
                <c:pt idx="15">
                  <c:v>0.627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1-D2F3-4FF8-90F0-45E7281EBC7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</c:v>
                </c:pt>
              </c:strCache>
            </c:strRef>
          </c:tx>
          <c:spPr>
            <a:ln w="31750"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cat>
            <c:strRef>
              <c:f>Sheet1!$B$1:$Q$1</c:f>
              <c:strCache>
                <c:ptCount val="16"/>
                <c:pt idx="0">
                  <c:v>FY 01</c:v>
                </c:pt>
                <c:pt idx="1">
                  <c:v>FY 02</c:v>
                </c:pt>
                <c:pt idx="2">
                  <c:v>FY 03</c:v>
                </c:pt>
                <c:pt idx="3">
                  <c:v>FY 04</c:v>
                </c:pt>
                <c:pt idx="4">
                  <c:v>FY 05</c:v>
                </c:pt>
                <c:pt idx="5">
                  <c:v>FY 06</c:v>
                </c:pt>
                <c:pt idx="6">
                  <c:v>FY 07</c:v>
                </c:pt>
                <c:pt idx="7">
                  <c:v>FY 08</c:v>
                </c:pt>
                <c:pt idx="8">
                  <c:v>FY 09</c:v>
                </c:pt>
                <c:pt idx="9">
                  <c:v>FY 10</c:v>
                </c:pt>
                <c:pt idx="10">
                  <c:v>FY 11</c:v>
                </c:pt>
                <c:pt idx="11">
                  <c:v>FY12</c:v>
                </c:pt>
                <c:pt idx="12">
                  <c:v>FY13</c:v>
                </c:pt>
                <c:pt idx="13">
                  <c:v>FY14</c:v>
                </c:pt>
                <c:pt idx="14">
                  <c:v>FY15 (Probable)</c:v>
                </c:pt>
                <c:pt idx="15">
                  <c:v>FY16 (Proposed)</c:v>
                </c:pt>
              </c:strCache>
            </c:strRef>
          </c:cat>
          <c:val>
            <c:numRef>
              <c:f>Sheet1!$B$4:$Q$4</c:f>
              <c:numCache>
                <c:formatCode>0.0%</c:formatCode>
                <c:ptCount val="16"/>
                <c:pt idx="0">
                  <c:v>9.1700000000000004E-2</c:v>
                </c:pt>
                <c:pt idx="1">
                  <c:v>0.08</c:v>
                </c:pt>
                <c:pt idx="2">
                  <c:v>8.6499999999999896E-2</c:v>
                </c:pt>
                <c:pt idx="3">
                  <c:v>9.5600000000000004E-2</c:v>
                </c:pt>
                <c:pt idx="4">
                  <c:v>9.1999999999999901E-2</c:v>
                </c:pt>
                <c:pt idx="5">
                  <c:v>8.6999999999999994E-2</c:v>
                </c:pt>
                <c:pt idx="6">
                  <c:v>8.7999999999999995E-2</c:v>
                </c:pt>
                <c:pt idx="7">
                  <c:v>8.2211200504786697E-2</c:v>
                </c:pt>
                <c:pt idx="8">
                  <c:v>8.4421089845715003E-2</c:v>
                </c:pt>
                <c:pt idx="9">
                  <c:v>9.4E-2</c:v>
                </c:pt>
                <c:pt idx="10">
                  <c:v>7.6000000000000095E-2</c:v>
                </c:pt>
                <c:pt idx="11">
                  <c:v>9.9000000000000005E-2</c:v>
                </c:pt>
                <c:pt idx="12">
                  <c:v>0.1</c:v>
                </c:pt>
                <c:pt idx="13">
                  <c:v>8.4000000000000102E-2</c:v>
                </c:pt>
                <c:pt idx="14">
                  <c:v>6.4000000000000001E-2</c:v>
                </c:pt>
                <c:pt idx="15">
                  <c:v>6.2999999999999903E-2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2-D2F3-4FF8-90F0-45E7281EB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0090368"/>
        <c:axId val="-2100087536"/>
      </c:lineChart>
      <c:catAx>
        <c:axId val="-210009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-2100087536"/>
        <c:crosses val="autoZero"/>
        <c:auto val="1"/>
        <c:lblAlgn val="ctr"/>
        <c:lblOffset val="100"/>
        <c:noMultiLvlLbl val="0"/>
      </c:catAx>
      <c:valAx>
        <c:axId val="-210008753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000903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434695044307603"/>
          <c:y val="0.158738312474374"/>
          <c:w val="0.385879005223357"/>
          <c:h val="0.556768383346153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CD3-43EE-99C2-F6CBBEE7472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CD3-43EE-99C2-F6CBBEE7472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9CD3-43EE-99C2-F6CBBEE7472B}"/>
              </c:ext>
            </c:extLst>
          </c:dPt>
          <c:dLbls>
            <c:dLbl>
              <c:idx val="0"/>
              <c:layout>
                <c:manualLayout>
                  <c:x val="-0.111079753644656"/>
                  <c:y val="0.1382540566655519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D3-43EE-99C2-F6CBBEE7472B}"/>
                </c:ext>
              </c:extLst>
            </c:dLbl>
            <c:dLbl>
              <c:idx val="1"/>
              <c:layout>
                <c:manualLayout>
                  <c:x val="-7.2664691666016995E-2"/>
                  <c:y val="-8.303338639546049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D3-43EE-99C2-F6CBBEE7472B}"/>
                </c:ext>
              </c:extLst>
            </c:dLbl>
            <c:dLbl>
              <c:idx val="2"/>
              <c:layout>
                <c:manualLayout>
                  <c:x val="5.6480600815987103E-2"/>
                  <c:y val="-0.1353590429994460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D3-43EE-99C2-F6CBBEE7472B}"/>
                </c:ext>
              </c:extLst>
            </c:dLbl>
            <c:dLbl>
              <c:idx val="3"/>
              <c:layout>
                <c:manualLayout>
                  <c:x val="0.16370065746732201"/>
                  <c:y val="-1.6974881322624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D3-43EE-99C2-F6CBBEE7472B}"/>
                </c:ext>
              </c:extLst>
            </c:dLbl>
            <c:dLbl>
              <c:idx val="4"/>
              <c:layout>
                <c:manualLayout>
                  <c:x val="1.0777136768795E-2"/>
                  <c:y val="-6.867324122108009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D3-43EE-99C2-F6CBBEE7472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Tuition &amp; Fees</c:v>
                </c:pt>
                <c:pt idx="1">
                  <c:v>Appropriations</c:v>
                </c:pt>
                <c:pt idx="2">
                  <c:v>Grants &amp; Contracts</c:v>
                </c:pt>
                <c:pt idx="3">
                  <c:v>Auxiliaries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_("$"* #,##0.0_);_("$"* \(#,##0.0\);_("$"* "-"??_);_(@_)</c:formatCode>
                <c:ptCount val="5"/>
                <c:pt idx="0">
                  <c:v>387.3</c:v>
                </c:pt>
                <c:pt idx="1">
                  <c:v>201.7</c:v>
                </c:pt>
                <c:pt idx="2">
                  <c:v>222.7</c:v>
                </c:pt>
                <c:pt idx="3">
                  <c:v>203.5</c:v>
                </c:pt>
                <c:pt idx="4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D3-43EE-99C2-F6CBBEE74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5"/>
      </c:pieChart>
    </c:plotArea>
    <c:legend>
      <c:legendPos val="b"/>
      <c:layout>
        <c:manualLayout>
          <c:xMode val="edge"/>
          <c:yMode val="edge"/>
          <c:x val="3.31466588066866E-3"/>
          <c:y val="0.82680349208914405"/>
          <c:w val="0.99449130739845604"/>
          <c:h val="0.17319650791085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94020800876"/>
          <c:y val="0.16111926530170001"/>
          <c:w val="0.62695313486883697"/>
          <c:h val="0.5582869438108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1FB-4F68-B47E-01F2799735B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1FB-4F68-B47E-01F2799735B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1FB-4F68-B47E-01F2799735BE}"/>
              </c:ext>
            </c:extLst>
          </c:dPt>
          <c:dLbls>
            <c:dLbl>
              <c:idx val="0"/>
              <c:layout>
                <c:manualLayout>
                  <c:x val="-1.5176007410838299E-2"/>
                  <c:y val="0.1505167136326799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FB-4F68-B47E-01F2799735BE}"/>
                </c:ext>
              </c:extLst>
            </c:dLbl>
            <c:dLbl>
              <c:idx val="1"/>
              <c:layout>
                <c:manualLayout>
                  <c:x val="-0.19258853004337001"/>
                  <c:y val="-2.165523465602450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FB-4F68-B47E-01F2799735BE}"/>
                </c:ext>
              </c:extLst>
            </c:dLbl>
            <c:dLbl>
              <c:idx val="2"/>
              <c:layout>
                <c:manualLayout>
                  <c:x val="6.2892542843909202E-2"/>
                  <c:y val="-0.1539259756141690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FB-4F68-B47E-01F2799735BE}"/>
                </c:ext>
              </c:extLst>
            </c:dLbl>
            <c:dLbl>
              <c:idx val="3"/>
              <c:layout>
                <c:manualLayout>
                  <c:x val="0.20260621499852599"/>
                  <c:y val="-2.459374289346509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FB-4F68-B47E-01F2799735BE}"/>
                </c:ext>
              </c:extLst>
            </c:dLbl>
            <c:dLbl>
              <c:idx val="4"/>
              <c:layout>
                <c:manualLayout>
                  <c:x val="-1.80270748242031E-3"/>
                  <c:y val="-4.480765744425520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FB-4F68-B47E-01F2799735B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Tuition &amp; Fees</c:v>
                </c:pt>
                <c:pt idx="1">
                  <c:v>Appropriations</c:v>
                </c:pt>
                <c:pt idx="2">
                  <c:v>Grants &amp; Contracts</c:v>
                </c:pt>
                <c:pt idx="3">
                  <c:v>Auxiliaries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_("$"* #,##0.0_);_("$"* \(#,##0.0\);_("$"* "-"??_);_(@_)</c:formatCode>
                <c:ptCount val="5"/>
                <c:pt idx="0">
                  <c:v>184.5</c:v>
                </c:pt>
                <c:pt idx="1">
                  <c:v>178.3</c:v>
                </c:pt>
                <c:pt idx="2">
                  <c:v>150.5</c:v>
                </c:pt>
                <c:pt idx="3">
                  <c:v>122.5</c:v>
                </c:pt>
                <c:pt idx="4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FB-4F68-B47E-01F279973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Appropriations</c:v>
                </c:pt>
              </c:strCache>
            </c:strRef>
          </c:tx>
          <c:spPr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 (probable)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195.4</c:v>
                </c:pt>
                <c:pt idx="1">
                  <c:v>178.7</c:v>
                </c:pt>
                <c:pt idx="2">
                  <c:v>152.1</c:v>
                </c:pt>
                <c:pt idx="3">
                  <c:v>142.19999999999999</c:v>
                </c:pt>
                <c:pt idx="4">
                  <c:v>144.19999999999999</c:v>
                </c:pt>
                <c:pt idx="5">
                  <c:v>153.30000000000001</c:v>
                </c:pt>
                <c:pt idx="6">
                  <c:v>174.3</c:v>
                </c:pt>
                <c:pt idx="7">
                  <c:v>179.1</c:v>
                </c:pt>
                <c:pt idx="8">
                  <c:v>187.9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7-4C63-8E5A-FC2CEBC4BD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ARRA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27-4C63-8E5A-FC2CEBC4BD8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27-4C63-8E5A-FC2CEBC4BD8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27-4C63-8E5A-FC2CEBC4BD8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27-4C63-8E5A-FC2CEBC4BD8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27-4C63-8E5A-FC2CEBC4BD8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27-4C63-8E5A-FC2CEBC4BD8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27-4C63-8E5A-FC2CEBC4BD8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27-4C63-8E5A-FC2CEBC4BD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 (probable)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45.5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027-4C63-8E5A-FC2CEBC4BD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MOE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27-4C63-8E5A-FC2CEBC4BD8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27-4C63-8E5A-FC2CEBC4BD8C}"/>
                </c:ext>
              </c:extLst>
            </c:dLbl>
            <c:dLbl>
              <c:idx val="2"/>
              <c:layout>
                <c:manualLayout>
                  <c:x val="-1.81832498210451E-3"/>
                  <c:y val="-2.6932104421330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27-4C63-8E5A-FC2CEBC4BD8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027-4C63-8E5A-FC2CEBC4BD8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027-4C63-8E5A-FC2CEBC4BD8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027-4C63-8E5A-FC2CEBC4BD8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027-4C63-8E5A-FC2CEBC4BD8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027-4C63-8E5A-FC2CEBC4BD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 (probable)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12.6</c:v>
                </c:pt>
                <c:pt idx="3">
                  <c:v>20.3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027-4C63-8E5A-FC2CEBC4BD8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One-time State Funds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027-4C63-8E5A-FC2CEBC4BD8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027-4C63-8E5A-FC2CEBC4BD8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027-4C63-8E5A-FC2CEBC4BD8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027-4C63-8E5A-FC2CEBC4BD8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027-4C63-8E5A-FC2CEBC4BD8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027-4C63-8E5A-FC2CEBC4BD8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027-4C63-8E5A-FC2CEBC4BD8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027-4C63-8E5A-FC2CEBC4BD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 (probable)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29.9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4027-4C63-8E5A-FC2CEBC4B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100"/>
        <c:axId val="-2084753856"/>
        <c:axId val="-2084751104"/>
      </c:barChart>
      <c:catAx>
        <c:axId val="-208475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84751104"/>
        <c:crosses val="autoZero"/>
        <c:auto val="1"/>
        <c:lblAlgn val="ctr"/>
        <c:lblOffset val="100"/>
        <c:noMultiLvlLbl val="0"/>
      </c:catAx>
      <c:valAx>
        <c:axId val="-2084751104"/>
        <c:scaling>
          <c:orientation val="minMax"/>
          <c:max val="22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84753856"/>
        <c:crosses val="autoZero"/>
        <c:crossBetween val="between"/>
        <c:majorUnit val="25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aseline="0"/>
              <a:t>The University of Tennessee, Knoxville</a:t>
            </a:r>
          </a:p>
          <a:p>
            <a:pPr>
              <a:defRPr/>
            </a:pPr>
            <a:r>
              <a:rPr lang="en-US" sz="1200" baseline="0"/>
              <a:t>Actual Appropriations Dollars Compared to HEPI and CPI Adjusted Dollars </a:t>
            </a:r>
            <a:r>
              <a:rPr lang="en-US" sz="1200" b="0" i="1" baseline="0"/>
              <a:t>(in $millions)</a:t>
            </a:r>
          </a:p>
          <a:p>
            <a:pPr>
              <a:defRPr/>
            </a:pPr>
            <a:r>
              <a:rPr lang="en-US" sz="1200" b="1" i="0" baseline="0"/>
              <a:t>Excludes ARRA, MOE, and NR11 Funding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505573357952099"/>
          <c:y val="0.153895888013999"/>
          <c:w val="0.81491625521599698"/>
          <c:h val="0.66953805774278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data!$B$5</c:f>
              <c:strCache>
                <c:ptCount val="1"/>
                <c:pt idx="0">
                  <c:v>Current Budget (Base + Non-Recur + Access &amp; Diversity)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data!$A$6:$A$21</c:f>
              <c:strCache>
                <c:ptCount val="16"/>
                <c:pt idx="0">
                  <c:v>FY 00</c:v>
                </c:pt>
                <c:pt idx="1">
                  <c:v>FY 01</c:v>
                </c:pt>
                <c:pt idx="2">
                  <c:v>FY 02</c:v>
                </c:pt>
                <c:pt idx="3">
                  <c:v>FY 03</c:v>
                </c:pt>
                <c:pt idx="4">
                  <c:v>FY 04</c:v>
                </c:pt>
                <c:pt idx="5">
                  <c:v>FY 05</c:v>
                </c:pt>
                <c:pt idx="6">
                  <c:v>FY 06</c:v>
                </c:pt>
                <c:pt idx="7">
                  <c:v>FY 07</c:v>
                </c:pt>
                <c:pt idx="8">
                  <c:v>FY 08</c:v>
                </c:pt>
                <c:pt idx="9">
                  <c:v>FY 09</c:v>
                </c:pt>
                <c:pt idx="10">
                  <c:v>FY 10</c:v>
                </c:pt>
                <c:pt idx="11">
                  <c:v>FY 11 (1)</c:v>
                </c:pt>
                <c:pt idx="12">
                  <c:v>FY 12</c:v>
                </c:pt>
                <c:pt idx="13">
                  <c:v>FY 13</c:v>
                </c:pt>
                <c:pt idx="14">
                  <c:v>FY14</c:v>
                </c:pt>
                <c:pt idx="15">
                  <c:v>FY15(2)</c:v>
                </c:pt>
              </c:strCache>
            </c:strRef>
          </c:cat>
          <c:val>
            <c:numRef>
              <c:f>data!$B$6:$B$21</c:f>
              <c:numCache>
                <c:formatCode>_(* #,##0_);_(* \(#,##0\);_(* "-"_);_(@_)</c:formatCode>
                <c:ptCount val="16"/>
                <c:pt idx="0">
                  <c:v>150779000</c:v>
                </c:pt>
                <c:pt idx="1">
                  <c:v>156151100</c:v>
                </c:pt>
                <c:pt idx="2">
                  <c:v>161307200</c:v>
                </c:pt>
                <c:pt idx="3">
                  <c:v>161302900</c:v>
                </c:pt>
                <c:pt idx="4">
                  <c:v>159267300</c:v>
                </c:pt>
                <c:pt idx="5">
                  <c:v>169086200</c:v>
                </c:pt>
                <c:pt idx="6">
                  <c:v>172117000</c:v>
                </c:pt>
                <c:pt idx="7">
                  <c:v>184467600</c:v>
                </c:pt>
                <c:pt idx="8">
                  <c:v>198919700</c:v>
                </c:pt>
                <c:pt idx="9">
                  <c:v>183109300</c:v>
                </c:pt>
                <c:pt idx="10">
                  <c:v>168020900</c:v>
                </c:pt>
                <c:pt idx="11">
                  <c:v>173486149</c:v>
                </c:pt>
                <c:pt idx="12">
                  <c:v>147947704</c:v>
                </c:pt>
                <c:pt idx="13">
                  <c:v>156439550</c:v>
                </c:pt>
                <c:pt idx="14">
                  <c:v>177568343</c:v>
                </c:pt>
                <c:pt idx="15">
                  <c:v>182317943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3-4A07-9572-FFC0EA7D5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4632400"/>
        <c:axId val="-2084629232"/>
      </c:barChart>
      <c:lineChart>
        <c:grouping val="standard"/>
        <c:varyColors val="0"/>
        <c:ser>
          <c:idx val="2"/>
          <c:order val="1"/>
          <c:tx>
            <c:strRef>
              <c:f>data!$C$5</c:f>
              <c:strCache>
                <c:ptCount val="1"/>
                <c:pt idx="0">
                  <c:v>HEPI Adjusted Base Appropriations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D3-4A07-9572-FFC0EA7D5A0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data!$A$6:$A$21</c:f>
              <c:strCache>
                <c:ptCount val="16"/>
                <c:pt idx="0">
                  <c:v>FY 00</c:v>
                </c:pt>
                <c:pt idx="1">
                  <c:v>FY 01</c:v>
                </c:pt>
                <c:pt idx="2">
                  <c:v>FY 02</c:v>
                </c:pt>
                <c:pt idx="3">
                  <c:v>FY 03</c:v>
                </c:pt>
                <c:pt idx="4">
                  <c:v>FY 04</c:v>
                </c:pt>
                <c:pt idx="5">
                  <c:v>FY 05</c:v>
                </c:pt>
                <c:pt idx="6">
                  <c:v>FY 06</c:v>
                </c:pt>
                <c:pt idx="7">
                  <c:v>FY 07</c:v>
                </c:pt>
                <c:pt idx="8">
                  <c:v>FY 08</c:v>
                </c:pt>
                <c:pt idx="9">
                  <c:v>FY 09</c:v>
                </c:pt>
                <c:pt idx="10">
                  <c:v>FY 10</c:v>
                </c:pt>
                <c:pt idx="11">
                  <c:v>FY 11 (1)</c:v>
                </c:pt>
                <c:pt idx="12">
                  <c:v>FY 12</c:v>
                </c:pt>
                <c:pt idx="13">
                  <c:v>FY 13</c:v>
                </c:pt>
                <c:pt idx="14">
                  <c:v>FY14</c:v>
                </c:pt>
                <c:pt idx="15">
                  <c:v>FY15(2)</c:v>
                </c:pt>
              </c:strCache>
            </c:strRef>
          </c:cat>
          <c:val>
            <c:numRef>
              <c:f>data!$C$6:$C$21</c:f>
              <c:numCache>
                <c:formatCode>_(* #,##0_);_(* \(#,##0\);_(* "-"_);_(@_)</c:formatCode>
                <c:ptCount val="16"/>
                <c:pt idx="0">
                  <c:v>150779000</c:v>
                </c:pt>
                <c:pt idx="1">
                  <c:v>148343545</c:v>
                </c:pt>
                <c:pt idx="2">
                  <c:v>148402624</c:v>
                </c:pt>
                <c:pt idx="3">
                  <c:v>143559581</c:v>
                </c:pt>
                <c:pt idx="4">
                  <c:v>135377205</c:v>
                </c:pt>
                <c:pt idx="5">
                  <c:v>138650684</c:v>
                </c:pt>
                <c:pt idx="6">
                  <c:v>134251260</c:v>
                </c:pt>
                <c:pt idx="7">
                  <c:v>140195376</c:v>
                </c:pt>
                <c:pt idx="8">
                  <c:v>145211381</c:v>
                </c:pt>
                <c:pt idx="9">
                  <c:v>128176510</c:v>
                </c:pt>
                <c:pt idx="10">
                  <c:v>117614630</c:v>
                </c:pt>
                <c:pt idx="11">
                  <c:v>117970581.31999999</c:v>
                </c:pt>
                <c:pt idx="12">
                  <c:v>99124961.680000007</c:v>
                </c:pt>
                <c:pt idx="13">
                  <c:v>103250103</c:v>
                </c:pt>
                <c:pt idx="14">
                  <c:v>113643739.52</c:v>
                </c:pt>
                <c:pt idx="15">
                  <c:v>114860304.09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D3-4A07-9572-FFC0EA7D5A02}"/>
            </c:ext>
          </c:extLst>
        </c:ser>
        <c:ser>
          <c:idx val="3"/>
          <c:order val="2"/>
          <c:tx>
            <c:strRef>
              <c:f>data!$D$5</c:f>
              <c:strCache>
                <c:ptCount val="1"/>
                <c:pt idx="0">
                  <c:v>CPI Adjusted Base Appropriations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0012004801920799E-2"/>
                  <c:y val="-8.62072853519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D3-4A07-9572-FFC0EA7D5A02}"/>
                </c:ext>
              </c:extLst>
            </c:dLbl>
            <c:dLbl>
              <c:idx val="1"/>
              <c:layout>
                <c:manualLayout>
                  <c:x val="-2.8303053504866501E-2"/>
                  <c:y val="-1.9729221347331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D3-4A07-9572-FFC0EA7D5A02}"/>
                </c:ext>
              </c:extLst>
            </c:dLbl>
            <c:dLbl>
              <c:idx val="2"/>
              <c:layout>
                <c:manualLayout>
                  <c:x val="-3.1679469688137799E-2"/>
                  <c:y val="-1.666666666666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D3-4A07-9572-FFC0EA7D5A02}"/>
                </c:ext>
              </c:extLst>
            </c:dLbl>
            <c:dLbl>
              <c:idx val="3"/>
              <c:layout>
                <c:manualLayout>
                  <c:x val="-2.8344671201814099E-2"/>
                  <c:y val="-1.302668694242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D3-4A07-9572-FFC0EA7D5A02}"/>
                </c:ext>
              </c:extLst>
            </c:dLbl>
            <c:dLbl>
              <c:idx val="4"/>
              <c:layout>
                <c:manualLayout>
                  <c:x val="-3.0012004801920799E-2"/>
                  <c:y val="-2.241314904744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D3-4A07-9572-FFC0EA7D5A02}"/>
                </c:ext>
              </c:extLst>
            </c:dLbl>
            <c:dLbl>
              <c:idx val="5"/>
              <c:layout>
                <c:manualLayout>
                  <c:x val="-3.0012004801920799E-2"/>
                  <c:y val="-1.58043094818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D3-4A07-9572-FFC0EA7D5A02}"/>
                </c:ext>
              </c:extLst>
            </c:dLbl>
            <c:dLbl>
              <c:idx val="6"/>
              <c:layout>
                <c:manualLayout>
                  <c:x val="-3.1679338402027399E-2"/>
                  <c:y val="-1.9922799153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D3-4A07-9572-FFC0EA7D5A02}"/>
                </c:ext>
              </c:extLst>
            </c:dLbl>
            <c:dLbl>
              <c:idx val="7"/>
              <c:layout>
                <c:manualLayout>
                  <c:x val="-2.8344671201814099E-2"/>
                  <c:y val="-2.241314904744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D3-4A07-9572-FFC0EA7D5A02}"/>
                </c:ext>
              </c:extLst>
            </c:dLbl>
            <c:dLbl>
              <c:idx val="8"/>
              <c:layout>
                <c:manualLayout>
                  <c:x val="-2.6677337601707402E-2"/>
                  <c:y val="-2.241314904744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D3-4A07-9572-FFC0EA7D5A02}"/>
                </c:ext>
              </c:extLst>
            </c:dLbl>
            <c:dLbl>
              <c:idx val="9"/>
              <c:layout>
                <c:manualLayout>
                  <c:x val="-3.1679338402027503E-2"/>
                  <c:y val="-3.7355248412402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8D3-4A07-9572-FFC0EA7D5A02}"/>
                </c:ext>
              </c:extLst>
            </c:dLbl>
            <c:dLbl>
              <c:idx val="10"/>
              <c:layout>
                <c:manualLayout>
                  <c:x val="-2.8344671201814099E-2"/>
                  <c:y val="-2.854352768847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8D3-4A07-9572-FFC0EA7D5A02}"/>
                </c:ext>
              </c:extLst>
            </c:dLbl>
            <c:dLbl>
              <c:idx val="11"/>
              <c:layout>
                <c:manualLayout>
                  <c:x val="-2.6677337601707402E-2"/>
                  <c:y val="-1.743244925912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8D3-4A07-9572-FFC0EA7D5A02}"/>
                </c:ext>
              </c:extLst>
            </c:dLbl>
            <c:dLbl>
              <c:idx val="12"/>
              <c:layout>
                <c:manualLayout>
                  <c:x val="-2.5010004001600802E-2"/>
                  <c:y val="-2.98841987299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8D3-4A07-9572-FFC0EA7D5A02}"/>
                </c:ext>
              </c:extLst>
            </c:dLbl>
            <c:dLbl>
              <c:idx val="13"/>
              <c:layout>
                <c:manualLayout>
                  <c:x val="-3.16793384020276E-2"/>
                  <c:y val="-2.98841987299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8D3-4A07-9572-FFC0EA7D5A02}"/>
                </c:ext>
              </c:extLst>
            </c:dLbl>
            <c:dLbl>
              <c:idx val="14"/>
              <c:layout>
                <c:manualLayout>
                  <c:x val="-2.8344671201814099E-2"/>
                  <c:y val="-2.4903498941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8D3-4A07-9572-FFC0EA7D5A0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data!$A$6:$A$21</c:f>
              <c:strCache>
                <c:ptCount val="16"/>
                <c:pt idx="0">
                  <c:v>FY 00</c:v>
                </c:pt>
                <c:pt idx="1">
                  <c:v>FY 01</c:v>
                </c:pt>
                <c:pt idx="2">
                  <c:v>FY 02</c:v>
                </c:pt>
                <c:pt idx="3">
                  <c:v>FY 03</c:v>
                </c:pt>
                <c:pt idx="4">
                  <c:v>FY 04</c:v>
                </c:pt>
                <c:pt idx="5">
                  <c:v>FY 05</c:v>
                </c:pt>
                <c:pt idx="6">
                  <c:v>FY 06</c:v>
                </c:pt>
                <c:pt idx="7">
                  <c:v>FY 07</c:v>
                </c:pt>
                <c:pt idx="8">
                  <c:v>FY 08</c:v>
                </c:pt>
                <c:pt idx="9">
                  <c:v>FY 09</c:v>
                </c:pt>
                <c:pt idx="10">
                  <c:v>FY 10</c:v>
                </c:pt>
                <c:pt idx="11">
                  <c:v>FY 11 (1)</c:v>
                </c:pt>
                <c:pt idx="12">
                  <c:v>FY 12</c:v>
                </c:pt>
                <c:pt idx="13">
                  <c:v>FY 13</c:v>
                </c:pt>
                <c:pt idx="14">
                  <c:v>FY14</c:v>
                </c:pt>
                <c:pt idx="15">
                  <c:v>FY15(2)</c:v>
                </c:pt>
              </c:strCache>
            </c:strRef>
          </c:cat>
          <c:val>
            <c:numRef>
              <c:f>data!$D$6:$D$21</c:f>
              <c:numCache>
                <c:formatCode>_(* #,##0_);_(* \(#,##0\);_(* "-"_);_(@_)</c:formatCode>
                <c:ptCount val="16"/>
                <c:pt idx="0">
                  <c:v>150779000</c:v>
                </c:pt>
                <c:pt idx="1">
                  <c:v>151466567</c:v>
                </c:pt>
                <c:pt idx="2">
                  <c:v>153241840</c:v>
                </c:pt>
                <c:pt idx="3">
                  <c:v>150011697</c:v>
                </c:pt>
                <c:pt idx="4">
                  <c:v>144933243</c:v>
                </c:pt>
                <c:pt idx="5">
                  <c:v>148795856</c:v>
                </c:pt>
                <c:pt idx="6">
                  <c:v>146299450</c:v>
                </c:pt>
                <c:pt idx="7">
                  <c:v>153108108</c:v>
                </c:pt>
                <c:pt idx="8">
                  <c:v>159135760</c:v>
                </c:pt>
                <c:pt idx="9">
                  <c:v>144656347</c:v>
                </c:pt>
                <c:pt idx="10">
                  <c:v>131056302</c:v>
                </c:pt>
                <c:pt idx="11">
                  <c:v>133584334.73</c:v>
                </c:pt>
                <c:pt idx="12">
                  <c:v>109481300.95999999</c:v>
                </c:pt>
                <c:pt idx="13">
                  <c:v>114200871.5</c:v>
                </c:pt>
                <c:pt idx="14">
                  <c:v>127849206.95999999</c:v>
                </c:pt>
                <c:pt idx="15">
                  <c:v>129445739.53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8D3-4A07-9572-FFC0EA7D5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4632400"/>
        <c:axId val="-2084629232"/>
      </c:lineChart>
      <c:catAx>
        <c:axId val="-208463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84629232"/>
        <c:crosses val="autoZero"/>
        <c:auto val="1"/>
        <c:lblAlgn val="ctr"/>
        <c:lblOffset val="100"/>
        <c:noMultiLvlLbl val="0"/>
      </c:catAx>
      <c:valAx>
        <c:axId val="-2084629232"/>
        <c:scaling>
          <c:orientation val="minMax"/>
          <c:max val="200000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-2084632400"/>
        <c:crosses val="autoZero"/>
        <c:crossBetween val="between"/>
        <c:majorUnit val="25000000"/>
        <c:dispUnits>
          <c:builtInUnit val="millions"/>
          <c:dispUnitsLbl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5799725541901"/>
          <c:y val="8.5645933014353998E-2"/>
          <c:w val="0.82086467617943704"/>
          <c:h val="0.7004773386580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Outlay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Sheet1!$B$2:$B$18</c:f>
              <c:numCache>
                <c:formatCode>_(* #,##0.00_);_(* \(#,##0.00\);_(* "-"??_);_(@_)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30.4</c:v>
                </c:pt>
                <c:pt idx="5">
                  <c:v>56.6</c:v>
                </c:pt>
                <c:pt idx="6">
                  <c:v>45.575000000000003</c:v>
                </c:pt>
                <c:pt idx="7">
                  <c:v>65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75.25</c:v>
                </c:pt>
                <c:pt idx="13">
                  <c:v>24</c:v>
                </c:pt>
                <c:pt idx="14">
                  <c:v>0</c:v>
                </c:pt>
                <c:pt idx="15">
                  <c:v>75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9-4CBA-ACF9-A0C598A337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Maintenance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Sheet1!$C$2:$C$18</c:f>
              <c:numCache>
                <c:formatCode>_(* #,##0.00_);_(* \(#,##0.00\);_(* "-"??_);_(@_)</c:formatCode>
                <c:ptCount val="17"/>
                <c:pt idx="0">
                  <c:v>3.1749999999999998</c:v>
                </c:pt>
                <c:pt idx="1">
                  <c:v>1.85</c:v>
                </c:pt>
                <c:pt idx="2">
                  <c:v>6.22</c:v>
                </c:pt>
                <c:pt idx="3">
                  <c:v>2.2999999999999998</c:v>
                </c:pt>
                <c:pt idx="4">
                  <c:v>12.34</c:v>
                </c:pt>
                <c:pt idx="5">
                  <c:v>7.2</c:v>
                </c:pt>
                <c:pt idx="6">
                  <c:v>3.75</c:v>
                </c:pt>
                <c:pt idx="7">
                  <c:v>7.8</c:v>
                </c:pt>
                <c:pt idx="8">
                  <c:v>0</c:v>
                </c:pt>
                <c:pt idx="9">
                  <c:v>3.5</c:v>
                </c:pt>
                <c:pt idx="10">
                  <c:v>8</c:v>
                </c:pt>
                <c:pt idx="11">
                  <c:v>4.8</c:v>
                </c:pt>
                <c:pt idx="12">
                  <c:v>11</c:v>
                </c:pt>
                <c:pt idx="13">
                  <c:v>6</c:v>
                </c:pt>
                <c:pt idx="14">
                  <c:v>14</c:v>
                </c:pt>
                <c:pt idx="15">
                  <c:v>3.8</c:v>
                </c:pt>
                <c:pt idx="16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C9-4CBA-ACF9-A0C598A33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"/>
        <c:axId val="-2102974960"/>
        <c:axId val="-2130588336"/>
      </c:barChart>
      <c:catAx>
        <c:axId val="-210297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-2130588336"/>
        <c:crosses val="autoZero"/>
        <c:auto val="1"/>
        <c:lblAlgn val="ctr"/>
        <c:lblOffset val="100"/>
        <c:noMultiLvlLbl val="0"/>
      </c:catAx>
      <c:valAx>
        <c:axId val="-2130588336"/>
        <c:scaling>
          <c:orientation val="minMax"/>
          <c:max val="95"/>
          <c:min val="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029749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 rot="-5400000" vert="horz"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33332793610601"/>
          <c:y val="5.2629513229415101E-2"/>
          <c:w val="0.54714169522771605"/>
          <c:h val="0.820712595996442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TotalState</c:v>
                </c:pt>
              </c:strCache>
            </c:strRef>
          </c:tx>
          <c:dLbls>
            <c:dLbl>
              <c:idx val="0"/>
              <c:layout>
                <c:manualLayout>
                  <c:x val="-0.143274240600372"/>
                  <c:y val="-0.207290920837239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F0-4A81-9FD4-3C20D44A10CE}"/>
                </c:ext>
              </c:extLst>
            </c:dLbl>
            <c:dLbl>
              <c:idx val="1"/>
              <c:layout>
                <c:manualLayout>
                  <c:x val="2.29730183096842E-2"/>
                  <c:y val="0.138396148969965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F0-4A81-9FD4-3C20D44A10C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F0-4A81-9FD4-3C20D44A10C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F0-4A81-9FD4-3C20D44A10CE}"/>
                </c:ext>
              </c:extLst>
            </c:dLbl>
            <c:dLbl>
              <c:idx val="4"/>
              <c:layout>
                <c:manualLayout>
                  <c:x val="-3.1262641656173401E-2"/>
                  <c:y val="-7.46081693520573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F0-4A81-9FD4-3C20D44A10CE}"/>
                </c:ext>
              </c:extLst>
            </c:dLbl>
            <c:dLbl>
              <c:idx val="5"/>
              <c:layout>
                <c:manualLayout>
                  <c:x val="-3.1587382041973297E-2"/>
                  <c:y val="-0.170156654539096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F0-4A81-9FD4-3C20D44A10CE}"/>
                </c:ext>
              </c:extLst>
            </c:dLbl>
            <c:dLbl>
              <c:idx val="7"/>
              <c:layout>
                <c:manualLayout>
                  <c:x val="5.7299255843222097E-2"/>
                  <c:y val="6.1690314620604599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F0-4A81-9FD4-3C20D44A10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Education</c:v>
                </c:pt>
                <c:pt idx="1">
                  <c:v>Resources &amp; Regulation</c:v>
                </c:pt>
                <c:pt idx="2">
                  <c:v>Cities &amp; Counties</c:v>
                </c:pt>
                <c:pt idx="3">
                  <c:v>Transportation</c:v>
                </c:pt>
                <c:pt idx="4">
                  <c:v>Law, Safety&amp; Correction</c:v>
                </c:pt>
                <c:pt idx="5">
                  <c:v>General Government</c:v>
                </c:pt>
                <c:pt idx="6">
                  <c:v>Health &amp; Social Services</c:v>
                </c:pt>
                <c:pt idx="7">
                  <c:v>Business &amp; Economic Development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0.48</c:v>
                </c:pt>
                <c:pt idx="1">
                  <c:v>0.04</c:v>
                </c:pt>
                <c:pt idx="2">
                  <c:v>0</c:v>
                </c:pt>
                <c:pt idx="3">
                  <c:v>0</c:v>
                </c:pt>
                <c:pt idx="4">
                  <c:v>0.11</c:v>
                </c:pt>
                <c:pt idx="5">
                  <c:v>0.03</c:v>
                </c:pt>
                <c:pt idx="6">
                  <c:v>0.32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CF0-4A81-9FD4-3C20D44A1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7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47317851976099E-2"/>
          <c:y val="4.5767014507288199E-2"/>
          <c:w val="0.73565921410321999"/>
          <c:h val="0.789995817699236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TotalState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7EB0-4916-ADB8-483C0BD0F68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EB0-4916-ADB8-483C0BD0F681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EB0-4916-ADB8-483C0BD0F681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EB0-4916-ADB8-483C0BD0F681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EB0-4916-ADB8-483C0BD0F681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7EB0-4916-ADB8-483C0BD0F681}"/>
              </c:ext>
            </c:extLst>
          </c:dPt>
          <c:dLbls>
            <c:dLbl>
              <c:idx val="0"/>
              <c:layout>
                <c:manualLayout>
                  <c:x val="-0.24590088044491501"/>
                  <c:y val="-0.268440758304081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47770709450702"/>
                      <c:h val="0.2113285775422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B0-4916-ADB8-483C0BD0F68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B0-4916-ADB8-483C0BD0F68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B0-4916-ADB8-483C0BD0F68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B0-4916-ADB8-483C0BD0F68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B0-4916-ADB8-483C0BD0F68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B0-4916-ADB8-483C0BD0F68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B0-4916-ADB8-483C0BD0F68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B0-4916-ADB8-483C0BD0F6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Education</c:v>
                </c:pt>
                <c:pt idx="1">
                  <c:v>Resources &amp; Regulation</c:v>
                </c:pt>
                <c:pt idx="2">
                  <c:v>Cities &amp; Counties</c:v>
                </c:pt>
                <c:pt idx="3">
                  <c:v>Transportation</c:v>
                </c:pt>
                <c:pt idx="4">
                  <c:v>Law, Safety&amp; Correction</c:v>
                </c:pt>
                <c:pt idx="5">
                  <c:v>General Government</c:v>
                </c:pt>
                <c:pt idx="6">
                  <c:v>Health &amp; Social Services</c:v>
                </c:pt>
                <c:pt idx="7">
                  <c:v>Business &amp; Economic Development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0.48</c:v>
                </c:pt>
                <c:pt idx="1">
                  <c:v>0.04</c:v>
                </c:pt>
                <c:pt idx="2">
                  <c:v>0</c:v>
                </c:pt>
                <c:pt idx="3">
                  <c:v>0</c:v>
                </c:pt>
                <c:pt idx="4">
                  <c:v>0.11</c:v>
                </c:pt>
                <c:pt idx="5">
                  <c:v>0.03</c:v>
                </c:pt>
                <c:pt idx="6">
                  <c:v>0.32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EB0-4916-ADB8-483C0BD0F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7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"/>
          <c:y val="0.06"/>
          <c:w val="0.57999999999999996"/>
          <c:h val="0.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0.14737335958005199"/>
                  <c:y val="-0.19683149606299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59-43D6-A303-E71DF0C6C7FD}"/>
                </c:ext>
              </c:extLst>
            </c:dLbl>
            <c:dLbl>
              <c:idx val="1"/>
              <c:layout>
                <c:manualLayout>
                  <c:x val="0.156135150420501"/>
                  <c:y val="0.18252229819864699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59-43D6-A303-E71DF0C6C7FD}"/>
                </c:ext>
              </c:extLst>
            </c:dLbl>
            <c:dLbl>
              <c:idx val="2"/>
              <c:layout>
                <c:manualLayout>
                  <c:x val="-6.1994061770211703E-2"/>
                  <c:y val="0.1233955360113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59-43D6-A303-E71DF0C6C7FD}"/>
                </c:ext>
              </c:extLst>
            </c:dLbl>
            <c:dLbl>
              <c:idx val="3"/>
              <c:layout>
                <c:manualLayout>
                  <c:x val="-0.208799384223533"/>
                  <c:y val="0.11188209034171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59-43D6-A303-E71DF0C6C7FD}"/>
                </c:ext>
              </c:extLst>
            </c:dLbl>
            <c:dLbl>
              <c:idx val="4"/>
              <c:layout>
                <c:manualLayout>
                  <c:x val="7.9275151914632802E-2"/>
                  <c:y val="-0.10797395113258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59-43D6-A303-E71DF0C6C7FD}"/>
                </c:ext>
              </c:extLst>
            </c:dLbl>
            <c:dLbl>
              <c:idx val="5"/>
              <c:layout>
                <c:manualLayout>
                  <c:x val="1.9657676614329801E-2"/>
                  <c:y val="0.1174707233425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59-43D6-A303-E71DF0C6C7FD}"/>
                </c:ext>
              </c:extLst>
            </c:dLbl>
            <c:dLbl>
              <c:idx val="6"/>
              <c:layout>
                <c:manualLayout>
                  <c:x val="-0.15493499043513001"/>
                  <c:y val="-0.194913209211161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59-43D6-A303-E71DF0C6C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Tuition &amp; Fees</c:v>
                </c:pt>
                <c:pt idx="1">
                  <c:v>Appropriations</c:v>
                </c:pt>
                <c:pt idx="2">
                  <c:v>Capital</c:v>
                </c:pt>
                <c:pt idx="3">
                  <c:v>Grants &amp; Contracts</c:v>
                </c:pt>
                <c:pt idx="4">
                  <c:v>Sales &amp; Services</c:v>
                </c:pt>
                <c:pt idx="5">
                  <c:v>Other</c:v>
                </c:pt>
                <c:pt idx="6">
                  <c:v>Auxiliaries</c:v>
                </c:pt>
              </c:strCache>
            </c:strRef>
          </c:cat>
          <c:val>
            <c:numRef>
              <c:f>Sheet1!$B$2:$B$8</c:f>
              <c:numCache>
                <c:formatCode>_("$"* #,##0_);_("$"* \(#,##0\);_("$"* "-"??_);_(@_)</c:formatCode>
                <c:ptCount val="7"/>
                <c:pt idx="0">
                  <c:v>387</c:v>
                </c:pt>
                <c:pt idx="1">
                  <c:v>202</c:v>
                </c:pt>
                <c:pt idx="2">
                  <c:v>170</c:v>
                </c:pt>
                <c:pt idx="3">
                  <c:v>223</c:v>
                </c:pt>
                <c:pt idx="4">
                  <c:v>5</c:v>
                </c:pt>
                <c:pt idx="5">
                  <c:v>42</c:v>
                </c:pt>
                <c:pt idx="6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359-43D6-A303-E71DF0C6C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61616161616199"/>
          <c:y val="4.6875E-2"/>
          <c:w val="0.52188552188552195"/>
          <c:h val="0.807291666666666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1903762029746299"/>
                  <c:y val="-3.1217191601049898E-3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86-40B0-945A-D974E632FD19}"/>
                </c:ext>
              </c:extLst>
            </c:dLbl>
            <c:dLbl>
              <c:idx val="1"/>
              <c:layout>
                <c:manualLayout>
                  <c:x val="5.1145443940719501E-2"/>
                  <c:y val="-1.1653748359580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6-40B0-945A-D974E632FD19}"/>
                </c:ext>
              </c:extLst>
            </c:dLbl>
            <c:dLbl>
              <c:idx val="2"/>
              <c:layout>
                <c:manualLayout>
                  <c:x val="3.7886476311673203E-2"/>
                  <c:y val="-1.562500000000000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86-40B0-945A-D974E632FD19}"/>
                </c:ext>
              </c:extLst>
            </c:dLbl>
            <c:dLbl>
              <c:idx val="3"/>
              <c:layout>
                <c:manualLayout>
                  <c:x val="3.7300564702139501E-2"/>
                  <c:y val="2.135416666666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6-40B0-945A-D974E632FD19}"/>
                </c:ext>
              </c:extLst>
            </c:dLbl>
            <c:dLbl>
              <c:idx val="4"/>
              <c:layout>
                <c:manualLayout>
                  <c:x val="0.21391951006124199"/>
                  <c:y val="0.15034161745406799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86-40B0-945A-D974E632FD19}"/>
                </c:ext>
              </c:extLst>
            </c:dLbl>
            <c:dLbl>
              <c:idx val="5"/>
              <c:layout>
                <c:manualLayout>
                  <c:x val="7.2358426787560604E-2"/>
                  <c:y val="2.997846948818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6-40B0-945A-D974E632F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Residence Halls</c:v>
                </c:pt>
                <c:pt idx="1">
                  <c:v>Dining</c:v>
                </c:pt>
                <c:pt idx="2">
                  <c:v>Vol Shop</c:v>
                </c:pt>
                <c:pt idx="3">
                  <c:v>Parking</c:v>
                </c:pt>
                <c:pt idx="4">
                  <c:v>Athletics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_-"$"* #,##0_-;\-"$"* #,##0_-;_-"$"* "-"??_-;_-@_-</c:formatCode>
                <c:ptCount val="6"/>
                <c:pt idx="0">
                  <c:v>44</c:v>
                </c:pt>
                <c:pt idx="1">
                  <c:v>5</c:v>
                </c:pt>
                <c:pt idx="2">
                  <c:v>23</c:v>
                </c:pt>
                <c:pt idx="3">
                  <c:v>10</c:v>
                </c:pt>
                <c:pt idx="4">
                  <c:v>119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86-40B0-945A-D974E632F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7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3668197725284301"/>
                  <c:y val="-2.46620036857095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DD-4B39-AFFF-F39386ED6ED1}"/>
                </c:ext>
              </c:extLst>
            </c:dLbl>
            <c:dLbl>
              <c:idx val="1"/>
              <c:layout>
                <c:manualLayout>
                  <c:x val="0.13111309328521401"/>
                  <c:y val="-0.1976664851733959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DD-4B39-AFFF-F39386ED6ED1}"/>
                </c:ext>
              </c:extLst>
            </c:dLbl>
            <c:dLbl>
              <c:idx val="2"/>
              <c:layout>
                <c:manualLayout>
                  <c:x val="0.177903406605424"/>
                  <c:y val="3.67058971351984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DD-4B39-AFFF-F39386ED6E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Unresticted E&amp;G</c:v>
                </c:pt>
                <c:pt idx="1">
                  <c:v>Restricted</c:v>
                </c:pt>
                <c:pt idx="2">
                  <c:v>Auxiliaries</c:v>
                </c:pt>
                <c:pt idx="3">
                  <c:v>Capital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618</c:v>
                </c:pt>
                <c:pt idx="1">
                  <c:v>241</c:v>
                </c:pt>
                <c:pt idx="2">
                  <c:v>204</c:v>
                </c:pt>
                <c:pt idx="3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DD-4B39-AFFF-F39386ED6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39682539682499"/>
          <c:y val="0.126785714285714"/>
          <c:w val="0.50396825396825395"/>
          <c:h val="0.755952380952381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0.163153392943099"/>
                  <c:y val="0.174664256416876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4A-446E-99C8-2097BF101016}"/>
                </c:ext>
              </c:extLst>
            </c:dLbl>
            <c:dLbl>
              <c:idx val="1"/>
              <c:layout>
                <c:manualLayout>
                  <c:x val="5.2614014819131402E-2"/>
                  <c:y val="-3.689169232552919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4A-446E-99C8-2097BF101016}"/>
                </c:ext>
              </c:extLst>
            </c:dLbl>
            <c:dLbl>
              <c:idx val="2"/>
              <c:layout>
                <c:manualLayout>
                  <c:x val="0.11032170978627701"/>
                  <c:y val="2.402576322696510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4A-446E-99C8-2097BF101016}"/>
                </c:ext>
              </c:extLst>
            </c:dLbl>
            <c:dLbl>
              <c:idx val="3"/>
              <c:layout>
                <c:manualLayout>
                  <c:x val="-0.17693866174346201"/>
                  <c:y val="7.8804438330605006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4A-446E-99C8-2097BF101016}"/>
                </c:ext>
              </c:extLst>
            </c:dLbl>
            <c:dLbl>
              <c:idx val="4"/>
              <c:layout>
                <c:manualLayout>
                  <c:x val="-0.17623499928461001"/>
                  <c:y val="-0.11091289741081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4A-446E-99C8-2097BF101016}"/>
                </c:ext>
              </c:extLst>
            </c:dLbl>
            <c:dLbl>
              <c:idx val="5"/>
              <c:layout>
                <c:manualLayout>
                  <c:x val="0.18845669291338599"/>
                  <c:y val="-0.13304841828981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4A-446E-99C8-2097BF101016}"/>
                </c:ext>
              </c:extLst>
            </c:dLbl>
            <c:dLbl>
              <c:idx val="6"/>
              <c:layout>
                <c:manualLayout>
                  <c:x val="0.160816272965879"/>
                  <c:y val="-3.0103950821936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4A-446E-99C8-2097BF101016}"/>
                </c:ext>
              </c:extLst>
            </c:dLbl>
            <c:dLbl>
              <c:idx val="7"/>
              <c:layout>
                <c:manualLayout>
                  <c:x val="6.09763779527559E-2"/>
                  <c:y val="1.732456140350880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4A-446E-99C8-2097BF101016}"/>
                </c:ext>
              </c:extLst>
            </c:dLbl>
            <c:dLbl>
              <c:idx val="8"/>
              <c:layout>
                <c:manualLayout>
                  <c:x val="-2.6878827646544201E-2"/>
                  <c:y val="3.0786276715410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4A-446E-99C8-2097BF101016}"/>
                </c:ext>
              </c:extLst>
            </c:dLbl>
            <c:dLbl>
              <c:idx val="9"/>
              <c:layout>
                <c:manualLayout>
                  <c:x val="0.184987387501964"/>
                  <c:y val="-0.15492245991663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4A-446E-99C8-2097BF101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Instruction</c:v>
                </c:pt>
                <c:pt idx="1">
                  <c:v>Acad Support</c:v>
                </c:pt>
                <c:pt idx="2">
                  <c:v>Student Services</c:v>
                </c:pt>
                <c:pt idx="3">
                  <c:v>Schol &amp; Fellow</c:v>
                </c:pt>
                <c:pt idx="4">
                  <c:v>Research</c:v>
                </c:pt>
                <c:pt idx="5">
                  <c:v>Public Service</c:v>
                </c:pt>
                <c:pt idx="6">
                  <c:v>Inst. Support</c:v>
                </c:pt>
                <c:pt idx="7">
                  <c:v>O&amp;M</c:v>
                </c:pt>
                <c:pt idx="8">
                  <c:v>Transfers</c:v>
                </c:pt>
                <c:pt idx="9">
                  <c:v>Auxiliaries</c:v>
                </c:pt>
              </c:strCache>
            </c:strRef>
          </c:cat>
          <c:val>
            <c:numRef>
              <c:f>Sheet1!$B$2:$B$11</c:f>
              <c:numCache>
                <c:formatCode>_-"$"* #,##0.0_-;\-"$"* #,##0.0_-;_-"$"* "-"??_-;_-@_-</c:formatCode>
                <c:ptCount val="10"/>
                <c:pt idx="0">
                  <c:v>287.2</c:v>
                </c:pt>
                <c:pt idx="1">
                  <c:v>76.8</c:v>
                </c:pt>
                <c:pt idx="2">
                  <c:v>43.4</c:v>
                </c:pt>
                <c:pt idx="3">
                  <c:v>164.3</c:v>
                </c:pt>
                <c:pt idx="4">
                  <c:v>125.5</c:v>
                </c:pt>
                <c:pt idx="5">
                  <c:v>30.3</c:v>
                </c:pt>
                <c:pt idx="6">
                  <c:v>47.5</c:v>
                </c:pt>
                <c:pt idx="7">
                  <c:v>71.5</c:v>
                </c:pt>
                <c:pt idx="8">
                  <c:v>12.7</c:v>
                </c:pt>
                <c:pt idx="9">
                  <c:v>203.5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4A-446E-99C8-2097BF101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7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769421870395"/>
          <c:y val="4.6833555816408703E-2"/>
          <c:w val="0.53604404395974603"/>
          <c:h val="0.804066150581725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85B-4D1F-B8E5-3D17F7F3C2C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85B-4D1F-B8E5-3D17F7F3C2C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85B-4D1F-B8E5-3D17F7F3C2CD}"/>
              </c:ext>
            </c:extLst>
          </c:dPt>
          <c:dLbls>
            <c:dLbl>
              <c:idx val="0"/>
              <c:layout>
                <c:manualLayout>
                  <c:x val="-0.18629900206324501"/>
                  <c:y val="0.2101809771128229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5B-4D1F-B8E5-3D17F7F3C2CD}"/>
                </c:ext>
              </c:extLst>
            </c:dLbl>
            <c:dLbl>
              <c:idx val="1"/>
              <c:layout>
                <c:manualLayout>
                  <c:x val="0.20580740241694401"/>
                  <c:y val="-0.2584012230410990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5B-4D1F-B8E5-3D17F7F3C2CD}"/>
                </c:ext>
              </c:extLst>
            </c:dLbl>
            <c:dLbl>
              <c:idx val="2"/>
              <c:layout>
                <c:manualLayout>
                  <c:x val="-6.6739862731062402E-2"/>
                  <c:y val="5.213904292170649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5B-4D1F-B8E5-3D17F7F3C2C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Tuition &amp; Fees</c:v>
                </c:pt>
                <c:pt idx="1">
                  <c:v>Appropriations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_("$"* #,##0.0_);_("$"* \(#,##0.0\);_("$"* "-"??_);_(@_)</c:formatCode>
                <c:ptCount val="3"/>
                <c:pt idx="0">
                  <c:v>184.5</c:v>
                </c:pt>
                <c:pt idx="1">
                  <c:v>172.1</c:v>
                </c:pt>
                <c:pt idx="2">
                  <c:v>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5B-4D1F-B8E5-3D17F7F3C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6"/>
      </c:pieChart>
    </c:plotArea>
    <c:legend>
      <c:legendPos val="b"/>
      <c:layout>
        <c:manualLayout>
          <c:xMode val="edge"/>
          <c:yMode val="edge"/>
          <c:x val="8.9010905722346198E-2"/>
          <c:y val="0.88403405238473698"/>
          <c:w val="0.78989262705798102"/>
          <c:h val="9.992316517781429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769421870395"/>
          <c:y val="4.6833555816408703E-2"/>
          <c:w val="0.53604404395974603"/>
          <c:h val="0.804066150581725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27E-4D88-A86F-35760124052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27E-4D88-A86F-35760124052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27E-4D88-A86F-357601240522}"/>
              </c:ext>
            </c:extLst>
          </c:dPt>
          <c:dLbls>
            <c:dLbl>
              <c:idx val="0"/>
              <c:layout>
                <c:manualLayout>
                  <c:x val="-0.23175354751779001"/>
                  <c:y val="6.178523956642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7E-4D88-A86F-357601240522}"/>
                </c:ext>
              </c:extLst>
            </c:dLbl>
            <c:dLbl>
              <c:idx val="1"/>
              <c:layout>
                <c:manualLayout>
                  <c:x val="0.20580740241694401"/>
                  <c:y val="-0.11000548549470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7E-4D88-A86F-357601240522}"/>
                </c:ext>
              </c:extLst>
            </c:dLbl>
            <c:dLbl>
              <c:idx val="2"/>
              <c:layout>
                <c:manualLayout>
                  <c:x val="-4.1378373826266399E-2"/>
                  <c:y val="4.411765170298240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7E-4D88-A86F-35760124052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Tuition &amp; Fees</c:v>
                </c:pt>
                <c:pt idx="1">
                  <c:v>Appropriations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_("$"* #,##0.0_);_("$"* \(#,##0.0\);_("$"* "-"??_);_(@_)</c:formatCode>
                <c:ptCount val="3"/>
                <c:pt idx="0">
                  <c:v>387.3</c:v>
                </c:pt>
                <c:pt idx="1">
                  <c:v>191.2</c:v>
                </c:pt>
                <c:pt idx="2">
                  <c:v>39.100000000000023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7E-4D88-A86F-357601240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8"/>
      </c:pieChart>
    </c:plotArea>
    <c:legend>
      <c:legendPos val="b"/>
      <c:layout>
        <c:manualLayout>
          <c:xMode val="edge"/>
          <c:yMode val="edge"/>
          <c:x val="0.16655101267421801"/>
          <c:y val="0.88403405238473698"/>
          <c:w val="0.78989262705798102"/>
          <c:h val="9.992316517781429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0.03125</cdr:x>
      <cdr:y>0.23404</cdr:y>
    </cdr:from>
    <cdr:to>
      <cdr:x>0.18444</cdr:x>
      <cdr:y>0.60384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1117600"/>
          <a:ext cx="1120586" cy="1765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dirty="0" smtClean="0"/>
            <a:t>Residence Halls</a:t>
          </a:r>
        </a:p>
        <a:p xmlns:a="http://schemas.openxmlformats.org/drawingml/2006/main">
          <a:pPr algn="r"/>
          <a:r>
            <a:rPr lang="en-US" sz="1600" dirty="0" smtClean="0"/>
            <a:t>Athletics</a:t>
          </a:r>
        </a:p>
        <a:p xmlns:a="http://schemas.openxmlformats.org/drawingml/2006/main">
          <a:pPr algn="r"/>
          <a:r>
            <a:rPr lang="en-US" sz="1600" dirty="0" smtClean="0"/>
            <a:t>Parking</a:t>
          </a:r>
        </a:p>
        <a:p xmlns:a="http://schemas.openxmlformats.org/drawingml/2006/main">
          <a:pPr algn="r"/>
          <a:r>
            <a:rPr lang="en-US" sz="1600" dirty="0" smtClean="0"/>
            <a:t>Dining</a:t>
          </a:r>
        </a:p>
        <a:p xmlns:a="http://schemas.openxmlformats.org/drawingml/2006/main">
          <a:pPr algn="r"/>
          <a:r>
            <a:rPr lang="en-US" sz="1600" dirty="0" err="1" smtClean="0"/>
            <a:t>Vol</a:t>
          </a:r>
          <a:r>
            <a:rPr lang="en-US" sz="1600" dirty="0" smtClean="0"/>
            <a:t> Shop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0.1875</cdr:x>
      <cdr:y>0.25</cdr:y>
    </cdr:from>
    <cdr:to>
      <cdr:x>0.21907</cdr:x>
      <cdr:y>0.54868</cdr:y>
    </cdr:to>
    <cdr:sp macro="" textlink="">
      <cdr:nvSpPr>
        <cdr:cNvPr id="3" name="Right Brace 2"/>
        <cdr:cNvSpPr/>
      </cdr:nvSpPr>
      <cdr:spPr>
        <a:xfrm xmlns:a="http://schemas.openxmlformats.org/drawingml/2006/main">
          <a:off x="1371600" y="1193800"/>
          <a:ext cx="230932" cy="1426253"/>
        </a:xfrm>
        <a:prstGeom xmlns:a="http://schemas.openxmlformats.org/drawingml/2006/main" prst="rightBrace">
          <a:avLst>
            <a:gd name="adj1" fmla="val 0"/>
            <a:gd name="adj2" fmla="val 49200"/>
          </a:avLst>
        </a:prstGeom>
        <a:ln xmlns:a="http://schemas.openxmlformats.org/drawingml/2006/main" w="1905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2F849-87F5-A44C-A0ED-E5A36BBFC46C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D07F7-D3B0-8C41-93CE-10D33136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23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9EB6FE-CAC6-46D9-A95A-0DE3154CDC75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E31FEB-059A-43DD-866A-FE7CD279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7EB2875E-96B6-4F3D-9B56-75FDD69C98E0}" type="slidenum">
              <a:rPr lang="en-US"/>
              <a:pPr defTabSz="931863"/>
              <a:t>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2048176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B880-6C98-4635-9B40-C5AFAF926BA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05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52E18-7127-47FC-97C3-BC3EAA8DFCF9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41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1675"/>
            <a:ext cx="4635500" cy="3478213"/>
          </a:xfrm>
          <a:ln/>
        </p:spPr>
      </p:sp>
      <p:sp>
        <p:nvSpPr>
          <p:cNvPr id="241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594" y="4413027"/>
            <a:ext cx="5145220" cy="4182456"/>
          </a:xfrm>
        </p:spPr>
        <p:txBody>
          <a:bodyPr lIns="92224" tIns="46114" rIns="92224" bIns="46114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5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7EB2875E-96B6-4F3D-9B56-75FDD69C98E0}" type="slidenum">
              <a:rPr lang="en-US"/>
              <a:pPr defTabSz="931863"/>
              <a:t>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----- Meeting Notes (6/6/14 06:36) -----</a:t>
            </a:r>
          </a:p>
          <a:p>
            <a:pPr eaLnBrk="1" hangingPunct="1"/>
            <a:r>
              <a:rPr lang="en-US" b="1" smtClean="0"/>
              <a:t>Other is arena operation.</a:t>
            </a:r>
          </a:p>
          <a:p>
            <a:pPr eaLnBrk="1" hangingPunct="1"/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167880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B880-6C98-4635-9B40-C5AFAF926BA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1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7EB2875E-96B6-4F3D-9B56-75FDD69C98E0}" type="slidenum">
              <a:rPr lang="en-US"/>
              <a:pPr defTabSz="931863"/>
              <a:t>9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----- Meeting Notes (5/26/14 19:08) -----</a:t>
            </a:r>
          </a:p>
          <a:p>
            <a:pPr eaLnBrk="1" hangingPunct="1"/>
            <a:r>
              <a:rPr lang="en-US" b="1" smtClean="0"/>
              <a:t>Scholarships and fellowships represent funds spent on isntitutional aid, including pell funds disbursed.  Includes earnings on private funds spent on scholarships or fellowships.</a:t>
            </a:r>
          </a:p>
        </p:txBody>
      </p:sp>
    </p:spTree>
    <p:extLst>
      <p:ext uri="{BB962C8B-B14F-4D97-AF65-F5344CB8AC3E}">
        <p14:creationId xmlns:p14="http://schemas.microsoft.com/office/powerpoint/2010/main" val="41356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7EB2875E-96B6-4F3D-9B56-75FDD69C98E0}" type="slidenum">
              <a:rPr lang="en-US"/>
              <a:pPr defTabSz="931863"/>
              <a:t>10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----- Meeting Notes (5/26/14 19:49) -----</a:t>
            </a:r>
          </a:p>
          <a:p>
            <a:pPr eaLnBrk="1" hangingPunct="1"/>
            <a:r>
              <a:rPr lang="en-US" b="1" smtClean="0"/>
              <a:t>Appropriations of $188M on first slides had restricted included.  Restricted appropriations are Gov Chairs, Centers of Excellence and Access/Diversity funding. </a:t>
            </a:r>
          </a:p>
          <a:p>
            <a:pPr eaLnBrk="1" hangingPunct="1"/>
            <a:r>
              <a:rPr lang="en-US" b="1" smtClean="0"/>
              <a:t>----- Meeting Notes (5/26/14 19:54) -----</a:t>
            </a:r>
          </a:p>
          <a:p>
            <a:pPr eaLnBrk="1" hangingPunct="1"/>
            <a:r>
              <a:rPr lang="en-US" b="1" smtClean="0"/>
              <a:t>Other includes F&amp;A revenue, sales and services, and other services.  See first pie charts for these details.</a:t>
            </a:r>
          </a:p>
        </p:txBody>
      </p:sp>
    </p:spTree>
    <p:extLst>
      <p:ext uri="{BB962C8B-B14F-4D97-AF65-F5344CB8AC3E}">
        <p14:creationId xmlns:p14="http://schemas.microsoft.com/office/powerpoint/2010/main" val="10482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7EB2875E-96B6-4F3D-9B56-75FDD69C98E0}" type="slidenum">
              <a:rPr lang="en-US"/>
              <a:pPr defTabSz="931863"/>
              <a:t>12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83183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(5/26/14 19:52) -----</a:t>
            </a:r>
          </a:p>
          <a:p>
            <a:r>
              <a:rPr lang="en-US"/>
              <a:t>Base only!!  Does not include Ctrs of Excellence, Gov. Chairs, or Access &amp; Diversity.</a:t>
            </a:r>
          </a:p>
          <a:p>
            <a:endParaRPr lang="en-US"/>
          </a:p>
          <a:p>
            <a:r>
              <a:rPr lang="en-US"/>
              <a:t>----- Meeting Notes (6/6/14 06:36) -----</a:t>
            </a:r>
          </a:p>
          <a:p>
            <a:r>
              <a:rPr lang="en-US"/>
              <a:t>Does not include UTSI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B880-6C98-4635-9B40-C5AFAF926BA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3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B880-6C98-4635-9B40-C5AFAF926BA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75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B880-6C98-4635-9B40-C5AFAF926BA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02329" y="4021295"/>
            <a:ext cx="576292" cy="576105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rgbClr val="3B3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UT_logo_RGB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4" t="-7509" r="-4657" b="-14348"/>
          <a:stretch/>
        </p:blipFill>
        <p:spPr>
          <a:xfrm>
            <a:off x="3520440" y="4005072"/>
            <a:ext cx="2148840" cy="15179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Working Draft / Not for Dissemination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6CAF46-C7E1-44DA-81B5-1D98FDDF6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9786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5063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066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7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xt Block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9555"/>
            <a:ext cx="8229600" cy="11430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“Click to edit Master title style”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4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6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74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3B3C3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F5BA7003-00DC-104B-92AD-B7A90026C1F9}" type="datetimeFigureOut">
              <a:rPr lang="en-US" smtClean="0"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4B469F6A-6969-FD40-8D37-C59213B3D641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11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ig Orange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8810" y="4021295"/>
            <a:ext cx="1986380" cy="1327108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Overla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79688"/>
            <a:ext cx="8229600" cy="1143000"/>
          </a:xfrm>
        </p:spPr>
        <p:txBody>
          <a:bodyPr>
            <a:normAutofit/>
          </a:bodyPr>
          <a:lstStyle>
            <a:lvl1pPr algn="ctr">
              <a:defRPr sz="4000" b="1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7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4B469F6A-6969-FD40-8D37-C59213B3D641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90444" y="751925"/>
            <a:ext cx="3799498" cy="1588926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0444" y="2340851"/>
            <a:ext cx="3799498" cy="3869666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5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4B469F6A-6969-FD40-8D37-C59213B3D641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</p:sp>
      <p:sp>
        <p:nvSpPr>
          <p:cNvPr id="9" name="Picture Placeholder 4"/>
          <p:cNvSpPr>
            <a:spLocks noGrp="1"/>
          </p:cNvSpPr>
          <p:nvPr>
            <p:ph type="pic" idx="15"/>
          </p:nvPr>
        </p:nvSpPr>
        <p:spPr>
          <a:xfrm>
            <a:off x="4670424" y="228600"/>
            <a:ext cx="4240119" cy="3845269"/>
          </a:xfrm>
        </p:spPr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70424" y="4175911"/>
            <a:ext cx="2057400" cy="2039112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53144" y="4175911"/>
            <a:ext cx="2057400" cy="2039112"/>
          </a:xfrm>
        </p:spPr>
      </p:sp>
    </p:spTree>
    <p:extLst>
      <p:ext uri="{BB962C8B-B14F-4D97-AF65-F5344CB8AC3E}">
        <p14:creationId xmlns:p14="http://schemas.microsoft.com/office/powerpoint/2010/main" val="15894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9786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5063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066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7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70049-4B49-493B-998A-0CAF57195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29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953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016D1E-C240-F54C-B964-4E8AE0DA4492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46A90C-EDD6-534A-836B-F35EA6B6A5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85800" y="1130300"/>
            <a:ext cx="7772400" cy="5035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91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9786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5063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066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7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i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61212"/>
            <a:ext cx="9144000" cy="2196788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1573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8810" y="5072195"/>
            <a:ext cx="1986380" cy="132710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39671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70049-4B49-493B-998A-0CAF57195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2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: Minimal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585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816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T_logo_RIGHT_KNOCKOU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55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Your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9503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950346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0346" y="274637"/>
            <a:ext cx="4193654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1676" y="4313728"/>
            <a:ext cx="2390995" cy="15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3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yresJosh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8487" y="0"/>
            <a:ext cx="10370676" cy="68684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564442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442" y="274637"/>
            <a:ext cx="4193654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7932" y="4313728"/>
            <a:ext cx="2390995" cy="15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r="5905"/>
          <a:stretch/>
        </p:blipFill>
        <p:spPr>
          <a:xfrm>
            <a:off x="0" y="0"/>
            <a:ext cx="9144000" cy="68793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64442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7932" y="4313728"/>
            <a:ext cx="2390995" cy="15897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64442" y="649288"/>
            <a:ext cx="4193654" cy="3160712"/>
          </a:xfrm>
        </p:spPr>
        <p:txBody>
          <a:bodyPr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89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38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Working Draft / Not for Dissemination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6CAF46-C7E1-44DA-81B5-1D98FDDF6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478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Working Draft / Not for Dissemination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70049-4B49-493B-998A-0CAF57195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4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4" r:id="rId2"/>
    <p:sldLayoutId id="2147483661" r:id="rId3"/>
    <p:sldLayoutId id="2147483649" r:id="rId4"/>
    <p:sldLayoutId id="2147483700" r:id="rId5"/>
    <p:sldLayoutId id="2147483663" r:id="rId6"/>
    <p:sldLayoutId id="2147483696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77797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UT_logo_RIGHT_KNOCKOUT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48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1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1" r:id="rId2"/>
    <p:sldLayoutId id="2147483670" r:id="rId3"/>
    <p:sldLayoutId id="2147483701" r:id="rId4"/>
    <p:sldLayoutId id="2147483671" r:id="rId5"/>
    <p:sldLayoutId id="2147483672" r:id="rId6"/>
    <p:sldLayoutId id="2147483674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T_logo_RIGHT_KNOCKOUT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24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99" r:id="rId3"/>
    <p:sldLayoutId id="2147483694" r:id="rId4"/>
    <p:sldLayoutId id="2147483695" r:id="rId5"/>
    <p:sldLayoutId id="2147483708" r:id="rId6"/>
    <p:sldLayoutId id="2147483709" r:id="rId7"/>
    <p:sldLayoutId id="2147483710" r:id="rId8"/>
    <p:sldLayoutId id="2147483711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UT_logo_RIGHT_KNOCKOUT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24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2" r:id="rId2"/>
    <p:sldLayoutId id="2147483713" r:id="rId3"/>
    <p:sldLayoutId id="2147483714" r:id="rId4"/>
    <p:sldLayoutId id="2147483715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Budget</a:t>
            </a:r>
            <a:br>
              <a:rPr lang="en-US" sz="3200" dirty="0" smtClean="0"/>
            </a:br>
            <a:r>
              <a:rPr lang="en-US" sz="3200" dirty="0" smtClean="0"/>
              <a:t>Forum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b="1" dirty="0" smtClean="0"/>
              <a:t>February</a:t>
            </a:r>
            <a:br>
              <a:rPr lang="en-US" sz="1800" b="1" dirty="0" smtClean="0"/>
            </a:br>
            <a:r>
              <a:rPr lang="en-US" sz="1800" b="1" dirty="0" smtClean="0"/>
              <a:t>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05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71986" y="642452"/>
            <a:ext cx="7609751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933" y="202186"/>
            <a:ext cx="4861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MS PGothic" charset="0"/>
              </a:rPr>
              <a:t>Unrestricted E&amp;G Revenue Summary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6139670" y="1218185"/>
            <a:ext cx="849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FY </a:t>
            </a:r>
            <a:r>
              <a:rPr lang="en-US" sz="1600" b="1" dirty="0" smtClean="0"/>
              <a:t>2016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2329670" y="1218185"/>
            <a:ext cx="849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FY </a:t>
            </a:r>
            <a:r>
              <a:rPr lang="en-US" sz="1600" b="1" dirty="0" smtClean="0"/>
              <a:t>2006</a:t>
            </a:r>
            <a:endParaRPr lang="en-US" sz="1600" b="1" dirty="0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784261399"/>
              </p:ext>
            </p:extLst>
          </p:nvPr>
        </p:nvGraphicFramePr>
        <p:xfrm>
          <a:off x="167814" y="1762296"/>
          <a:ext cx="4749800" cy="316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210278043"/>
              </p:ext>
            </p:extLst>
          </p:nvPr>
        </p:nvGraphicFramePr>
        <p:xfrm>
          <a:off x="4056870" y="1762296"/>
          <a:ext cx="4749800" cy="316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4631333" y="340686"/>
            <a:ext cx="38245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(shown in millions and percent of total)</a:t>
            </a:r>
            <a:endParaRPr lang="en-US" sz="11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51933" y="684586"/>
            <a:ext cx="164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Knoxville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52400"/>
            <a:ext cx="7543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latin typeface="Arial"/>
                <a:cs typeface="Arial"/>
              </a:rPr>
              <a:t>UTK Unrestricted E&amp;G Revenue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533400"/>
            <a:ext cx="75438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 smtClean="0">
                <a:latin typeface="Arial"/>
                <a:cs typeface="Arial"/>
              </a:rPr>
              <a:t>Percent change in primary revenue sources 2001-2016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11992676"/>
              </p:ext>
            </p:extLst>
          </p:nvPr>
        </p:nvGraphicFramePr>
        <p:xfrm>
          <a:off x="609600" y="990600"/>
          <a:ext cx="787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42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636488555"/>
              </p:ext>
            </p:extLst>
          </p:nvPr>
        </p:nvGraphicFramePr>
        <p:xfrm>
          <a:off x="721393" y="996600"/>
          <a:ext cx="769620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576089572"/>
              </p:ext>
            </p:extLst>
          </p:nvPr>
        </p:nvGraphicFramePr>
        <p:xfrm>
          <a:off x="685800" y="990600"/>
          <a:ext cx="474980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11509" y="573267"/>
            <a:ext cx="7609751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456" y="133001"/>
            <a:ext cx="4861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MS PGothic" charset="0"/>
              </a:rPr>
              <a:t>Total Budget Revenue Summary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5979193" y="1377600"/>
            <a:ext cx="849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FY </a:t>
            </a:r>
            <a:r>
              <a:rPr lang="en-US" sz="1600" b="1" dirty="0" smtClean="0"/>
              <a:t>2016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2245393" y="1377600"/>
            <a:ext cx="849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FY </a:t>
            </a:r>
            <a:r>
              <a:rPr lang="en-US" sz="1600" b="1" dirty="0" smtClean="0"/>
              <a:t>2006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3938559" y="271501"/>
            <a:ext cx="4164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(shown in millions and) </a:t>
            </a:r>
            <a:r>
              <a:rPr lang="en-US" sz="1100" i="1" dirty="0"/>
              <a:t>percent of total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509" y="573268"/>
            <a:ext cx="164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Knoxville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/>
          </p:cNvSpPr>
          <p:nvPr/>
        </p:nvSpPr>
        <p:spPr bwMode="auto">
          <a:xfrm>
            <a:off x="1552826" y="5622387"/>
            <a:ext cx="5918266" cy="30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800" b="1" i="1" dirty="0" smtClean="0">
                <a:ea typeface="ＭＳ Ｐゴシック" charset="0"/>
                <a:cs typeface="Gill Sans" charset="0"/>
              </a:rPr>
              <a:t>Does </a:t>
            </a:r>
            <a:r>
              <a:rPr lang="en-US" sz="800" b="1" i="1" dirty="0">
                <a:ea typeface="ＭＳ Ｐゴシック" charset="0"/>
                <a:cs typeface="Gill Sans" charset="0"/>
              </a:rPr>
              <a:t>not include centers of </a:t>
            </a:r>
            <a:r>
              <a:rPr lang="en-US" sz="800" b="1" i="1" dirty="0" smtClean="0">
                <a:ea typeface="ＭＳ Ｐゴシック" charset="0"/>
                <a:cs typeface="Gill Sans" charset="0"/>
              </a:rPr>
              <a:t>excellence, governor chairs, or access </a:t>
            </a:r>
            <a:r>
              <a:rPr lang="en-US" sz="800" b="1" i="1" dirty="0">
                <a:ea typeface="ＭＳ Ｐゴシック" charset="0"/>
                <a:cs typeface="Gill Sans" charset="0"/>
              </a:rPr>
              <a:t>and diversity </a:t>
            </a:r>
            <a:r>
              <a:rPr lang="en-US" sz="800" b="1" i="1" dirty="0" smtClean="0">
                <a:ea typeface="ＭＳ Ｐゴシック" charset="0"/>
                <a:cs typeface="Gill Sans" charset="0"/>
              </a:rPr>
              <a:t>funding, or UTSI.</a:t>
            </a:r>
            <a:endParaRPr lang="en-US" sz="800" b="1" i="1" dirty="0">
              <a:ea typeface="ＭＳ Ｐゴシック" charset="0"/>
              <a:cs typeface="Gill Sans" charset="0"/>
            </a:endParaRP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 rot="-5400000">
            <a:off x="396776" y="2422624"/>
            <a:ext cx="1446609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 dirty="0">
                <a:ea typeface="ＭＳ Ｐゴシック" charset="0"/>
                <a:cs typeface="Gill Sans" charset="0"/>
              </a:rPr>
              <a:t>Millions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82619" y="643467"/>
            <a:ext cx="75896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2514" y="203201"/>
            <a:ext cx="4861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MS PGothic" charset="0"/>
              </a:rPr>
              <a:t>Base State Appropriations</a:t>
            </a:r>
            <a:endParaRPr lang="en-US" sz="20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43550337"/>
              </p:ext>
            </p:extLst>
          </p:nvPr>
        </p:nvGraphicFramePr>
        <p:xfrm>
          <a:off x="802812" y="957265"/>
          <a:ext cx="7132163" cy="481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51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6533" y="152400"/>
            <a:ext cx="715076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latin typeface="Arial"/>
                <a:cs typeface="Arial"/>
              </a:rPr>
              <a:t>UTK State Appropriations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6737" y="620125"/>
            <a:ext cx="8150059" cy="2088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12931"/>
              </p:ext>
            </p:extLst>
          </p:nvPr>
        </p:nvGraphicFramePr>
        <p:xfrm>
          <a:off x="536737" y="5621448"/>
          <a:ext cx="7543796" cy="1000184"/>
        </p:xfrm>
        <a:graphic>
          <a:graphicData uri="http://schemas.openxmlformats.org/drawingml/2006/table">
            <a:tbl>
              <a:tblPr/>
              <a:tblGrid>
                <a:gridCol w="580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02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0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02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02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02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55475"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 Includes $6.2M of non-recurring funds for the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Bredesen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Center for Interdisciplinary Research and Graduate Education</a:t>
                      </a: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(2)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Proposed State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Appropriations</a:t>
                      </a: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7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759">
                <a:tc gridSpan="13"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SOURCE:  COMMON FUND ANNUAL REPORT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49" marR="10949" marT="109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es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612902"/>
              </p:ext>
            </p:extLst>
          </p:nvPr>
        </p:nvGraphicFramePr>
        <p:xfrm>
          <a:off x="237380" y="609600"/>
          <a:ext cx="8449416" cy="495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342280" y="2184400"/>
            <a:ext cx="661880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82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508213" y="320195"/>
            <a:ext cx="6151232" cy="457200"/>
          </a:xfrm>
          <a:ln/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FY 2016-17 Proposed Appropriations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087149"/>
              </p:ext>
            </p:extLst>
          </p:nvPr>
        </p:nvGraphicFramePr>
        <p:xfrm>
          <a:off x="1508216" y="993577"/>
          <a:ext cx="691502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Knoxville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UTSI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FY 2016 </a:t>
                      </a:r>
                      <a:r>
                        <a:rPr lang="en-US" sz="1800" baseline="0" dirty="0" smtClean="0"/>
                        <a:t>Appropriations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$ 187,435,600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$ 8,187,700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Formula Improvements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10,423,100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206,300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Group Health Insurance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1,513,600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27,100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401(k) Match (NR)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291,400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7,700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FY 2017 Changes</a:t>
                      </a:r>
                      <a:endParaRPr lang="en-US" sz="1800" dirty="0"/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$ 12,228,100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$ 241,100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Total</a:t>
                      </a:r>
                      <a:r>
                        <a:rPr lang="en-US" sz="1800" baseline="0" dirty="0" smtClean="0"/>
                        <a:t> FY17 Proposed Appropriations</a:t>
                      </a:r>
                      <a:endParaRPr lang="en-US" sz="1800" dirty="0"/>
                    </a:p>
                  </a:txBody>
                  <a:tcPr>
                    <a:solidFill>
                      <a:srgbClr val="FCD3B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$ 199,663,700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solidFill>
                      <a:srgbClr val="FCD3B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$ 8,428,800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solidFill>
                      <a:srgbClr val="FCD3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9695"/>
              </p:ext>
            </p:extLst>
          </p:nvPr>
        </p:nvGraphicFramePr>
        <p:xfrm>
          <a:off x="1508212" y="4910456"/>
          <a:ext cx="4257883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70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Maintenance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$ 5,400,000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8213" y="3653656"/>
            <a:ext cx="4550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*excludes access &amp; diversity funds which total ~$2.4 million for both entities</a:t>
            </a:r>
            <a:endParaRPr lang="en-US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508213" y="4323036"/>
            <a:ext cx="4785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Proposed capital funding for UT Knoxville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42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1561" y="655215"/>
            <a:ext cx="75896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1456" y="214949"/>
            <a:ext cx="4861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MS PGothic" charset="0"/>
              </a:rPr>
              <a:t>Capital Maintenance and Outlay</a:t>
            </a:r>
            <a:endParaRPr lang="en-US" sz="20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10735137"/>
              </p:ext>
            </p:extLst>
          </p:nvPr>
        </p:nvGraphicFramePr>
        <p:xfrm>
          <a:off x="797979" y="817530"/>
          <a:ext cx="7505700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87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7338" y="1117002"/>
            <a:ext cx="8200913" cy="4444701"/>
          </a:xfrm>
        </p:spPr>
        <p:txBody>
          <a:bodyPr>
            <a:noAutofit/>
          </a:bodyPr>
          <a:lstStyle/>
          <a:p>
            <a:pPr lvl="0">
              <a:lnSpc>
                <a:spcPct val="50000"/>
              </a:lnSpc>
              <a:spcAft>
                <a:spcPts val="1200"/>
              </a:spcAft>
            </a:pPr>
            <a:r>
              <a:rPr lang="en-US" sz="2000" dirty="0" smtClean="0"/>
              <a:t>Unit reviews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Each vice chancellor holds unit/program reviews to assess their status and budgetary needs</a:t>
            </a:r>
          </a:p>
          <a:p>
            <a:pPr lvl="1">
              <a:spcAft>
                <a:spcPts val="1200"/>
              </a:spcAft>
            </a:pPr>
            <a:endParaRPr lang="en-US" sz="1600" dirty="0" smtClean="0"/>
          </a:p>
          <a:p>
            <a:pPr lvl="0">
              <a:lnSpc>
                <a:spcPct val="50000"/>
              </a:lnSpc>
              <a:spcAft>
                <a:spcPts val="1200"/>
              </a:spcAft>
            </a:pPr>
            <a:r>
              <a:rPr lang="en-US" sz="2000" dirty="0" smtClean="0"/>
              <a:t>Cabinet-level discussions through unit reviews</a:t>
            </a:r>
          </a:p>
          <a:p>
            <a:pPr lvl="1">
              <a:lnSpc>
                <a:spcPct val="50000"/>
              </a:lnSpc>
              <a:spcAft>
                <a:spcPts val="1200"/>
              </a:spcAft>
            </a:pPr>
            <a:r>
              <a:rPr lang="en-US" sz="1600" dirty="0" smtClean="0"/>
              <a:t>Accomplishments, challenges, new initiatives, diversity efforts</a:t>
            </a:r>
          </a:p>
          <a:p>
            <a:pPr lvl="1">
              <a:lnSpc>
                <a:spcPct val="50000"/>
              </a:lnSpc>
              <a:spcAft>
                <a:spcPts val="1200"/>
              </a:spcAft>
            </a:pPr>
            <a:endParaRPr lang="en-US" sz="1600" dirty="0" smtClean="0"/>
          </a:p>
          <a:p>
            <a:pPr>
              <a:lnSpc>
                <a:spcPct val="50000"/>
              </a:lnSpc>
              <a:spcAft>
                <a:spcPts val="1200"/>
              </a:spcAft>
            </a:pPr>
            <a:r>
              <a:rPr lang="en-US" sz="2000" dirty="0" smtClean="0"/>
              <a:t>Assessment of strategic metrics and resource requirements</a:t>
            </a:r>
          </a:p>
          <a:p>
            <a:pPr>
              <a:lnSpc>
                <a:spcPct val="50000"/>
              </a:lnSpc>
              <a:spcAft>
                <a:spcPts val="1200"/>
              </a:spcAft>
            </a:pPr>
            <a:endParaRPr lang="en-US" sz="2000" dirty="0" smtClean="0"/>
          </a:p>
          <a:p>
            <a:pPr>
              <a:lnSpc>
                <a:spcPct val="50000"/>
              </a:lnSpc>
              <a:spcAft>
                <a:spcPts val="1200"/>
              </a:spcAft>
            </a:pPr>
            <a:r>
              <a:rPr lang="en-US" sz="2000" dirty="0" smtClean="0"/>
              <a:t>Build tuition model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Fixed costs, appropriations, enrollment projections, and academic reinvestment needs</a:t>
            </a:r>
          </a:p>
          <a:p>
            <a:pPr lvl="0">
              <a:lnSpc>
                <a:spcPct val="50000"/>
              </a:lnSpc>
              <a:spcAft>
                <a:spcPts val="1200"/>
              </a:spcAft>
            </a:pPr>
            <a:endParaRPr lang="en-US" sz="1800" dirty="0" smtClean="0"/>
          </a:p>
          <a:p>
            <a:pPr lvl="0">
              <a:lnSpc>
                <a:spcPct val="50000"/>
              </a:lnSpc>
              <a:spcAft>
                <a:spcPts val="1200"/>
              </a:spcAft>
            </a:pPr>
            <a:endParaRPr lang="en-US" sz="1800" dirty="0" smtClean="0"/>
          </a:p>
          <a:p>
            <a:pPr lvl="0">
              <a:spcAft>
                <a:spcPts val="1200"/>
              </a:spcAft>
              <a:buNone/>
            </a:pPr>
            <a:endParaRPr lang="en-US" sz="1800" dirty="0" smtClean="0"/>
          </a:p>
          <a:p>
            <a:pPr lvl="0"/>
            <a:endParaRPr lang="en-US" sz="1800" dirty="0" smtClean="0"/>
          </a:p>
          <a:p>
            <a:pPr lvl="0">
              <a:buNone/>
            </a:pPr>
            <a:endParaRPr lang="en-US" sz="1800" dirty="0" smtClean="0"/>
          </a:p>
          <a:p>
            <a:pPr lvl="0">
              <a:buNone/>
            </a:pPr>
            <a:endParaRPr lang="en-US" sz="1800" dirty="0" smtClean="0"/>
          </a:p>
          <a:p>
            <a:pPr lvl="0">
              <a:buNone/>
            </a:pPr>
            <a:endParaRPr lang="en-US" sz="1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71139" y="255588"/>
            <a:ext cx="741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Budget Development Process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47338" y="736899"/>
            <a:ext cx="8200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8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Budget</a:t>
            </a:r>
            <a:br>
              <a:rPr lang="en-US" sz="3200" dirty="0" smtClean="0"/>
            </a:br>
            <a:r>
              <a:rPr lang="en-US" sz="3200" dirty="0" smtClean="0"/>
              <a:t>Forum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b="1" dirty="0" smtClean="0"/>
              <a:t>February</a:t>
            </a:r>
            <a:br>
              <a:rPr lang="en-US" sz="1800" b="1" dirty="0" smtClean="0"/>
            </a:br>
            <a:r>
              <a:rPr lang="en-US" sz="1800" b="1" dirty="0" smtClean="0"/>
              <a:t>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90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03458924"/>
              </p:ext>
            </p:extLst>
          </p:nvPr>
        </p:nvGraphicFramePr>
        <p:xfrm>
          <a:off x="724895" y="769132"/>
          <a:ext cx="7720013" cy="553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599" y="193949"/>
            <a:ext cx="834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Where the State Dollar Comes From (general funds) – FY16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13550" y="4827182"/>
            <a:ext cx="1158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$13.1 Billion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5821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72922242"/>
              </p:ext>
            </p:extLst>
          </p:nvPr>
        </p:nvGraphicFramePr>
        <p:xfrm>
          <a:off x="852486" y="1168399"/>
          <a:ext cx="7720013" cy="514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4339" y="295386"/>
            <a:ext cx="834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Where State Tax Dollars Go (general funds) – FY16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413550" y="4827182"/>
            <a:ext cx="1158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$13.1 Billion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6787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20932930"/>
              </p:ext>
            </p:extLst>
          </p:nvPr>
        </p:nvGraphicFramePr>
        <p:xfrm>
          <a:off x="414339" y="913219"/>
          <a:ext cx="3974695" cy="370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4339" y="295386"/>
            <a:ext cx="834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Where State Tax Dollars Go (general funds) – FY16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5691"/>
              </p:ext>
            </p:extLst>
          </p:nvPr>
        </p:nvGraphicFramePr>
        <p:xfrm>
          <a:off x="4900613" y="1054430"/>
          <a:ext cx="3857626" cy="18542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840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Education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Lottery Programs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345M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4.5B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Higher Education (20%)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1.2B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6.1B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32930"/>
              </p:ext>
            </p:extLst>
          </p:nvPr>
        </p:nvGraphicFramePr>
        <p:xfrm>
          <a:off x="4900613" y="3875391"/>
          <a:ext cx="3857626" cy="14782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204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TBR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685M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508M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1.2B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3677260" y="2204579"/>
            <a:ext cx="967563" cy="22328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6724762" y="2980311"/>
            <a:ext cx="209327" cy="82339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32761"/>
              </p:ext>
            </p:extLst>
          </p:nvPr>
        </p:nvGraphicFramePr>
        <p:xfrm>
          <a:off x="1288791" y="228046"/>
          <a:ext cx="6485860" cy="58978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047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University of Tennessee – FY16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UT System Administration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4,917,400 </a:t>
                      </a:r>
                      <a:endParaRPr lang="fi-FI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and Diversity 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5,806,700</a:t>
                      </a:r>
                      <a:endParaRPr lang="is-I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Institute for Public Service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5,425,100 </a:t>
                      </a:r>
                      <a:endParaRPr lang="is-I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Municipal Technical Advisory Service </a:t>
                      </a: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3,037,800 </a:t>
                      </a:r>
                      <a:endParaRPr lang="is-IS" sz="16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County Technical Assistance Service </a:t>
                      </a: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1,861,400 </a:t>
                      </a:r>
                      <a:endParaRPr lang="fi-FI" sz="16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Agricultural Research</a:t>
                      </a: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5.2%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26,416,100 </a:t>
                      </a:r>
                      <a:endParaRPr lang="is-IS" sz="16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Agricultural Extension</a:t>
                      </a: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6.4%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32,435,900 </a:t>
                      </a:r>
                      <a:endParaRPr lang="fi-FI" sz="16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Veterinary Medicine </a:t>
                      </a: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3.4%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17,407,600 </a:t>
                      </a:r>
                      <a:endParaRPr lang="is-IS" sz="16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Science Center </a:t>
                      </a: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27.2%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138,204,900 </a:t>
                      </a:r>
                      <a:endParaRPr lang="is-IS" sz="16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Initiatives</a:t>
                      </a: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5,852,900</a:t>
                      </a:r>
                      <a:endParaRPr lang="fi-FI" sz="16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 Institute </a:t>
                      </a: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1.6%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8,196,800 </a:t>
                      </a:r>
                      <a:endParaRPr lang="cs-CZ" sz="16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Chattanooga </a:t>
                      </a: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8.2%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41,771,200 </a:t>
                      </a:r>
                      <a:endParaRPr lang="fi-FI" sz="16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Knoxville </a:t>
                      </a:r>
                      <a:endParaRPr lang="en-US" sz="1600" b="0" dirty="0" smtClean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37.1%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188,226,200 </a:t>
                      </a:r>
                      <a:endParaRPr lang="is-IS" sz="1600" b="0" dirty="0" smtClean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Martin </a:t>
                      </a: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5.5%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27,962,700 </a:t>
                      </a:r>
                      <a:endParaRPr lang="fi-FI" sz="16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Total UT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507,522,700 </a:t>
                      </a:r>
                      <a:endParaRPr lang="is-IS" sz="16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7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94199000"/>
              </p:ext>
            </p:extLst>
          </p:nvPr>
        </p:nvGraphicFramePr>
        <p:xfrm>
          <a:off x="1115373" y="1052894"/>
          <a:ext cx="7415678" cy="494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35269" y="841659"/>
            <a:ext cx="76231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0484" y="264095"/>
            <a:ext cx="767790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FY </a:t>
            </a:r>
            <a:r>
              <a:rPr lang="en-US" dirty="0" smtClean="0"/>
              <a:t>2016 TOTAL REVENUE WITH CAPITAL</a:t>
            </a:r>
          </a:p>
          <a:p>
            <a:r>
              <a:rPr lang="en-US" sz="1100" i="1" dirty="0" smtClean="0"/>
              <a:t>(shown in millions and percent of total)</a:t>
            </a:r>
            <a:endParaRPr lang="en-US" sz="11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941900" y="3645091"/>
            <a:ext cx="1589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band and </a:t>
            </a:r>
            <a:br>
              <a:rPr lang="en-US" sz="1100" dirty="0" smtClean="0"/>
            </a:br>
            <a:r>
              <a:rPr lang="en-US" sz="1100" dirty="0" smtClean="0"/>
              <a:t>sports camps, </a:t>
            </a:r>
            <a:br>
              <a:rPr lang="en-US" sz="1100" dirty="0" smtClean="0"/>
            </a:br>
            <a:r>
              <a:rPr lang="en-US" sz="1100" dirty="0" smtClean="0"/>
              <a:t>testing services, </a:t>
            </a:r>
            <a:br>
              <a:rPr lang="en-US" sz="1100" dirty="0" smtClean="0"/>
            </a:br>
            <a:r>
              <a:rPr lang="en-US" sz="1100" dirty="0" smtClean="0"/>
              <a:t>literary publications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255918" y="4983522"/>
            <a:ext cx="1771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F&amp;A revenue, </a:t>
            </a:r>
            <a:br>
              <a:rPr lang="en-US" sz="1100" dirty="0" smtClean="0"/>
            </a:br>
            <a:r>
              <a:rPr lang="en-US" sz="1100" dirty="0" smtClean="0"/>
              <a:t>misc. rentals and sales, conference revenue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90680" y="5758747"/>
            <a:ext cx="2024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otham-Book"/>
                <a:cs typeface="Gotham-Book"/>
              </a:rPr>
              <a:t>Total $1.23 billion</a:t>
            </a:r>
            <a:endParaRPr lang="en-US" sz="1600" dirty="0">
              <a:latin typeface="Gotham-Book"/>
              <a:cs typeface="Gotham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484" y="868228"/>
            <a:ext cx="164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Knoxville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5013" y="751094"/>
            <a:ext cx="76231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5724" y="212485"/>
            <a:ext cx="776770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FY </a:t>
            </a:r>
            <a:r>
              <a:rPr lang="en-US" dirty="0" smtClean="0"/>
              <a:t>2016 Auxiliary Units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1100" i="1" dirty="0" smtClean="0"/>
              <a:t>(shown in millions)</a:t>
            </a:r>
            <a:endParaRPr lang="en-US" sz="11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5013" y="5897472"/>
            <a:ext cx="202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otham-Book"/>
                <a:cs typeface="Gotham-Book"/>
              </a:rPr>
              <a:t>Total $204 million</a:t>
            </a:r>
            <a:endParaRPr lang="en-US" sz="1400" dirty="0">
              <a:latin typeface="Gotham-Book"/>
              <a:cs typeface="Gotham-Book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0242341"/>
              </p:ext>
            </p:extLst>
          </p:nvPr>
        </p:nvGraphicFramePr>
        <p:xfrm>
          <a:off x="689483" y="957582"/>
          <a:ext cx="7543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5013" y="751094"/>
            <a:ext cx="164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Knoxville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993" y="5849301"/>
            <a:ext cx="2024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otham-Book"/>
                <a:cs typeface="Gotham-Book"/>
              </a:rPr>
              <a:t>Total $1.23 billion</a:t>
            </a:r>
            <a:endParaRPr lang="en-US" sz="1600" dirty="0">
              <a:latin typeface="Gotham-Book"/>
              <a:cs typeface="Gotham-Book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48249613"/>
              </p:ext>
            </p:extLst>
          </p:nvPr>
        </p:nvGraphicFramePr>
        <p:xfrm>
          <a:off x="945302" y="1111786"/>
          <a:ext cx="73152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68993" y="964311"/>
            <a:ext cx="76231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2793" y="354711"/>
            <a:ext cx="776770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FY </a:t>
            </a:r>
            <a:r>
              <a:rPr lang="en-US" dirty="0" smtClean="0"/>
              <a:t>2016 TOTAL EXPENDITURES WITH CAPITAL</a:t>
            </a:r>
          </a:p>
          <a:p>
            <a:r>
              <a:rPr lang="en-US" sz="1100" i="1" dirty="0" smtClean="0"/>
              <a:t>(shown in millions and percent of total)</a:t>
            </a:r>
            <a:endParaRPr lang="en-US" sz="11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80484" y="966459"/>
            <a:ext cx="164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Knoxville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18678683"/>
              </p:ext>
            </p:extLst>
          </p:nvPr>
        </p:nvGraphicFramePr>
        <p:xfrm>
          <a:off x="546052" y="685800"/>
          <a:ext cx="7674134" cy="555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16651" y="692177"/>
            <a:ext cx="81304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40451" y="147191"/>
            <a:ext cx="761014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FY </a:t>
            </a:r>
            <a:r>
              <a:rPr lang="en-US" dirty="0" smtClean="0"/>
              <a:t>2016 Operating Budget – all funds</a:t>
            </a:r>
            <a:br>
              <a:rPr lang="en-US" dirty="0" smtClean="0"/>
            </a:br>
            <a:r>
              <a:rPr lang="en-US" sz="1100" i="1" dirty="0" smtClean="0"/>
              <a:t>(shown in millions and percent of total)</a:t>
            </a:r>
            <a:endParaRPr lang="en-US" sz="11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614655" y="5804261"/>
            <a:ext cx="19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(utilities, custodial, maintenance, and grounds)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817132" y="5458302"/>
            <a:ext cx="178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(executive management </a:t>
            </a:r>
            <a:br>
              <a:rPr lang="en-US" sz="1000" dirty="0" smtClean="0"/>
            </a:br>
            <a:r>
              <a:rPr lang="en-US" sz="1000" dirty="0" smtClean="0"/>
              <a:t>fiscal operations, Development, HR, </a:t>
            </a:r>
            <a:br>
              <a:rPr lang="en-US" sz="1000" dirty="0" smtClean="0"/>
            </a:br>
            <a:r>
              <a:rPr lang="en-US" sz="1000" dirty="0" smtClean="0"/>
              <a:t>computing, etc…)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183304" y="1981200"/>
            <a:ext cx="2583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(student activities, admissions, </a:t>
            </a:r>
            <a:br>
              <a:rPr lang="en-US" sz="1000" dirty="0" smtClean="0"/>
            </a:br>
            <a:r>
              <a:rPr lang="en-US" sz="1000" dirty="0" smtClean="0"/>
              <a:t>student health, student aid administration, and intramural athletics.)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010386" y="867762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(libraries, museums, </a:t>
            </a:r>
            <a:br>
              <a:rPr lang="en-US" sz="1000" dirty="0" smtClean="0"/>
            </a:br>
            <a:r>
              <a:rPr lang="en-US" sz="1000" dirty="0" smtClean="0"/>
              <a:t>development, academic administration, computing support.)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1416" y="4873173"/>
            <a:ext cx="1469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(WUOT, conferences)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6255" y="1642646"/>
            <a:ext cx="2024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otham-Book"/>
                <a:cs typeface="Gotham-Book"/>
              </a:rPr>
              <a:t>Total $1.06 billion</a:t>
            </a:r>
            <a:endParaRPr lang="en-US" sz="1600" dirty="0">
              <a:latin typeface="Gotham-Book"/>
              <a:cs typeface="Gotham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451" y="702133"/>
            <a:ext cx="164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Knoxville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4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cre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: Meta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ancy Picture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hart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and1">
    <a:dk1>
      <a:srgbClr val="333333"/>
    </a:dk1>
    <a:lt1>
      <a:sysClr val="window" lastClr="FFFFFF"/>
    </a:lt1>
    <a:dk2>
      <a:srgbClr val="1F497D"/>
    </a:dk2>
    <a:lt2>
      <a:srgbClr val="EEECE1"/>
    </a:lt2>
    <a:accent1>
      <a:srgbClr val="006666"/>
    </a:accent1>
    <a:accent2>
      <a:srgbClr val="FF3300"/>
    </a:accent2>
    <a:accent3>
      <a:srgbClr val="FFCC33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5199</TotalTime>
  <Words>674</Words>
  <Application>Microsoft Office PowerPoint</Application>
  <PresentationFormat>Letter Paper (8.5x11 in)</PresentationFormat>
  <Paragraphs>189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Georgia</vt:lpstr>
      <vt:lpstr>Gill Sans</vt:lpstr>
      <vt:lpstr>Gotham-Book</vt:lpstr>
      <vt:lpstr>MS PGothic</vt:lpstr>
      <vt:lpstr>MS PGothic</vt:lpstr>
      <vt:lpstr>Title Screens</vt:lpstr>
      <vt:lpstr>Content: Meta Info</vt:lpstr>
      <vt:lpstr>Fancy Pictures</vt:lpstr>
      <vt:lpstr>Charts</vt:lpstr>
      <vt:lpstr>Budget Forum  February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 2016-17 Proposed Appropriations</vt:lpstr>
      <vt:lpstr>PowerPoint Presentation</vt:lpstr>
      <vt:lpstr>PowerPoint Presentation</vt:lpstr>
      <vt:lpstr>Budget Forum  February 2016</vt:lpstr>
    </vt:vector>
  </TitlesOfParts>
  <Manager/>
  <Company>University of Tennessee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 PowerPoint Template 2015 ver 1</dc:title>
  <dc:subject/>
  <dc:creator/>
  <cp:keywords/>
  <dc:description/>
  <cp:lastModifiedBy>NIMBioS</cp:lastModifiedBy>
  <cp:revision>211</cp:revision>
  <cp:lastPrinted>2015-08-24T17:53:23Z</cp:lastPrinted>
  <dcterms:created xsi:type="dcterms:W3CDTF">2014-12-02T19:58:44Z</dcterms:created>
  <dcterms:modified xsi:type="dcterms:W3CDTF">2016-02-15T21:51:16Z</dcterms:modified>
  <cp:category/>
</cp:coreProperties>
</file>