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13"/>
  </p:notesMasterIdLst>
  <p:sldIdLst>
    <p:sldId id="258" r:id="rId5"/>
    <p:sldId id="300" r:id="rId6"/>
    <p:sldId id="301" r:id="rId7"/>
    <p:sldId id="305" r:id="rId8"/>
    <p:sldId id="304" r:id="rId9"/>
    <p:sldId id="306" r:id="rId10"/>
    <p:sldId id="308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86AFD-96A9-44A5-88B8-7FE5E250F4F1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2049C0-B4DA-43B3-81B4-18F113CA2794}">
      <dgm:prSet phldrT="[Text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15DAE5CC-F891-4201-BD30-DD781783E6A1}" type="parTrans" cxnId="{2FD426CE-B8B3-4D52-9F14-824F852CD48A}">
      <dgm:prSet/>
      <dgm:spPr/>
      <dgm:t>
        <a:bodyPr/>
        <a:lstStyle/>
        <a:p>
          <a:endParaRPr lang="en-US"/>
        </a:p>
      </dgm:t>
    </dgm:pt>
    <dgm:pt modelId="{88470A76-BAFF-433A-A636-05E012879CCC}" type="sibTrans" cxnId="{2FD426CE-B8B3-4D52-9F14-824F852CD48A}">
      <dgm:prSet/>
      <dgm:spPr/>
      <dgm:t>
        <a:bodyPr/>
        <a:lstStyle/>
        <a:p>
          <a:endParaRPr lang="en-US"/>
        </a:p>
      </dgm:t>
    </dgm:pt>
    <dgm:pt modelId="{F268689E-A1F5-475E-86F8-FF51AF00313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gm:t>
    </dgm:pt>
    <dgm:pt modelId="{29402F8E-FF23-4156-866D-C04644955057}" type="parTrans" cxnId="{8C7312A2-233D-4992-8E5A-9C42B8BF6B7D}">
      <dgm:prSet/>
      <dgm:spPr/>
      <dgm:t>
        <a:bodyPr/>
        <a:lstStyle/>
        <a:p>
          <a:endParaRPr lang="en-US"/>
        </a:p>
      </dgm:t>
    </dgm:pt>
    <dgm:pt modelId="{573A7773-FF73-4721-9826-616527EA4E1E}" type="sibTrans" cxnId="{8C7312A2-233D-4992-8E5A-9C42B8BF6B7D}">
      <dgm:prSet/>
      <dgm:spPr/>
      <dgm:t>
        <a:bodyPr/>
        <a:lstStyle/>
        <a:p>
          <a:endParaRPr lang="en-US"/>
        </a:p>
      </dgm:t>
    </dgm:pt>
    <dgm:pt modelId="{B2B6957F-776A-4554-8685-5D24DB40645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Prioritize</a:t>
          </a:r>
        </a:p>
      </dgm:t>
    </dgm:pt>
    <dgm:pt modelId="{825BF742-0180-4F68-868A-1BDAB605106F}" type="parTrans" cxnId="{F0E61CF3-ED34-4783-86C2-FDE3A87B0683}">
      <dgm:prSet/>
      <dgm:spPr/>
      <dgm:t>
        <a:bodyPr/>
        <a:lstStyle/>
        <a:p>
          <a:endParaRPr lang="en-US"/>
        </a:p>
      </dgm:t>
    </dgm:pt>
    <dgm:pt modelId="{B9558353-8618-4155-872E-13A703A4E513}" type="sibTrans" cxnId="{F0E61CF3-ED34-4783-86C2-FDE3A87B0683}">
      <dgm:prSet/>
      <dgm:spPr/>
      <dgm:t>
        <a:bodyPr/>
        <a:lstStyle/>
        <a:p>
          <a:endParaRPr lang="en-US"/>
        </a:p>
      </dgm:t>
    </dgm:pt>
    <dgm:pt modelId="{2FABDF63-D77D-49BB-BC44-6DC8974E36D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</a:p>
      </dgm:t>
    </dgm:pt>
    <dgm:pt modelId="{F816D285-9D99-4EBB-BB07-AA6C90C0706B}" type="parTrans" cxnId="{C2F8CD2A-3B97-4E65-BAF2-434F24A1E2BA}">
      <dgm:prSet/>
      <dgm:spPr/>
      <dgm:t>
        <a:bodyPr/>
        <a:lstStyle/>
        <a:p>
          <a:endParaRPr lang="en-US"/>
        </a:p>
      </dgm:t>
    </dgm:pt>
    <dgm:pt modelId="{A8F45FAD-BD34-42B0-BA3F-EDF02C3556CE}" type="sibTrans" cxnId="{C2F8CD2A-3B97-4E65-BAF2-434F24A1E2BA}">
      <dgm:prSet/>
      <dgm:spPr/>
      <dgm:t>
        <a:bodyPr/>
        <a:lstStyle/>
        <a:p>
          <a:endParaRPr lang="en-US"/>
        </a:p>
      </dgm:t>
    </dgm:pt>
    <dgm:pt modelId="{B99F1988-7973-4606-B3DB-48AC60A60D9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Assess</a:t>
          </a:r>
        </a:p>
      </dgm:t>
    </dgm:pt>
    <dgm:pt modelId="{CA289AFB-9103-40DB-994F-A7848A23C2B3}" type="parTrans" cxnId="{BA53A119-D98D-4121-B622-6F4A0DF98C19}">
      <dgm:prSet/>
      <dgm:spPr/>
      <dgm:t>
        <a:bodyPr/>
        <a:lstStyle/>
        <a:p>
          <a:endParaRPr lang="en-US"/>
        </a:p>
      </dgm:t>
    </dgm:pt>
    <dgm:pt modelId="{50502E1E-471D-420C-920A-0286FAFC7A7E}" type="sibTrans" cxnId="{BA53A119-D98D-4121-B622-6F4A0DF98C19}">
      <dgm:prSet/>
      <dgm:spPr/>
      <dgm:t>
        <a:bodyPr/>
        <a:lstStyle/>
        <a:p>
          <a:endParaRPr lang="en-US"/>
        </a:p>
      </dgm:t>
    </dgm:pt>
    <dgm:pt modelId="{94E6CC2F-F110-457A-AAA0-87EE99895686}" type="pres">
      <dgm:prSet presAssocID="{A0B86AFD-96A9-44A5-88B8-7FE5E250F4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CEBD2-F3C0-4BA3-AB03-E669D8092203}" type="pres">
      <dgm:prSet presAssocID="{502049C0-B4DA-43B3-81B4-18F113CA2794}" presName="centerShape" presStyleLbl="node0" presStyleIdx="0" presStyleCnt="1"/>
      <dgm:spPr/>
      <dgm:t>
        <a:bodyPr/>
        <a:lstStyle/>
        <a:p>
          <a:endParaRPr lang="en-US"/>
        </a:p>
      </dgm:t>
    </dgm:pt>
    <dgm:pt modelId="{11FF2701-223C-4264-87BE-63B4E4FDBD1F}" type="pres">
      <dgm:prSet presAssocID="{F268689E-A1F5-475E-86F8-FF51AF0031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987A-3AD3-4F72-B299-B794E9F668C5}" type="pres">
      <dgm:prSet presAssocID="{F268689E-A1F5-475E-86F8-FF51AF00313D}" presName="dummy" presStyleCnt="0"/>
      <dgm:spPr/>
    </dgm:pt>
    <dgm:pt modelId="{AF0066B8-5978-4579-8A0E-BB6E0EA475C3}" type="pres">
      <dgm:prSet presAssocID="{573A7773-FF73-4721-9826-616527EA4E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634928-0955-4586-B7CB-6DC30AAB3A1E}" type="pres">
      <dgm:prSet presAssocID="{B2B6957F-776A-4554-8685-5D24DB4064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3B79-6307-4E1F-898D-52134F107026}" type="pres">
      <dgm:prSet presAssocID="{B2B6957F-776A-4554-8685-5D24DB406453}" presName="dummy" presStyleCnt="0"/>
      <dgm:spPr/>
    </dgm:pt>
    <dgm:pt modelId="{B14AD9E9-E6A4-488A-987D-DBF93A28D7F6}" type="pres">
      <dgm:prSet presAssocID="{B9558353-8618-4155-872E-13A703A4E51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05B1737-0073-4261-83AF-F268B4FACE18}" type="pres">
      <dgm:prSet presAssocID="{2FABDF63-D77D-49BB-BC44-6DC8974E36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F6F14-9090-4E4C-8A42-45CC48798C4D}" type="pres">
      <dgm:prSet presAssocID="{2FABDF63-D77D-49BB-BC44-6DC8974E36D2}" presName="dummy" presStyleCnt="0"/>
      <dgm:spPr/>
    </dgm:pt>
    <dgm:pt modelId="{0BEAE1CF-A57B-44D6-B45D-BBE8147EA97D}" type="pres">
      <dgm:prSet presAssocID="{A8F45FAD-BD34-42B0-BA3F-EDF02C3556C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24EC0A-1BFE-4ECB-8874-1CB5CFBAEE7A}" type="pres">
      <dgm:prSet presAssocID="{B99F1988-7973-4606-B3DB-48AC60A60D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FCA11-3A44-46C7-9E70-7A1F8B934BE0}" type="pres">
      <dgm:prSet presAssocID="{B99F1988-7973-4606-B3DB-48AC60A60D9E}" presName="dummy" presStyleCnt="0"/>
      <dgm:spPr/>
    </dgm:pt>
    <dgm:pt modelId="{95F99546-420A-4919-A2B4-514304CEA22D}" type="pres">
      <dgm:prSet presAssocID="{50502E1E-471D-420C-920A-0286FAFC7A7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FD426CE-B8B3-4D52-9F14-824F852CD48A}" srcId="{A0B86AFD-96A9-44A5-88B8-7FE5E250F4F1}" destId="{502049C0-B4DA-43B3-81B4-18F113CA2794}" srcOrd="0" destOrd="0" parTransId="{15DAE5CC-F891-4201-BD30-DD781783E6A1}" sibTransId="{88470A76-BAFF-433A-A636-05E012879CCC}"/>
    <dgm:cxn modelId="{A18EE9C6-D64F-4C18-990D-83836594CAF4}" type="presOf" srcId="{A8F45FAD-BD34-42B0-BA3F-EDF02C3556CE}" destId="{0BEAE1CF-A57B-44D6-B45D-BBE8147EA97D}" srcOrd="0" destOrd="0" presId="urn:microsoft.com/office/officeart/2005/8/layout/radial6"/>
    <dgm:cxn modelId="{F0E61CF3-ED34-4783-86C2-FDE3A87B0683}" srcId="{502049C0-B4DA-43B3-81B4-18F113CA2794}" destId="{B2B6957F-776A-4554-8685-5D24DB406453}" srcOrd="1" destOrd="0" parTransId="{825BF742-0180-4F68-868A-1BDAB605106F}" sibTransId="{B9558353-8618-4155-872E-13A703A4E513}"/>
    <dgm:cxn modelId="{F66EF80B-30B2-4313-B35C-16EDE16CF96C}" type="presOf" srcId="{F268689E-A1F5-475E-86F8-FF51AF00313D}" destId="{11FF2701-223C-4264-87BE-63B4E4FDBD1F}" srcOrd="0" destOrd="0" presId="urn:microsoft.com/office/officeart/2005/8/layout/radial6"/>
    <dgm:cxn modelId="{088AECA4-C877-43A0-A50E-821CC3CE3F85}" type="presOf" srcId="{A0B86AFD-96A9-44A5-88B8-7FE5E250F4F1}" destId="{94E6CC2F-F110-457A-AAA0-87EE99895686}" srcOrd="0" destOrd="0" presId="urn:microsoft.com/office/officeart/2005/8/layout/radial6"/>
    <dgm:cxn modelId="{BA53A119-D98D-4121-B622-6F4A0DF98C19}" srcId="{502049C0-B4DA-43B3-81B4-18F113CA2794}" destId="{B99F1988-7973-4606-B3DB-48AC60A60D9E}" srcOrd="3" destOrd="0" parTransId="{CA289AFB-9103-40DB-994F-A7848A23C2B3}" sibTransId="{50502E1E-471D-420C-920A-0286FAFC7A7E}"/>
    <dgm:cxn modelId="{EFB666C3-5254-4444-9002-9E1B12D137D2}" type="presOf" srcId="{B99F1988-7973-4606-B3DB-48AC60A60D9E}" destId="{8124EC0A-1BFE-4ECB-8874-1CB5CFBAEE7A}" srcOrd="0" destOrd="0" presId="urn:microsoft.com/office/officeart/2005/8/layout/radial6"/>
    <dgm:cxn modelId="{5FCAE729-1F4D-412F-9208-423AD8576025}" type="presOf" srcId="{2FABDF63-D77D-49BB-BC44-6DC8974E36D2}" destId="{805B1737-0073-4261-83AF-F268B4FACE18}" srcOrd="0" destOrd="0" presId="urn:microsoft.com/office/officeart/2005/8/layout/radial6"/>
    <dgm:cxn modelId="{777EEEFB-9359-480B-9F09-3C042228D296}" type="presOf" srcId="{502049C0-B4DA-43B3-81B4-18F113CA2794}" destId="{022CEBD2-F3C0-4BA3-AB03-E669D8092203}" srcOrd="0" destOrd="0" presId="urn:microsoft.com/office/officeart/2005/8/layout/radial6"/>
    <dgm:cxn modelId="{C2F8CD2A-3B97-4E65-BAF2-434F24A1E2BA}" srcId="{502049C0-B4DA-43B3-81B4-18F113CA2794}" destId="{2FABDF63-D77D-49BB-BC44-6DC8974E36D2}" srcOrd="2" destOrd="0" parTransId="{F816D285-9D99-4EBB-BB07-AA6C90C0706B}" sibTransId="{A8F45FAD-BD34-42B0-BA3F-EDF02C3556CE}"/>
    <dgm:cxn modelId="{8C7312A2-233D-4992-8E5A-9C42B8BF6B7D}" srcId="{502049C0-B4DA-43B3-81B4-18F113CA2794}" destId="{F268689E-A1F5-475E-86F8-FF51AF00313D}" srcOrd="0" destOrd="0" parTransId="{29402F8E-FF23-4156-866D-C04644955057}" sibTransId="{573A7773-FF73-4721-9826-616527EA4E1E}"/>
    <dgm:cxn modelId="{9F137905-D791-4607-8160-4421814EE3BF}" type="presOf" srcId="{B2B6957F-776A-4554-8685-5D24DB406453}" destId="{31634928-0955-4586-B7CB-6DC30AAB3A1E}" srcOrd="0" destOrd="0" presId="urn:microsoft.com/office/officeart/2005/8/layout/radial6"/>
    <dgm:cxn modelId="{F979EB73-3A54-47D4-9AEA-9209F66CFE93}" type="presOf" srcId="{50502E1E-471D-420C-920A-0286FAFC7A7E}" destId="{95F99546-420A-4919-A2B4-514304CEA22D}" srcOrd="0" destOrd="0" presId="urn:microsoft.com/office/officeart/2005/8/layout/radial6"/>
    <dgm:cxn modelId="{197DC5DC-0B14-44DB-A1A1-65B87B3E0DFA}" type="presOf" srcId="{B9558353-8618-4155-872E-13A703A4E513}" destId="{B14AD9E9-E6A4-488A-987D-DBF93A28D7F6}" srcOrd="0" destOrd="0" presId="urn:microsoft.com/office/officeart/2005/8/layout/radial6"/>
    <dgm:cxn modelId="{99187C7F-EEF0-4093-B06E-276F5A41778A}" type="presOf" srcId="{573A7773-FF73-4721-9826-616527EA4E1E}" destId="{AF0066B8-5978-4579-8A0E-BB6E0EA475C3}" srcOrd="0" destOrd="0" presId="urn:microsoft.com/office/officeart/2005/8/layout/radial6"/>
    <dgm:cxn modelId="{6E4A72C0-7428-473C-B3D0-4AC43F3DAFC0}" type="presParOf" srcId="{94E6CC2F-F110-457A-AAA0-87EE99895686}" destId="{022CEBD2-F3C0-4BA3-AB03-E669D8092203}" srcOrd="0" destOrd="0" presId="urn:microsoft.com/office/officeart/2005/8/layout/radial6"/>
    <dgm:cxn modelId="{ED264329-C6EB-4D42-9293-9E4297C00077}" type="presParOf" srcId="{94E6CC2F-F110-457A-AAA0-87EE99895686}" destId="{11FF2701-223C-4264-87BE-63B4E4FDBD1F}" srcOrd="1" destOrd="0" presId="urn:microsoft.com/office/officeart/2005/8/layout/radial6"/>
    <dgm:cxn modelId="{0E436E7E-229E-4F45-B51F-89B8597B60F9}" type="presParOf" srcId="{94E6CC2F-F110-457A-AAA0-87EE99895686}" destId="{F106987A-3AD3-4F72-B299-B794E9F668C5}" srcOrd="2" destOrd="0" presId="urn:microsoft.com/office/officeart/2005/8/layout/radial6"/>
    <dgm:cxn modelId="{9D4E811F-57CC-4657-B423-F93A0D5BBF45}" type="presParOf" srcId="{94E6CC2F-F110-457A-AAA0-87EE99895686}" destId="{AF0066B8-5978-4579-8A0E-BB6E0EA475C3}" srcOrd="3" destOrd="0" presId="urn:microsoft.com/office/officeart/2005/8/layout/radial6"/>
    <dgm:cxn modelId="{29E223F0-1340-46AD-9515-D93D43886BA9}" type="presParOf" srcId="{94E6CC2F-F110-457A-AAA0-87EE99895686}" destId="{31634928-0955-4586-B7CB-6DC30AAB3A1E}" srcOrd="4" destOrd="0" presId="urn:microsoft.com/office/officeart/2005/8/layout/radial6"/>
    <dgm:cxn modelId="{9FEF2B26-5CE3-4442-B413-0619DFA60886}" type="presParOf" srcId="{94E6CC2F-F110-457A-AAA0-87EE99895686}" destId="{C64B3B79-6307-4E1F-898D-52134F107026}" srcOrd="5" destOrd="0" presId="urn:microsoft.com/office/officeart/2005/8/layout/radial6"/>
    <dgm:cxn modelId="{52B9E18E-0AF5-41B7-B36E-4A382548D485}" type="presParOf" srcId="{94E6CC2F-F110-457A-AAA0-87EE99895686}" destId="{B14AD9E9-E6A4-488A-987D-DBF93A28D7F6}" srcOrd="6" destOrd="0" presId="urn:microsoft.com/office/officeart/2005/8/layout/radial6"/>
    <dgm:cxn modelId="{740B4C2C-BE9B-4BAD-9B22-EBE3731EE2EF}" type="presParOf" srcId="{94E6CC2F-F110-457A-AAA0-87EE99895686}" destId="{805B1737-0073-4261-83AF-F268B4FACE18}" srcOrd="7" destOrd="0" presId="urn:microsoft.com/office/officeart/2005/8/layout/radial6"/>
    <dgm:cxn modelId="{EE15C719-28FF-47EC-A8E6-FBAF421D5AC8}" type="presParOf" srcId="{94E6CC2F-F110-457A-AAA0-87EE99895686}" destId="{BC3F6F14-9090-4E4C-8A42-45CC48798C4D}" srcOrd="8" destOrd="0" presId="urn:microsoft.com/office/officeart/2005/8/layout/radial6"/>
    <dgm:cxn modelId="{707D8990-4E8B-4A91-A485-4204C3546239}" type="presParOf" srcId="{94E6CC2F-F110-457A-AAA0-87EE99895686}" destId="{0BEAE1CF-A57B-44D6-B45D-BBE8147EA97D}" srcOrd="9" destOrd="0" presId="urn:microsoft.com/office/officeart/2005/8/layout/radial6"/>
    <dgm:cxn modelId="{E1619D97-3D4B-49B8-B92B-C4FFBAE7AC8E}" type="presParOf" srcId="{94E6CC2F-F110-457A-AAA0-87EE99895686}" destId="{8124EC0A-1BFE-4ECB-8874-1CB5CFBAEE7A}" srcOrd="10" destOrd="0" presId="urn:microsoft.com/office/officeart/2005/8/layout/radial6"/>
    <dgm:cxn modelId="{FC8237AD-BB77-4D70-90BD-46E683FC8EA6}" type="presParOf" srcId="{94E6CC2F-F110-457A-AAA0-87EE99895686}" destId="{2F4FCA11-3A44-46C7-9E70-7A1F8B934BE0}" srcOrd="11" destOrd="0" presId="urn:microsoft.com/office/officeart/2005/8/layout/radial6"/>
    <dgm:cxn modelId="{B81BD9B9-7BE2-46A8-842C-9F69813E8D93}" type="presParOf" srcId="{94E6CC2F-F110-457A-AAA0-87EE99895686}" destId="{95F99546-420A-4919-A2B4-514304CEA2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9546-420A-4919-A2B4-514304CEA22D}">
      <dsp:nvSpPr>
        <dsp:cNvPr id="0" name=""/>
        <dsp:cNvSpPr/>
      </dsp:nvSpPr>
      <dsp:spPr>
        <a:xfrm>
          <a:off x="290945" y="273424"/>
          <a:ext cx="1824877" cy="1824877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AE1CF-A57B-44D6-B45D-BBE8147EA97D}">
      <dsp:nvSpPr>
        <dsp:cNvPr id="0" name=""/>
        <dsp:cNvSpPr/>
      </dsp:nvSpPr>
      <dsp:spPr>
        <a:xfrm>
          <a:off x="290945" y="273424"/>
          <a:ext cx="1824877" cy="1824877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AD9E9-E6A4-488A-987D-DBF93A28D7F6}">
      <dsp:nvSpPr>
        <dsp:cNvPr id="0" name=""/>
        <dsp:cNvSpPr/>
      </dsp:nvSpPr>
      <dsp:spPr>
        <a:xfrm>
          <a:off x="290945" y="273424"/>
          <a:ext cx="1824877" cy="1824877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66B8-5978-4579-8A0E-BB6E0EA475C3}">
      <dsp:nvSpPr>
        <dsp:cNvPr id="0" name=""/>
        <dsp:cNvSpPr/>
      </dsp:nvSpPr>
      <dsp:spPr>
        <a:xfrm>
          <a:off x="290945" y="273424"/>
          <a:ext cx="1824877" cy="1824877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CEBD2-F3C0-4BA3-AB03-E669D8092203}">
      <dsp:nvSpPr>
        <dsp:cNvPr id="0" name=""/>
        <dsp:cNvSpPr/>
      </dsp:nvSpPr>
      <dsp:spPr>
        <a:xfrm>
          <a:off x="783845" y="766323"/>
          <a:ext cx="839078" cy="83907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906725" y="889203"/>
        <a:ext cx="593318" cy="593318"/>
      </dsp:txXfrm>
    </dsp:sp>
    <dsp:sp modelId="{11FF2701-223C-4264-87BE-63B4E4FDBD1F}">
      <dsp:nvSpPr>
        <dsp:cNvPr id="0" name=""/>
        <dsp:cNvSpPr/>
      </dsp:nvSpPr>
      <dsp:spPr>
        <a:xfrm>
          <a:off x="909706" y="891"/>
          <a:ext cx="587355" cy="587355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sp:txBody>
      <dsp:txXfrm>
        <a:off x="995722" y="86907"/>
        <a:ext cx="415323" cy="415323"/>
      </dsp:txXfrm>
    </dsp:sp>
    <dsp:sp modelId="{31634928-0955-4586-B7CB-6DC30AAB3A1E}">
      <dsp:nvSpPr>
        <dsp:cNvPr id="0" name=""/>
        <dsp:cNvSpPr/>
      </dsp:nvSpPr>
      <dsp:spPr>
        <a:xfrm>
          <a:off x="1801001" y="892185"/>
          <a:ext cx="587355" cy="58735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Prioritize</a:t>
          </a:r>
        </a:p>
      </dsp:txBody>
      <dsp:txXfrm>
        <a:off x="1887017" y="978201"/>
        <a:ext cx="415323" cy="415323"/>
      </dsp:txXfrm>
    </dsp:sp>
    <dsp:sp modelId="{805B1737-0073-4261-83AF-F268B4FACE18}">
      <dsp:nvSpPr>
        <dsp:cNvPr id="0" name=""/>
        <dsp:cNvSpPr/>
      </dsp:nvSpPr>
      <dsp:spPr>
        <a:xfrm>
          <a:off x="909706" y="1783479"/>
          <a:ext cx="587355" cy="58735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Resource</a:t>
          </a:r>
        </a:p>
      </dsp:txBody>
      <dsp:txXfrm>
        <a:off x="995722" y="1869495"/>
        <a:ext cx="415323" cy="415323"/>
      </dsp:txXfrm>
    </dsp:sp>
    <dsp:sp modelId="{8124EC0A-1BFE-4ECB-8874-1CB5CFBAEE7A}">
      <dsp:nvSpPr>
        <dsp:cNvPr id="0" name=""/>
        <dsp:cNvSpPr/>
      </dsp:nvSpPr>
      <dsp:spPr>
        <a:xfrm>
          <a:off x="18412" y="892185"/>
          <a:ext cx="587355" cy="587355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Assess</a:t>
          </a:r>
        </a:p>
      </dsp:txBody>
      <dsp:txXfrm>
        <a:off x="104428" y="978201"/>
        <a:ext cx="415323" cy="41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DB126-6B55-401E-8915-9C43142F9F4B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D8A47-950D-419C-9325-D2121CC33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4377-D6D5-42BA-A718-8D4BAF03F0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4377-D6D5-42BA-A718-8D4BAF03F0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4377-D6D5-42BA-A718-8D4BAF03F0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4377-D6D5-42BA-A718-8D4BAF03F0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8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5BA7003-00DC-104B-92AD-B7A90026C1F9}" type="datetimeFigureOut">
              <a:rPr lang="en-US" smtClean="0"/>
              <a:t>4/25/16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16D1E-C240-F54C-B964-4E8AE0DA4492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11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3" r:id="rId8"/>
    <p:sldLayoutId id="214748370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of Academic Affairs</a:t>
            </a:r>
            <a:br>
              <a:rPr lang="en-US" dirty="0" smtClean="0"/>
            </a:br>
            <a:r>
              <a:rPr lang="en-US" dirty="0" smtClean="0"/>
              <a:t>Budget and Planning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Fiscal Year </a:t>
            </a:r>
            <a:r>
              <a:rPr lang="en-US" dirty="0" smtClean="0"/>
              <a:t>2017</a:t>
            </a:r>
            <a:endParaRPr lang="en-US" dirty="0"/>
          </a:p>
          <a:p>
            <a:r>
              <a:rPr lang="en-US" dirty="0"/>
              <a:t>Provost Susan Martin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dirty="0" smtClean="0">
                <a:latin typeface="Calibri" charset="0"/>
              </a:rPr>
              <a:t>Total budget of 322,000,000</a:t>
            </a:r>
          </a:p>
          <a:p>
            <a:r>
              <a:rPr lang="en-US" dirty="0" smtClean="0">
                <a:latin typeface="Calibri" charset="0"/>
              </a:rPr>
              <a:t>All but 50 million allocated to the colleges; the rest goes to academic support units</a:t>
            </a:r>
          </a:p>
          <a:p>
            <a:r>
              <a:rPr lang="en-US" dirty="0" smtClean="0">
                <a:latin typeface="Calibri" charset="0"/>
              </a:rPr>
              <a:t>Improvements in funding over the past 7 years have come incrementally and are aligned with the </a:t>
            </a:r>
            <a:r>
              <a:rPr lang="en-US" dirty="0" err="1" smtClean="0">
                <a:latin typeface="Calibri" charset="0"/>
              </a:rPr>
              <a:t>VolVision</a:t>
            </a:r>
            <a:r>
              <a:rPr lang="en-US" dirty="0" smtClean="0">
                <a:latin typeface="Calibri" charset="0"/>
              </a:rPr>
              <a:t> strategic plan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Average of new investments is in the 3 million range: Enrollment management, academic support, graduate stipends, instruction</a:t>
            </a:r>
          </a:p>
          <a:p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</a:t>
            </a:r>
            <a:r>
              <a:rPr lang="en-US" dirty="0" smtClean="0"/>
              <a:t>Assumptions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Tuition is our most important source of revenue as a </a:t>
            </a:r>
            <a:r>
              <a:rPr lang="en-US" dirty="0" smtClean="0">
                <a:latin typeface="Calibri" charset="0"/>
              </a:rPr>
              <a:t>university</a:t>
            </a:r>
          </a:p>
          <a:p>
            <a:r>
              <a:rPr lang="en-US" dirty="0" smtClean="0">
                <a:latin typeface="Calibri" charset="0"/>
              </a:rPr>
              <a:t>Traditional sources of revenue are drying up</a:t>
            </a:r>
          </a:p>
          <a:p>
            <a:r>
              <a:rPr lang="en-US" dirty="0">
                <a:latin typeface="Calibri" charset="0"/>
              </a:rPr>
              <a:t>Differentiation of revenue sources </a:t>
            </a:r>
            <a:r>
              <a:rPr lang="en-US" dirty="0" smtClean="0">
                <a:latin typeface="Calibri" charset="0"/>
              </a:rPr>
              <a:t>critical</a:t>
            </a:r>
          </a:p>
          <a:p>
            <a:r>
              <a:rPr lang="en-US" dirty="0" smtClean="0">
                <a:latin typeface="Calibri" charset="0"/>
              </a:rPr>
              <a:t>Reallocation </a:t>
            </a:r>
            <a:r>
              <a:rPr lang="en-US" dirty="0">
                <a:latin typeface="Calibri" charset="0"/>
              </a:rPr>
              <a:t>is going to be increasingly important </a:t>
            </a:r>
          </a:p>
          <a:p>
            <a:r>
              <a:rPr lang="en-US" dirty="0" smtClean="0">
                <a:latin typeface="Calibri" charset="0"/>
              </a:rPr>
              <a:t>Retention may be the single most effective strategy to achieve savings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382065" y="727280"/>
            <a:ext cx="8042275" cy="11430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Opportunities for reallocation, self-generation, efficiencies, and external sources are first considered as sources of funding, followed by new investment.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82065" y="-15364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/>
                <a:cs typeface="Arial"/>
              </a:rPr>
              <a:t>Sources of Funding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1466" y="1729200"/>
            <a:ext cx="51154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Resource Requirements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Reallocation/ Self-Generation/ Efficiencies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areas first review opportunities to re-allocate existing resources, self-generate new funds, or find efficiencies to fund for new priorities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External Sources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also review opportunities to secure funding from external sources (e.g. grants, donors, etc.)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Investment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priority areas considered for new investment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 alignment with strategic priorities required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977051"/>
              </p:ext>
            </p:extLst>
          </p:nvPr>
        </p:nvGraphicFramePr>
        <p:xfrm>
          <a:off x="1026544" y="1751700"/>
          <a:ext cx="2406769" cy="237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Vol Vision: Top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91" y="2742434"/>
            <a:ext cx="690026" cy="2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66226" y="2173857"/>
            <a:ext cx="274320" cy="276045"/>
          </a:xfrm>
          <a:prstGeom prst="ellipse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3653865" y="3697528"/>
            <a:ext cx="274320" cy="276045"/>
          </a:xfrm>
          <a:prstGeom prst="ellipse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667725" y="4976720"/>
            <a:ext cx="274320" cy="276045"/>
          </a:xfrm>
          <a:prstGeom prst="ellipse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491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685800" y="601182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The institutional effectiveness model includes both annual assessment and more intensive, periodic processes.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5800" y="228600"/>
            <a:ext cx="75438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Institutional Effectiveness 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sz="1500" dirty="0"/>
          </a:p>
          <a:p>
            <a:pPr algn="l"/>
            <a:endParaRPr lang="en-US" sz="1500" dirty="0"/>
          </a:p>
          <a:p>
            <a:pPr marL="0" indent="0" algn="l">
              <a:spcAft>
                <a:spcPts val="120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spcAft>
                <a:spcPts val="120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spcAft>
                <a:spcPts val="120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363474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955675" y="1777053"/>
            <a:ext cx="2886364" cy="70474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8257" y="1777053"/>
            <a:ext cx="2886364" cy="70474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568" y="2652916"/>
            <a:ext cx="298161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Timeframe:  Yearly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Mode:  Budget Process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Scope: 11 Colleges and 7 Academic Support Units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953" y="2652916"/>
            <a:ext cx="3281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Timeframe:  Every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Mode: Program Review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Scope:  All Academic Departments in Colleges; All Student Life Units; Academic Support Units will be phased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Academic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smtClean="0">
                <a:latin typeface="Calibri" charset="0"/>
              </a:rPr>
              <a:t>Requests from colleges and academic support units:  $4,000,000 recurring; $1,000,000 non-recurring</a:t>
            </a:r>
          </a:p>
          <a:p>
            <a:r>
              <a:rPr lang="en-US" dirty="0" smtClean="0">
                <a:latin typeface="Calibri" charset="0"/>
              </a:rPr>
              <a:t>Our priorities consistent with the plan:  enrollment management, academic support, graduate student support, instruction, infrastructure/IT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6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Strategic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dirty="0" smtClean="0">
                <a:latin typeface="Calibri" charset="0"/>
              </a:rPr>
              <a:t>Enrollment Management:  How do we maintain an overall enrollment that supports our </a:t>
            </a:r>
            <a:r>
              <a:rPr lang="en-US" dirty="0" err="1" smtClean="0">
                <a:latin typeface="Calibri" charset="0"/>
              </a:rPr>
              <a:t>VolVision</a:t>
            </a:r>
            <a:r>
              <a:rPr lang="en-US" dirty="0" smtClean="0">
                <a:latin typeface="Calibri" charset="0"/>
              </a:rPr>
              <a:t> goals and maintains UT’s financial health? </a:t>
            </a:r>
          </a:p>
          <a:p>
            <a:r>
              <a:rPr lang="en-US" dirty="0" smtClean="0">
                <a:latin typeface="Calibri" charset="0"/>
              </a:rPr>
              <a:t>Compensation:  Should this continue to be the top priority for new funding?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Graduate Students:  More or better paid?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Faculty Allocation:  Support areas of growth? Based on historical numbers? Support research excellence?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Efficiency and Effectiveness:  Where can we be more efficient without losing effectiveness?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0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7495296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416</Words>
  <Application>Microsoft Macintosh PowerPoint</Application>
  <PresentationFormat>On-screen Show (4:3)</PresentationFormat>
  <Paragraphs>102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Title Screens</vt:lpstr>
      <vt:lpstr>Content: Meta Info</vt:lpstr>
      <vt:lpstr>Fancy Pictures</vt:lpstr>
      <vt:lpstr>Charts</vt:lpstr>
      <vt:lpstr>Division of Academic Affairs Budget and Planning Overview</vt:lpstr>
      <vt:lpstr>Overview</vt:lpstr>
      <vt:lpstr>Basic Assumptions and Context</vt:lpstr>
      <vt:lpstr>Opportunities for reallocation, self-generation, efficiencies, and external sources are first considered as sources of funding, followed by new investment.</vt:lpstr>
      <vt:lpstr>The institutional effectiveness model includes both annual assessment and more intensive, periodic processes.</vt:lpstr>
      <vt:lpstr>Results of Academic Planning Process</vt:lpstr>
      <vt:lpstr>Strategic Questions</vt:lpstr>
      <vt:lpstr>Questions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Susan Martin</cp:lastModifiedBy>
  <cp:revision>108</cp:revision>
  <dcterms:created xsi:type="dcterms:W3CDTF">2014-12-02T19:58:44Z</dcterms:created>
  <dcterms:modified xsi:type="dcterms:W3CDTF">2016-04-25T19:40:01Z</dcterms:modified>
</cp:coreProperties>
</file>