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6" r:id="rId3"/>
    <p:sldId id="257" r:id="rId4"/>
    <p:sldId id="260" r:id="rId5"/>
    <p:sldId id="258"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v>Field2</c:v>
          </c:tx>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8F-E44E-83A9-56998A2203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8F-E44E-83A9-56998A22036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08F-E44E-83A9-56998A220360}"/>
              </c:ext>
            </c:extLst>
          </c:dPt>
          <c:cat>
            <c:strRef>
              <c:f>Sheet1!$A$1:$C$1</c:f>
              <c:strCache>
                <c:ptCount val="3"/>
                <c:pt idx="0">
                  <c:v>Graduate Teaching Assistants</c:v>
                </c:pt>
                <c:pt idx="1">
                  <c:v>Tenture Track Faculty</c:v>
                </c:pt>
                <c:pt idx="2">
                  <c:v>Non-Tenure Track Faculty</c:v>
                </c:pt>
              </c:strCache>
            </c:strRef>
          </c:cat>
          <c:val>
            <c:numRef>
              <c:f>Sheet1!$A$2:$C$2</c:f>
              <c:numCache>
                <c:formatCode>General</c:formatCode>
                <c:ptCount val="3"/>
                <c:pt idx="0">
                  <c:v>1600</c:v>
                </c:pt>
                <c:pt idx="1">
                  <c:v>1175</c:v>
                </c:pt>
                <c:pt idx="2">
                  <c:v>540</c:v>
                </c:pt>
              </c:numCache>
            </c:numRef>
          </c:val>
          <c:extLst>
            <c:ext xmlns:c16="http://schemas.microsoft.com/office/drawing/2014/chart" uri="{C3380CC4-5D6E-409C-BE32-E72D297353CC}">
              <c16:uniqueId val="{00000006-A08F-E44E-83A9-56998A22036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11B1-E971-E446-ACFF-C5E3B441B4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F9629B-681A-6543-8799-33465C569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89B7AE-6DAA-D340-A02A-66B73F9EC739}"/>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5" name="Footer Placeholder 4">
            <a:extLst>
              <a:ext uri="{FF2B5EF4-FFF2-40B4-BE49-F238E27FC236}">
                <a16:creationId xmlns:a16="http://schemas.microsoft.com/office/drawing/2014/main" id="{3E46E49C-5192-A147-A2B2-5840A1E23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CC93C0-20B4-5C44-BE4A-677D5FF527BE}"/>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74663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B226D-3D12-6640-B47B-EBA937A351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91F235-2B4C-7346-B1C8-B8F60FBD92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32441-C2DB-C348-9A48-4D3945D61644}"/>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5" name="Footer Placeholder 4">
            <a:extLst>
              <a:ext uri="{FF2B5EF4-FFF2-40B4-BE49-F238E27FC236}">
                <a16:creationId xmlns:a16="http://schemas.microsoft.com/office/drawing/2014/main" id="{5B91D8FC-47C0-E548-8180-6DCFDCBEF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071FB0-3DBB-1C45-9FDA-EA98C6E32FEB}"/>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241102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2ED784-F2BA-7C4E-A4A4-AFB00998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4E7B7-3CC3-EB43-99FF-6656AFA35D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A0F38-BC4E-E440-A48C-D4040309ECD9}"/>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5" name="Footer Placeholder 4">
            <a:extLst>
              <a:ext uri="{FF2B5EF4-FFF2-40B4-BE49-F238E27FC236}">
                <a16:creationId xmlns:a16="http://schemas.microsoft.com/office/drawing/2014/main" id="{0D359686-3E55-894D-B0B7-735EC0ED17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B788F-E805-AB4E-8F28-984682070A81}"/>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105695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5EFB2-6266-B945-ADE4-CCE15E935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06B41-1095-0B47-9FC4-99ED4DB907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45947-091D-734A-9C0C-2512E9ECF695}"/>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5" name="Footer Placeholder 4">
            <a:extLst>
              <a:ext uri="{FF2B5EF4-FFF2-40B4-BE49-F238E27FC236}">
                <a16:creationId xmlns:a16="http://schemas.microsoft.com/office/drawing/2014/main" id="{F4AA23BA-CF68-C44C-9F60-C4F5791A5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89021-3AC3-344F-8F80-9AF22BEBF9AB}"/>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409337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41C0F-7E60-DA40-BD83-FA00937307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DDC2E1-934B-934A-8603-9415A9C806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EFFB68-94D9-E745-A737-565EF8B7EC39}"/>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5" name="Footer Placeholder 4">
            <a:extLst>
              <a:ext uri="{FF2B5EF4-FFF2-40B4-BE49-F238E27FC236}">
                <a16:creationId xmlns:a16="http://schemas.microsoft.com/office/drawing/2014/main" id="{9ADABE38-CD35-7347-9869-A403F756A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86693-E508-294C-8FC9-0FA9170CECFB}"/>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93462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7D725-1E77-434B-B44E-7D9FCC3A33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548ED2-0265-E449-887D-07F05EA20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168F4B-DE0C-434D-8EF1-F4663F43BD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3AB5F2-FA0A-3D45-B333-555560AC4592}"/>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6" name="Footer Placeholder 5">
            <a:extLst>
              <a:ext uri="{FF2B5EF4-FFF2-40B4-BE49-F238E27FC236}">
                <a16:creationId xmlns:a16="http://schemas.microsoft.com/office/drawing/2014/main" id="{6A0BAF09-C5F1-D546-9AA3-D3B5048D41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6B15AE-6996-7845-BA20-B0180396FD61}"/>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32618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8011-9040-0F4C-88EF-0635192DAC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07F3DC-E6D2-E64F-A987-28AC33A8B8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779066-0756-FF47-890E-573EAE84BA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9753F6-4AFB-3E4D-8BCA-FC393CCA70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C9CD2D-20A4-1D4F-938E-4924CD0476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F7D10C-512D-914D-BEAF-2ADB8A2D1B92}"/>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8" name="Footer Placeholder 7">
            <a:extLst>
              <a:ext uri="{FF2B5EF4-FFF2-40B4-BE49-F238E27FC236}">
                <a16:creationId xmlns:a16="http://schemas.microsoft.com/office/drawing/2014/main" id="{9F501E41-ECBD-8D40-AF0A-5FD0C9B2BE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1E44A1-BA36-B549-9497-3AFB3C88092B}"/>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3012888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0E58D-E339-E341-800E-007E6D83E6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B03BD1-1812-5642-BCC8-71C2B641BB42}"/>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4" name="Footer Placeholder 3">
            <a:extLst>
              <a:ext uri="{FF2B5EF4-FFF2-40B4-BE49-F238E27FC236}">
                <a16:creationId xmlns:a16="http://schemas.microsoft.com/office/drawing/2014/main" id="{D93F20DD-89A5-A348-87BE-A2D9FBC2E8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429E0D-3676-5444-BCE2-4CD6D251916B}"/>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253733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E29A5E-5A66-4E4A-B51F-9FDF9C582E05}"/>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3" name="Footer Placeholder 2">
            <a:extLst>
              <a:ext uri="{FF2B5EF4-FFF2-40B4-BE49-F238E27FC236}">
                <a16:creationId xmlns:a16="http://schemas.microsoft.com/office/drawing/2014/main" id="{724508A4-F20E-3E48-9238-4E7953AB7B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8EEAEB-C67C-6C47-A136-4993F01A7CF8}"/>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112410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63BFB-83A2-C04C-99C3-2C7B2112F9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961FF8-4EEA-0F4A-9DF2-A918275A78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A24ADC-8430-2348-8E13-972498990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61C25C-5E4F-FA4F-B97B-27A025070092}"/>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6" name="Footer Placeholder 5">
            <a:extLst>
              <a:ext uri="{FF2B5EF4-FFF2-40B4-BE49-F238E27FC236}">
                <a16:creationId xmlns:a16="http://schemas.microsoft.com/office/drawing/2014/main" id="{76D10F6F-BF41-4145-A83E-D91E1B6264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36F4BE-116C-6B4E-8351-BDA7119D295B}"/>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3304300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2C8E-D4F5-5549-BD40-DD31134A2D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963F21-6151-DB4B-90DD-40A5EE0EA8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EABF75-E9B7-4940-93EF-C57F2C05F9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202928-5C25-5F47-9D99-78DAC1317073}"/>
              </a:ext>
            </a:extLst>
          </p:cNvPr>
          <p:cNvSpPr>
            <a:spLocks noGrp="1"/>
          </p:cNvSpPr>
          <p:nvPr>
            <p:ph type="dt" sz="half" idx="10"/>
          </p:nvPr>
        </p:nvSpPr>
        <p:spPr/>
        <p:txBody>
          <a:bodyPr/>
          <a:lstStyle/>
          <a:p>
            <a:fld id="{BF10A9E9-9356-7E43-BFAD-47E03609A36C}" type="datetimeFigureOut">
              <a:rPr lang="en-US" smtClean="0"/>
              <a:t>9/11/21</a:t>
            </a:fld>
            <a:endParaRPr lang="en-US"/>
          </a:p>
        </p:txBody>
      </p:sp>
      <p:sp>
        <p:nvSpPr>
          <p:cNvPr id="6" name="Footer Placeholder 5">
            <a:extLst>
              <a:ext uri="{FF2B5EF4-FFF2-40B4-BE49-F238E27FC236}">
                <a16:creationId xmlns:a16="http://schemas.microsoft.com/office/drawing/2014/main" id="{9CA19ECF-B2BD-EB4D-836A-1A21C94F75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F5F4A3-9323-0B4B-835B-D2D9F5BC16AE}"/>
              </a:ext>
            </a:extLst>
          </p:cNvPr>
          <p:cNvSpPr>
            <a:spLocks noGrp="1"/>
          </p:cNvSpPr>
          <p:nvPr>
            <p:ph type="sldNum" sz="quarter" idx="12"/>
          </p:nvPr>
        </p:nvSpPr>
        <p:spPr/>
        <p:txBody>
          <a:bodyPr/>
          <a:lstStyle/>
          <a:p>
            <a:fld id="{F0A9F85F-A84C-A248-B4F4-824D4F403DEA}" type="slidenum">
              <a:rPr lang="en-US" smtClean="0"/>
              <a:t>‹#›</a:t>
            </a:fld>
            <a:endParaRPr lang="en-US"/>
          </a:p>
        </p:txBody>
      </p:sp>
    </p:spTree>
    <p:extLst>
      <p:ext uri="{BB962C8B-B14F-4D97-AF65-F5344CB8AC3E}">
        <p14:creationId xmlns:p14="http://schemas.microsoft.com/office/powerpoint/2010/main" val="264206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39799-A4FF-D54A-9200-D2B8B6C3A8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8E5553-1C51-AF4C-BA8C-AFBE909DF4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DFEC0-2FAC-3A4F-87A1-D880ADD3BB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0A9E9-9356-7E43-BFAD-47E03609A36C}" type="datetimeFigureOut">
              <a:rPr lang="en-US" smtClean="0"/>
              <a:t>9/11/21</a:t>
            </a:fld>
            <a:endParaRPr lang="en-US"/>
          </a:p>
        </p:txBody>
      </p:sp>
      <p:sp>
        <p:nvSpPr>
          <p:cNvPr id="5" name="Footer Placeholder 4">
            <a:extLst>
              <a:ext uri="{FF2B5EF4-FFF2-40B4-BE49-F238E27FC236}">
                <a16:creationId xmlns:a16="http://schemas.microsoft.com/office/drawing/2014/main" id="{66BE1ECB-1A4E-E148-A7AB-A263B7516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64CD0C-62A9-BC41-A6EF-D233642C32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9F85F-A84C-A248-B4F4-824D4F403DEA}" type="slidenum">
              <a:rPr lang="en-US" smtClean="0"/>
              <a:t>‹#›</a:t>
            </a:fld>
            <a:endParaRPr lang="en-US"/>
          </a:p>
        </p:txBody>
      </p:sp>
    </p:spTree>
    <p:extLst>
      <p:ext uri="{BB962C8B-B14F-4D97-AF65-F5344CB8AC3E}">
        <p14:creationId xmlns:p14="http://schemas.microsoft.com/office/powerpoint/2010/main" val="2588409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E7F2-82CE-6749-A56A-B7C5C7125CBC}"/>
              </a:ext>
            </a:extLst>
          </p:cNvPr>
          <p:cNvSpPr>
            <a:spLocks noGrp="1"/>
          </p:cNvSpPr>
          <p:nvPr>
            <p:ph type="title"/>
          </p:nvPr>
        </p:nvSpPr>
        <p:spPr/>
        <p:txBody>
          <a:bodyPr/>
          <a:lstStyle/>
          <a:p>
            <a:r>
              <a:rPr lang="en-US" b="1" dirty="0"/>
              <a:t>Perspectives from the UTK Faculty Senate</a:t>
            </a:r>
          </a:p>
        </p:txBody>
      </p:sp>
      <p:sp>
        <p:nvSpPr>
          <p:cNvPr id="3" name="Content Placeholder 2">
            <a:extLst>
              <a:ext uri="{FF2B5EF4-FFF2-40B4-BE49-F238E27FC236}">
                <a16:creationId xmlns:a16="http://schemas.microsoft.com/office/drawing/2014/main" id="{3453534D-6C68-FA46-B113-2B4DE823B95A}"/>
              </a:ext>
            </a:extLst>
          </p:cNvPr>
          <p:cNvSpPr>
            <a:spLocks noGrp="1"/>
          </p:cNvSpPr>
          <p:nvPr>
            <p:ph idx="1"/>
          </p:nvPr>
        </p:nvSpPr>
        <p:spPr>
          <a:xfrm>
            <a:off x="838200" y="2141537"/>
            <a:ext cx="10363200" cy="2855006"/>
          </a:xfrm>
        </p:spPr>
        <p:txBody>
          <a:bodyPr>
            <a:normAutofit fontScale="92500" lnSpcReduction="10000"/>
          </a:bodyPr>
          <a:lstStyle/>
          <a:p>
            <a:pPr marL="0" indent="0" algn="ctr">
              <a:buNone/>
            </a:pPr>
            <a:r>
              <a:rPr lang="en-US" dirty="0"/>
              <a:t>Louis J. Gross</a:t>
            </a:r>
          </a:p>
          <a:p>
            <a:pPr marL="0" indent="0" algn="ctr">
              <a:buNone/>
            </a:pPr>
            <a:r>
              <a:rPr lang="en-US" dirty="0"/>
              <a:t>Chancellor’s Professor of Ecology and Evolutionary Biology and Mathematics</a:t>
            </a:r>
          </a:p>
          <a:p>
            <a:pPr marL="0" indent="0" algn="ctr">
              <a:buNone/>
            </a:pPr>
            <a:r>
              <a:rPr lang="en-US" dirty="0"/>
              <a:t>Director, The Institute for Environmental Modeling</a:t>
            </a:r>
          </a:p>
          <a:p>
            <a:pPr marL="0" indent="0" algn="ctr">
              <a:buNone/>
            </a:pPr>
            <a:r>
              <a:rPr lang="en-US" dirty="0"/>
              <a:t>Director Emeritus, The National Institute for Mathematical and Biological Synthesis (</a:t>
            </a:r>
            <a:r>
              <a:rPr lang="en-US" dirty="0" err="1"/>
              <a:t>NIMBioS</a:t>
            </a:r>
            <a:r>
              <a:rPr lang="en-US" dirty="0"/>
              <a:t>)</a:t>
            </a:r>
          </a:p>
          <a:p>
            <a:pPr marL="0" indent="0" algn="ctr">
              <a:buNone/>
            </a:pPr>
            <a:r>
              <a:rPr lang="en-US" dirty="0"/>
              <a:t>President (2006-2007 and 2021-2022), UTK Faculty Senate</a:t>
            </a:r>
          </a:p>
          <a:p>
            <a:pPr marL="0" indent="0" algn="ctr">
              <a:buNone/>
            </a:pPr>
            <a:endParaRPr lang="en-US" dirty="0"/>
          </a:p>
          <a:p>
            <a:pPr marL="0" indent="0" algn="ctr">
              <a:buNone/>
            </a:pPr>
            <a:endParaRPr lang="en-US" dirty="0"/>
          </a:p>
        </p:txBody>
      </p:sp>
      <p:sp>
        <p:nvSpPr>
          <p:cNvPr id="4" name="TextBox 3">
            <a:extLst>
              <a:ext uri="{FF2B5EF4-FFF2-40B4-BE49-F238E27FC236}">
                <a16:creationId xmlns:a16="http://schemas.microsoft.com/office/drawing/2014/main" id="{F4E12B7B-FFA6-8F49-8B3A-F8BDB53A533B}"/>
              </a:ext>
            </a:extLst>
          </p:cNvPr>
          <p:cNvSpPr txBox="1"/>
          <p:nvPr/>
        </p:nvSpPr>
        <p:spPr>
          <a:xfrm>
            <a:off x="2057400" y="5447392"/>
            <a:ext cx="10243457" cy="369332"/>
          </a:xfrm>
          <a:prstGeom prst="rect">
            <a:avLst/>
          </a:prstGeom>
          <a:noFill/>
        </p:spPr>
        <p:txBody>
          <a:bodyPr wrap="square" rtlCol="0">
            <a:spAutoFit/>
          </a:bodyPr>
          <a:lstStyle/>
          <a:p>
            <a:r>
              <a:rPr lang="en-US" dirty="0"/>
              <a:t>Presentation to the UTK Undergraduate Student Senate on September 14, 2021</a:t>
            </a:r>
          </a:p>
        </p:txBody>
      </p:sp>
      <p:pic>
        <p:nvPicPr>
          <p:cNvPr id="5" name="Picture 13" descr="utlogo">
            <a:extLst>
              <a:ext uri="{FF2B5EF4-FFF2-40B4-BE49-F238E27FC236}">
                <a16:creationId xmlns:a16="http://schemas.microsoft.com/office/drawing/2014/main" id="{1CF62A63-DFCC-D740-90A4-34EF0F9DA7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628" y="6213475"/>
            <a:ext cx="12668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NIMBioSlogoshadowc">
            <a:extLst>
              <a:ext uri="{FF2B5EF4-FFF2-40B4-BE49-F238E27FC236}">
                <a16:creationId xmlns:a16="http://schemas.microsoft.com/office/drawing/2014/main" id="{76325D8F-9AC1-5D48-B9EF-3DA3EAD35A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4275" y="6158138"/>
            <a:ext cx="25495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14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descr="Chart type: Pie. 'Field2' by 'Field1'&#10;&#10;Description automatically generated">
            <a:extLst>
              <a:ext uri="{FF2B5EF4-FFF2-40B4-BE49-F238E27FC236}">
                <a16:creationId xmlns:a16="http://schemas.microsoft.com/office/drawing/2014/main" id="{2B403C07-03F3-DE43-892B-F72956E13138}"/>
              </a:ext>
            </a:extLst>
          </p:cNvPr>
          <p:cNvGraphicFramePr>
            <a:graphicFrameLocks/>
          </p:cNvGraphicFramePr>
          <p:nvPr>
            <p:extLst>
              <p:ext uri="{D42A27DB-BD31-4B8C-83A1-F6EECF244321}">
                <p14:modId xmlns:p14="http://schemas.microsoft.com/office/powerpoint/2010/main" val="2407344227"/>
              </p:ext>
            </p:extLst>
          </p:nvPr>
        </p:nvGraphicFramePr>
        <p:xfrm>
          <a:off x="-544964" y="1112961"/>
          <a:ext cx="7729537" cy="48434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EB169DA7-E8EF-BA42-83C4-8A8D6F73D66A}"/>
              </a:ext>
            </a:extLst>
          </p:cNvPr>
          <p:cNvSpPr txBox="1"/>
          <p:nvPr/>
        </p:nvSpPr>
        <p:spPr>
          <a:xfrm>
            <a:off x="3690597" y="328375"/>
            <a:ext cx="6270171" cy="707886"/>
          </a:xfrm>
          <a:prstGeom prst="rect">
            <a:avLst/>
          </a:prstGeom>
          <a:noFill/>
        </p:spPr>
        <p:txBody>
          <a:bodyPr wrap="square" rtlCol="0">
            <a:spAutoFit/>
          </a:bodyPr>
          <a:lstStyle/>
          <a:p>
            <a:r>
              <a:rPr lang="en-US" sz="4000" b="1" dirty="0"/>
              <a:t>Who teaches at UTK?</a:t>
            </a:r>
          </a:p>
        </p:txBody>
      </p:sp>
      <p:sp>
        <p:nvSpPr>
          <p:cNvPr id="7" name="TextBox 6">
            <a:extLst>
              <a:ext uri="{FF2B5EF4-FFF2-40B4-BE49-F238E27FC236}">
                <a16:creationId xmlns:a16="http://schemas.microsoft.com/office/drawing/2014/main" id="{3D9A4BF5-D56E-594F-9345-5A703C372316}"/>
              </a:ext>
            </a:extLst>
          </p:cNvPr>
          <p:cNvSpPr txBox="1"/>
          <p:nvPr/>
        </p:nvSpPr>
        <p:spPr>
          <a:xfrm>
            <a:off x="3969885" y="2716394"/>
            <a:ext cx="1219199" cy="1107996"/>
          </a:xfrm>
          <a:prstGeom prst="rect">
            <a:avLst/>
          </a:prstGeom>
          <a:solidFill>
            <a:schemeClr val="bg1"/>
          </a:solidFill>
        </p:spPr>
        <p:txBody>
          <a:bodyPr wrap="square" rtlCol="0">
            <a:spAutoFit/>
          </a:bodyPr>
          <a:lstStyle/>
          <a:p>
            <a:r>
              <a:rPr lang="en-US" dirty="0"/>
              <a:t>G</a:t>
            </a:r>
            <a:r>
              <a:rPr lang="en-US" sz="1600" dirty="0"/>
              <a:t>raduate Teaching Assistants</a:t>
            </a:r>
          </a:p>
          <a:p>
            <a:r>
              <a:rPr lang="en-US" sz="1600" dirty="0"/>
              <a:t>(1600)</a:t>
            </a:r>
          </a:p>
        </p:txBody>
      </p:sp>
      <p:sp>
        <p:nvSpPr>
          <p:cNvPr id="9" name="TextBox 8">
            <a:extLst>
              <a:ext uri="{FF2B5EF4-FFF2-40B4-BE49-F238E27FC236}">
                <a16:creationId xmlns:a16="http://schemas.microsoft.com/office/drawing/2014/main" id="{DAB82F75-F00F-6F49-8292-7F7E400B7D42}"/>
              </a:ext>
            </a:extLst>
          </p:cNvPr>
          <p:cNvSpPr txBox="1"/>
          <p:nvPr/>
        </p:nvSpPr>
        <p:spPr>
          <a:xfrm>
            <a:off x="1974397" y="1762287"/>
            <a:ext cx="1219200" cy="954107"/>
          </a:xfrm>
          <a:prstGeom prst="rect">
            <a:avLst/>
          </a:prstGeom>
          <a:solidFill>
            <a:schemeClr val="bg1"/>
          </a:solidFill>
        </p:spPr>
        <p:txBody>
          <a:bodyPr wrap="square" rtlCol="0">
            <a:spAutoFit/>
          </a:bodyPr>
          <a:lstStyle/>
          <a:p>
            <a:r>
              <a:rPr lang="en-US" sz="1400" dirty="0"/>
              <a:t>Non-Tenure Track Faculty (Lecturers)</a:t>
            </a:r>
          </a:p>
          <a:p>
            <a:r>
              <a:rPr lang="en-US" sz="1400" dirty="0"/>
              <a:t>(540)</a:t>
            </a:r>
          </a:p>
        </p:txBody>
      </p:sp>
      <p:sp>
        <p:nvSpPr>
          <p:cNvPr id="10" name="TextBox 9">
            <a:extLst>
              <a:ext uri="{FF2B5EF4-FFF2-40B4-BE49-F238E27FC236}">
                <a16:creationId xmlns:a16="http://schemas.microsoft.com/office/drawing/2014/main" id="{30DCC427-3001-984C-8C69-F793BA6A622C}"/>
              </a:ext>
            </a:extLst>
          </p:cNvPr>
          <p:cNvSpPr txBox="1"/>
          <p:nvPr/>
        </p:nvSpPr>
        <p:spPr>
          <a:xfrm>
            <a:off x="1719605" y="3480196"/>
            <a:ext cx="1306285" cy="1322822"/>
          </a:xfrm>
          <a:prstGeom prst="rect">
            <a:avLst/>
          </a:prstGeom>
          <a:solidFill>
            <a:schemeClr val="bg1"/>
          </a:solidFill>
        </p:spPr>
        <p:txBody>
          <a:bodyPr wrap="square" rtlCol="0">
            <a:spAutoFit/>
          </a:bodyPr>
          <a:lstStyle/>
          <a:p>
            <a:r>
              <a:rPr lang="en-US" sz="1600" dirty="0"/>
              <a:t>Tenured and Tenure-Track Faculty (Professors) (1175)</a:t>
            </a:r>
          </a:p>
        </p:txBody>
      </p:sp>
      <p:sp>
        <p:nvSpPr>
          <p:cNvPr id="8" name="TextBox 7">
            <a:extLst>
              <a:ext uri="{FF2B5EF4-FFF2-40B4-BE49-F238E27FC236}">
                <a16:creationId xmlns:a16="http://schemas.microsoft.com/office/drawing/2014/main" id="{5EAF5399-E52F-1A43-9F7D-8FA845F73912}"/>
              </a:ext>
            </a:extLst>
          </p:cNvPr>
          <p:cNvSpPr txBox="1"/>
          <p:nvPr/>
        </p:nvSpPr>
        <p:spPr>
          <a:xfrm>
            <a:off x="5965371" y="1916174"/>
            <a:ext cx="5439797" cy="646331"/>
          </a:xfrm>
          <a:prstGeom prst="rect">
            <a:avLst/>
          </a:prstGeom>
          <a:noFill/>
        </p:spPr>
        <p:txBody>
          <a:bodyPr wrap="square" rtlCol="0">
            <a:spAutoFit/>
          </a:bodyPr>
          <a:lstStyle/>
          <a:p>
            <a:r>
              <a:rPr lang="en-US" b="1" dirty="0"/>
              <a:t>Note that UTK staff are authorized to teach a few specialized courses including First Year studies.</a:t>
            </a:r>
          </a:p>
        </p:txBody>
      </p:sp>
      <p:sp>
        <p:nvSpPr>
          <p:cNvPr id="11" name="TextBox 10">
            <a:extLst>
              <a:ext uri="{FF2B5EF4-FFF2-40B4-BE49-F238E27FC236}">
                <a16:creationId xmlns:a16="http://schemas.microsoft.com/office/drawing/2014/main" id="{405069E0-A885-1A47-9538-803593C0E86F}"/>
              </a:ext>
            </a:extLst>
          </p:cNvPr>
          <p:cNvSpPr txBox="1"/>
          <p:nvPr/>
        </p:nvSpPr>
        <p:spPr>
          <a:xfrm>
            <a:off x="5965372" y="2848945"/>
            <a:ext cx="5439797" cy="2585323"/>
          </a:xfrm>
          <a:prstGeom prst="rect">
            <a:avLst/>
          </a:prstGeom>
          <a:noFill/>
        </p:spPr>
        <p:txBody>
          <a:bodyPr wrap="square" rtlCol="0">
            <a:spAutoFit/>
          </a:bodyPr>
          <a:lstStyle/>
          <a:p>
            <a:r>
              <a:rPr lang="en-US" b="1" dirty="0"/>
              <a:t>Total Full-time Instructional Faculty grew by 17% over the past ten years, the non-Tenure Track Full-time Instructional Faculty grew by 61%, and Full-time Instructional Tenure-Track Faculty grew by 4%. The Number of Total Students (undergrad and grad full-time) per Full-time Total Faculty in Fall 2011 was 18.7 and in Fall 2020 was 17.8 while the Number of Total Students per Tenured/Tenure Track Faculty in Fall 2011 was 24.2 and in Fall 2020 was 26.0 </a:t>
            </a:r>
          </a:p>
        </p:txBody>
      </p:sp>
    </p:spTree>
    <p:extLst>
      <p:ext uri="{BB962C8B-B14F-4D97-AF65-F5344CB8AC3E}">
        <p14:creationId xmlns:p14="http://schemas.microsoft.com/office/powerpoint/2010/main" val="360320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0EC81-B560-A845-8AC5-10673F77389C}"/>
              </a:ext>
            </a:extLst>
          </p:cNvPr>
          <p:cNvSpPr>
            <a:spLocks noGrp="1"/>
          </p:cNvSpPr>
          <p:nvPr>
            <p:ph type="title"/>
          </p:nvPr>
        </p:nvSpPr>
        <p:spPr>
          <a:xfrm>
            <a:off x="1001485" y="147411"/>
            <a:ext cx="10515600" cy="1325563"/>
          </a:xfrm>
        </p:spPr>
        <p:txBody>
          <a:bodyPr>
            <a:normAutofit/>
          </a:bodyPr>
          <a:lstStyle/>
          <a:p>
            <a:r>
              <a:rPr lang="en-US" sz="3600" b="1" dirty="0"/>
              <a:t>Roles of Tenured/Tenure-Track Faculty (Professors) </a:t>
            </a:r>
          </a:p>
        </p:txBody>
      </p:sp>
      <p:sp>
        <p:nvSpPr>
          <p:cNvPr id="3" name="Content Placeholder 2">
            <a:extLst>
              <a:ext uri="{FF2B5EF4-FFF2-40B4-BE49-F238E27FC236}">
                <a16:creationId xmlns:a16="http://schemas.microsoft.com/office/drawing/2014/main" id="{2138AFFD-C9B0-8546-89E2-0AE0306D9E69}"/>
              </a:ext>
            </a:extLst>
          </p:cNvPr>
          <p:cNvSpPr>
            <a:spLocks noGrp="1"/>
          </p:cNvSpPr>
          <p:nvPr>
            <p:ph idx="1"/>
          </p:nvPr>
        </p:nvSpPr>
        <p:spPr>
          <a:xfrm>
            <a:off x="838200" y="1230086"/>
            <a:ext cx="10515600" cy="3984171"/>
          </a:xfrm>
        </p:spPr>
        <p:txBody>
          <a:bodyPr>
            <a:normAutofit fontScale="85000" lnSpcReduction="20000"/>
          </a:bodyPr>
          <a:lstStyle/>
          <a:p>
            <a:r>
              <a:rPr lang="en-US" b="1" i="1" dirty="0"/>
              <a:t>Teaching</a:t>
            </a:r>
            <a:r>
              <a:rPr lang="en-US" dirty="0"/>
              <a:t> – formal classes, informal seminars, studios/labs, develop new courses</a:t>
            </a:r>
            <a:r>
              <a:rPr lang="en-US" i="1" dirty="0"/>
              <a:t> </a:t>
            </a:r>
            <a:r>
              <a:rPr lang="en-US" dirty="0"/>
              <a:t>and/or modifying the pedagogical approach in current courses, potentially publish articles/modules on educational initiatives, mentor students either formally in lab/studio or informally by serving on student committees and publish with mentees. </a:t>
            </a:r>
          </a:p>
          <a:p>
            <a:r>
              <a:rPr lang="en-US" b="1" i="1" dirty="0"/>
              <a:t>Research/Scholarship/Creative Achievement </a:t>
            </a:r>
            <a:r>
              <a:rPr lang="en-US" dirty="0"/>
              <a:t>– carry out experiments/observations, create art/design/music/poetry, publish books/papers in peer-reviewed journals, make efforts to obtain external funding, presentations at professional society gatherings, build a professional reputation</a:t>
            </a:r>
          </a:p>
          <a:p>
            <a:r>
              <a:rPr lang="en-US" b="1" i="1" dirty="0"/>
              <a:t>Service</a:t>
            </a:r>
            <a:r>
              <a:rPr lang="en-US" dirty="0"/>
              <a:t> - participate in departmental affairs (e.g. curriculum committee, student recruitment, search committees for new faculty), serve at College or University level on committees or Faculty Senate, professional service (serve on agency review panels, editorial boards, as peer-reviewer for journals, etc.), outreach to community organizations </a:t>
            </a:r>
          </a:p>
        </p:txBody>
      </p:sp>
      <p:sp>
        <p:nvSpPr>
          <p:cNvPr id="4" name="Content Placeholder 2">
            <a:extLst>
              <a:ext uri="{FF2B5EF4-FFF2-40B4-BE49-F238E27FC236}">
                <a16:creationId xmlns:a16="http://schemas.microsoft.com/office/drawing/2014/main" id="{33AC12F7-B1D9-094F-A12D-9BCDA43B659D}"/>
              </a:ext>
            </a:extLst>
          </p:cNvPr>
          <p:cNvSpPr txBox="1">
            <a:spLocks/>
          </p:cNvSpPr>
          <p:nvPr/>
        </p:nvSpPr>
        <p:spPr>
          <a:xfrm>
            <a:off x="1485900" y="5447848"/>
            <a:ext cx="9546770" cy="9964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Note that Non-Tenure-Track faculty (Lecturers) focus completely on teaching formal classes with some limited service responsibilities</a:t>
            </a:r>
          </a:p>
        </p:txBody>
      </p:sp>
    </p:spTree>
    <p:extLst>
      <p:ext uri="{BB962C8B-B14F-4D97-AF65-F5344CB8AC3E}">
        <p14:creationId xmlns:p14="http://schemas.microsoft.com/office/powerpoint/2010/main" val="152026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A106B-2635-B34B-AC62-F6382FB302CC}"/>
              </a:ext>
            </a:extLst>
          </p:cNvPr>
          <p:cNvSpPr>
            <a:spLocks noGrp="1"/>
          </p:cNvSpPr>
          <p:nvPr>
            <p:ph type="title"/>
          </p:nvPr>
        </p:nvSpPr>
        <p:spPr>
          <a:xfrm>
            <a:off x="838200" y="0"/>
            <a:ext cx="10515600" cy="1325563"/>
          </a:xfrm>
        </p:spPr>
        <p:txBody>
          <a:bodyPr/>
          <a:lstStyle/>
          <a:p>
            <a:r>
              <a:rPr lang="en-US" b="1" dirty="0"/>
              <a:t>Shared governance </a:t>
            </a:r>
          </a:p>
        </p:txBody>
      </p:sp>
      <p:sp>
        <p:nvSpPr>
          <p:cNvPr id="3" name="Content Placeholder 2">
            <a:extLst>
              <a:ext uri="{FF2B5EF4-FFF2-40B4-BE49-F238E27FC236}">
                <a16:creationId xmlns:a16="http://schemas.microsoft.com/office/drawing/2014/main" id="{CAF5E783-FB17-4B4C-BE86-B7663A2546F9}"/>
              </a:ext>
            </a:extLst>
          </p:cNvPr>
          <p:cNvSpPr>
            <a:spLocks noGrp="1"/>
          </p:cNvSpPr>
          <p:nvPr>
            <p:ph idx="1"/>
          </p:nvPr>
        </p:nvSpPr>
        <p:spPr>
          <a:xfrm>
            <a:off x="838200" y="1609726"/>
            <a:ext cx="10515600" cy="4351338"/>
          </a:xfrm>
        </p:spPr>
        <p:txBody>
          <a:bodyPr>
            <a:normAutofit lnSpcReduction="10000"/>
          </a:bodyPr>
          <a:lstStyle/>
          <a:p>
            <a:pPr marL="0" indent="0">
              <a:buNone/>
            </a:pPr>
            <a:r>
              <a:rPr lang="en-US" dirty="0"/>
              <a:t>“</a:t>
            </a:r>
            <a:r>
              <a:rPr lang="en-US" b="1" i="1" dirty="0"/>
              <a:t>Shared governance</a:t>
            </a:r>
            <a:r>
              <a:rPr lang="en-US" dirty="0"/>
              <a:t>" in higher education refers to structures and processes through which faculty, professional staff, administration, governing boards and, sometimes, students and staff participate in the development of policies and in decision-making that affect the institution.</a:t>
            </a:r>
          </a:p>
          <a:p>
            <a:pPr marL="0" indent="0">
              <a:buNone/>
            </a:pPr>
            <a:br>
              <a:rPr lang="en-US" dirty="0"/>
            </a:br>
            <a:r>
              <a:rPr lang="en-US" dirty="0"/>
              <a:t>At UTK, the authority for approving courses, curricula and suggesting new degree programs rests with the faculty, and the Faculty Senate is the responsible body for this with final authority for formal degree programs held by the Board of Trustees and the Tennessee Higher Education Commission.</a:t>
            </a:r>
          </a:p>
        </p:txBody>
      </p:sp>
    </p:spTree>
    <p:extLst>
      <p:ext uri="{BB962C8B-B14F-4D97-AF65-F5344CB8AC3E}">
        <p14:creationId xmlns:p14="http://schemas.microsoft.com/office/powerpoint/2010/main" val="1541844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115E-23C6-BB44-BC16-9239B6C89B3A}"/>
              </a:ext>
            </a:extLst>
          </p:cNvPr>
          <p:cNvSpPr>
            <a:spLocks noGrp="1"/>
          </p:cNvSpPr>
          <p:nvPr>
            <p:ph type="title"/>
          </p:nvPr>
        </p:nvSpPr>
        <p:spPr>
          <a:xfrm>
            <a:off x="1426029" y="49439"/>
            <a:ext cx="10515600" cy="1325563"/>
          </a:xfrm>
        </p:spPr>
        <p:txBody>
          <a:bodyPr/>
          <a:lstStyle/>
          <a:p>
            <a:r>
              <a:rPr lang="en-US" b="1" dirty="0"/>
              <a:t>UTK Faculty Senate Responsibilities</a:t>
            </a:r>
          </a:p>
        </p:txBody>
      </p:sp>
      <p:sp>
        <p:nvSpPr>
          <p:cNvPr id="3" name="Content Placeholder 2">
            <a:extLst>
              <a:ext uri="{FF2B5EF4-FFF2-40B4-BE49-F238E27FC236}">
                <a16:creationId xmlns:a16="http://schemas.microsoft.com/office/drawing/2014/main" id="{020E8639-D030-8746-BDA7-B54A9630862D}"/>
              </a:ext>
            </a:extLst>
          </p:cNvPr>
          <p:cNvSpPr>
            <a:spLocks noGrp="1"/>
          </p:cNvSpPr>
          <p:nvPr>
            <p:ph idx="1"/>
          </p:nvPr>
        </p:nvSpPr>
        <p:spPr>
          <a:xfrm>
            <a:off x="674914" y="1586138"/>
            <a:ext cx="10716986" cy="4906737"/>
          </a:xfrm>
        </p:spPr>
        <p:txBody>
          <a:bodyPr>
            <a:normAutofit fontScale="40000" lnSpcReduction="20000"/>
          </a:bodyPr>
          <a:lstStyle/>
          <a:p>
            <a:pPr marL="0" indent="0">
              <a:buNone/>
            </a:pPr>
            <a:r>
              <a:rPr lang="en-US" sz="5500" dirty="0"/>
              <a:t>The UTK-UTIA Faculty Senate represents the faculty in the shared governance of the university. Senators are elected each spring semester from the various academic units. The Faculty Senate works as a representative body and through committees to develop and recommend policies regarding the educational objectives of the campus. We consider, advise, and recommend policies and procedures which concern the general welfare of the faculty. </a:t>
            </a:r>
          </a:p>
          <a:p>
            <a:pPr marL="0" indent="0">
              <a:buNone/>
            </a:pPr>
            <a:r>
              <a:rPr lang="en-US" sz="5500" dirty="0"/>
              <a:t>These include:</a:t>
            </a:r>
          </a:p>
          <a:p>
            <a:r>
              <a:rPr lang="en-US" sz="5500" dirty="0"/>
              <a:t>criteria for faculty appointment, dismissal, promotions, tenure, and retirement;</a:t>
            </a:r>
          </a:p>
          <a:p>
            <a:r>
              <a:rPr lang="en-US" sz="5500" dirty="0"/>
              <a:t>criteria for the selection of the chief academic officer and other campus administrative officers;</a:t>
            </a:r>
          </a:p>
          <a:p>
            <a:r>
              <a:rPr lang="en-US" sz="5500" dirty="0"/>
              <a:t>priorities for the University budget;</a:t>
            </a:r>
          </a:p>
          <a:p>
            <a:r>
              <a:rPr lang="en-US" sz="5500" dirty="0"/>
              <a:t>priorities for the University development plan;</a:t>
            </a:r>
          </a:p>
          <a:p>
            <a:r>
              <a:rPr lang="en-US" sz="5500" dirty="0"/>
              <a:t>changes in physical facilities.</a:t>
            </a:r>
          </a:p>
          <a:p>
            <a:pPr marL="0" indent="0">
              <a:buNone/>
            </a:pPr>
            <a:r>
              <a:rPr lang="en-US" sz="5500" dirty="0"/>
              <a:t>The Faculty Senate also considers, advises, and recommends on proposed policies regarding student life, rights, and responsibilities.</a:t>
            </a:r>
          </a:p>
          <a:p>
            <a:pPr marL="0" indent="0">
              <a:buNone/>
            </a:pPr>
            <a:endParaRPr lang="en-US" dirty="0"/>
          </a:p>
        </p:txBody>
      </p:sp>
    </p:spTree>
    <p:extLst>
      <p:ext uri="{BB962C8B-B14F-4D97-AF65-F5344CB8AC3E}">
        <p14:creationId xmlns:p14="http://schemas.microsoft.com/office/powerpoint/2010/main" val="2739305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115E-23C6-BB44-BC16-9239B6C89B3A}"/>
              </a:ext>
            </a:extLst>
          </p:cNvPr>
          <p:cNvSpPr>
            <a:spLocks noGrp="1"/>
          </p:cNvSpPr>
          <p:nvPr>
            <p:ph type="title"/>
          </p:nvPr>
        </p:nvSpPr>
        <p:spPr>
          <a:xfrm>
            <a:off x="1426029" y="49439"/>
            <a:ext cx="10515600" cy="1325563"/>
          </a:xfrm>
        </p:spPr>
        <p:txBody>
          <a:bodyPr/>
          <a:lstStyle/>
          <a:p>
            <a:r>
              <a:rPr lang="en-US" b="1" dirty="0"/>
              <a:t>Some Current Student-Related Issues </a:t>
            </a:r>
          </a:p>
        </p:txBody>
      </p:sp>
      <p:sp>
        <p:nvSpPr>
          <p:cNvPr id="3" name="Content Placeholder 2">
            <a:extLst>
              <a:ext uri="{FF2B5EF4-FFF2-40B4-BE49-F238E27FC236}">
                <a16:creationId xmlns:a16="http://schemas.microsoft.com/office/drawing/2014/main" id="{020E8639-D030-8746-BDA7-B54A9630862D}"/>
              </a:ext>
            </a:extLst>
          </p:cNvPr>
          <p:cNvSpPr>
            <a:spLocks noGrp="1"/>
          </p:cNvSpPr>
          <p:nvPr>
            <p:ph idx="1"/>
          </p:nvPr>
        </p:nvSpPr>
        <p:spPr>
          <a:xfrm>
            <a:off x="737507" y="1375002"/>
            <a:ext cx="10716986" cy="4906737"/>
          </a:xfrm>
        </p:spPr>
        <p:txBody>
          <a:bodyPr>
            <a:normAutofit lnSpcReduction="10000"/>
          </a:bodyPr>
          <a:lstStyle/>
          <a:p>
            <a:pPr marL="514350" indent="-514350">
              <a:buAutoNum type="arabicPeriod"/>
            </a:pPr>
            <a:r>
              <a:rPr lang="en-US" dirty="0"/>
              <a:t>Advising mechanisms – these have changed recently with generally reduced contacts between students and Professors. This can be problematic since faculty know the discipline and career options, can mentor students in research, and connect students to appropriate professional networks. </a:t>
            </a:r>
          </a:p>
          <a:p>
            <a:pPr marL="514350" indent="-514350">
              <a:buAutoNum type="arabicPeriod"/>
            </a:pPr>
            <a:r>
              <a:rPr lang="en-US" dirty="0"/>
              <a:t>Student Program Fees - Lack of control by students and lack of the capability to manage activities paid by with your fees is completely out of sync with processes at peer institutions.  </a:t>
            </a:r>
          </a:p>
          <a:p>
            <a:pPr marL="514350" indent="-514350">
              <a:buAutoNum type="arabicPeriod"/>
            </a:pPr>
            <a:r>
              <a:rPr lang="en-US" dirty="0"/>
              <a:t>Equity and diversity – UTK’s record of hiring and maintaining a diverse faculty and promoting equity needs great improvement in order to provide the role models for the increasingly diverse UTK student body. </a:t>
            </a:r>
          </a:p>
        </p:txBody>
      </p:sp>
    </p:spTree>
    <p:extLst>
      <p:ext uri="{BB962C8B-B14F-4D97-AF65-F5344CB8AC3E}">
        <p14:creationId xmlns:p14="http://schemas.microsoft.com/office/powerpoint/2010/main" val="3205750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734</Words>
  <Application>Microsoft Macintosh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Perspectives from the UTK Faculty Senate</vt:lpstr>
      <vt:lpstr>PowerPoint Presentation</vt:lpstr>
      <vt:lpstr>Roles of Tenured/Tenure-Track Faculty (Professors) </vt:lpstr>
      <vt:lpstr>Shared governance </vt:lpstr>
      <vt:lpstr>UTK Faculty Senate Responsibilities</vt:lpstr>
      <vt:lpstr>Some Current Student-Related Issues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Gross, Louis J</dc:creator>
  <cp:lastModifiedBy>Gross, Louis J</cp:lastModifiedBy>
  <cp:revision>15</cp:revision>
  <dcterms:created xsi:type="dcterms:W3CDTF">2021-09-04T21:26:34Z</dcterms:created>
  <dcterms:modified xsi:type="dcterms:W3CDTF">2021-09-11T19:43:01Z</dcterms:modified>
</cp:coreProperties>
</file>