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9"/>
  </p:notesMasterIdLst>
  <p:handoutMasterIdLst>
    <p:handoutMasterId r:id="rId60"/>
  </p:handoutMasterIdLst>
  <p:sldIdLst>
    <p:sldId id="474" r:id="rId2"/>
    <p:sldId id="1652" r:id="rId3"/>
    <p:sldId id="1653" r:id="rId4"/>
    <p:sldId id="1657" r:id="rId5"/>
    <p:sldId id="1654" r:id="rId6"/>
    <p:sldId id="1658" r:id="rId7"/>
    <p:sldId id="996" r:id="rId8"/>
    <p:sldId id="958" r:id="rId9"/>
    <p:sldId id="959" r:id="rId10"/>
    <p:sldId id="960" r:id="rId11"/>
    <p:sldId id="961" r:id="rId12"/>
    <p:sldId id="962" r:id="rId13"/>
    <p:sldId id="930" r:id="rId14"/>
    <p:sldId id="938" r:id="rId15"/>
    <p:sldId id="939" r:id="rId16"/>
    <p:sldId id="965" r:id="rId17"/>
    <p:sldId id="940" r:id="rId18"/>
    <p:sldId id="945" r:id="rId19"/>
    <p:sldId id="870" r:id="rId20"/>
    <p:sldId id="937" r:id="rId21"/>
    <p:sldId id="944" r:id="rId22"/>
    <p:sldId id="896" r:id="rId23"/>
    <p:sldId id="897" r:id="rId24"/>
    <p:sldId id="1665" r:id="rId25"/>
    <p:sldId id="1666" r:id="rId26"/>
    <p:sldId id="946" r:id="rId27"/>
    <p:sldId id="871" r:id="rId28"/>
    <p:sldId id="971" r:id="rId29"/>
    <p:sldId id="932" r:id="rId30"/>
    <p:sldId id="967" r:id="rId31"/>
    <p:sldId id="968" r:id="rId32"/>
    <p:sldId id="969" r:id="rId33"/>
    <p:sldId id="942" r:id="rId34"/>
    <p:sldId id="1018" r:id="rId35"/>
    <p:sldId id="1022" r:id="rId36"/>
    <p:sldId id="1024" r:id="rId37"/>
    <p:sldId id="1019" r:id="rId38"/>
    <p:sldId id="1659" r:id="rId39"/>
    <p:sldId id="1027" r:id="rId40"/>
    <p:sldId id="941" r:id="rId41"/>
    <p:sldId id="292" r:id="rId42"/>
    <p:sldId id="293" r:id="rId43"/>
    <p:sldId id="294" r:id="rId44"/>
    <p:sldId id="295" r:id="rId45"/>
    <p:sldId id="296" r:id="rId46"/>
    <p:sldId id="297" r:id="rId47"/>
    <p:sldId id="298" r:id="rId48"/>
    <p:sldId id="299" r:id="rId49"/>
    <p:sldId id="975" r:id="rId50"/>
    <p:sldId id="976" r:id="rId51"/>
    <p:sldId id="1660" r:id="rId52"/>
    <p:sldId id="1662" r:id="rId53"/>
    <p:sldId id="1663" r:id="rId54"/>
    <p:sldId id="1664" r:id="rId55"/>
    <p:sldId id="1661" r:id="rId56"/>
    <p:sldId id="1667" r:id="rId57"/>
    <p:sldId id="933" r:id="rId58"/>
  </p:sldIdLst>
  <p:sldSz cx="9445625" cy="7562850"/>
  <p:notesSz cx="7102475" cy="8991600"/>
  <p:defaultTextStyle>
    <a:defPPr>
      <a:defRPr lang="en-US"/>
    </a:defPPr>
    <a:lvl1pPr algn="l" rtl="0" eaLnBrk="0" fontAlgn="base" hangingPunct="0">
      <a:spcBef>
        <a:spcPct val="0"/>
      </a:spcBef>
      <a:spcAft>
        <a:spcPct val="0"/>
      </a:spcAft>
      <a:defRPr sz="4000" b="1" kern="1200">
        <a:solidFill>
          <a:schemeClr val="tx1"/>
        </a:solidFill>
        <a:latin typeface="Times New Roman" charset="0"/>
        <a:ea typeface="ＭＳ Ｐゴシック" charset="-128"/>
        <a:cs typeface="+mn-cs"/>
      </a:defRPr>
    </a:lvl1pPr>
    <a:lvl2pPr marL="455613" indent="1588" algn="l" rtl="0" eaLnBrk="0" fontAlgn="base" hangingPunct="0">
      <a:spcBef>
        <a:spcPct val="0"/>
      </a:spcBef>
      <a:spcAft>
        <a:spcPct val="0"/>
      </a:spcAft>
      <a:defRPr sz="4000" b="1" kern="1200">
        <a:solidFill>
          <a:schemeClr val="tx1"/>
        </a:solidFill>
        <a:latin typeface="Times New Roman" charset="0"/>
        <a:ea typeface="ＭＳ Ｐゴシック" charset="-128"/>
        <a:cs typeface="+mn-cs"/>
      </a:defRPr>
    </a:lvl2pPr>
    <a:lvl3pPr marL="912813" indent="1588" algn="l" rtl="0" eaLnBrk="0" fontAlgn="base" hangingPunct="0">
      <a:spcBef>
        <a:spcPct val="0"/>
      </a:spcBef>
      <a:spcAft>
        <a:spcPct val="0"/>
      </a:spcAft>
      <a:defRPr sz="4000" b="1" kern="1200">
        <a:solidFill>
          <a:schemeClr val="tx1"/>
        </a:solidFill>
        <a:latin typeface="Times New Roman" charset="0"/>
        <a:ea typeface="ＭＳ Ｐゴシック" charset="-128"/>
        <a:cs typeface="+mn-cs"/>
      </a:defRPr>
    </a:lvl3pPr>
    <a:lvl4pPr marL="1370013" indent="1588" algn="l" rtl="0" eaLnBrk="0" fontAlgn="base" hangingPunct="0">
      <a:spcBef>
        <a:spcPct val="0"/>
      </a:spcBef>
      <a:spcAft>
        <a:spcPct val="0"/>
      </a:spcAft>
      <a:defRPr sz="4000" b="1" kern="1200">
        <a:solidFill>
          <a:schemeClr val="tx1"/>
        </a:solidFill>
        <a:latin typeface="Times New Roman" charset="0"/>
        <a:ea typeface="ＭＳ Ｐゴシック" charset="-128"/>
        <a:cs typeface="+mn-cs"/>
      </a:defRPr>
    </a:lvl4pPr>
    <a:lvl5pPr marL="1827213" indent="1588" algn="l" rtl="0" eaLnBrk="0" fontAlgn="base" hangingPunct="0">
      <a:spcBef>
        <a:spcPct val="0"/>
      </a:spcBef>
      <a:spcAft>
        <a:spcPct val="0"/>
      </a:spcAft>
      <a:defRPr sz="4000" b="1" kern="1200">
        <a:solidFill>
          <a:schemeClr val="tx1"/>
        </a:solidFill>
        <a:latin typeface="Times New Roman" charset="0"/>
        <a:ea typeface="ＭＳ Ｐゴシック" charset="-128"/>
        <a:cs typeface="+mn-cs"/>
      </a:defRPr>
    </a:lvl5pPr>
    <a:lvl6pPr marL="2286000" algn="l" defTabSz="914400" rtl="0" eaLnBrk="1" latinLnBrk="0" hangingPunct="1">
      <a:defRPr sz="4000" b="1" kern="1200">
        <a:solidFill>
          <a:schemeClr val="tx1"/>
        </a:solidFill>
        <a:latin typeface="Times New Roman" charset="0"/>
        <a:ea typeface="ＭＳ Ｐゴシック" charset="-128"/>
        <a:cs typeface="+mn-cs"/>
      </a:defRPr>
    </a:lvl6pPr>
    <a:lvl7pPr marL="2743200" algn="l" defTabSz="914400" rtl="0" eaLnBrk="1" latinLnBrk="0" hangingPunct="1">
      <a:defRPr sz="4000" b="1" kern="1200">
        <a:solidFill>
          <a:schemeClr val="tx1"/>
        </a:solidFill>
        <a:latin typeface="Times New Roman" charset="0"/>
        <a:ea typeface="ＭＳ Ｐゴシック" charset="-128"/>
        <a:cs typeface="+mn-cs"/>
      </a:defRPr>
    </a:lvl7pPr>
    <a:lvl8pPr marL="3200400" algn="l" defTabSz="914400" rtl="0" eaLnBrk="1" latinLnBrk="0" hangingPunct="1">
      <a:defRPr sz="4000" b="1" kern="1200">
        <a:solidFill>
          <a:schemeClr val="tx1"/>
        </a:solidFill>
        <a:latin typeface="Times New Roman" charset="0"/>
        <a:ea typeface="ＭＳ Ｐゴシック" charset="-128"/>
        <a:cs typeface="+mn-cs"/>
      </a:defRPr>
    </a:lvl8pPr>
    <a:lvl9pPr marL="3657600" algn="l" defTabSz="914400" rtl="0" eaLnBrk="1" latinLnBrk="0" hangingPunct="1">
      <a:defRPr sz="4000" b="1"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400">
          <p15:clr>
            <a:srgbClr val="A4A3A4"/>
          </p15:clr>
        </p15:guide>
        <p15:guide id="2" pos="2975">
          <p15:clr>
            <a:srgbClr val="A4A3A4"/>
          </p15:clr>
        </p15:guide>
      </p15:sldGuideLst>
    </p:ext>
    <p:ext uri="{2D200454-40CA-4A62-9FC3-DE9A4176ACB9}">
      <p15:notesGuideLst xmlns:p15="http://schemas.microsoft.com/office/powerpoint/2012/main">
        <p15:guide id="1" orient="horz" pos="2832">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33CC33"/>
    <a:srgbClr val="0000F2"/>
    <a:srgbClr val="660033"/>
    <a:srgbClr val="0000F3"/>
    <a:srgbClr val="FFFF66"/>
    <a:srgbClr val="CC3399"/>
    <a:srgbClr val="FFCC0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94"/>
    <p:restoredTop sz="94593"/>
  </p:normalViewPr>
  <p:slideViewPr>
    <p:cSldViewPr>
      <p:cViewPr varScale="1">
        <p:scale>
          <a:sx n="106" d="100"/>
          <a:sy n="106" d="100"/>
        </p:scale>
        <p:origin x="1608" y="176"/>
      </p:cViewPr>
      <p:guideLst>
        <p:guide orient="horz" pos="2400"/>
        <p:guide pos="2975"/>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0" d="100"/>
          <a:sy n="80" d="100"/>
        </p:scale>
        <p:origin x="-2928" y="-104"/>
      </p:cViewPr>
      <p:guideLst>
        <p:guide orient="horz" pos="2832"/>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3078163" cy="4492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b="0">
                <a:ea typeface="ＭＳ Ｐゴシック" charset="0"/>
                <a:cs typeface="+mn-cs"/>
              </a:defRPr>
            </a:lvl1pPr>
          </a:lstStyle>
          <a:p>
            <a:pPr>
              <a:defRPr/>
            </a:pPr>
            <a:endParaRPr lang="en-US"/>
          </a:p>
        </p:txBody>
      </p:sp>
      <p:sp>
        <p:nvSpPr>
          <p:cNvPr id="47107" name="Rectangle 3"/>
          <p:cNvSpPr>
            <a:spLocks noGrp="1" noChangeArrowheads="1"/>
          </p:cNvSpPr>
          <p:nvPr>
            <p:ph type="dt" sz="quarter" idx="1"/>
          </p:nvPr>
        </p:nvSpPr>
        <p:spPr bwMode="auto">
          <a:xfrm>
            <a:off x="4024313" y="0"/>
            <a:ext cx="3078162" cy="4492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b="0">
                <a:ea typeface="ＭＳ Ｐゴシック" charset="0"/>
                <a:cs typeface="+mn-cs"/>
              </a:defRPr>
            </a:lvl1pPr>
          </a:lstStyle>
          <a:p>
            <a:pPr>
              <a:defRPr/>
            </a:pPr>
            <a:endParaRPr lang="en-US"/>
          </a:p>
        </p:txBody>
      </p:sp>
      <p:sp>
        <p:nvSpPr>
          <p:cNvPr id="47108" name="Rectangle 4"/>
          <p:cNvSpPr>
            <a:spLocks noGrp="1" noChangeArrowheads="1"/>
          </p:cNvSpPr>
          <p:nvPr>
            <p:ph type="ftr" sz="quarter" idx="2"/>
          </p:nvPr>
        </p:nvSpPr>
        <p:spPr bwMode="auto">
          <a:xfrm>
            <a:off x="0" y="8542338"/>
            <a:ext cx="3078163" cy="44926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b="0">
                <a:ea typeface="ＭＳ Ｐゴシック" charset="0"/>
                <a:cs typeface="+mn-cs"/>
              </a:defRPr>
            </a:lvl1pPr>
          </a:lstStyle>
          <a:p>
            <a:pPr>
              <a:defRPr/>
            </a:pPr>
            <a:endParaRPr lang="en-US"/>
          </a:p>
        </p:txBody>
      </p:sp>
      <p:sp>
        <p:nvSpPr>
          <p:cNvPr id="47109" name="Rectangle 5"/>
          <p:cNvSpPr>
            <a:spLocks noGrp="1" noChangeArrowheads="1"/>
          </p:cNvSpPr>
          <p:nvPr>
            <p:ph type="sldNum" sz="quarter" idx="3"/>
          </p:nvPr>
        </p:nvSpPr>
        <p:spPr bwMode="auto">
          <a:xfrm>
            <a:off x="4024313" y="8542338"/>
            <a:ext cx="3078162" cy="44926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07465A01-502D-514C-BF27-1EDA220E8484}" type="slidenum">
              <a:rPr lang="en-US" altLang="en-US"/>
              <a:pPr/>
              <a:t>‹#›</a:t>
            </a:fld>
            <a:endParaRPr lang="en-US" altLang="en-US"/>
          </a:p>
        </p:txBody>
      </p:sp>
    </p:spTree>
    <p:extLst>
      <p:ext uri="{BB962C8B-B14F-4D97-AF65-F5344CB8AC3E}">
        <p14:creationId xmlns:p14="http://schemas.microsoft.com/office/powerpoint/2010/main" val="554567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78163" cy="4492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b="0">
                <a:ea typeface="ＭＳ Ｐゴシック" charset="0"/>
                <a:cs typeface="+mn-cs"/>
              </a:defRPr>
            </a:lvl1pPr>
          </a:lstStyle>
          <a:p>
            <a:pPr>
              <a:defRPr/>
            </a:pPr>
            <a:endParaRPr lang="en-US"/>
          </a:p>
        </p:txBody>
      </p:sp>
      <p:sp>
        <p:nvSpPr>
          <p:cNvPr id="28675" name="Rectangle 3"/>
          <p:cNvSpPr>
            <a:spLocks noGrp="1" noChangeArrowheads="1"/>
          </p:cNvSpPr>
          <p:nvPr>
            <p:ph type="dt" idx="1"/>
          </p:nvPr>
        </p:nvSpPr>
        <p:spPr bwMode="auto">
          <a:xfrm>
            <a:off x="4024313" y="0"/>
            <a:ext cx="3078162" cy="4492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b="0">
                <a:ea typeface="ＭＳ Ｐゴシック" charset="0"/>
                <a:cs typeface="+mn-cs"/>
              </a:defRPr>
            </a:lvl1pPr>
          </a:lstStyle>
          <a:p>
            <a:pPr>
              <a:defRPr/>
            </a:pPr>
            <a:endParaRPr lang="en-US"/>
          </a:p>
        </p:txBody>
      </p:sp>
      <p:sp>
        <p:nvSpPr>
          <p:cNvPr id="28676" name="Rectangle 4"/>
          <p:cNvSpPr>
            <a:spLocks noGrp="1" noRot="1" noChangeAspect="1" noChangeArrowheads="1" noTextEdit="1"/>
          </p:cNvSpPr>
          <p:nvPr>
            <p:ph type="sldImg" idx="2"/>
          </p:nvPr>
        </p:nvSpPr>
        <p:spPr bwMode="auto">
          <a:xfrm>
            <a:off x="1446213" y="674688"/>
            <a:ext cx="4211637" cy="33718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8677" name="Rectangle 5"/>
          <p:cNvSpPr>
            <a:spLocks noGrp="1" noChangeArrowheads="1"/>
          </p:cNvSpPr>
          <p:nvPr>
            <p:ph type="body" sz="quarter" idx="3"/>
          </p:nvPr>
        </p:nvSpPr>
        <p:spPr bwMode="auto">
          <a:xfrm>
            <a:off x="947738" y="4270375"/>
            <a:ext cx="5207000" cy="404653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678" name="Rectangle 6"/>
          <p:cNvSpPr>
            <a:spLocks noGrp="1" noChangeArrowheads="1"/>
          </p:cNvSpPr>
          <p:nvPr>
            <p:ph type="ftr" sz="quarter" idx="4"/>
          </p:nvPr>
        </p:nvSpPr>
        <p:spPr bwMode="auto">
          <a:xfrm>
            <a:off x="0" y="8542338"/>
            <a:ext cx="3078163" cy="44926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b="0">
                <a:ea typeface="ＭＳ Ｐゴシック" charset="0"/>
                <a:cs typeface="+mn-cs"/>
              </a:defRPr>
            </a:lvl1pPr>
          </a:lstStyle>
          <a:p>
            <a:pPr>
              <a:defRPr/>
            </a:pPr>
            <a:endParaRPr lang="en-US"/>
          </a:p>
        </p:txBody>
      </p:sp>
      <p:sp>
        <p:nvSpPr>
          <p:cNvPr id="28679" name="Rectangle 7"/>
          <p:cNvSpPr>
            <a:spLocks noGrp="1" noChangeArrowheads="1"/>
          </p:cNvSpPr>
          <p:nvPr>
            <p:ph type="sldNum" sz="quarter" idx="5"/>
          </p:nvPr>
        </p:nvSpPr>
        <p:spPr bwMode="auto">
          <a:xfrm>
            <a:off x="4024313" y="8542338"/>
            <a:ext cx="3078162" cy="44926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9A4660B6-3BD9-2E4A-85C9-8AF732A0F233}" type="slidenum">
              <a:rPr lang="en-US" altLang="en-US"/>
              <a:pPr/>
              <a:t>‹#›</a:t>
            </a:fld>
            <a:endParaRPr lang="en-US" altLang="en-US"/>
          </a:p>
        </p:txBody>
      </p:sp>
    </p:spTree>
    <p:extLst>
      <p:ext uri="{BB962C8B-B14F-4D97-AF65-F5344CB8AC3E}">
        <p14:creationId xmlns:p14="http://schemas.microsoft.com/office/powerpoint/2010/main" val="12508045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5613"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2813"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0013"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7213"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5731" algn="l" defTabSz="457146" rtl="0" eaLnBrk="1" latinLnBrk="0" hangingPunct="1">
      <a:defRPr sz="1200" kern="1200">
        <a:solidFill>
          <a:schemeClr val="tx1"/>
        </a:solidFill>
        <a:latin typeface="+mn-lt"/>
        <a:ea typeface="+mn-ea"/>
        <a:cs typeface="+mn-cs"/>
      </a:defRPr>
    </a:lvl6pPr>
    <a:lvl7pPr marL="2742877" algn="l" defTabSz="457146" rtl="0" eaLnBrk="1" latinLnBrk="0" hangingPunct="1">
      <a:defRPr sz="1200" kern="1200">
        <a:solidFill>
          <a:schemeClr val="tx1"/>
        </a:solidFill>
        <a:latin typeface="+mn-lt"/>
        <a:ea typeface="+mn-ea"/>
        <a:cs typeface="+mn-cs"/>
      </a:defRPr>
    </a:lvl7pPr>
    <a:lvl8pPr marL="3200023" algn="l" defTabSz="457146" rtl="0" eaLnBrk="1" latinLnBrk="0" hangingPunct="1">
      <a:defRPr sz="1200" kern="1200">
        <a:solidFill>
          <a:schemeClr val="tx1"/>
        </a:solidFill>
        <a:latin typeface="+mn-lt"/>
        <a:ea typeface="+mn-ea"/>
        <a:cs typeface="+mn-cs"/>
      </a:defRPr>
    </a:lvl8pPr>
    <a:lvl9pPr marL="3657169" algn="l" defTabSz="4571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DDCF54A4-6F78-3B44-927A-1BF878FA8F20}" type="slidenum">
              <a:rPr lang="en-US" altLang="en-US" sz="1200" b="0"/>
              <a:pPr/>
              <a:t>1</a:t>
            </a:fld>
            <a:endParaRPr lang="en-US" altLang="en-US" sz="1200" b="0"/>
          </a:p>
        </p:txBody>
      </p:sp>
      <p:sp>
        <p:nvSpPr>
          <p:cNvPr id="322562" name="Rectangle 2"/>
          <p:cNvSpPr>
            <a:spLocks noGrp="1" noRot="1" noChangeAspect="1" noChangeArrowheads="1" noTextEdit="1"/>
          </p:cNvSpPr>
          <p:nvPr>
            <p:ph type="sldImg"/>
          </p:nvPr>
        </p:nvSpPr>
        <p:spPr>
          <a:xfrm>
            <a:off x="1447800" y="674688"/>
            <a:ext cx="4210050" cy="3371850"/>
          </a:xfrm>
          <a:ln/>
          <a:extLst>
            <a:ext uri="{FAA26D3D-D897-4be2-8F04-BA451C77F1D7}">
              <ma14:placeholderFlag xmlns:ma14="http://schemas.microsoft.com/office/mac/drawingml/2011/main" xmlns="" val="1"/>
            </a:ext>
          </a:extLst>
        </p:spPr>
      </p:sp>
      <p:sp>
        <p:nvSpPr>
          <p:cNvPr id="322563"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534120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pPr eaLnBrk="1" hangingPunct="1"/>
            <a:fld id="{FB20B9CF-5FAA-FF4E-A544-CE6277CE16E2}" type="slidenum">
              <a:rPr lang="en-US" altLang="x-none" sz="1200" b="0">
                <a:latin typeface="Arial" charset="0"/>
              </a:rPr>
              <a:pPr eaLnBrk="1" hangingPunct="1"/>
              <a:t>10</a:t>
            </a:fld>
            <a:endParaRPr lang="en-US" altLang="x-none" sz="1200" b="0">
              <a:latin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x-none" sz="1800">
                <a:latin typeface="Arial" charset="0"/>
                <a:ea typeface="ＭＳ Ｐゴシック" charset="-128"/>
              </a:rPr>
              <a:t>There isn</a:t>
            </a:r>
            <a:r>
              <a:rPr lang="en-US" altLang="en-US" sz="1800">
                <a:latin typeface="Arial" charset="0"/>
                <a:ea typeface="ＭＳ Ｐゴシック" charset="-128"/>
              </a:rPr>
              <a:t>’</a:t>
            </a:r>
            <a:r>
              <a:rPr lang="en-US" altLang="x-none" sz="1800">
                <a:latin typeface="Arial" charset="0"/>
                <a:ea typeface="ＭＳ Ｐゴシック" charset="-128"/>
              </a:rPr>
              <a:t>t a lot of guidance on evaluation of these model organisms to say that they are appropriate mimics for the underlying questions we want to address which typically involve human impacts</a:t>
            </a:r>
          </a:p>
        </p:txBody>
      </p:sp>
    </p:spTree>
    <p:extLst>
      <p:ext uri="{BB962C8B-B14F-4D97-AF65-F5344CB8AC3E}">
        <p14:creationId xmlns:p14="http://schemas.microsoft.com/office/powerpoint/2010/main" val="1127985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pPr eaLnBrk="1" hangingPunct="1"/>
            <a:fld id="{45D77156-CED4-C14F-AA2E-D9B32FEDBEAC}" type="slidenum">
              <a:rPr lang="en-US" altLang="x-none" sz="1200" b="0"/>
              <a:pPr eaLnBrk="1" hangingPunct="1"/>
              <a:t>11</a:t>
            </a:fld>
            <a:endParaRPr lang="en-US" altLang="x-none" sz="1200" b="0"/>
          </a:p>
        </p:txBody>
      </p:sp>
      <p:sp>
        <p:nvSpPr>
          <p:cNvPr id="146434" name="Rectangle 1026"/>
          <p:cNvSpPr>
            <a:spLocks noGrp="1" noRot="1" noChangeAspect="1" noChangeArrowheads="1" noTextEdit="1"/>
          </p:cNvSpPr>
          <p:nvPr>
            <p:ph type="sldImg"/>
          </p:nvPr>
        </p:nvSpPr>
        <p:spPr>
          <a:ln/>
        </p:spPr>
      </p:sp>
      <p:sp>
        <p:nvSpPr>
          <p:cNvPr id="1008643" name="Rectangle 1027"/>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6767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BBECC89F-3D17-8D4B-8744-B094BD539D73}" type="slidenum">
              <a:rPr lang="en-US" altLang="x-none" sz="1200" b="0"/>
              <a:pPr/>
              <a:t>12</a:t>
            </a:fld>
            <a:endParaRPr lang="en-US" altLang="x-none" sz="1200" b="0"/>
          </a:p>
        </p:txBody>
      </p:sp>
    </p:spTree>
    <p:extLst>
      <p:ext uri="{BB962C8B-B14F-4D97-AF65-F5344CB8AC3E}">
        <p14:creationId xmlns:p14="http://schemas.microsoft.com/office/powerpoint/2010/main" val="1869165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pPr eaLnBrk="1" hangingPunct="1"/>
            <a:fld id="{BEBB06D1-5E61-D349-9312-5974F4AD8D1F}" type="slidenum">
              <a:rPr lang="en-US" altLang="en-US" sz="1200" b="0">
                <a:latin typeface="Calibri" charset="0"/>
              </a:rPr>
              <a:pPr eaLnBrk="1" hangingPunct="1"/>
              <a:t>13</a:t>
            </a:fld>
            <a:endParaRPr lang="en-US" altLang="en-US" sz="1200" b="0">
              <a:latin typeface="Calibri" charset="0"/>
            </a:endParaRPr>
          </a:p>
        </p:txBody>
      </p:sp>
      <p:sp>
        <p:nvSpPr>
          <p:cNvPr id="15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ltLang="en-US" sz="1800">
                <a:latin typeface="Calibri" charset="0"/>
                <a:ea typeface="ＭＳ Ｐゴシック" charset="-128"/>
              </a:rPr>
              <a:t>Earliest report on mathematics in life science was the Cullowhee conference in 1961 and many of the remarks made there still rind true today including their comment that there is no unique route to appropriate quantitative education in math biology. Since then there have been numerous reports over the last decade that have included a focus on undergrad bio education, all of which note the important connection to quantitative science. </a:t>
            </a:r>
          </a:p>
        </p:txBody>
      </p:sp>
    </p:spTree>
    <p:extLst>
      <p:ext uri="{BB962C8B-B14F-4D97-AF65-F5344CB8AC3E}">
        <p14:creationId xmlns:p14="http://schemas.microsoft.com/office/powerpoint/2010/main" val="920577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400" dirty="0"/>
              <a:t>The first gathering I am aware of that focused on math connections to Bio with an educational focus, emphasizing graduate education.</a:t>
            </a: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6F41DEBD-6AC4-C045-AA0E-86A3875E267E}" type="slidenum">
              <a:rPr lang="en-US" altLang="en-US" sz="1200" b="0"/>
              <a:pPr/>
              <a:t>14</a:t>
            </a:fld>
            <a:endParaRPr lang="en-US" altLang="en-US" sz="1200" b="0"/>
          </a:p>
        </p:txBody>
      </p:sp>
    </p:spTree>
    <p:extLst>
      <p:ext uri="{BB962C8B-B14F-4D97-AF65-F5344CB8AC3E}">
        <p14:creationId xmlns:p14="http://schemas.microsoft.com/office/powerpoint/2010/main" val="1672588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4371F4FB-11DA-844F-A873-02DE91045D12}" type="slidenum">
              <a:rPr lang="en-US" altLang="en-US" sz="1200" b="0"/>
              <a:pPr/>
              <a:t>18</a:t>
            </a:fld>
            <a:endParaRPr lang="en-US" altLang="en-US" sz="1200" b="0"/>
          </a:p>
        </p:txBody>
      </p:sp>
      <p:sp>
        <p:nvSpPr>
          <p:cNvPr id="10024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0024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99067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4C0148C-5064-F54B-ACBC-25D32A23FCA4}" type="slidenum">
              <a:rPr lang="en-US" altLang="en-US" sz="1200" b="0"/>
              <a:pPr/>
              <a:t>19</a:t>
            </a:fld>
            <a:endParaRPr lang="en-US" altLang="en-US" sz="1200" b="0"/>
          </a:p>
        </p:txBody>
      </p:sp>
      <p:sp>
        <p:nvSpPr>
          <p:cNvPr id="1083394" name="Rectangle 2"/>
          <p:cNvSpPr>
            <a:spLocks noGrp="1" noRot="1" noChangeAspect="1" noChangeArrowheads="1"/>
          </p:cNvSpPr>
          <p:nvPr>
            <p:ph type="sldImg"/>
          </p:nvPr>
        </p:nvSpPr>
        <p:spPr>
          <a:xfrm>
            <a:off x="1446213" y="674688"/>
            <a:ext cx="4210050" cy="3371850"/>
          </a:xfrm>
          <a:solidFill>
            <a:srgbClr val="FFFFFF"/>
          </a:solidFill>
          <a:ln/>
          <a:extLst>
            <a:ext uri="{FAA26D3D-D897-4be2-8F04-BA451C77F1D7}">
              <ma14:placeholderFlag xmlns:ma14="http://schemas.microsoft.com/office/mac/drawingml/2011/main" xmlns="" val="1"/>
            </a:ext>
          </a:extLst>
        </p:spPr>
      </p:sp>
      <p:sp>
        <p:nvSpPr>
          <p:cNvPr id="1083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sz="2400" dirty="0"/>
              <a:t>These were the key quantitative concepts in the BIO2010 report. </a:t>
            </a:r>
          </a:p>
        </p:txBody>
      </p:sp>
    </p:spTree>
    <p:extLst>
      <p:ext uri="{BB962C8B-B14F-4D97-AF65-F5344CB8AC3E}">
        <p14:creationId xmlns:p14="http://schemas.microsoft.com/office/powerpoint/2010/main" val="906236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11C9956E-3282-5B4F-B76A-6110DEBAF39F}" type="slidenum">
              <a:rPr lang="en-US" altLang="en-US" sz="1200" b="0"/>
              <a:pPr/>
              <a:t>20</a:t>
            </a:fld>
            <a:endParaRPr lang="en-US" altLang="en-US" sz="1200" b="0"/>
          </a:p>
        </p:txBody>
      </p:sp>
      <p:sp>
        <p:nvSpPr>
          <p:cNvPr id="1083394" name="Rectangle 2"/>
          <p:cNvSpPr>
            <a:spLocks noGrp="1" noRot="1" noChangeAspect="1" noChangeArrowheads="1"/>
          </p:cNvSpPr>
          <p:nvPr>
            <p:ph type="sldImg"/>
          </p:nvPr>
        </p:nvSpPr>
        <p:spPr>
          <a:xfrm>
            <a:off x="1446213" y="674688"/>
            <a:ext cx="4210050" cy="3371850"/>
          </a:xfrm>
          <a:solidFill>
            <a:srgbClr val="FFFFFF"/>
          </a:solidFill>
          <a:ln/>
          <a:extLst>
            <a:ext uri="{FAA26D3D-D897-4be2-8F04-BA451C77F1D7}">
              <ma14:placeholderFlag xmlns:ma14="http://schemas.microsoft.com/office/mac/drawingml/2011/main" xmlns="" val="1"/>
            </a:ext>
          </a:extLst>
        </p:spPr>
      </p:sp>
      <p:sp>
        <p:nvSpPr>
          <p:cNvPr id="1083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162343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dirty="0"/>
              <a:t>- learning not training, research participation not canned labs, peer collaboration.</a:t>
            </a:r>
          </a:p>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BF486B29-04A1-4442-B21E-15362FBC1AC0}" type="slidenum">
              <a:rPr lang="en-US" altLang="en-US" sz="1200" b="0"/>
              <a:pPr/>
              <a:t>22</a:t>
            </a:fld>
            <a:endParaRPr lang="en-US" altLang="en-US" sz="1200" b="0"/>
          </a:p>
        </p:txBody>
      </p:sp>
    </p:spTree>
    <p:extLst>
      <p:ext uri="{BB962C8B-B14F-4D97-AF65-F5344CB8AC3E}">
        <p14:creationId xmlns:p14="http://schemas.microsoft.com/office/powerpoint/2010/main" val="1997178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dirty="0"/>
              <a:t>This contains curricular </a:t>
            </a:r>
            <a:r>
              <a:rPr lang="en-US" sz="1800" i="1" dirty="0"/>
              <a:t>models</a:t>
            </a:r>
            <a:r>
              <a:rPr lang="en-US" sz="1800" dirty="0"/>
              <a:t>, </a:t>
            </a:r>
            <a:r>
              <a:rPr lang="en-US" sz="1800" i="1" dirty="0"/>
              <a:t>processes</a:t>
            </a:r>
            <a:r>
              <a:rPr lang="en-US" sz="1800" dirty="0"/>
              <a:t> to implement them, and </a:t>
            </a:r>
            <a:r>
              <a:rPr lang="en-US" sz="1800" i="1" dirty="0"/>
              <a:t>future</a:t>
            </a:r>
            <a:r>
              <a:rPr lang="en-US" sz="1800" dirty="0"/>
              <a:t> directions. from programs at 22 different institutions</a:t>
            </a: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221FA8AE-DF04-8240-B717-9E929BA9010B}" type="slidenum">
              <a:rPr lang="en-US" altLang="en-US" sz="1200" b="0"/>
              <a:pPr/>
              <a:t>23</a:t>
            </a:fld>
            <a:endParaRPr lang="en-US" altLang="en-US" sz="1200" b="0"/>
          </a:p>
        </p:txBody>
      </p:sp>
    </p:spTree>
    <p:extLst>
      <p:ext uri="{BB962C8B-B14F-4D97-AF65-F5344CB8AC3E}">
        <p14:creationId xmlns:p14="http://schemas.microsoft.com/office/powerpoint/2010/main" val="1406268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2BFB6CE0-BC62-D740-8B70-B641ACC6D7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8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8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8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8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9pPr>
          </a:lstStyle>
          <a:p>
            <a:pPr eaLnBrk="1" hangingPunct="1"/>
            <a:fld id="{C722B1E5-E0C4-6D42-9FCA-7243F11E295E}" type="slidenum">
              <a:rPr lang="en-US" altLang="en-US" sz="1200"/>
              <a:pPr eaLnBrk="1" hangingPunct="1"/>
              <a:t>2</a:t>
            </a:fld>
            <a:endParaRPr lang="en-US" altLang="en-US" sz="1200"/>
          </a:p>
        </p:txBody>
      </p:sp>
      <p:sp>
        <p:nvSpPr>
          <p:cNvPr id="48130" name="Rectangle 2">
            <a:extLst>
              <a:ext uri="{FF2B5EF4-FFF2-40B4-BE49-F238E27FC236}">
                <a16:creationId xmlns:a16="http://schemas.microsoft.com/office/drawing/2014/main" id="{E7CA4562-AA03-3C4E-983D-76752D5B6EA2}"/>
              </a:ext>
            </a:extLst>
          </p:cNvPr>
          <p:cNvSpPr>
            <a:spLocks noGrp="1" noRot="1" noChangeAspect="1" noChangeArrowheads="1"/>
          </p:cNvSpPr>
          <p:nvPr>
            <p:ph type="sldImg"/>
          </p:nvPr>
        </p:nvSpPr>
        <p:spPr>
          <a:xfrm>
            <a:off x="1289050" y="685800"/>
            <a:ext cx="4283075" cy="3429000"/>
          </a:xfrm>
          <a:solidFill>
            <a:srgbClr val="FFFFFF"/>
          </a:solidFill>
          <a:ln/>
        </p:spPr>
      </p:sp>
      <p:sp>
        <p:nvSpPr>
          <p:cNvPr id="718851" name="Rectangle 3">
            <a:extLst>
              <a:ext uri="{FF2B5EF4-FFF2-40B4-BE49-F238E27FC236}">
                <a16:creationId xmlns:a16="http://schemas.microsoft.com/office/drawing/2014/main" id="{F0AD971B-3326-CA45-B468-98E6435198FF}"/>
              </a:ext>
            </a:extLst>
          </p:cNvPr>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dirty="0"/>
              <a:t>- learning not training, research participation not canned labs, peer collaboration.</a:t>
            </a:r>
          </a:p>
          <a:p>
            <a:pPr>
              <a:defRPr/>
            </a:pPr>
            <a:endParaRPr lang="en-US" sz="1800"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AB674E2-0D39-AC4C-9B86-629C6AF8F3B6}" type="slidenum">
              <a:rPr lang="en-US" altLang="en-US" sz="1200" b="0"/>
              <a:pPr/>
              <a:t>26</a:t>
            </a:fld>
            <a:endParaRPr lang="en-US" altLang="en-US" sz="1200" b="0"/>
          </a:p>
        </p:txBody>
      </p:sp>
    </p:spTree>
    <p:extLst>
      <p:ext uri="{BB962C8B-B14F-4D97-AF65-F5344CB8AC3E}">
        <p14:creationId xmlns:p14="http://schemas.microsoft.com/office/powerpoint/2010/main" val="957695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170C896F-D0B3-4747-8FFB-171F73E80441}" type="slidenum">
              <a:rPr lang="en-US" altLang="en-US" sz="1200" b="0"/>
              <a:pPr/>
              <a:t>27</a:t>
            </a:fld>
            <a:endParaRPr lang="en-US" altLang="en-US" sz="1200" b="0"/>
          </a:p>
        </p:txBody>
      </p:sp>
      <p:sp>
        <p:nvSpPr>
          <p:cNvPr id="10342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034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p>
        </p:txBody>
      </p:sp>
    </p:spTree>
    <p:extLst>
      <p:ext uri="{BB962C8B-B14F-4D97-AF65-F5344CB8AC3E}">
        <p14:creationId xmlns:p14="http://schemas.microsoft.com/office/powerpoint/2010/main" val="207926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6FEF409-1D6F-2D43-8E40-85FAABC35C6F}" type="slidenum">
              <a:rPr lang="en-US" altLang="x-none" sz="1200" b="0">
                <a:latin typeface="Arial" charset="0"/>
              </a:rPr>
              <a:pPr/>
              <a:t>28</a:t>
            </a:fld>
            <a:endParaRPr lang="en-US" altLang="x-none" sz="1200" b="0">
              <a:latin typeface="Arial"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endParaRPr lang="en-US">
              <a:latin typeface="Arial" charset="0"/>
            </a:endParaRPr>
          </a:p>
        </p:txBody>
      </p:sp>
    </p:spTree>
    <p:extLst>
      <p:ext uri="{BB962C8B-B14F-4D97-AF65-F5344CB8AC3E}">
        <p14:creationId xmlns:p14="http://schemas.microsoft.com/office/powerpoint/2010/main" val="472881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E78A13E8-1027-CA4B-8E8E-214C674AA438}" type="slidenum">
              <a:rPr lang="en-US" altLang="en-US" sz="1200" b="0"/>
              <a:pPr/>
              <a:t>29</a:t>
            </a:fld>
            <a:endParaRPr lang="en-US" altLang="en-US" sz="1200" b="0"/>
          </a:p>
        </p:txBody>
      </p:sp>
      <p:sp>
        <p:nvSpPr>
          <p:cNvPr id="10229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0229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sz="1800" dirty="0">
                <a:cs typeface="+mn-cs"/>
              </a:rPr>
              <a:t>UCLA is in process of developing a pre-</a:t>
            </a:r>
            <a:r>
              <a:rPr lang="en-US" sz="1800" dirty="0" err="1">
                <a:cs typeface="+mn-cs"/>
              </a:rPr>
              <a:t>calc</a:t>
            </a:r>
            <a:r>
              <a:rPr lang="en-US" sz="1800" dirty="0">
                <a:cs typeface="+mn-cs"/>
              </a:rPr>
              <a:t> course specifically designed for </a:t>
            </a:r>
            <a:r>
              <a:rPr lang="en-US" sz="1800" dirty="0" err="1">
                <a:cs typeface="+mn-cs"/>
              </a:rPr>
              <a:t>lif</a:t>
            </a:r>
            <a:r>
              <a:rPr lang="en-US" sz="1800" dirty="0">
                <a:cs typeface="+mn-cs"/>
              </a:rPr>
              <a:t> science students</a:t>
            </a:r>
          </a:p>
        </p:txBody>
      </p:sp>
    </p:spTree>
    <p:extLst>
      <p:ext uri="{BB962C8B-B14F-4D97-AF65-F5344CB8AC3E}">
        <p14:creationId xmlns:p14="http://schemas.microsoft.com/office/powerpoint/2010/main" val="646735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9D46F6C1-0755-644A-806E-805EBF136DED}" type="slidenum">
              <a:rPr lang="en-US" altLang="x-none" sz="1200" b="0">
                <a:latin typeface="Arial" charset="0"/>
              </a:rPr>
              <a:pPr/>
              <a:t>30</a:t>
            </a:fld>
            <a:endParaRPr lang="en-US" altLang="x-none" sz="1200" b="0">
              <a:latin typeface="Arial" charset="0"/>
            </a:endParaRPr>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latin typeface="Arial" charset="0"/>
            </a:endParaRPr>
          </a:p>
        </p:txBody>
      </p:sp>
    </p:spTree>
    <p:extLst>
      <p:ext uri="{BB962C8B-B14F-4D97-AF65-F5344CB8AC3E}">
        <p14:creationId xmlns:p14="http://schemas.microsoft.com/office/powerpoint/2010/main" val="768208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E6DA1122-F504-B64C-BD35-4B2600096353}" type="slidenum">
              <a:rPr lang="en-US" altLang="x-none" sz="1200" b="0"/>
              <a:pPr/>
              <a:t>31</a:t>
            </a:fld>
            <a:endParaRPr lang="en-US" altLang="x-none" sz="1200" b="0"/>
          </a:p>
        </p:txBody>
      </p:sp>
      <p:sp>
        <p:nvSpPr>
          <p:cNvPr id="10280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0280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72981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946370DC-F5E7-5942-BB4D-B7CCAC77266D}" type="slidenum">
              <a:rPr lang="en-US" altLang="x-none" sz="1200" b="0"/>
              <a:pPr/>
              <a:t>32</a:t>
            </a:fld>
            <a:endParaRPr lang="en-US" altLang="x-none" sz="1200" b="0"/>
          </a:p>
        </p:txBody>
      </p:sp>
      <p:sp>
        <p:nvSpPr>
          <p:cNvPr id="10301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0301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936021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87FF96F8-CCDD-DB40-B179-FC3E7E2A64ED}" type="slidenum">
              <a:rPr lang="en-US" altLang="en-US" sz="1200" b="0"/>
              <a:pPr/>
              <a:t>33</a:t>
            </a:fld>
            <a:endParaRPr lang="en-US" altLang="en-US" sz="1200" b="0"/>
          </a:p>
        </p:txBody>
      </p:sp>
      <p:sp>
        <p:nvSpPr>
          <p:cNvPr id="905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90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263483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E99CBC07-EC9F-DA4E-9AC1-0CA85DF62D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chemeClr val="tx1"/>
                </a:solidFill>
                <a:latin typeface="Times New Roman" panose="02020603050405020304" pitchFamily="18" charset="0"/>
                <a:ea typeface="ＭＳ Ｐゴシック" panose="020B0600070205080204" pitchFamily="34" charset="-128"/>
              </a:defRPr>
            </a:lvl1pPr>
            <a:lvl2pPr marL="742950" indent="-285750">
              <a:defRPr sz="4000" b="1">
                <a:solidFill>
                  <a:schemeClr val="tx1"/>
                </a:solidFill>
                <a:latin typeface="Times New Roman" panose="02020603050405020304" pitchFamily="18" charset="0"/>
                <a:ea typeface="ＭＳ Ｐゴシック" panose="020B0600070205080204" pitchFamily="34" charset="-128"/>
              </a:defRPr>
            </a:lvl2pPr>
            <a:lvl3pPr marL="1143000" indent="-228600">
              <a:defRPr sz="4000" b="1">
                <a:solidFill>
                  <a:schemeClr val="tx1"/>
                </a:solidFill>
                <a:latin typeface="Times New Roman" panose="02020603050405020304" pitchFamily="18" charset="0"/>
                <a:ea typeface="ＭＳ Ｐゴシック" panose="020B0600070205080204" pitchFamily="34" charset="-128"/>
              </a:defRPr>
            </a:lvl3pPr>
            <a:lvl4pPr marL="1600200" indent="-228600">
              <a:defRPr sz="4000" b="1">
                <a:solidFill>
                  <a:schemeClr val="tx1"/>
                </a:solidFill>
                <a:latin typeface="Times New Roman" panose="02020603050405020304" pitchFamily="18" charset="0"/>
                <a:ea typeface="ＭＳ Ｐゴシック" panose="020B0600070205080204" pitchFamily="34" charset="-128"/>
              </a:defRPr>
            </a:lvl4pPr>
            <a:lvl5pPr marL="2057400" indent="-228600">
              <a:defRPr sz="40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9pPr>
          </a:lstStyle>
          <a:p>
            <a:fld id="{5D381196-3AB4-F146-82B6-010A31991D69}" type="slidenum">
              <a:rPr lang="en-US" altLang="en-US" sz="1200" b="0" smtClean="0"/>
              <a:pPr/>
              <a:t>34</a:t>
            </a:fld>
            <a:endParaRPr lang="en-US" altLang="en-US" sz="1200" b="0"/>
          </a:p>
        </p:txBody>
      </p:sp>
      <p:sp>
        <p:nvSpPr>
          <p:cNvPr id="37890" name="Rectangle 2">
            <a:extLst>
              <a:ext uri="{FF2B5EF4-FFF2-40B4-BE49-F238E27FC236}">
                <a16:creationId xmlns:a16="http://schemas.microsoft.com/office/drawing/2014/main" id="{B53418D2-CAEF-C545-8C92-365D1DDE8293}"/>
              </a:ext>
            </a:extLst>
          </p:cNvPr>
          <p:cNvSpPr>
            <a:spLocks noGrp="1" noRot="1" noChangeAspect="1" noChangeArrowheads="1" noTextEdit="1"/>
          </p:cNvSpPr>
          <p:nvPr>
            <p:ph type="sldImg"/>
          </p:nvPr>
        </p:nvSpPr>
        <p:spPr>
          <a:xfrm>
            <a:off x="1446213" y="674688"/>
            <a:ext cx="4210050" cy="3371850"/>
          </a:xfrm>
          <a:solidFill>
            <a:srgbClr val="FFFFFF"/>
          </a:solidFill>
          <a:ln/>
        </p:spPr>
      </p:sp>
      <p:sp>
        <p:nvSpPr>
          <p:cNvPr id="1083395" name="Rectangle 3">
            <a:extLst>
              <a:ext uri="{FF2B5EF4-FFF2-40B4-BE49-F238E27FC236}">
                <a16:creationId xmlns:a16="http://schemas.microsoft.com/office/drawing/2014/main" id="{211FB6D3-75B4-274A-95E9-03053AD62CE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F07E0940-3983-5D49-9A44-85EEAC5A68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chemeClr val="tx1"/>
                </a:solidFill>
                <a:latin typeface="Times New Roman" panose="02020603050405020304" pitchFamily="18" charset="0"/>
                <a:ea typeface="ＭＳ Ｐゴシック" panose="020B0600070205080204" pitchFamily="34" charset="-128"/>
              </a:defRPr>
            </a:lvl1pPr>
            <a:lvl2pPr marL="742950" indent="-285750">
              <a:defRPr sz="4000" b="1">
                <a:solidFill>
                  <a:schemeClr val="tx1"/>
                </a:solidFill>
                <a:latin typeface="Times New Roman" panose="02020603050405020304" pitchFamily="18" charset="0"/>
                <a:ea typeface="ＭＳ Ｐゴシック" panose="020B0600070205080204" pitchFamily="34" charset="-128"/>
              </a:defRPr>
            </a:lvl2pPr>
            <a:lvl3pPr marL="1143000" indent="-228600">
              <a:defRPr sz="4000" b="1">
                <a:solidFill>
                  <a:schemeClr val="tx1"/>
                </a:solidFill>
                <a:latin typeface="Times New Roman" panose="02020603050405020304" pitchFamily="18" charset="0"/>
                <a:ea typeface="ＭＳ Ｐゴシック" panose="020B0600070205080204" pitchFamily="34" charset="-128"/>
              </a:defRPr>
            </a:lvl3pPr>
            <a:lvl4pPr marL="1600200" indent="-228600">
              <a:defRPr sz="4000" b="1">
                <a:solidFill>
                  <a:schemeClr val="tx1"/>
                </a:solidFill>
                <a:latin typeface="Times New Roman" panose="02020603050405020304" pitchFamily="18" charset="0"/>
                <a:ea typeface="ＭＳ Ｐゴシック" panose="020B0600070205080204" pitchFamily="34" charset="-128"/>
              </a:defRPr>
            </a:lvl4pPr>
            <a:lvl5pPr marL="2057400" indent="-228600">
              <a:defRPr sz="40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9pPr>
          </a:lstStyle>
          <a:p>
            <a:fld id="{98D1B5A9-E6E7-AD48-BE6B-4ADA49E05C96}" type="slidenum">
              <a:rPr lang="en-US" altLang="en-US" sz="1200" b="0" smtClean="0"/>
              <a:pPr/>
              <a:t>35</a:t>
            </a:fld>
            <a:endParaRPr lang="en-US" altLang="en-US" sz="1200" b="0"/>
          </a:p>
        </p:txBody>
      </p:sp>
      <p:sp>
        <p:nvSpPr>
          <p:cNvPr id="39938" name="Rectangle 2">
            <a:extLst>
              <a:ext uri="{FF2B5EF4-FFF2-40B4-BE49-F238E27FC236}">
                <a16:creationId xmlns:a16="http://schemas.microsoft.com/office/drawing/2014/main" id="{75532366-E9CD-E441-A062-B547A60DE53E}"/>
              </a:ext>
            </a:extLst>
          </p:cNvPr>
          <p:cNvSpPr>
            <a:spLocks noGrp="1" noRot="1" noChangeAspect="1" noChangeArrowheads="1" noTextEdit="1"/>
          </p:cNvSpPr>
          <p:nvPr>
            <p:ph type="sldImg"/>
          </p:nvPr>
        </p:nvSpPr>
        <p:spPr>
          <a:xfrm>
            <a:off x="1446213" y="674688"/>
            <a:ext cx="4210050" cy="3371850"/>
          </a:xfrm>
          <a:solidFill>
            <a:srgbClr val="FFFFFF"/>
          </a:solidFill>
          <a:ln/>
        </p:spPr>
      </p:sp>
      <p:sp>
        <p:nvSpPr>
          <p:cNvPr id="1083395" name="Rectangle 3">
            <a:extLst>
              <a:ext uri="{FF2B5EF4-FFF2-40B4-BE49-F238E27FC236}">
                <a16:creationId xmlns:a16="http://schemas.microsoft.com/office/drawing/2014/main" id="{1AA00D22-1427-AE44-A75C-623C5A3A90D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2BFB6CE0-BC62-D740-8B70-B641ACC6D7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8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8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8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8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9pPr>
          </a:lstStyle>
          <a:p>
            <a:pPr eaLnBrk="1" hangingPunct="1"/>
            <a:fld id="{C722B1E5-E0C4-6D42-9FCA-7243F11E295E}" type="slidenum">
              <a:rPr lang="en-US" altLang="en-US" sz="1200"/>
              <a:pPr eaLnBrk="1" hangingPunct="1"/>
              <a:t>3</a:t>
            </a:fld>
            <a:endParaRPr lang="en-US" altLang="en-US" sz="1200"/>
          </a:p>
        </p:txBody>
      </p:sp>
      <p:sp>
        <p:nvSpPr>
          <p:cNvPr id="48130" name="Rectangle 2">
            <a:extLst>
              <a:ext uri="{FF2B5EF4-FFF2-40B4-BE49-F238E27FC236}">
                <a16:creationId xmlns:a16="http://schemas.microsoft.com/office/drawing/2014/main" id="{E7CA4562-AA03-3C4E-983D-76752D5B6EA2}"/>
              </a:ext>
            </a:extLst>
          </p:cNvPr>
          <p:cNvSpPr>
            <a:spLocks noGrp="1" noRot="1" noChangeAspect="1" noChangeArrowheads="1"/>
          </p:cNvSpPr>
          <p:nvPr>
            <p:ph type="sldImg"/>
          </p:nvPr>
        </p:nvSpPr>
        <p:spPr>
          <a:xfrm>
            <a:off x="1289050" y="685800"/>
            <a:ext cx="4283075" cy="3429000"/>
          </a:xfrm>
          <a:solidFill>
            <a:srgbClr val="FFFFFF"/>
          </a:solidFill>
          <a:ln/>
        </p:spPr>
      </p:sp>
      <p:sp>
        <p:nvSpPr>
          <p:cNvPr id="718851" name="Rectangle 3">
            <a:extLst>
              <a:ext uri="{FF2B5EF4-FFF2-40B4-BE49-F238E27FC236}">
                <a16:creationId xmlns:a16="http://schemas.microsoft.com/office/drawing/2014/main" id="{F0AD971B-3326-CA45-B468-98E6435198FF}"/>
              </a:ext>
            </a:extLst>
          </p:cNvPr>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3381263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7A4F7854-1785-984B-81C5-36B55531CF4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chemeClr val="tx1"/>
                </a:solidFill>
                <a:latin typeface="Times New Roman" panose="02020603050405020304" pitchFamily="18" charset="0"/>
                <a:ea typeface="ＭＳ Ｐゴシック" panose="020B0600070205080204" pitchFamily="34" charset="-128"/>
              </a:defRPr>
            </a:lvl1pPr>
            <a:lvl2pPr marL="742950" indent="-285750">
              <a:defRPr sz="4000" b="1">
                <a:solidFill>
                  <a:schemeClr val="tx1"/>
                </a:solidFill>
                <a:latin typeface="Times New Roman" panose="02020603050405020304" pitchFamily="18" charset="0"/>
                <a:ea typeface="ＭＳ Ｐゴシック" panose="020B0600070205080204" pitchFamily="34" charset="-128"/>
              </a:defRPr>
            </a:lvl2pPr>
            <a:lvl3pPr marL="1143000" indent="-228600">
              <a:defRPr sz="4000" b="1">
                <a:solidFill>
                  <a:schemeClr val="tx1"/>
                </a:solidFill>
                <a:latin typeface="Times New Roman" panose="02020603050405020304" pitchFamily="18" charset="0"/>
                <a:ea typeface="ＭＳ Ｐゴシック" panose="020B0600070205080204" pitchFamily="34" charset="-128"/>
              </a:defRPr>
            </a:lvl3pPr>
            <a:lvl4pPr marL="1600200" indent="-228600">
              <a:defRPr sz="4000" b="1">
                <a:solidFill>
                  <a:schemeClr val="tx1"/>
                </a:solidFill>
                <a:latin typeface="Times New Roman" panose="02020603050405020304" pitchFamily="18" charset="0"/>
                <a:ea typeface="ＭＳ Ｐゴシック" panose="020B0600070205080204" pitchFamily="34" charset="-128"/>
              </a:defRPr>
            </a:lvl4pPr>
            <a:lvl5pPr marL="2057400" indent="-228600">
              <a:defRPr sz="40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9pPr>
          </a:lstStyle>
          <a:p>
            <a:fld id="{81A0A3D2-9028-2449-8CBD-A79E9B281369}" type="slidenum">
              <a:rPr lang="en-US" altLang="en-US" sz="1200" b="0" smtClean="0"/>
              <a:pPr/>
              <a:t>36</a:t>
            </a:fld>
            <a:endParaRPr lang="en-US" altLang="en-US" sz="1200" b="0"/>
          </a:p>
        </p:txBody>
      </p:sp>
      <p:sp>
        <p:nvSpPr>
          <p:cNvPr id="44034" name="Rectangle 2">
            <a:extLst>
              <a:ext uri="{FF2B5EF4-FFF2-40B4-BE49-F238E27FC236}">
                <a16:creationId xmlns:a16="http://schemas.microsoft.com/office/drawing/2014/main" id="{B7F2BE48-A0A8-6844-BBB2-0D95DAF14F5D}"/>
              </a:ext>
            </a:extLst>
          </p:cNvPr>
          <p:cNvSpPr>
            <a:spLocks noGrp="1" noRot="1" noChangeAspect="1" noChangeArrowheads="1" noTextEdit="1"/>
          </p:cNvSpPr>
          <p:nvPr>
            <p:ph type="sldImg"/>
          </p:nvPr>
        </p:nvSpPr>
        <p:spPr>
          <a:solidFill>
            <a:srgbClr val="FFFFFF"/>
          </a:solidFill>
          <a:ln/>
        </p:spPr>
      </p:sp>
      <p:sp>
        <p:nvSpPr>
          <p:cNvPr id="905219" name="Rectangle 3">
            <a:extLst>
              <a:ext uri="{FF2B5EF4-FFF2-40B4-BE49-F238E27FC236}">
                <a16:creationId xmlns:a16="http://schemas.microsoft.com/office/drawing/2014/main" id="{79EDC864-2B77-A843-B165-67443EA8B3A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BB3D558F-8EE0-DB4D-AF37-1C7D59FE1A8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chemeClr val="tx1"/>
                </a:solidFill>
                <a:latin typeface="Times New Roman" panose="02020603050405020304" pitchFamily="18" charset="0"/>
                <a:ea typeface="ＭＳ Ｐゴシック" panose="020B0600070205080204" pitchFamily="34" charset="-128"/>
              </a:defRPr>
            </a:lvl1pPr>
            <a:lvl2pPr marL="742950" indent="-285750">
              <a:defRPr sz="4000" b="1">
                <a:solidFill>
                  <a:schemeClr val="tx1"/>
                </a:solidFill>
                <a:latin typeface="Times New Roman" panose="02020603050405020304" pitchFamily="18" charset="0"/>
                <a:ea typeface="ＭＳ Ｐゴシック" panose="020B0600070205080204" pitchFamily="34" charset="-128"/>
              </a:defRPr>
            </a:lvl2pPr>
            <a:lvl3pPr marL="1143000" indent="-228600">
              <a:defRPr sz="4000" b="1">
                <a:solidFill>
                  <a:schemeClr val="tx1"/>
                </a:solidFill>
                <a:latin typeface="Times New Roman" panose="02020603050405020304" pitchFamily="18" charset="0"/>
                <a:ea typeface="ＭＳ Ｐゴシック" panose="020B0600070205080204" pitchFamily="34" charset="-128"/>
              </a:defRPr>
            </a:lvl3pPr>
            <a:lvl4pPr marL="1600200" indent="-228600">
              <a:defRPr sz="4000" b="1">
                <a:solidFill>
                  <a:schemeClr val="tx1"/>
                </a:solidFill>
                <a:latin typeface="Times New Roman" panose="02020603050405020304" pitchFamily="18" charset="0"/>
                <a:ea typeface="ＭＳ Ｐゴシック" panose="020B0600070205080204" pitchFamily="34" charset="-128"/>
              </a:defRPr>
            </a:lvl4pPr>
            <a:lvl5pPr marL="2057400" indent="-228600">
              <a:defRPr sz="40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9pPr>
          </a:lstStyle>
          <a:p>
            <a:fld id="{389CE370-1C57-7A42-A359-998EB42A368D}" type="slidenum">
              <a:rPr lang="en-US" altLang="en-US" sz="1200" b="0" smtClean="0"/>
              <a:pPr/>
              <a:t>38</a:t>
            </a:fld>
            <a:endParaRPr lang="en-US" altLang="en-US" sz="1200" b="0"/>
          </a:p>
        </p:txBody>
      </p:sp>
      <p:sp>
        <p:nvSpPr>
          <p:cNvPr id="55298" name="Rectangle 2">
            <a:extLst>
              <a:ext uri="{FF2B5EF4-FFF2-40B4-BE49-F238E27FC236}">
                <a16:creationId xmlns:a16="http://schemas.microsoft.com/office/drawing/2014/main" id="{BA144CD8-B1FE-9F4B-9347-5AC9B7551C75}"/>
              </a:ext>
            </a:extLst>
          </p:cNvPr>
          <p:cNvSpPr>
            <a:spLocks noGrp="1" noRot="1" noChangeAspect="1" noChangeArrowheads="1" noTextEdit="1"/>
          </p:cNvSpPr>
          <p:nvPr>
            <p:ph type="sldImg"/>
          </p:nvPr>
        </p:nvSpPr>
        <p:spPr>
          <a:solidFill>
            <a:srgbClr val="FFFFFF"/>
          </a:solidFill>
          <a:ln/>
        </p:spPr>
      </p:sp>
      <p:sp>
        <p:nvSpPr>
          <p:cNvPr id="905219" name="Rectangle 3">
            <a:extLst>
              <a:ext uri="{FF2B5EF4-FFF2-40B4-BE49-F238E27FC236}">
                <a16:creationId xmlns:a16="http://schemas.microsoft.com/office/drawing/2014/main" id="{96477680-EB93-5949-B777-23E8A4461D1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CD7959FA-A541-A34F-B352-59EF21D34C7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chemeClr val="tx1"/>
                </a:solidFill>
                <a:latin typeface="Times New Roman" panose="02020603050405020304" pitchFamily="18" charset="0"/>
                <a:ea typeface="ＭＳ Ｐゴシック" panose="020B0600070205080204" pitchFamily="34" charset="-128"/>
              </a:defRPr>
            </a:lvl1pPr>
            <a:lvl2pPr marL="742950" indent="-285750">
              <a:defRPr sz="4000" b="1">
                <a:solidFill>
                  <a:schemeClr val="tx1"/>
                </a:solidFill>
                <a:latin typeface="Times New Roman" panose="02020603050405020304" pitchFamily="18" charset="0"/>
                <a:ea typeface="ＭＳ Ｐゴシック" panose="020B0600070205080204" pitchFamily="34" charset="-128"/>
              </a:defRPr>
            </a:lvl2pPr>
            <a:lvl3pPr marL="1143000" indent="-228600">
              <a:defRPr sz="4000" b="1">
                <a:solidFill>
                  <a:schemeClr val="tx1"/>
                </a:solidFill>
                <a:latin typeface="Times New Roman" panose="02020603050405020304" pitchFamily="18" charset="0"/>
                <a:ea typeface="ＭＳ Ｐゴシック" panose="020B0600070205080204" pitchFamily="34" charset="-128"/>
              </a:defRPr>
            </a:lvl3pPr>
            <a:lvl4pPr marL="1600200" indent="-228600">
              <a:defRPr sz="4000" b="1">
                <a:solidFill>
                  <a:schemeClr val="tx1"/>
                </a:solidFill>
                <a:latin typeface="Times New Roman" panose="02020603050405020304" pitchFamily="18" charset="0"/>
                <a:ea typeface="ＭＳ Ｐゴシック" panose="020B0600070205080204" pitchFamily="34" charset="-128"/>
              </a:defRPr>
            </a:lvl4pPr>
            <a:lvl5pPr marL="2057400" indent="-228600">
              <a:defRPr sz="40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9pPr>
          </a:lstStyle>
          <a:p>
            <a:fld id="{A283DEF0-B9A9-9E43-8A6F-67010FE63957}" type="slidenum">
              <a:rPr lang="en-US" altLang="en-US" sz="1200" b="0" smtClean="0"/>
              <a:pPr/>
              <a:t>39</a:t>
            </a:fld>
            <a:endParaRPr lang="en-US" altLang="en-US" sz="1200" b="0"/>
          </a:p>
        </p:txBody>
      </p:sp>
      <p:sp>
        <p:nvSpPr>
          <p:cNvPr id="57346" name="Rectangle 2">
            <a:extLst>
              <a:ext uri="{FF2B5EF4-FFF2-40B4-BE49-F238E27FC236}">
                <a16:creationId xmlns:a16="http://schemas.microsoft.com/office/drawing/2014/main" id="{BCB419C1-111D-164A-A7BE-510378E37CBC}"/>
              </a:ext>
            </a:extLst>
          </p:cNvPr>
          <p:cNvSpPr>
            <a:spLocks noGrp="1" noRot="1" noChangeAspect="1" noChangeArrowheads="1" noTextEdit="1"/>
          </p:cNvSpPr>
          <p:nvPr>
            <p:ph type="sldImg"/>
          </p:nvPr>
        </p:nvSpPr>
        <p:spPr>
          <a:solidFill>
            <a:srgbClr val="FFFFFF"/>
          </a:solidFill>
          <a:ln/>
        </p:spPr>
      </p:sp>
      <p:sp>
        <p:nvSpPr>
          <p:cNvPr id="905219" name="Rectangle 3">
            <a:extLst>
              <a:ext uri="{FF2B5EF4-FFF2-40B4-BE49-F238E27FC236}">
                <a16:creationId xmlns:a16="http://schemas.microsoft.com/office/drawing/2014/main" id="{E6E12720-D5AD-8F46-A71B-DF11CB9DF88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a:ea typeface="ＭＳ Ｐゴシック" charset="-128"/>
              </a:rPr>
              <a:t>Beyond the undergrad level there is a cacophony of specialization. Some of us in this audience, could with effort over a day or so take any of these more specialized texts and understand the key conceptual components well enough to explain them to advanced undergrad and graduate students, even though they have never worked in that particular area. This is a rare ability and one I would hope that we continue to foster in our programs for the applied math types who can think broadly about math. </a:t>
            </a: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D838008A-E866-8549-98E9-59196E45812B}" type="slidenum">
              <a:rPr lang="en-US" altLang="en-US" sz="1200" b="0"/>
              <a:pPr/>
              <a:t>40</a:t>
            </a:fld>
            <a:endParaRPr lang="en-US" altLang="en-US" sz="1200" b="0"/>
          </a:p>
        </p:txBody>
      </p:sp>
    </p:spTree>
    <p:extLst>
      <p:ext uri="{BB962C8B-B14F-4D97-AF65-F5344CB8AC3E}">
        <p14:creationId xmlns:p14="http://schemas.microsoft.com/office/powerpoint/2010/main" val="2100219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CD7959FA-A541-A34F-B352-59EF21D34C7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chemeClr val="tx1"/>
                </a:solidFill>
                <a:latin typeface="Times New Roman" panose="02020603050405020304" pitchFamily="18" charset="0"/>
                <a:ea typeface="ＭＳ Ｐゴシック" panose="020B0600070205080204" pitchFamily="34" charset="-128"/>
              </a:defRPr>
            </a:lvl1pPr>
            <a:lvl2pPr marL="742950" indent="-285750">
              <a:defRPr sz="4000" b="1">
                <a:solidFill>
                  <a:schemeClr val="tx1"/>
                </a:solidFill>
                <a:latin typeface="Times New Roman" panose="02020603050405020304" pitchFamily="18" charset="0"/>
                <a:ea typeface="ＭＳ Ｐゴシック" panose="020B0600070205080204" pitchFamily="34" charset="-128"/>
              </a:defRPr>
            </a:lvl2pPr>
            <a:lvl3pPr marL="1143000" indent="-228600">
              <a:defRPr sz="4000" b="1">
                <a:solidFill>
                  <a:schemeClr val="tx1"/>
                </a:solidFill>
                <a:latin typeface="Times New Roman" panose="02020603050405020304" pitchFamily="18" charset="0"/>
                <a:ea typeface="ＭＳ Ｐゴシック" panose="020B0600070205080204" pitchFamily="34" charset="-128"/>
              </a:defRPr>
            </a:lvl3pPr>
            <a:lvl4pPr marL="1600200" indent="-228600">
              <a:defRPr sz="4000" b="1">
                <a:solidFill>
                  <a:schemeClr val="tx1"/>
                </a:solidFill>
                <a:latin typeface="Times New Roman" panose="02020603050405020304" pitchFamily="18" charset="0"/>
                <a:ea typeface="ＭＳ Ｐゴシック" panose="020B0600070205080204" pitchFamily="34" charset="-128"/>
              </a:defRPr>
            </a:lvl4pPr>
            <a:lvl5pPr marL="2057400" indent="-228600">
              <a:defRPr sz="40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9pPr>
          </a:lstStyle>
          <a:p>
            <a:fld id="{A283DEF0-B9A9-9E43-8A6F-67010FE63957}" type="slidenum">
              <a:rPr lang="en-US" altLang="en-US" sz="1200" b="0" smtClean="0"/>
              <a:pPr/>
              <a:t>56</a:t>
            </a:fld>
            <a:endParaRPr lang="en-US" altLang="en-US" sz="1200" b="0"/>
          </a:p>
        </p:txBody>
      </p:sp>
      <p:sp>
        <p:nvSpPr>
          <p:cNvPr id="57346" name="Rectangle 2">
            <a:extLst>
              <a:ext uri="{FF2B5EF4-FFF2-40B4-BE49-F238E27FC236}">
                <a16:creationId xmlns:a16="http://schemas.microsoft.com/office/drawing/2014/main" id="{BCB419C1-111D-164A-A7BE-510378E37CBC}"/>
              </a:ext>
            </a:extLst>
          </p:cNvPr>
          <p:cNvSpPr>
            <a:spLocks noGrp="1" noRot="1" noChangeAspect="1" noChangeArrowheads="1" noTextEdit="1"/>
          </p:cNvSpPr>
          <p:nvPr>
            <p:ph type="sldImg"/>
          </p:nvPr>
        </p:nvSpPr>
        <p:spPr>
          <a:solidFill>
            <a:srgbClr val="FFFFFF"/>
          </a:solidFill>
          <a:ln/>
        </p:spPr>
      </p:sp>
      <p:sp>
        <p:nvSpPr>
          <p:cNvPr id="905219" name="Rectangle 3">
            <a:extLst>
              <a:ext uri="{FF2B5EF4-FFF2-40B4-BE49-F238E27FC236}">
                <a16:creationId xmlns:a16="http://schemas.microsoft.com/office/drawing/2014/main" id="{E6E12720-D5AD-8F46-A71B-DF11CB9DF88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232166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28431CCD-E4ED-2649-AAB1-07CF05EF935A}" type="slidenum">
              <a:rPr lang="en-US" altLang="en-US" sz="1200" b="0"/>
              <a:pPr/>
              <a:t>57</a:t>
            </a:fld>
            <a:endParaRPr lang="en-US" altLang="en-US" sz="1200" b="0"/>
          </a:p>
        </p:txBody>
      </p:sp>
      <p:sp>
        <p:nvSpPr>
          <p:cNvPr id="905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90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044076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2BFB6CE0-BC62-D740-8B70-B641ACC6D7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8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8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8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8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9pPr>
          </a:lstStyle>
          <a:p>
            <a:pPr eaLnBrk="1" hangingPunct="1"/>
            <a:fld id="{C722B1E5-E0C4-6D42-9FCA-7243F11E295E}" type="slidenum">
              <a:rPr lang="en-US" altLang="en-US" sz="1200"/>
              <a:pPr eaLnBrk="1" hangingPunct="1"/>
              <a:t>4</a:t>
            </a:fld>
            <a:endParaRPr lang="en-US" altLang="en-US" sz="1200"/>
          </a:p>
        </p:txBody>
      </p:sp>
      <p:sp>
        <p:nvSpPr>
          <p:cNvPr id="48130" name="Rectangle 2">
            <a:extLst>
              <a:ext uri="{FF2B5EF4-FFF2-40B4-BE49-F238E27FC236}">
                <a16:creationId xmlns:a16="http://schemas.microsoft.com/office/drawing/2014/main" id="{E7CA4562-AA03-3C4E-983D-76752D5B6EA2}"/>
              </a:ext>
            </a:extLst>
          </p:cNvPr>
          <p:cNvSpPr>
            <a:spLocks noGrp="1" noRot="1" noChangeAspect="1" noChangeArrowheads="1"/>
          </p:cNvSpPr>
          <p:nvPr>
            <p:ph type="sldImg"/>
          </p:nvPr>
        </p:nvSpPr>
        <p:spPr>
          <a:xfrm>
            <a:off x="1289050" y="685800"/>
            <a:ext cx="4283075" cy="3429000"/>
          </a:xfrm>
          <a:solidFill>
            <a:srgbClr val="FFFFFF"/>
          </a:solidFill>
          <a:ln/>
        </p:spPr>
      </p:sp>
      <p:sp>
        <p:nvSpPr>
          <p:cNvPr id="718851" name="Rectangle 3">
            <a:extLst>
              <a:ext uri="{FF2B5EF4-FFF2-40B4-BE49-F238E27FC236}">
                <a16:creationId xmlns:a16="http://schemas.microsoft.com/office/drawing/2014/main" id="{F0AD971B-3326-CA45-B468-98E6435198FF}"/>
              </a:ext>
            </a:extLst>
          </p:cNvPr>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3034800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2BFB6CE0-BC62-D740-8B70-B641ACC6D7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8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8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8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8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9pPr>
          </a:lstStyle>
          <a:p>
            <a:pPr eaLnBrk="1" hangingPunct="1"/>
            <a:fld id="{C722B1E5-E0C4-6D42-9FCA-7243F11E295E}" type="slidenum">
              <a:rPr lang="en-US" altLang="en-US" sz="1200"/>
              <a:pPr eaLnBrk="1" hangingPunct="1"/>
              <a:t>5</a:t>
            </a:fld>
            <a:endParaRPr lang="en-US" altLang="en-US" sz="1200"/>
          </a:p>
        </p:txBody>
      </p:sp>
      <p:sp>
        <p:nvSpPr>
          <p:cNvPr id="48130" name="Rectangle 2">
            <a:extLst>
              <a:ext uri="{FF2B5EF4-FFF2-40B4-BE49-F238E27FC236}">
                <a16:creationId xmlns:a16="http://schemas.microsoft.com/office/drawing/2014/main" id="{E7CA4562-AA03-3C4E-983D-76752D5B6EA2}"/>
              </a:ext>
            </a:extLst>
          </p:cNvPr>
          <p:cNvSpPr>
            <a:spLocks noGrp="1" noRot="1" noChangeAspect="1" noChangeArrowheads="1"/>
          </p:cNvSpPr>
          <p:nvPr>
            <p:ph type="sldImg"/>
          </p:nvPr>
        </p:nvSpPr>
        <p:spPr>
          <a:xfrm>
            <a:off x="1289050" y="685800"/>
            <a:ext cx="4283075" cy="3429000"/>
          </a:xfrm>
          <a:solidFill>
            <a:srgbClr val="FFFFFF"/>
          </a:solidFill>
          <a:ln/>
        </p:spPr>
      </p:sp>
      <p:sp>
        <p:nvSpPr>
          <p:cNvPr id="718851" name="Rectangle 3">
            <a:extLst>
              <a:ext uri="{FF2B5EF4-FFF2-40B4-BE49-F238E27FC236}">
                <a16:creationId xmlns:a16="http://schemas.microsoft.com/office/drawing/2014/main" id="{F0AD971B-3326-CA45-B468-98E6435198FF}"/>
              </a:ext>
            </a:extLst>
          </p:cNvPr>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1049059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2BFB6CE0-BC62-D740-8B70-B641ACC6D7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8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8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8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8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9pPr>
          </a:lstStyle>
          <a:p>
            <a:pPr eaLnBrk="1" hangingPunct="1"/>
            <a:fld id="{C722B1E5-E0C4-6D42-9FCA-7243F11E295E}" type="slidenum">
              <a:rPr lang="en-US" altLang="en-US" sz="1200"/>
              <a:pPr eaLnBrk="1" hangingPunct="1"/>
              <a:t>6</a:t>
            </a:fld>
            <a:endParaRPr lang="en-US" altLang="en-US" sz="1200"/>
          </a:p>
        </p:txBody>
      </p:sp>
      <p:sp>
        <p:nvSpPr>
          <p:cNvPr id="48130" name="Rectangle 2">
            <a:extLst>
              <a:ext uri="{FF2B5EF4-FFF2-40B4-BE49-F238E27FC236}">
                <a16:creationId xmlns:a16="http://schemas.microsoft.com/office/drawing/2014/main" id="{E7CA4562-AA03-3C4E-983D-76752D5B6EA2}"/>
              </a:ext>
            </a:extLst>
          </p:cNvPr>
          <p:cNvSpPr>
            <a:spLocks noGrp="1" noRot="1" noChangeAspect="1" noChangeArrowheads="1"/>
          </p:cNvSpPr>
          <p:nvPr>
            <p:ph type="sldImg"/>
          </p:nvPr>
        </p:nvSpPr>
        <p:spPr>
          <a:xfrm>
            <a:off x="1289050" y="685800"/>
            <a:ext cx="4283075" cy="3429000"/>
          </a:xfrm>
          <a:solidFill>
            <a:srgbClr val="FFFFFF"/>
          </a:solidFill>
          <a:ln/>
        </p:spPr>
      </p:sp>
      <p:sp>
        <p:nvSpPr>
          <p:cNvPr id="718851" name="Rectangle 3">
            <a:extLst>
              <a:ext uri="{FF2B5EF4-FFF2-40B4-BE49-F238E27FC236}">
                <a16:creationId xmlns:a16="http://schemas.microsoft.com/office/drawing/2014/main" id="{F0AD971B-3326-CA45-B468-98E6435198FF}"/>
              </a:ext>
            </a:extLst>
          </p:cNvPr>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3964191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84B5ED37-877A-D043-8E39-8FA07C0144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chemeClr val="tx1"/>
                </a:solidFill>
                <a:latin typeface="Times New Roman" panose="02020603050405020304" pitchFamily="18" charset="0"/>
                <a:ea typeface="ＭＳ Ｐゴシック" panose="020B0600070205080204" pitchFamily="34" charset="-128"/>
              </a:defRPr>
            </a:lvl1pPr>
            <a:lvl2pPr marL="742950" indent="-285750">
              <a:defRPr sz="4000" b="1">
                <a:solidFill>
                  <a:schemeClr val="tx1"/>
                </a:solidFill>
                <a:latin typeface="Times New Roman" panose="02020603050405020304" pitchFamily="18" charset="0"/>
                <a:ea typeface="ＭＳ Ｐゴシック" panose="020B0600070205080204" pitchFamily="34" charset="-128"/>
              </a:defRPr>
            </a:lvl2pPr>
            <a:lvl3pPr marL="1143000" indent="-228600">
              <a:defRPr sz="4000" b="1">
                <a:solidFill>
                  <a:schemeClr val="tx1"/>
                </a:solidFill>
                <a:latin typeface="Times New Roman" panose="02020603050405020304" pitchFamily="18" charset="0"/>
                <a:ea typeface="ＭＳ Ｐゴシック" panose="020B0600070205080204" pitchFamily="34" charset="-128"/>
              </a:defRPr>
            </a:lvl3pPr>
            <a:lvl4pPr marL="1600200" indent="-228600">
              <a:defRPr sz="4000" b="1">
                <a:solidFill>
                  <a:schemeClr val="tx1"/>
                </a:solidFill>
                <a:latin typeface="Times New Roman" panose="02020603050405020304" pitchFamily="18" charset="0"/>
                <a:ea typeface="ＭＳ Ｐゴシック" panose="020B0600070205080204" pitchFamily="34" charset="-128"/>
              </a:defRPr>
            </a:lvl4pPr>
            <a:lvl5pPr marL="2057400" indent="-228600">
              <a:defRPr sz="40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9pPr>
          </a:lstStyle>
          <a:p>
            <a:fld id="{AC3AB8A5-95C9-F24A-B2FB-724E46AD4409}" type="slidenum">
              <a:rPr lang="en-US" altLang="en-US" sz="1200" b="0" smtClean="0"/>
              <a:pPr/>
              <a:t>7</a:t>
            </a:fld>
            <a:endParaRPr lang="en-US" altLang="en-US" sz="1200" b="0"/>
          </a:p>
        </p:txBody>
      </p:sp>
      <p:sp>
        <p:nvSpPr>
          <p:cNvPr id="29698" name="Rectangle 2">
            <a:extLst>
              <a:ext uri="{FF2B5EF4-FFF2-40B4-BE49-F238E27FC236}">
                <a16:creationId xmlns:a16="http://schemas.microsoft.com/office/drawing/2014/main" id="{A275357A-975F-8E48-BCF3-420E49D865E7}"/>
              </a:ext>
            </a:extLst>
          </p:cNvPr>
          <p:cNvSpPr>
            <a:spLocks noGrp="1" noRot="1" noChangeAspect="1" noChangeArrowheads="1" noTextEdit="1"/>
          </p:cNvSpPr>
          <p:nvPr>
            <p:ph type="sldImg"/>
          </p:nvPr>
        </p:nvSpPr>
        <p:spPr>
          <a:xfrm>
            <a:off x="1446213" y="674688"/>
            <a:ext cx="4210050" cy="3371850"/>
          </a:xfrm>
          <a:solidFill>
            <a:srgbClr val="FFFFFF"/>
          </a:solidFill>
          <a:ln/>
        </p:spPr>
      </p:sp>
      <p:sp>
        <p:nvSpPr>
          <p:cNvPr id="1083395" name="Rectangle 3">
            <a:extLst>
              <a:ext uri="{FF2B5EF4-FFF2-40B4-BE49-F238E27FC236}">
                <a16:creationId xmlns:a16="http://schemas.microsoft.com/office/drawing/2014/main" id="{75CBECBA-6EC7-7D45-85F4-3549C2AEFC6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767C9EFE-E421-264F-A509-01879E14641C}" type="slidenum">
              <a:rPr lang="en-US" altLang="x-none" sz="1200" b="0"/>
              <a:pPr/>
              <a:t>8</a:t>
            </a:fld>
            <a:endParaRPr lang="en-US" altLang="x-none" sz="1200" b="0"/>
          </a:p>
        </p:txBody>
      </p:sp>
      <p:sp>
        <p:nvSpPr>
          <p:cNvPr id="74754" name="Rectangle 2"/>
          <p:cNvSpPr>
            <a:spLocks noGrp="1" noRot="1" noChangeAspect="1" noChangeArrowheads="1"/>
          </p:cNvSpPr>
          <p:nvPr>
            <p:ph type="sldImg"/>
          </p:nvPr>
        </p:nvSpPr>
        <p:spPr>
          <a:solidFill>
            <a:srgbClr val="FFFFFF"/>
          </a:solidFill>
          <a:ln/>
        </p:spPr>
      </p:sp>
      <p:sp>
        <p:nvSpPr>
          <p:cNvPr id="905219"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701466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C3E17E2D-FE1A-ED49-9A11-52312C9D446C}" type="slidenum">
              <a:rPr lang="en-US" altLang="x-none" sz="1200" b="0">
                <a:latin typeface="Arial" charset="0"/>
              </a:rPr>
              <a:pPr/>
              <a:t>9</a:t>
            </a:fld>
            <a:endParaRPr lang="en-US" altLang="x-none" sz="1200" b="0">
              <a:latin typeface="Arial" charset="0"/>
            </a:endParaRPr>
          </a:p>
        </p:txBody>
      </p:sp>
      <p:sp>
        <p:nvSpPr>
          <p:cNvPr id="1741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41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defRPr/>
            </a:pPr>
            <a:endParaRPr lang="en-US">
              <a:latin typeface="Calibri" charset="0"/>
            </a:endParaRPr>
          </a:p>
        </p:txBody>
      </p:sp>
    </p:spTree>
    <p:extLst>
      <p:ext uri="{BB962C8B-B14F-4D97-AF65-F5344CB8AC3E}">
        <p14:creationId xmlns:p14="http://schemas.microsoft.com/office/powerpoint/2010/main" val="2055263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08025" y="2349500"/>
            <a:ext cx="8029575" cy="1620839"/>
          </a:xfrm>
        </p:spPr>
        <p:txBody>
          <a:bodyPr/>
          <a:lstStyle/>
          <a:p>
            <a:r>
              <a:rPr lang="en-US"/>
              <a:t>Click to edit Master title style</a:t>
            </a:r>
          </a:p>
        </p:txBody>
      </p:sp>
      <p:sp>
        <p:nvSpPr>
          <p:cNvPr id="3" name="Subtitle 2"/>
          <p:cNvSpPr>
            <a:spLocks noGrp="1"/>
          </p:cNvSpPr>
          <p:nvPr>
            <p:ph type="subTitle" idx="1"/>
          </p:nvPr>
        </p:nvSpPr>
        <p:spPr>
          <a:xfrm>
            <a:off x="1417638" y="4286251"/>
            <a:ext cx="6611938" cy="1931988"/>
          </a:xfrm>
        </p:spPr>
        <p:txBody>
          <a:bodyPr/>
          <a:lstStyle>
            <a:lvl1pPr marL="0" indent="0" algn="ctr">
              <a:buNone/>
              <a:defRPr/>
            </a:lvl1pPr>
            <a:lvl2pPr marL="457146" indent="0" algn="ctr">
              <a:buNone/>
              <a:defRPr/>
            </a:lvl2pPr>
            <a:lvl3pPr marL="914293" indent="0" algn="ctr">
              <a:buNone/>
              <a:defRPr/>
            </a:lvl3pPr>
            <a:lvl4pPr marL="1371438" indent="0" algn="ctr">
              <a:buNone/>
              <a:defRPr/>
            </a:lvl4pPr>
            <a:lvl5pPr marL="1828585" indent="0" algn="ctr">
              <a:buNone/>
              <a:defRPr/>
            </a:lvl5pPr>
            <a:lvl6pPr marL="2285731" indent="0" algn="ctr">
              <a:buNone/>
              <a:defRPr/>
            </a:lvl6pPr>
            <a:lvl7pPr marL="2742877" indent="0" algn="ctr">
              <a:buNone/>
              <a:defRPr/>
            </a:lvl7pPr>
            <a:lvl8pPr marL="3200023" indent="0" algn="ctr">
              <a:buNone/>
              <a:defRPr/>
            </a:lvl8pPr>
            <a:lvl9pPr marL="3657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C9A8294-D97C-9245-97E4-D763DDC8372A}" type="slidenum">
              <a:rPr lang="en-US" altLang="en-US"/>
              <a:pPr/>
              <a:t>‹#›</a:t>
            </a:fld>
            <a:endParaRPr lang="en-US" altLang="en-US"/>
          </a:p>
        </p:txBody>
      </p:sp>
    </p:spTree>
    <p:extLst>
      <p:ext uri="{BB962C8B-B14F-4D97-AF65-F5344CB8AC3E}">
        <p14:creationId xmlns:p14="http://schemas.microsoft.com/office/powerpoint/2010/main" val="699175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402738-15D1-594A-87E1-24D35971EF0E}" type="slidenum">
              <a:rPr lang="en-US" altLang="en-US"/>
              <a:pPr/>
              <a:t>‹#›</a:t>
            </a:fld>
            <a:endParaRPr lang="en-US" altLang="en-US"/>
          </a:p>
        </p:txBody>
      </p:sp>
    </p:spTree>
    <p:extLst>
      <p:ext uri="{BB962C8B-B14F-4D97-AF65-F5344CB8AC3E}">
        <p14:creationId xmlns:p14="http://schemas.microsoft.com/office/powerpoint/2010/main" val="9504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1000" y="671512"/>
            <a:ext cx="2006600" cy="6051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08026" y="671512"/>
            <a:ext cx="5870575" cy="6051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82DC38-2ABE-5E45-90C4-470C79C267F8}" type="slidenum">
              <a:rPr lang="en-US" altLang="en-US"/>
              <a:pPr/>
              <a:t>‹#›</a:t>
            </a:fld>
            <a:endParaRPr lang="en-US" altLang="en-US"/>
          </a:p>
        </p:txBody>
      </p:sp>
    </p:spTree>
    <p:extLst>
      <p:ext uri="{BB962C8B-B14F-4D97-AF65-F5344CB8AC3E}">
        <p14:creationId xmlns:p14="http://schemas.microsoft.com/office/powerpoint/2010/main" val="396509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06A39A7-F5BE-7347-9556-C6A169B8778D}" type="slidenum">
              <a:rPr lang="en-US" altLang="en-US"/>
              <a:pPr/>
              <a:t>‹#›</a:t>
            </a:fld>
            <a:endParaRPr lang="en-US" altLang="en-US"/>
          </a:p>
        </p:txBody>
      </p:sp>
    </p:spTree>
    <p:extLst>
      <p:ext uri="{BB962C8B-B14F-4D97-AF65-F5344CB8AC3E}">
        <p14:creationId xmlns:p14="http://schemas.microsoft.com/office/powerpoint/2010/main" val="5338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6126" y="4859339"/>
            <a:ext cx="8029575"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46126" y="3205163"/>
            <a:ext cx="8029575" cy="1654175"/>
          </a:xfrm>
        </p:spPr>
        <p:txBody>
          <a:bodyPr anchor="b"/>
          <a:lstStyle>
            <a:lvl1pPr marL="0" indent="0">
              <a:buNone/>
              <a:defRPr sz="2000"/>
            </a:lvl1pPr>
            <a:lvl2pPr marL="457146" indent="0">
              <a:buNone/>
              <a:defRPr sz="1800"/>
            </a:lvl2pPr>
            <a:lvl3pPr marL="914293" indent="0">
              <a:buNone/>
              <a:defRPr sz="1600"/>
            </a:lvl3pPr>
            <a:lvl4pPr marL="1371438" indent="0">
              <a:buNone/>
              <a:defRPr sz="1400"/>
            </a:lvl4pPr>
            <a:lvl5pPr marL="1828585" indent="0">
              <a:buNone/>
              <a:defRPr sz="1400"/>
            </a:lvl5pPr>
            <a:lvl6pPr marL="2285731" indent="0">
              <a:buNone/>
              <a:defRPr sz="1400"/>
            </a:lvl6pPr>
            <a:lvl7pPr marL="2742877" indent="0">
              <a:buNone/>
              <a:defRPr sz="1400"/>
            </a:lvl7pPr>
            <a:lvl8pPr marL="3200023" indent="0">
              <a:buNone/>
              <a:defRPr sz="1400"/>
            </a:lvl8pPr>
            <a:lvl9pPr marL="3657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3D27179-947D-914A-AB6C-652548A5645E}" type="slidenum">
              <a:rPr lang="en-US" altLang="en-US"/>
              <a:pPr/>
              <a:t>‹#›</a:t>
            </a:fld>
            <a:endParaRPr lang="en-US" altLang="en-US"/>
          </a:p>
        </p:txBody>
      </p:sp>
    </p:spTree>
    <p:extLst>
      <p:ext uri="{BB962C8B-B14F-4D97-AF65-F5344CB8AC3E}">
        <p14:creationId xmlns:p14="http://schemas.microsoft.com/office/powerpoint/2010/main" val="1683978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08025" y="2184401"/>
            <a:ext cx="3938588" cy="4538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99014" y="2184401"/>
            <a:ext cx="3938587" cy="4538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CFFFB4A-05F2-5D4A-8061-21B6F0BBC43D}" type="slidenum">
              <a:rPr lang="en-US" altLang="en-US"/>
              <a:pPr/>
              <a:t>‹#›</a:t>
            </a:fld>
            <a:endParaRPr lang="en-US" altLang="en-US"/>
          </a:p>
        </p:txBody>
      </p:sp>
    </p:spTree>
    <p:extLst>
      <p:ext uri="{BB962C8B-B14F-4D97-AF65-F5344CB8AC3E}">
        <p14:creationId xmlns:p14="http://schemas.microsoft.com/office/powerpoint/2010/main" val="943665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3075" y="303213"/>
            <a:ext cx="8501063" cy="1260475"/>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3075" y="1692276"/>
            <a:ext cx="4171950" cy="706438"/>
          </a:xfrm>
        </p:spPr>
        <p:txBody>
          <a:bodyPr anchor="b"/>
          <a:lstStyle>
            <a:lvl1pPr marL="0" indent="0">
              <a:buNone/>
              <a:defRPr sz="2400" b="1"/>
            </a:lvl1pPr>
            <a:lvl2pPr marL="457146" indent="0">
              <a:buNone/>
              <a:defRPr sz="2000" b="1"/>
            </a:lvl2pPr>
            <a:lvl3pPr marL="914293" indent="0">
              <a:buNone/>
              <a:defRPr sz="1800" b="1"/>
            </a:lvl3pPr>
            <a:lvl4pPr marL="1371438" indent="0">
              <a:buNone/>
              <a:defRPr sz="1600" b="1"/>
            </a:lvl4pPr>
            <a:lvl5pPr marL="1828585" indent="0">
              <a:buNone/>
              <a:defRPr sz="1600" b="1"/>
            </a:lvl5pPr>
            <a:lvl6pPr marL="2285731" indent="0">
              <a:buNone/>
              <a:defRPr sz="1600" b="1"/>
            </a:lvl6pPr>
            <a:lvl7pPr marL="2742877" indent="0">
              <a:buNone/>
              <a:defRPr sz="1600" b="1"/>
            </a:lvl7pPr>
            <a:lvl8pPr marL="3200023" indent="0">
              <a:buNone/>
              <a:defRPr sz="1600" b="1"/>
            </a:lvl8pPr>
            <a:lvl9pPr marL="3657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73075" y="2398714"/>
            <a:ext cx="4171950" cy="43576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99014" y="1692276"/>
            <a:ext cx="4175125" cy="706438"/>
          </a:xfrm>
        </p:spPr>
        <p:txBody>
          <a:bodyPr anchor="b"/>
          <a:lstStyle>
            <a:lvl1pPr marL="0" indent="0">
              <a:buNone/>
              <a:defRPr sz="2400" b="1"/>
            </a:lvl1pPr>
            <a:lvl2pPr marL="457146" indent="0">
              <a:buNone/>
              <a:defRPr sz="2000" b="1"/>
            </a:lvl2pPr>
            <a:lvl3pPr marL="914293" indent="0">
              <a:buNone/>
              <a:defRPr sz="1800" b="1"/>
            </a:lvl3pPr>
            <a:lvl4pPr marL="1371438" indent="0">
              <a:buNone/>
              <a:defRPr sz="1600" b="1"/>
            </a:lvl4pPr>
            <a:lvl5pPr marL="1828585" indent="0">
              <a:buNone/>
              <a:defRPr sz="1600" b="1"/>
            </a:lvl5pPr>
            <a:lvl6pPr marL="2285731" indent="0">
              <a:buNone/>
              <a:defRPr sz="1600" b="1"/>
            </a:lvl6pPr>
            <a:lvl7pPr marL="2742877" indent="0">
              <a:buNone/>
              <a:defRPr sz="1600" b="1"/>
            </a:lvl7pPr>
            <a:lvl8pPr marL="3200023" indent="0">
              <a:buNone/>
              <a:defRPr sz="1600" b="1"/>
            </a:lvl8pPr>
            <a:lvl9pPr marL="3657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99014" y="2398714"/>
            <a:ext cx="4175125" cy="43576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79C79F0-6686-1C4A-B99C-1207C57EB1F8}" type="slidenum">
              <a:rPr lang="en-US" altLang="en-US"/>
              <a:pPr/>
              <a:t>‹#›</a:t>
            </a:fld>
            <a:endParaRPr lang="en-US" altLang="en-US"/>
          </a:p>
        </p:txBody>
      </p:sp>
    </p:spTree>
    <p:extLst>
      <p:ext uri="{BB962C8B-B14F-4D97-AF65-F5344CB8AC3E}">
        <p14:creationId xmlns:p14="http://schemas.microsoft.com/office/powerpoint/2010/main" val="1023577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2DDF6A2-A560-1D45-B334-CCC2CC7D905A}" type="slidenum">
              <a:rPr lang="en-US" altLang="en-US"/>
              <a:pPr/>
              <a:t>‹#›</a:t>
            </a:fld>
            <a:endParaRPr lang="en-US" altLang="en-US"/>
          </a:p>
        </p:txBody>
      </p:sp>
    </p:spTree>
    <p:extLst>
      <p:ext uri="{BB962C8B-B14F-4D97-AF65-F5344CB8AC3E}">
        <p14:creationId xmlns:p14="http://schemas.microsoft.com/office/powerpoint/2010/main" val="1924307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460A7A0-4AE9-1C48-AB80-793E5B5AEC08}" type="slidenum">
              <a:rPr lang="en-US" altLang="en-US"/>
              <a:pPr/>
              <a:t>‹#›</a:t>
            </a:fld>
            <a:endParaRPr lang="en-US" altLang="en-US"/>
          </a:p>
        </p:txBody>
      </p:sp>
    </p:spTree>
    <p:extLst>
      <p:ext uri="{BB962C8B-B14F-4D97-AF65-F5344CB8AC3E}">
        <p14:creationId xmlns:p14="http://schemas.microsoft.com/office/powerpoint/2010/main" val="730109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3076" y="301626"/>
            <a:ext cx="3106738" cy="128111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692525" y="301627"/>
            <a:ext cx="5281613" cy="64547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3076" y="1582738"/>
            <a:ext cx="3106738" cy="5173662"/>
          </a:xfrm>
        </p:spPr>
        <p:txBody>
          <a:bodyPr/>
          <a:lstStyle>
            <a:lvl1pPr marL="0" indent="0">
              <a:buNone/>
              <a:defRPr sz="1400"/>
            </a:lvl1pPr>
            <a:lvl2pPr marL="457146" indent="0">
              <a:buNone/>
              <a:defRPr sz="1200"/>
            </a:lvl2pPr>
            <a:lvl3pPr marL="914293" indent="0">
              <a:buNone/>
              <a:defRPr sz="1000"/>
            </a:lvl3pPr>
            <a:lvl4pPr marL="1371438" indent="0">
              <a:buNone/>
              <a:defRPr sz="900"/>
            </a:lvl4pPr>
            <a:lvl5pPr marL="1828585" indent="0">
              <a:buNone/>
              <a:defRPr sz="900"/>
            </a:lvl5pPr>
            <a:lvl6pPr marL="2285731" indent="0">
              <a:buNone/>
              <a:defRPr sz="900"/>
            </a:lvl6pPr>
            <a:lvl7pPr marL="2742877" indent="0">
              <a:buNone/>
              <a:defRPr sz="900"/>
            </a:lvl7pPr>
            <a:lvl8pPr marL="3200023" indent="0">
              <a:buNone/>
              <a:defRPr sz="900"/>
            </a:lvl8pPr>
            <a:lvl9pPr marL="3657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0D0E9F0-E158-E048-BB87-602AA5A67E89}" type="slidenum">
              <a:rPr lang="en-US" altLang="en-US"/>
              <a:pPr/>
              <a:t>‹#›</a:t>
            </a:fld>
            <a:endParaRPr lang="en-US" altLang="en-US"/>
          </a:p>
        </p:txBody>
      </p:sp>
    </p:spTree>
    <p:extLst>
      <p:ext uri="{BB962C8B-B14F-4D97-AF65-F5344CB8AC3E}">
        <p14:creationId xmlns:p14="http://schemas.microsoft.com/office/powerpoint/2010/main" val="225681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51025" y="5294314"/>
            <a:ext cx="5667375" cy="62388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51025" y="676275"/>
            <a:ext cx="5667375" cy="4537075"/>
          </a:xfrm>
        </p:spPr>
        <p:txBody>
          <a:bodyPr/>
          <a:lstStyle>
            <a:lvl1pPr marL="0" indent="0">
              <a:buNone/>
              <a:defRPr sz="3200"/>
            </a:lvl1pPr>
            <a:lvl2pPr marL="457146" indent="0">
              <a:buNone/>
              <a:defRPr sz="2800"/>
            </a:lvl2pPr>
            <a:lvl3pPr marL="914293" indent="0">
              <a:buNone/>
              <a:defRPr sz="2400"/>
            </a:lvl3pPr>
            <a:lvl4pPr marL="1371438" indent="0">
              <a:buNone/>
              <a:defRPr sz="2000"/>
            </a:lvl4pPr>
            <a:lvl5pPr marL="1828585" indent="0">
              <a:buNone/>
              <a:defRPr sz="2000"/>
            </a:lvl5pPr>
            <a:lvl6pPr marL="2285731" indent="0">
              <a:buNone/>
              <a:defRPr sz="2000"/>
            </a:lvl6pPr>
            <a:lvl7pPr marL="2742877" indent="0">
              <a:buNone/>
              <a:defRPr sz="2000"/>
            </a:lvl7pPr>
            <a:lvl8pPr marL="3200023" indent="0">
              <a:buNone/>
              <a:defRPr sz="2000"/>
            </a:lvl8pPr>
            <a:lvl9pPr marL="3657169" indent="0">
              <a:buNone/>
              <a:defRPr sz="2000"/>
            </a:lvl9pPr>
          </a:lstStyle>
          <a:p>
            <a:pPr lvl="0"/>
            <a:endParaRPr lang="en-US" noProof="0"/>
          </a:p>
        </p:txBody>
      </p:sp>
      <p:sp>
        <p:nvSpPr>
          <p:cNvPr id="4" name="Text Placeholder 3"/>
          <p:cNvSpPr>
            <a:spLocks noGrp="1"/>
          </p:cNvSpPr>
          <p:nvPr>
            <p:ph type="body" sz="half" idx="2"/>
          </p:nvPr>
        </p:nvSpPr>
        <p:spPr>
          <a:xfrm>
            <a:off x="1851025" y="5918200"/>
            <a:ext cx="5667375" cy="889000"/>
          </a:xfrm>
        </p:spPr>
        <p:txBody>
          <a:bodyPr/>
          <a:lstStyle>
            <a:lvl1pPr marL="0" indent="0">
              <a:buNone/>
              <a:defRPr sz="1400"/>
            </a:lvl1pPr>
            <a:lvl2pPr marL="457146" indent="0">
              <a:buNone/>
              <a:defRPr sz="1200"/>
            </a:lvl2pPr>
            <a:lvl3pPr marL="914293" indent="0">
              <a:buNone/>
              <a:defRPr sz="1000"/>
            </a:lvl3pPr>
            <a:lvl4pPr marL="1371438" indent="0">
              <a:buNone/>
              <a:defRPr sz="900"/>
            </a:lvl4pPr>
            <a:lvl5pPr marL="1828585" indent="0">
              <a:buNone/>
              <a:defRPr sz="900"/>
            </a:lvl5pPr>
            <a:lvl6pPr marL="2285731" indent="0">
              <a:buNone/>
              <a:defRPr sz="900"/>
            </a:lvl6pPr>
            <a:lvl7pPr marL="2742877" indent="0">
              <a:buNone/>
              <a:defRPr sz="900"/>
            </a:lvl7pPr>
            <a:lvl8pPr marL="3200023" indent="0">
              <a:buNone/>
              <a:defRPr sz="900"/>
            </a:lvl8pPr>
            <a:lvl9pPr marL="3657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002A880-C453-B243-B046-C4C2FDD435F1}" type="slidenum">
              <a:rPr lang="en-US" altLang="en-US"/>
              <a:pPr/>
              <a:t>‹#›</a:t>
            </a:fld>
            <a:endParaRPr lang="en-US" altLang="en-US"/>
          </a:p>
        </p:txBody>
      </p:sp>
    </p:spTree>
    <p:extLst>
      <p:ext uri="{BB962C8B-B14F-4D97-AF65-F5344CB8AC3E}">
        <p14:creationId xmlns:p14="http://schemas.microsoft.com/office/powerpoint/2010/main" val="571841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08025" y="671513"/>
            <a:ext cx="8029575" cy="126047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171" tIns="48585" rIns="97171" bIns="4858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08025" y="2184400"/>
            <a:ext cx="8029575" cy="45386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171" tIns="48585" rIns="97171" bIns="485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08025" y="6891338"/>
            <a:ext cx="1968500" cy="50323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171" tIns="48585" rIns="97171" bIns="48585" numCol="1" anchor="t" anchorCtr="0" compatLnSpc="1">
            <a:prstTxWarp prst="textNoShape">
              <a:avLst/>
            </a:prstTxWarp>
          </a:bodyPr>
          <a:lstStyle>
            <a:lvl1pPr defTabSz="971435">
              <a:defRPr sz="1500" b="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227388" y="6891338"/>
            <a:ext cx="2990850" cy="50323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171" tIns="48585" rIns="97171" bIns="48585" numCol="1" anchor="t" anchorCtr="0" compatLnSpc="1">
            <a:prstTxWarp prst="textNoShape">
              <a:avLst/>
            </a:prstTxWarp>
          </a:bodyPr>
          <a:lstStyle>
            <a:lvl1pPr algn="ctr" defTabSz="971435">
              <a:defRPr sz="1500" b="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769100" y="6891338"/>
            <a:ext cx="1968500" cy="50323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171" tIns="48585" rIns="97171" bIns="48585" numCol="1" anchor="t" anchorCtr="0" compatLnSpc="1">
            <a:prstTxWarp prst="textNoShape">
              <a:avLst/>
            </a:prstTxWarp>
          </a:bodyPr>
          <a:lstStyle>
            <a:lvl1pPr algn="r" defTabSz="969963">
              <a:defRPr sz="1500" b="0"/>
            </a:lvl1pPr>
          </a:lstStyle>
          <a:p>
            <a:fld id="{E7C3E58E-4048-EA4D-BB28-ADDE5A01428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69963" rtl="0" eaLnBrk="0" fontAlgn="base" hangingPunct="0">
        <a:spcBef>
          <a:spcPct val="0"/>
        </a:spcBef>
        <a:spcAft>
          <a:spcPct val="0"/>
        </a:spcAft>
        <a:defRPr sz="4700">
          <a:solidFill>
            <a:schemeClr val="tx2"/>
          </a:solidFill>
          <a:latin typeface="+mj-lt"/>
          <a:ea typeface="+mj-ea"/>
          <a:cs typeface="ＭＳ Ｐゴシック" charset="0"/>
        </a:defRPr>
      </a:lvl1pPr>
      <a:lvl2pPr algn="ctr" defTabSz="969963" rtl="0" eaLnBrk="0" fontAlgn="base" hangingPunct="0">
        <a:spcBef>
          <a:spcPct val="0"/>
        </a:spcBef>
        <a:spcAft>
          <a:spcPct val="0"/>
        </a:spcAft>
        <a:defRPr sz="4700">
          <a:solidFill>
            <a:schemeClr val="tx2"/>
          </a:solidFill>
          <a:latin typeface="Times New Roman" charset="0"/>
          <a:ea typeface="ＭＳ Ｐゴシック" charset="0"/>
          <a:cs typeface="ＭＳ Ｐゴシック" charset="0"/>
        </a:defRPr>
      </a:lvl2pPr>
      <a:lvl3pPr algn="ctr" defTabSz="969963" rtl="0" eaLnBrk="0" fontAlgn="base" hangingPunct="0">
        <a:spcBef>
          <a:spcPct val="0"/>
        </a:spcBef>
        <a:spcAft>
          <a:spcPct val="0"/>
        </a:spcAft>
        <a:defRPr sz="4700">
          <a:solidFill>
            <a:schemeClr val="tx2"/>
          </a:solidFill>
          <a:latin typeface="Times New Roman" charset="0"/>
          <a:ea typeface="ＭＳ Ｐゴシック" charset="0"/>
          <a:cs typeface="ＭＳ Ｐゴシック" charset="0"/>
        </a:defRPr>
      </a:lvl3pPr>
      <a:lvl4pPr algn="ctr" defTabSz="969963" rtl="0" eaLnBrk="0" fontAlgn="base" hangingPunct="0">
        <a:spcBef>
          <a:spcPct val="0"/>
        </a:spcBef>
        <a:spcAft>
          <a:spcPct val="0"/>
        </a:spcAft>
        <a:defRPr sz="4700">
          <a:solidFill>
            <a:schemeClr val="tx2"/>
          </a:solidFill>
          <a:latin typeface="Times New Roman" charset="0"/>
          <a:ea typeface="ＭＳ Ｐゴシック" charset="0"/>
          <a:cs typeface="ＭＳ Ｐゴシック" charset="0"/>
        </a:defRPr>
      </a:lvl4pPr>
      <a:lvl5pPr algn="ctr" defTabSz="969963" rtl="0" eaLnBrk="0" fontAlgn="base" hangingPunct="0">
        <a:spcBef>
          <a:spcPct val="0"/>
        </a:spcBef>
        <a:spcAft>
          <a:spcPct val="0"/>
        </a:spcAft>
        <a:defRPr sz="4700">
          <a:solidFill>
            <a:schemeClr val="tx2"/>
          </a:solidFill>
          <a:latin typeface="Times New Roman" charset="0"/>
          <a:ea typeface="ＭＳ Ｐゴシック" charset="0"/>
          <a:cs typeface="ＭＳ Ｐゴシック" charset="0"/>
        </a:defRPr>
      </a:lvl5pPr>
      <a:lvl6pPr marL="457146" algn="ctr" defTabSz="971435" rtl="0" eaLnBrk="0" fontAlgn="base" hangingPunct="0">
        <a:spcBef>
          <a:spcPct val="0"/>
        </a:spcBef>
        <a:spcAft>
          <a:spcPct val="0"/>
        </a:spcAft>
        <a:defRPr sz="4700">
          <a:solidFill>
            <a:schemeClr val="tx2"/>
          </a:solidFill>
          <a:latin typeface="Times New Roman" charset="0"/>
          <a:ea typeface="ＭＳ Ｐゴシック" charset="0"/>
        </a:defRPr>
      </a:lvl6pPr>
      <a:lvl7pPr marL="914293" algn="ctr" defTabSz="971435" rtl="0" eaLnBrk="0" fontAlgn="base" hangingPunct="0">
        <a:spcBef>
          <a:spcPct val="0"/>
        </a:spcBef>
        <a:spcAft>
          <a:spcPct val="0"/>
        </a:spcAft>
        <a:defRPr sz="4700">
          <a:solidFill>
            <a:schemeClr val="tx2"/>
          </a:solidFill>
          <a:latin typeface="Times New Roman" charset="0"/>
          <a:ea typeface="ＭＳ Ｐゴシック" charset="0"/>
        </a:defRPr>
      </a:lvl7pPr>
      <a:lvl8pPr marL="1371438" algn="ctr" defTabSz="971435" rtl="0" eaLnBrk="0" fontAlgn="base" hangingPunct="0">
        <a:spcBef>
          <a:spcPct val="0"/>
        </a:spcBef>
        <a:spcAft>
          <a:spcPct val="0"/>
        </a:spcAft>
        <a:defRPr sz="4700">
          <a:solidFill>
            <a:schemeClr val="tx2"/>
          </a:solidFill>
          <a:latin typeface="Times New Roman" charset="0"/>
          <a:ea typeface="ＭＳ Ｐゴシック" charset="0"/>
        </a:defRPr>
      </a:lvl8pPr>
      <a:lvl9pPr marL="1828585" algn="ctr" defTabSz="971435" rtl="0" eaLnBrk="0" fontAlgn="base" hangingPunct="0">
        <a:spcBef>
          <a:spcPct val="0"/>
        </a:spcBef>
        <a:spcAft>
          <a:spcPct val="0"/>
        </a:spcAft>
        <a:defRPr sz="4700">
          <a:solidFill>
            <a:schemeClr val="tx2"/>
          </a:solidFill>
          <a:latin typeface="Times New Roman" charset="0"/>
          <a:ea typeface="ＭＳ Ｐゴシック" charset="0"/>
        </a:defRPr>
      </a:lvl9pPr>
    </p:titleStyle>
    <p:bodyStyle>
      <a:lvl1pPr marL="363538" indent="-363538" algn="l" defTabSz="969963" rtl="0" eaLnBrk="0" fontAlgn="base" hangingPunct="0">
        <a:spcBef>
          <a:spcPct val="20000"/>
        </a:spcBef>
        <a:spcAft>
          <a:spcPct val="0"/>
        </a:spcAft>
        <a:buChar char="•"/>
        <a:defRPr sz="3400">
          <a:solidFill>
            <a:schemeClr val="tx1"/>
          </a:solidFill>
          <a:latin typeface="+mn-lt"/>
          <a:ea typeface="+mn-ea"/>
          <a:cs typeface="ＭＳ Ｐゴシック" charset="0"/>
        </a:defRPr>
      </a:lvl1pPr>
      <a:lvl2pPr marL="787400" indent="-301625" algn="l" defTabSz="969963" rtl="0" eaLnBrk="0" fontAlgn="base" hangingPunct="0">
        <a:spcBef>
          <a:spcPct val="20000"/>
        </a:spcBef>
        <a:spcAft>
          <a:spcPct val="0"/>
        </a:spcAft>
        <a:buChar char="–"/>
        <a:defRPr sz="3000">
          <a:solidFill>
            <a:schemeClr val="tx1"/>
          </a:solidFill>
          <a:latin typeface="+mn-lt"/>
          <a:ea typeface="+mn-ea"/>
        </a:defRPr>
      </a:lvl2pPr>
      <a:lvl3pPr marL="1212850" indent="-241300" algn="l" defTabSz="969963" rtl="0" eaLnBrk="0" fontAlgn="base" hangingPunct="0">
        <a:spcBef>
          <a:spcPct val="20000"/>
        </a:spcBef>
        <a:spcAft>
          <a:spcPct val="0"/>
        </a:spcAft>
        <a:buChar char="•"/>
        <a:defRPr sz="2600">
          <a:solidFill>
            <a:schemeClr val="tx1"/>
          </a:solidFill>
          <a:latin typeface="+mn-lt"/>
          <a:ea typeface="+mn-ea"/>
        </a:defRPr>
      </a:lvl3pPr>
      <a:lvl4pPr marL="1698625" indent="-241300" algn="l" defTabSz="969963" rtl="0" eaLnBrk="0" fontAlgn="base" hangingPunct="0">
        <a:spcBef>
          <a:spcPct val="20000"/>
        </a:spcBef>
        <a:spcAft>
          <a:spcPct val="0"/>
        </a:spcAft>
        <a:buChar char="–"/>
        <a:defRPr sz="2100">
          <a:solidFill>
            <a:schemeClr val="tx1"/>
          </a:solidFill>
          <a:latin typeface="+mn-lt"/>
          <a:ea typeface="+mn-ea"/>
        </a:defRPr>
      </a:lvl4pPr>
      <a:lvl5pPr marL="2184400" indent="-241300" algn="l" defTabSz="969963" rtl="0" eaLnBrk="0" fontAlgn="base" hangingPunct="0">
        <a:spcBef>
          <a:spcPct val="20000"/>
        </a:spcBef>
        <a:spcAft>
          <a:spcPct val="0"/>
        </a:spcAft>
        <a:buChar char="»"/>
        <a:defRPr sz="2100">
          <a:solidFill>
            <a:schemeClr val="tx1"/>
          </a:solidFill>
          <a:latin typeface="+mn-lt"/>
          <a:ea typeface="+mn-ea"/>
        </a:defRPr>
      </a:lvl5pPr>
      <a:lvl6pPr marL="2642876" indent="-242859" algn="l" defTabSz="971435" rtl="0" eaLnBrk="0" fontAlgn="base" hangingPunct="0">
        <a:spcBef>
          <a:spcPct val="20000"/>
        </a:spcBef>
        <a:spcAft>
          <a:spcPct val="0"/>
        </a:spcAft>
        <a:buChar char="»"/>
        <a:defRPr sz="2100">
          <a:solidFill>
            <a:schemeClr val="tx1"/>
          </a:solidFill>
          <a:latin typeface="+mn-lt"/>
          <a:ea typeface="+mn-ea"/>
        </a:defRPr>
      </a:lvl6pPr>
      <a:lvl7pPr marL="3100023" indent="-242859" algn="l" defTabSz="971435" rtl="0" eaLnBrk="0" fontAlgn="base" hangingPunct="0">
        <a:spcBef>
          <a:spcPct val="20000"/>
        </a:spcBef>
        <a:spcAft>
          <a:spcPct val="0"/>
        </a:spcAft>
        <a:buChar char="»"/>
        <a:defRPr sz="2100">
          <a:solidFill>
            <a:schemeClr val="tx1"/>
          </a:solidFill>
          <a:latin typeface="+mn-lt"/>
          <a:ea typeface="+mn-ea"/>
        </a:defRPr>
      </a:lvl7pPr>
      <a:lvl8pPr marL="3557169" indent="-242859" algn="l" defTabSz="971435" rtl="0" eaLnBrk="0" fontAlgn="base" hangingPunct="0">
        <a:spcBef>
          <a:spcPct val="20000"/>
        </a:spcBef>
        <a:spcAft>
          <a:spcPct val="0"/>
        </a:spcAft>
        <a:buChar char="»"/>
        <a:defRPr sz="2100">
          <a:solidFill>
            <a:schemeClr val="tx1"/>
          </a:solidFill>
          <a:latin typeface="+mn-lt"/>
          <a:ea typeface="+mn-ea"/>
        </a:defRPr>
      </a:lvl8pPr>
      <a:lvl9pPr marL="4014316" indent="-242859" algn="l" defTabSz="971435" rtl="0" eaLnBrk="0" fontAlgn="base" hangingPunct="0">
        <a:spcBef>
          <a:spcPct val="20000"/>
        </a:spcBef>
        <a:spcAft>
          <a:spcPct val="0"/>
        </a:spcAft>
        <a:buChar char="»"/>
        <a:defRPr sz="2100">
          <a:solidFill>
            <a:schemeClr val="tx1"/>
          </a:solidFill>
          <a:latin typeface="+mn-lt"/>
          <a:ea typeface="+mn-ea"/>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38" algn="l" defTabSz="457146" rtl="0" eaLnBrk="1" latinLnBrk="0" hangingPunct="1">
        <a:defRPr sz="1800" kern="1200">
          <a:solidFill>
            <a:schemeClr val="tx1"/>
          </a:solidFill>
          <a:latin typeface="+mn-lt"/>
          <a:ea typeface="+mn-ea"/>
          <a:cs typeface="+mn-cs"/>
        </a:defRPr>
      </a:lvl4pPr>
      <a:lvl5pPr marL="1828585" algn="l" defTabSz="457146" rtl="0" eaLnBrk="1" latinLnBrk="0" hangingPunct="1">
        <a:defRPr sz="1800" kern="1200">
          <a:solidFill>
            <a:schemeClr val="tx1"/>
          </a:solidFill>
          <a:latin typeface="+mn-lt"/>
          <a:ea typeface="+mn-ea"/>
          <a:cs typeface="+mn-cs"/>
        </a:defRPr>
      </a:lvl5pPr>
      <a:lvl6pPr marL="2285731" algn="l" defTabSz="457146" rtl="0" eaLnBrk="1" latinLnBrk="0" hangingPunct="1">
        <a:defRPr sz="1800" kern="1200">
          <a:solidFill>
            <a:schemeClr val="tx1"/>
          </a:solidFill>
          <a:latin typeface="+mn-lt"/>
          <a:ea typeface="+mn-ea"/>
          <a:cs typeface="+mn-cs"/>
        </a:defRPr>
      </a:lvl6pPr>
      <a:lvl7pPr marL="2742877" algn="l" defTabSz="457146" rtl="0" eaLnBrk="1" latinLnBrk="0" hangingPunct="1">
        <a:defRPr sz="1800" kern="1200">
          <a:solidFill>
            <a:schemeClr val="tx1"/>
          </a:solidFill>
          <a:latin typeface="+mn-lt"/>
          <a:ea typeface="+mn-ea"/>
          <a:cs typeface="+mn-cs"/>
        </a:defRPr>
      </a:lvl7pPr>
      <a:lvl8pPr marL="3200023" algn="l" defTabSz="457146" rtl="0" eaLnBrk="1" latinLnBrk="0" hangingPunct="1">
        <a:defRPr sz="1800" kern="1200">
          <a:solidFill>
            <a:schemeClr val="tx1"/>
          </a:solidFill>
          <a:latin typeface="+mn-lt"/>
          <a:ea typeface="+mn-ea"/>
          <a:cs typeface="+mn-cs"/>
        </a:defRPr>
      </a:lvl8pPr>
      <a:lvl9pPr marL="3657169"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29.jpeg"/><Relationship Id="rId12"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23.png"/><Relationship Id="rId5" Type="http://schemas.openxmlformats.org/officeDocument/2006/relationships/image" Target="../media/image25.jpe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2.png"/><Relationship Id="rId7"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6.jpe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18" Type="http://schemas.openxmlformats.org/officeDocument/2006/relationships/image" Target="../media/image69.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17" Type="http://schemas.openxmlformats.org/officeDocument/2006/relationships/image" Target="../media/image68.jpeg"/><Relationship Id="rId2" Type="http://schemas.openxmlformats.org/officeDocument/2006/relationships/notesSlide" Target="../notesSlides/notesSlide33.xml"/><Relationship Id="rId16"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5" Type="http://schemas.openxmlformats.org/officeDocument/2006/relationships/image" Target="../media/image66.jpeg"/><Relationship Id="rId10" Type="http://schemas.openxmlformats.org/officeDocument/2006/relationships/image" Target="../media/image61.jpeg"/><Relationship Id="rId19" Type="http://schemas.openxmlformats.org/officeDocument/2006/relationships/image" Target="../media/image70.jpe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g"/><Relationship Id="rId7" Type="http://schemas.openxmlformats.org/officeDocument/2006/relationships/image" Target="../media/image76.jp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 Id="rId9" Type="http://schemas.openxmlformats.org/officeDocument/2006/relationships/image" Target="../media/image78.jp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ctrTitle"/>
          </p:nvPr>
        </p:nvSpPr>
        <p:spPr>
          <a:xfrm>
            <a:off x="762000" y="1219200"/>
            <a:ext cx="8029575" cy="1763713"/>
          </a:xfrm>
          <a:extLst>
            <a:ext uri="{909E8E84-426E-40dd-AFC4-6F175D3DCCD1}">
              <a14:hiddenFill xmlns="" xmlns:a14="http://schemas.microsoft.com/office/drawing/2010/main">
                <a:solidFill>
                  <a:srgbClr val="FFFF66"/>
                </a:solidFill>
              </a14:hiddenFill>
            </a:ext>
          </a:extLst>
        </p:spPr>
        <p:txBody>
          <a:bodyPr/>
          <a:lstStyle/>
          <a:p>
            <a:pPr defTabSz="971435">
              <a:defRPr/>
            </a:pPr>
            <a:r>
              <a:rPr lang="en-US" sz="4000" b="1" dirty="0">
                <a:solidFill>
                  <a:srgbClr val="0000F3"/>
                </a:solidFill>
              </a:rPr>
              <a:t>Quantitative Education for Life Science Students:</a:t>
            </a:r>
            <a:br>
              <a:rPr lang="en-US" sz="4000" b="1" dirty="0">
                <a:solidFill>
                  <a:srgbClr val="0000F3"/>
                </a:solidFill>
              </a:rPr>
            </a:br>
            <a:r>
              <a:rPr lang="en-US" sz="4000" b="1" dirty="0">
                <a:solidFill>
                  <a:srgbClr val="0000F3"/>
                </a:solidFill>
              </a:rPr>
              <a:t>Lessons from 40 Years of Efforts</a:t>
            </a:r>
            <a:endParaRPr lang="en-US" dirty="0">
              <a:latin typeface="Verdana" charset="0"/>
              <a:cs typeface="+mj-cs"/>
            </a:endParaRPr>
          </a:p>
        </p:txBody>
      </p:sp>
      <p:sp>
        <p:nvSpPr>
          <p:cNvPr id="321539" name="Rectangle 3"/>
          <p:cNvSpPr>
            <a:spLocks noGrp="1" noChangeArrowheads="1"/>
          </p:cNvSpPr>
          <p:nvPr>
            <p:ph type="subTitle" idx="1"/>
          </p:nvPr>
        </p:nvSpPr>
        <p:spPr>
          <a:xfrm>
            <a:off x="914400" y="3429000"/>
            <a:ext cx="7924800" cy="1931988"/>
          </a:xfrm>
        </p:spPr>
        <p:txBody>
          <a:bodyPr/>
          <a:lstStyle/>
          <a:p>
            <a:pPr defTabSz="971435">
              <a:defRPr/>
            </a:pPr>
            <a:r>
              <a:rPr lang="en-US" sz="3000" dirty="0">
                <a:solidFill>
                  <a:srgbClr val="CCFF33"/>
                </a:solidFill>
                <a:cs typeface="+mn-cs"/>
              </a:rPr>
              <a:t> </a:t>
            </a:r>
            <a:r>
              <a:rPr lang="en-US" sz="3000" dirty="0">
                <a:cs typeface="+mn-cs"/>
              </a:rPr>
              <a:t>Louis J. Gross</a:t>
            </a:r>
          </a:p>
          <a:p>
            <a:pPr defTabSz="971435">
              <a:defRPr/>
            </a:pPr>
            <a:r>
              <a:rPr lang="en-US" sz="3000" dirty="0">
                <a:cs typeface="+mn-cs"/>
              </a:rPr>
              <a:t>National Institute for Mathematical and Biological Synthesis</a:t>
            </a:r>
          </a:p>
          <a:p>
            <a:pPr defTabSz="971435">
              <a:defRPr/>
            </a:pPr>
            <a:r>
              <a:rPr lang="en-US" sz="3000" dirty="0">
                <a:cs typeface="+mn-cs"/>
              </a:rPr>
              <a:t>Departments of Ecology and Evolutionary Biology and Mathematics</a:t>
            </a:r>
          </a:p>
          <a:p>
            <a:pPr defTabSz="971435">
              <a:defRPr/>
            </a:pPr>
            <a:r>
              <a:rPr lang="en-US" sz="3000" dirty="0">
                <a:cs typeface="+mn-cs"/>
              </a:rPr>
              <a:t>University of Tennessee, Knoxville</a:t>
            </a:r>
          </a:p>
          <a:p>
            <a:pPr defTabSz="971435">
              <a:defRPr/>
            </a:pPr>
            <a:endParaRPr lang="en-US" sz="3000" dirty="0">
              <a:solidFill>
                <a:srgbClr val="FFFF66"/>
              </a:solidFill>
              <a:cs typeface="+mn-cs"/>
            </a:endParaRPr>
          </a:p>
          <a:p>
            <a:pPr defTabSz="971435">
              <a:defRPr/>
            </a:pPr>
            <a:endParaRPr lang="en-US" sz="3000" dirty="0">
              <a:solidFill>
                <a:srgbClr val="CCFF33"/>
              </a:solidFill>
              <a:cs typeface="+mn-cs"/>
            </a:endParaRPr>
          </a:p>
        </p:txBody>
      </p:sp>
      <p:pic>
        <p:nvPicPr>
          <p:cNvPr id="15365" name="Picture 13" descr="ut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7525" y="0"/>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5" descr="NIMBioSlogoshadow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1963"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2" descr="nsf1_print.t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700" y="-1"/>
            <a:ext cx="1128712" cy="113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text&#10;&#10;Description automatically generated">
            <a:extLst>
              <a:ext uri="{FF2B5EF4-FFF2-40B4-BE49-F238E27FC236}">
                <a16:creationId xmlns:a16="http://schemas.microsoft.com/office/drawing/2014/main" id="{2FC9C738-9425-EF41-A247-868E1AD11F6B}"/>
              </a:ext>
            </a:extLst>
          </p:cNvPr>
          <p:cNvPicPr>
            <a:picLocks noChangeAspect="1"/>
          </p:cNvPicPr>
          <p:nvPr/>
        </p:nvPicPr>
        <p:blipFill>
          <a:blip r:embed="rId7"/>
          <a:stretch>
            <a:fillRect/>
          </a:stretch>
        </p:blipFill>
        <p:spPr>
          <a:xfrm>
            <a:off x="12700" y="6534150"/>
            <a:ext cx="1968500" cy="102870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608013" y="30163"/>
            <a:ext cx="8027987" cy="1260475"/>
          </a:xfrm>
        </p:spPr>
        <p:txBody>
          <a:bodyPr/>
          <a:lstStyle/>
          <a:p>
            <a:pPr eaLnBrk="1" hangingPunct="1">
              <a:defRPr/>
            </a:pPr>
            <a:r>
              <a:rPr lang="en-US" sz="3400" dirty="0">
                <a:latin typeface="Arial" charset="0"/>
              </a:rPr>
              <a:t>Models in Biology</a:t>
            </a:r>
            <a:r>
              <a:rPr lang="en-US" sz="3000" dirty="0">
                <a:latin typeface="Arial" charset="0"/>
              </a:rPr>
              <a:t> </a:t>
            </a:r>
          </a:p>
        </p:txBody>
      </p:sp>
      <p:sp>
        <p:nvSpPr>
          <p:cNvPr id="83971" name="Rectangle 3"/>
          <p:cNvSpPr>
            <a:spLocks noGrp="1" noChangeArrowheads="1"/>
          </p:cNvSpPr>
          <p:nvPr>
            <p:ph type="body" idx="4294967295"/>
          </p:nvPr>
        </p:nvSpPr>
        <p:spPr>
          <a:xfrm>
            <a:off x="608013" y="1114425"/>
            <a:ext cx="8305800" cy="4495800"/>
          </a:xfrm>
        </p:spPr>
        <p:txBody>
          <a:bodyPr/>
          <a:lstStyle/>
          <a:p>
            <a:pPr marL="0" indent="0" eaLnBrk="1" hangingPunct="1">
              <a:buFontTx/>
              <a:buNone/>
              <a:defRPr/>
            </a:pPr>
            <a:r>
              <a:rPr lang="en-US" sz="1800" b="1" dirty="0">
                <a:latin typeface="Arial" charset="0"/>
              </a:rPr>
              <a:t>                                                                                     Physiology</a:t>
            </a:r>
          </a:p>
          <a:p>
            <a:pPr marL="0" indent="0" eaLnBrk="1" hangingPunct="1">
              <a:buFontTx/>
              <a:buNone/>
              <a:defRPr/>
            </a:pPr>
            <a:endParaRPr lang="en-US" sz="1800" b="1" dirty="0">
              <a:latin typeface="Arial" charset="0"/>
            </a:endParaRPr>
          </a:p>
          <a:p>
            <a:pPr marL="0" indent="0" eaLnBrk="1" hangingPunct="1">
              <a:buFontTx/>
              <a:buNone/>
              <a:defRPr/>
            </a:pPr>
            <a:endParaRPr lang="en-US" sz="1800" b="1" dirty="0">
              <a:latin typeface="Arial" charset="0"/>
            </a:endParaRPr>
          </a:p>
          <a:p>
            <a:pPr marL="0" indent="0" eaLnBrk="1" hangingPunct="1">
              <a:buFontTx/>
              <a:buNone/>
              <a:defRPr/>
            </a:pPr>
            <a:r>
              <a:rPr lang="en-US" sz="1800" b="1" dirty="0">
                <a:latin typeface="Arial" charset="0"/>
              </a:rPr>
              <a:t>Disease</a:t>
            </a:r>
          </a:p>
          <a:p>
            <a:pPr marL="0" indent="0" eaLnBrk="1" hangingPunct="1">
              <a:buFontTx/>
              <a:buNone/>
              <a:defRPr/>
            </a:pPr>
            <a:endParaRPr lang="en-US" sz="1800" b="1" dirty="0">
              <a:latin typeface="Arial" charset="0"/>
            </a:endParaRPr>
          </a:p>
          <a:p>
            <a:pPr marL="0" indent="0" eaLnBrk="1" hangingPunct="1">
              <a:buFontTx/>
              <a:buNone/>
              <a:defRPr/>
            </a:pPr>
            <a:r>
              <a:rPr lang="en-US" sz="1800" b="1" dirty="0">
                <a:latin typeface="Arial" charset="0"/>
              </a:rPr>
              <a:t>                                                                                     Neurobiology</a:t>
            </a:r>
          </a:p>
          <a:p>
            <a:pPr marL="0" indent="0" eaLnBrk="1" hangingPunct="1">
              <a:buFontTx/>
              <a:buNone/>
              <a:defRPr/>
            </a:pPr>
            <a:endParaRPr lang="en-US" sz="1800" b="1" dirty="0">
              <a:latin typeface="Arial" charset="0"/>
            </a:endParaRPr>
          </a:p>
          <a:p>
            <a:pPr marL="0" indent="0" eaLnBrk="1" hangingPunct="1">
              <a:buFontTx/>
              <a:buNone/>
              <a:defRPr/>
            </a:pPr>
            <a:endParaRPr lang="en-US" sz="1800" b="1" dirty="0">
              <a:latin typeface="Arial" charset="0"/>
            </a:endParaRPr>
          </a:p>
          <a:p>
            <a:pPr marL="0" indent="0" eaLnBrk="1" hangingPunct="1">
              <a:buFontTx/>
              <a:buNone/>
              <a:defRPr/>
            </a:pPr>
            <a:endParaRPr lang="en-US" sz="1800" b="1" dirty="0">
              <a:latin typeface="Arial" charset="0"/>
            </a:endParaRPr>
          </a:p>
          <a:p>
            <a:pPr marL="0" indent="0" eaLnBrk="1" hangingPunct="1">
              <a:buFontTx/>
              <a:buNone/>
              <a:defRPr/>
            </a:pPr>
            <a:r>
              <a:rPr lang="en-US" sz="1800" b="1" dirty="0">
                <a:latin typeface="Arial" charset="0"/>
              </a:rPr>
              <a:t>Microbiology</a:t>
            </a:r>
          </a:p>
          <a:p>
            <a:pPr marL="0" indent="0" eaLnBrk="1" hangingPunct="1">
              <a:buFontTx/>
              <a:buNone/>
              <a:defRPr/>
            </a:pPr>
            <a:endParaRPr lang="en-US" sz="1800" b="1" dirty="0">
              <a:latin typeface="Arial" charset="0"/>
            </a:endParaRPr>
          </a:p>
          <a:p>
            <a:pPr marL="0" indent="0" eaLnBrk="1" hangingPunct="1">
              <a:buFontTx/>
              <a:buNone/>
              <a:defRPr/>
            </a:pPr>
            <a:r>
              <a:rPr lang="en-US" sz="1800" b="1" dirty="0">
                <a:latin typeface="Arial" charset="0"/>
              </a:rPr>
              <a:t>                                                                                      Development</a:t>
            </a:r>
          </a:p>
          <a:p>
            <a:pPr marL="0" indent="0" eaLnBrk="1" hangingPunct="1">
              <a:buFontTx/>
              <a:buNone/>
              <a:defRPr/>
            </a:pPr>
            <a:endParaRPr lang="en-US" sz="1800" b="1" dirty="0">
              <a:latin typeface="Arial" charset="0"/>
            </a:endParaRPr>
          </a:p>
          <a:p>
            <a:pPr marL="0" indent="0" eaLnBrk="1" hangingPunct="1">
              <a:buFontTx/>
              <a:buNone/>
              <a:defRPr/>
            </a:pPr>
            <a:r>
              <a:rPr lang="en-US" sz="1800" b="1" dirty="0">
                <a:latin typeface="Arial" charset="0"/>
              </a:rPr>
              <a:t>Genetics</a:t>
            </a:r>
          </a:p>
          <a:p>
            <a:pPr marL="0" indent="0" eaLnBrk="1" hangingPunct="1">
              <a:buFontTx/>
              <a:buNone/>
              <a:defRPr/>
            </a:pPr>
            <a:endParaRPr lang="en-US" sz="1800" b="1" dirty="0">
              <a:latin typeface="Arial" charset="0"/>
            </a:endParaRPr>
          </a:p>
          <a:p>
            <a:pPr marL="0" indent="0" eaLnBrk="1" hangingPunct="1">
              <a:buFontTx/>
              <a:buNone/>
              <a:defRPr/>
            </a:pPr>
            <a:r>
              <a:rPr lang="en-US" sz="1800" dirty="0">
                <a:latin typeface="Arial" charset="0"/>
              </a:rPr>
              <a:t>                                     Ecos</a:t>
            </a:r>
            <a:r>
              <a:rPr lang="en-US" sz="1800" b="1" dirty="0">
                <a:latin typeface="Arial" charset="0"/>
              </a:rPr>
              <a:t>ystems</a:t>
            </a:r>
          </a:p>
          <a:p>
            <a:pPr marL="0" indent="0" eaLnBrk="1" hangingPunct="1">
              <a:buFontTx/>
              <a:buNone/>
              <a:defRPr/>
            </a:pPr>
            <a:endParaRPr lang="en-US" sz="1500" dirty="0">
              <a:latin typeface="Arial" charset="0"/>
            </a:endParaRPr>
          </a:p>
          <a:p>
            <a:pPr marL="0" indent="0" eaLnBrk="1" hangingPunct="1">
              <a:buFontTx/>
              <a:buNone/>
              <a:defRPr/>
            </a:pPr>
            <a:endParaRPr lang="en-US" sz="1500" dirty="0">
              <a:latin typeface="Arial" charset="0"/>
            </a:endParaRPr>
          </a:p>
        </p:txBody>
      </p:sp>
      <p:pic>
        <p:nvPicPr>
          <p:cNvPr id="31748" name="Picture 1" descr="zebrafishimag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3933825"/>
            <a:ext cx="15525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2" descr="DrosophilaMelanaoimag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2813" y="5838825"/>
            <a:ext cx="14605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3" descr="Albino_Ra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3288" y="1266825"/>
            <a:ext cx="132238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4" descr="220px-Amaterske_akvariu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0413" y="5610225"/>
            <a:ext cx="184308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5" descr="EColiGP2144.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13013" y="3552825"/>
            <a:ext cx="10572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6" descr="main.ferret.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74813" y="2181225"/>
            <a:ext cx="125253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7" descr="mouseDM0302_468x311.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70213" y="1266825"/>
            <a:ext cx="14763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8" descr="Squid180px-Example1.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46613" y="2486025"/>
            <a:ext cx="1096962"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9" descr="PT2614_Natural_Terrarium_Filled.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475413" y="5381625"/>
            <a:ext cx="17907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09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488"/>
            <a:ext cx="9445625"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8163" name="Text Box 3"/>
          <p:cNvSpPr txBox="1">
            <a:spLocks noChangeArrowheads="1"/>
          </p:cNvSpPr>
          <p:nvPr/>
        </p:nvSpPr>
        <p:spPr bwMode="auto">
          <a:xfrm>
            <a:off x="1057275" y="168275"/>
            <a:ext cx="7793038" cy="46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7171" tIns="48585" rIns="97171" bIns="48585">
            <a:spAutoFit/>
          </a:bodyPr>
          <a:lstStyle>
            <a:lvl1pPr defTabSz="971550">
              <a:defRPr sz="2400">
                <a:solidFill>
                  <a:schemeClr val="tx1"/>
                </a:solidFill>
                <a:latin typeface="Times New Roman" charset="0"/>
                <a:ea typeface="ＭＳ Ｐゴシック" charset="0"/>
              </a:defRPr>
            </a:lvl1pPr>
            <a:lvl2pPr marL="485775" defTabSz="971550">
              <a:defRPr sz="2400">
                <a:solidFill>
                  <a:schemeClr val="tx1"/>
                </a:solidFill>
                <a:latin typeface="Times New Roman" charset="0"/>
                <a:ea typeface="ＭＳ Ｐゴシック" charset="0"/>
              </a:defRPr>
            </a:lvl2pPr>
            <a:lvl3pPr marL="971550" defTabSz="971550">
              <a:defRPr sz="2400">
                <a:solidFill>
                  <a:schemeClr val="tx1"/>
                </a:solidFill>
                <a:latin typeface="Times New Roman" charset="0"/>
                <a:ea typeface="ＭＳ Ｐゴシック" charset="0"/>
              </a:defRPr>
            </a:lvl3pPr>
            <a:lvl4pPr marL="1457325" defTabSz="971550">
              <a:defRPr sz="2400">
                <a:solidFill>
                  <a:schemeClr val="tx1"/>
                </a:solidFill>
                <a:latin typeface="Times New Roman" charset="0"/>
                <a:ea typeface="ＭＳ Ｐゴシック" charset="0"/>
              </a:defRPr>
            </a:lvl4pPr>
            <a:lvl5pPr marL="1943100" defTabSz="971550">
              <a:defRPr sz="2400">
                <a:solidFill>
                  <a:schemeClr val="tx1"/>
                </a:solidFill>
                <a:latin typeface="Times New Roman" charset="0"/>
                <a:ea typeface="ＭＳ Ｐゴシック" charset="0"/>
              </a:defRPr>
            </a:lvl5pPr>
            <a:lvl6pPr marL="2400300" defTabSz="971550" eaLnBrk="0" fontAlgn="base" hangingPunct="0">
              <a:spcBef>
                <a:spcPct val="0"/>
              </a:spcBef>
              <a:spcAft>
                <a:spcPct val="0"/>
              </a:spcAft>
              <a:defRPr sz="2400">
                <a:solidFill>
                  <a:schemeClr val="tx1"/>
                </a:solidFill>
                <a:latin typeface="Times New Roman" charset="0"/>
                <a:ea typeface="ＭＳ Ｐゴシック" charset="0"/>
              </a:defRPr>
            </a:lvl6pPr>
            <a:lvl7pPr marL="2857500" defTabSz="971550" eaLnBrk="0" fontAlgn="base" hangingPunct="0">
              <a:spcBef>
                <a:spcPct val="0"/>
              </a:spcBef>
              <a:spcAft>
                <a:spcPct val="0"/>
              </a:spcAft>
              <a:defRPr sz="2400">
                <a:solidFill>
                  <a:schemeClr val="tx1"/>
                </a:solidFill>
                <a:latin typeface="Times New Roman" charset="0"/>
                <a:ea typeface="ＭＳ Ｐゴシック" charset="0"/>
              </a:defRPr>
            </a:lvl7pPr>
            <a:lvl8pPr marL="3314700" defTabSz="971550" eaLnBrk="0" fontAlgn="base" hangingPunct="0">
              <a:spcBef>
                <a:spcPct val="0"/>
              </a:spcBef>
              <a:spcAft>
                <a:spcPct val="0"/>
              </a:spcAft>
              <a:defRPr sz="2400">
                <a:solidFill>
                  <a:schemeClr val="tx1"/>
                </a:solidFill>
                <a:latin typeface="Times New Roman" charset="0"/>
                <a:ea typeface="ＭＳ Ｐゴシック" charset="0"/>
              </a:defRPr>
            </a:lvl8pPr>
            <a:lvl9pPr marL="3771900" defTabSz="97155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dirty="0">
                <a:solidFill>
                  <a:schemeClr val="tx2"/>
                </a:solidFill>
                <a:latin typeface="Times" charset="0"/>
              </a:rPr>
              <a:t>Spatial-epidemiology model with vaccination</a:t>
            </a:r>
          </a:p>
        </p:txBody>
      </p:sp>
    </p:spTree>
    <p:extLst>
      <p:ext uri="{BB962C8B-B14F-4D97-AF65-F5344CB8AC3E}">
        <p14:creationId xmlns:p14="http://schemas.microsoft.com/office/powerpoint/2010/main" val="61587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3" y="657225"/>
            <a:ext cx="8029575" cy="1260475"/>
          </a:xfrm>
        </p:spPr>
        <p:txBody>
          <a:bodyPr/>
          <a:lstStyle/>
          <a:p>
            <a:pPr>
              <a:defRPr/>
            </a:pPr>
            <a:r>
              <a:rPr lang="en-US" sz="3600" b="1" dirty="0"/>
              <a:t>There are resources to provide guidance on the connection between models and data</a:t>
            </a:r>
          </a:p>
        </p:txBody>
      </p:sp>
      <p:sp>
        <p:nvSpPr>
          <p:cNvPr id="3" name="Content Placeholder 2"/>
          <p:cNvSpPr>
            <a:spLocks noGrp="1"/>
          </p:cNvSpPr>
          <p:nvPr>
            <p:ph idx="1"/>
          </p:nvPr>
        </p:nvSpPr>
        <p:spPr/>
        <p:txBody>
          <a:bodyPr/>
          <a:lstStyle/>
          <a:p>
            <a:pPr>
              <a:defRPr/>
            </a:pPr>
            <a:r>
              <a:rPr lang="en-US" dirty="0"/>
              <a:t>Data carpentry</a:t>
            </a:r>
          </a:p>
          <a:p>
            <a:pPr>
              <a:defRPr/>
            </a:pPr>
            <a:r>
              <a:rPr lang="en-US" dirty="0"/>
              <a:t>Software carpentry</a:t>
            </a:r>
          </a:p>
          <a:p>
            <a:pPr>
              <a:defRPr/>
            </a:pPr>
            <a:r>
              <a:rPr lang="en-US" dirty="0" err="1"/>
              <a:t>Coursera</a:t>
            </a:r>
            <a:r>
              <a:rPr lang="en-US" dirty="0"/>
              <a:t>, </a:t>
            </a:r>
            <a:r>
              <a:rPr lang="en-US" dirty="0" err="1"/>
              <a:t>CourseSource</a:t>
            </a:r>
            <a:r>
              <a:rPr lang="en-US" dirty="0"/>
              <a:t>, </a:t>
            </a:r>
            <a:r>
              <a:rPr lang="en-US" dirty="0" err="1"/>
              <a:t>edX</a:t>
            </a:r>
            <a:endParaRPr lang="en-US" dirty="0"/>
          </a:p>
          <a:p>
            <a:pPr>
              <a:defRPr/>
            </a:pPr>
            <a:r>
              <a:rPr lang="en-US" dirty="0"/>
              <a:t>Numerous statistics, informatics and database courses </a:t>
            </a:r>
          </a:p>
          <a:p>
            <a:pPr>
              <a:defRPr/>
            </a:pPr>
            <a:r>
              <a:rPr lang="en-US" dirty="0"/>
              <a:t>Software that is flexible</a:t>
            </a:r>
          </a:p>
          <a:p>
            <a:pPr>
              <a:defRPr/>
            </a:pPr>
            <a:r>
              <a:rPr lang="en-US" dirty="0"/>
              <a:t>Some texts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6230" y="2846388"/>
            <a:ext cx="3167985" cy="4716462"/>
          </a:xfrm>
          <a:prstGeom prst="rect">
            <a:avLst/>
          </a:prstGeom>
        </p:spPr>
      </p:pic>
      <p:grpSp>
        <p:nvGrpSpPr>
          <p:cNvPr id="8" name="Group 7"/>
          <p:cNvGrpSpPr/>
          <p:nvPr/>
        </p:nvGrpSpPr>
        <p:grpSpPr>
          <a:xfrm>
            <a:off x="33581" y="276225"/>
            <a:ext cx="4319587" cy="4329112"/>
            <a:chOff x="124653" y="276225"/>
            <a:chExt cx="4319587" cy="432911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10" y="276225"/>
              <a:ext cx="3575130" cy="4329112"/>
            </a:xfrm>
            <a:prstGeom prst="rect">
              <a:avLst/>
            </a:prstGeom>
          </p:spPr>
        </p:pic>
        <p:sp>
          <p:nvSpPr>
            <p:cNvPr id="7" name="TextBox 6"/>
            <p:cNvSpPr txBox="1"/>
            <p:nvPr/>
          </p:nvSpPr>
          <p:spPr>
            <a:xfrm>
              <a:off x="124653" y="3734709"/>
              <a:ext cx="4319587" cy="461665"/>
            </a:xfrm>
            <a:prstGeom prst="rect">
              <a:avLst/>
            </a:prstGeom>
            <a:noFill/>
          </p:spPr>
          <p:txBody>
            <a:bodyPr wrap="square" rtlCol="0">
              <a:spAutoFit/>
            </a:bodyPr>
            <a:lstStyle/>
            <a:p>
              <a:r>
                <a:rPr lang="en-US" sz="2400" dirty="0">
                  <a:solidFill>
                    <a:schemeClr val="bg1"/>
                  </a:solidFill>
                </a:rPr>
                <a:t>Princeton Univ. Press 1997</a:t>
              </a:r>
            </a:p>
          </p:txBody>
        </p:sp>
      </p:grpSp>
      <p:pic>
        <p:nvPicPr>
          <p:cNvPr id="4" name="Picture 3" descr="WhitlockSchlut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70213" y="2409825"/>
            <a:ext cx="3146018" cy="415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508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684213" y="34925"/>
            <a:ext cx="8029575" cy="1260475"/>
          </a:xfrm>
        </p:spPr>
        <p:txBody>
          <a:bodyPr/>
          <a:lstStyle/>
          <a:p>
            <a:pPr eaLnBrk="1" hangingPunct="1">
              <a:defRPr/>
            </a:pPr>
            <a:r>
              <a:rPr lang="en-US" sz="3400" b="1" dirty="0">
                <a:latin typeface="Calibri" charset="0"/>
              </a:rPr>
              <a:t>Reports and more reports:</a:t>
            </a:r>
            <a:endParaRPr lang="en-US" b="1" i="1" u="sng" dirty="0">
              <a:latin typeface="Calibri" charset="0"/>
            </a:endParaRPr>
          </a:p>
        </p:txBody>
      </p:sp>
      <p:sp>
        <p:nvSpPr>
          <p:cNvPr id="925699" name="Rectangle 3"/>
          <p:cNvSpPr>
            <a:spLocks noChangeArrowheads="1"/>
          </p:cNvSpPr>
          <p:nvPr/>
        </p:nvSpPr>
        <p:spPr bwMode="auto">
          <a:xfrm>
            <a:off x="708025" y="4033838"/>
            <a:ext cx="8029575" cy="4705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7171" tIns="48585" rIns="97171" bIns="48585"/>
          <a:lstStyle/>
          <a:p>
            <a:pPr marL="387305" indent="-387305" defTabSz="1031753" fontAlgn="auto">
              <a:lnSpc>
                <a:spcPct val="90000"/>
              </a:lnSpc>
              <a:spcBef>
                <a:spcPct val="20000"/>
              </a:spcBef>
              <a:spcAft>
                <a:spcPts val="0"/>
              </a:spcAft>
              <a:defRPr/>
            </a:pPr>
            <a:endParaRPr lang="en-US" sz="2800">
              <a:latin typeface="+mn-lt"/>
              <a:ea typeface="+mn-ea"/>
            </a:endParaRP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4613" y="1266825"/>
            <a:ext cx="1554162"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thandbio2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0213" y="1114425"/>
            <a:ext cx="18669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HHMIReport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413" y="4391025"/>
            <a:ext cx="2189162"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visionandchange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5413" y="4129088"/>
            <a:ext cx="257175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 descr="NewBiologyCover.tif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03613" y="4162425"/>
            <a:ext cx="2214562"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3" descr="Culloweebookcover.jpg                                          000A0FA5Macintosh HD                   B74677A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013" y="962025"/>
            <a:ext cx="2293937"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lloweecoverpage.jpg                                          000A0FA5Macintosh HD                   B74677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950" y="420688"/>
            <a:ext cx="4157663"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Culloweebookcover.jpg                                          000A0FA5Macintosh HD                   B74677A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75" y="420688"/>
            <a:ext cx="4610100" cy="638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NIMBioSlogoshadow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2213" y="6900863"/>
            <a:ext cx="1900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1"/>
          <p:cNvSpPr txBox="1">
            <a:spLocks noChangeArrowheads="1"/>
          </p:cNvSpPr>
          <p:nvPr/>
        </p:nvSpPr>
        <p:spPr bwMode="auto">
          <a:xfrm>
            <a:off x="-457200" y="3935413"/>
            <a:ext cx="184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a:xfrm>
            <a:off x="550863" y="0"/>
            <a:ext cx="8107362" cy="4873625"/>
          </a:xfrm>
        </p:spPr>
        <p:txBody>
          <a:bodyPr/>
          <a:lstStyle/>
          <a:p>
            <a:pPr algn="l"/>
            <a:r>
              <a:rPr lang="ja-JP" altLang="en-US" sz="3400" b="1">
                <a:latin typeface="Arial" charset="0"/>
              </a:rPr>
              <a:t>“</a:t>
            </a:r>
            <a:r>
              <a:rPr lang="en-US" altLang="ja-JP" sz="3400" b="1"/>
              <a:t> There does not exist now, and it is unlikely that there ever will exist, a unique answer to the question of the kind and the extent of training that a mathematical biologist should receive.</a:t>
            </a:r>
            <a:r>
              <a:rPr lang="ja-JP" altLang="en-US" sz="3400" b="1">
                <a:latin typeface="Arial" charset="0"/>
              </a:rPr>
              <a:t>”</a:t>
            </a:r>
            <a:r>
              <a:rPr lang="en-US" altLang="ja-JP" sz="3400" b="1"/>
              <a:t> </a:t>
            </a:r>
            <a:endParaRPr lang="en-US" altLang="en-US" sz="3400" b="1"/>
          </a:p>
        </p:txBody>
      </p:sp>
      <p:sp>
        <p:nvSpPr>
          <p:cNvPr id="311299" name="Text Box 3"/>
          <p:cNvSpPr txBox="1">
            <a:spLocks noChangeArrowheads="1"/>
          </p:cNvSpPr>
          <p:nvPr/>
        </p:nvSpPr>
        <p:spPr bwMode="auto">
          <a:xfrm>
            <a:off x="3148013" y="4621213"/>
            <a:ext cx="4802187" cy="1714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7182" tIns="48591" rIns="97182" bIns="48591">
            <a:spAutoFit/>
          </a:bodyPr>
          <a:lstStyle/>
          <a:p>
            <a:pPr>
              <a:spcBef>
                <a:spcPct val="50000"/>
              </a:spcBef>
              <a:defRPr/>
            </a:pPr>
            <a:r>
              <a:rPr lang="en-US" sz="3400">
                <a:ea typeface="ＭＳ Ｐゴシック" charset="0"/>
                <a:cs typeface="Times New Roman" charset="0"/>
              </a:rPr>
              <a:t>J. Z. Hearon, Chief, Office of Mathematical Research, NIH</a:t>
            </a:r>
            <a:r>
              <a:rPr lang="en-US" sz="3400">
                <a:ea typeface="ＭＳ Ｐゴシック" charset="0"/>
                <a:cs typeface="ＭＳ Ｐゴシック" charset="0"/>
              </a:rPr>
              <a:t>  (1961)</a:t>
            </a:r>
          </a:p>
        </p:txBody>
      </p:sp>
      <p:pic>
        <p:nvPicPr>
          <p:cNvPr id="27652" name="Picture 4" descr="NIMBioSlogoshadow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3613" y="6840538"/>
            <a:ext cx="21288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455613" y="671513"/>
            <a:ext cx="8596312" cy="5126037"/>
          </a:xfrm>
        </p:spPr>
        <p:txBody>
          <a:bodyPr/>
          <a:lstStyle/>
          <a:p>
            <a:pPr algn="l"/>
            <a:r>
              <a:rPr lang="ja-JP" altLang="en-US" sz="3400" b="1" dirty="0">
                <a:latin typeface="Arial" charset="0"/>
              </a:rPr>
              <a:t>“</a:t>
            </a:r>
            <a:r>
              <a:rPr lang="en-US" altLang="ja-JP" sz="3400" b="1" dirty="0"/>
              <a:t>Traditional biology courses lay far too much emphasis on the direct acquisition of information. Insufficient attention is given to the interpretation of facts or to the drawing of conclusions from observation and experience. The student is given little opportunity to apply scientific principles to  new situations.</a:t>
            </a:r>
            <a:r>
              <a:rPr lang="ja-JP" altLang="en-US" sz="3400" b="1" dirty="0">
                <a:latin typeface="Arial" charset="0"/>
              </a:rPr>
              <a:t>”</a:t>
            </a:r>
            <a:r>
              <a:rPr lang="en-US" altLang="ja-JP" dirty="0"/>
              <a:t> </a:t>
            </a:r>
            <a:endParaRPr lang="en-US" altLang="x-none" dirty="0"/>
          </a:p>
        </p:txBody>
      </p:sp>
      <p:sp>
        <p:nvSpPr>
          <p:cNvPr id="312323" name="Text Box 3"/>
          <p:cNvSpPr txBox="1">
            <a:spLocks noChangeArrowheads="1"/>
          </p:cNvSpPr>
          <p:nvPr/>
        </p:nvSpPr>
        <p:spPr bwMode="auto">
          <a:xfrm>
            <a:off x="3148013" y="5630863"/>
            <a:ext cx="4959350" cy="571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7182" tIns="48591" rIns="97182" bIns="48591">
            <a:spAutoFit/>
          </a:bodyPr>
          <a:lstStyle/>
          <a:p>
            <a:pPr>
              <a:spcBef>
                <a:spcPct val="50000"/>
              </a:spcBef>
              <a:defRPr/>
            </a:pPr>
            <a:r>
              <a:rPr lang="en-US" sz="3000">
                <a:ea typeface="ＭＳ Ｐゴシック" charset="0"/>
                <a:cs typeface="Times New Roman" charset="0"/>
              </a:rPr>
              <a:t>J. G. Skellam</a:t>
            </a:r>
            <a:r>
              <a:rPr lang="en-US" sz="3000">
                <a:ea typeface="ＭＳ Ｐゴシック" charset="0"/>
                <a:cs typeface="ＭＳ Ｐゴシック" charset="0"/>
              </a:rPr>
              <a:t> (1961)</a:t>
            </a:r>
          </a:p>
        </p:txBody>
      </p:sp>
      <p:pic>
        <p:nvPicPr>
          <p:cNvPr id="43012" name="Picture 4" descr="NIMBioSlogoshadow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2213" y="6900863"/>
            <a:ext cx="1900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933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ession1cartoon.jpg                                            000A0FA5Macintosh HD                   B74677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2013" y="276225"/>
            <a:ext cx="4545012" cy="705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19" name="Text Box 3"/>
          <p:cNvSpPr txBox="1">
            <a:spLocks noChangeArrowheads="1"/>
          </p:cNvSpPr>
          <p:nvPr/>
        </p:nvSpPr>
        <p:spPr bwMode="auto">
          <a:xfrm>
            <a:off x="7237413" y="3857625"/>
            <a:ext cx="1968500" cy="2314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7182" tIns="48591" rIns="97182" bIns="48591">
            <a:spAutoFit/>
          </a:bodyPr>
          <a:lstStyle/>
          <a:p>
            <a:pPr>
              <a:spcBef>
                <a:spcPct val="50000"/>
              </a:spcBef>
              <a:defRPr/>
            </a:pPr>
            <a:r>
              <a:rPr lang="en-US" sz="1800" dirty="0">
                <a:ea typeface="ＭＳ Ｐゴシック" charset="0"/>
                <a:cs typeface="ＭＳ Ｐゴシック" charset="0"/>
              </a:rPr>
              <a:t>Cartoons by</a:t>
            </a:r>
          </a:p>
          <a:p>
            <a:pPr>
              <a:spcBef>
                <a:spcPct val="50000"/>
              </a:spcBef>
              <a:defRPr/>
            </a:pPr>
            <a:r>
              <a:rPr lang="en-US" sz="1800" dirty="0">
                <a:ea typeface="ＭＳ Ｐゴシック" charset="0"/>
                <a:cs typeface="ＭＳ Ｐゴシック" charset="0"/>
              </a:rPr>
              <a:t>J. R. Troyer</a:t>
            </a:r>
          </a:p>
          <a:p>
            <a:pPr>
              <a:spcBef>
                <a:spcPct val="50000"/>
              </a:spcBef>
              <a:defRPr/>
            </a:pPr>
            <a:r>
              <a:rPr lang="en-US" sz="1800" dirty="0">
                <a:ea typeface="ＭＳ Ｐゴシック" charset="0"/>
                <a:cs typeface="ＭＳ Ｐゴシック" charset="0"/>
              </a:rPr>
              <a:t>Botany and Bacteriology</a:t>
            </a:r>
          </a:p>
          <a:p>
            <a:pPr>
              <a:spcBef>
                <a:spcPct val="50000"/>
              </a:spcBef>
              <a:defRPr/>
            </a:pPr>
            <a:r>
              <a:rPr lang="en-US" sz="1800" dirty="0">
                <a:ea typeface="ＭＳ Ｐゴシック" charset="0"/>
                <a:cs typeface="ＭＳ Ｐゴシック" charset="0"/>
              </a:rPr>
              <a:t>NC State U.</a:t>
            </a:r>
          </a:p>
          <a:p>
            <a:pPr>
              <a:spcBef>
                <a:spcPct val="50000"/>
              </a:spcBef>
              <a:defRPr/>
            </a:pPr>
            <a:r>
              <a:rPr lang="en-US" sz="1800" dirty="0">
                <a:ea typeface="ＭＳ Ｐゴシック" charset="0"/>
                <a:cs typeface="ＭＳ Ｐゴシック" charset="0"/>
              </a:rPr>
              <a:t>Raleigh, NC</a:t>
            </a:r>
          </a:p>
        </p:txBody>
      </p:sp>
      <p:pic>
        <p:nvPicPr>
          <p:cNvPr id="28676"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213" y="6900863"/>
            <a:ext cx="1900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1"/>
          <p:cNvSpPr txBox="1">
            <a:spLocks noChangeArrowheads="1"/>
          </p:cNvSpPr>
          <p:nvPr/>
        </p:nvSpPr>
        <p:spPr bwMode="auto">
          <a:xfrm>
            <a:off x="6627813" y="1190625"/>
            <a:ext cx="2667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000"/>
              <a:t>In biomathematics let us follow the course charted so well by theoretical physics</a:t>
            </a:r>
          </a:p>
        </p:txBody>
      </p:sp>
      <p:sp>
        <p:nvSpPr>
          <p:cNvPr id="28678" name="Right Brace 3"/>
          <p:cNvSpPr>
            <a:spLocks/>
          </p:cNvSpPr>
          <p:nvPr/>
        </p:nvSpPr>
        <p:spPr bwMode="auto">
          <a:xfrm>
            <a:off x="6246813" y="1266825"/>
            <a:ext cx="152400" cy="838200"/>
          </a:xfrm>
          <a:prstGeom prst="rightBrace">
            <a:avLst>
              <a:gd name="adj1" fmla="val 8326"/>
              <a:gd name="adj2" fmla="val 50000"/>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endParaRPr lang="en-US" altLang="en-US" sz="2400" b="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685800" y="0"/>
            <a:ext cx="8029575" cy="1260475"/>
          </a:xfrm>
        </p:spPr>
        <p:txBody>
          <a:bodyPr/>
          <a:lstStyle/>
          <a:p>
            <a:pPr defTabSz="971435">
              <a:defRPr/>
            </a:pPr>
            <a:r>
              <a:rPr lang="en-US" dirty="0">
                <a:solidFill>
                  <a:schemeClr val="tx1"/>
                </a:solidFill>
                <a:cs typeface="+mj-cs"/>
              </a:rPr>
              <a:t>Math and Bio Education</a:t>
            </a:r>
            <a:endParaRPr lang="en-US" dirty="0">
              <a:solidFill>
                <a:srgbClr val="FFFF66"/>
              </a:solidFill>
              <a:cs typeface="+mj-cs"/>
            </a:endParaRPr>
          </a:p>
        </p:txBody>
      </p:sp>
      <p:pic>
        <p:nvPicPr>
          <p:cNvPr id="46083" name="Picture 5" descr="ut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48475"/>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NIMBioSlogoshadow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2213" y="6900863"/>
            <a:ext cx="1900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85" name="Group 9"/>
          <p:cNvGrpSpPr>
            <a:grpSpLocks/>
          </p:cNvGrpSpPr>
          <p:nvPr/>
        </p:nvGrpSpPr>
        <p:grpSpPr bwMode="auto">
          <a:xfrm>
            <a:off x="989013" y="6143625"/>
            <a:ext cx="7010400" cy="538163"/>
            <a:chOff x="989012" y="6143625"/>
            <a:chExt cx="7010400" cy="537865"/>
          </a:xfrm>
        </p:grpSpPr>
        <p:cxnSp>
          <p:nvCxnSpPr>
            <p:cNvPr id="4" name="Straight Arrow Connector 3"/>
            <p:cNvCxnSpPr/>
            <p:nvPr/>
          </p:nvCxnSpPr>
          <p:spPr bwMode="auto">
            <a:xfrm>
              <a:off x="1065212" y="6143625"/>
              <a:ext cx="6934200" cy="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6117" name="TextBox 7"/>
            <p:cNvSpPr txBox="1">
              <a:spLocks noChangeArrowheads="1"/>
            </p:cNvSpPr>
            <p:nvPr/>
          </p:nvSpPr>
          <p:spPr bwMode="auto">
            <a:xfrm>
              <a:off x="989012" y="6219825"/>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a:t>1960</a:t>
              </a:r>
            </a:p>
          </p:txBody>
        </p:sp>
        <p:sp>
          <p:nvSpPr>
            <p:cNvPr id="46118" name="TextBox 12"/>
            <p:cNvSpPr txBox="1">
              <a:spLocks noChangeArrowheads="1"/>
            </p:cNvSpPr>
            <p:nvPr/>
          </p:nvSpPr>
          <p:spPr bwMode="auto">
            <a:xfrm>
              <a:off x="2132012" y="6219825"/>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a:t>1970</a:t>
              </a:r>
            </a:p>
          </p:txBody>
        </p:sp>
        <p:sp>
          <p:nvSpPr>
            <p:cNvPr id="46119" name="TextBox 13"/>
            <p:cNvSpPr txBox="1">
              <a:spLocks noChangeArrowheads="1"/>
            </p:cNvSpPr>
            <p:nvPr/>
          </p:nvSpPr>
          <p:spPr bwMode="auto">
            <a:xfrm>
              <a:off x="3275012" y="6219825"/>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a:t>1980</a:t>
              </a:r>
            </a:p>
          </p:txBody>
        </p:sp>
        <p:sp>
          <p:nvSpPr>
            <p:cNvPr id="46120" name="TextBox 14"/>
            <p:cNvSpPr txBox="1">
              <a:spLocks noChangeArrowheads="1"/>
            </p:cNvSpPr>
            <p:nvPr/>
          </p:nvSpPr>
          <p:spPr bwMode="auto">
            <a:xfrm>
              <a:off x="4341812" y="6219825"/>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a:t>1990</a:t>
              </a:r>
            </a:p>
          </p:txBody>
        </p:sp>
        <p:sp>
          <p:nvSpPr>
            <p:cNvPr id="46121" name="TextBox 15"/>
            <p:cNvSpPr txBox="1">
              <a:spLocks noChangeArrowheads="1"/>
            </p:cNvSpPr>
            <p:nvPr/>
          </p:nvSpPr>
          <p:spPr bwMode="auto">
            <a:xfrm>
              <a:off x="5484812" y="6219825"/>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a:t>2000</a:t>
              </a:r>
            </a:p>
          </p:txBody>
        </p:sp>
        <p:sp>
          <p:nvSpPr>
            <p:cNvPr id="46122" name="TextBox 16"/>
            <p:cNvSpPr txBox="1">
              <a:spLocks noChangeArrowheads="1"/>
            </p:cNvSpPr>
            <p:nvPr/>
          </p:nvSpPr>
          <p:spPr bwMode="auto">
            <a:xfrm>
              <a:off x="6627812" y="6219825"/>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a:t>2010</a:t>
              </a:r>
            </a:p>
          </p:txBody>
        </p:sp>
      </p:grpSp>
      <p:grpSp>
        <p:nvGrpSpPr>
          <p:cNvPr id="46086" name="Group 31771"/>
          <p:cNvGrpSpPr>
            <a:grpSpLocks/>
          </p:cNvGrpSpPr>
          <p:nvPr/>
        </p:nvGrpSpPr>
        <p:grpSpPr bwMode="auto">
          <a:xfrm>
            <a:off x="0" y="2028825"/>
            <a:ext cx="1652588" cy="4013200"/>
            <a:chOff x="0" y="2028825"/>
            <a:chExt cx="1653340" cy="4012637"/>
          </a:xfrm>
        </p:grpSpPr>
        <p:pic>
          <p:nvPicPr>
            <p:cNvPr id="46114" name="Picture 3" descr="Culloweebookcover.jpg                                          000A0FA5Macintosh HD                   B74677A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28825"/>
              <a:ext cx="165014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bwMode="auto">
            <a:xfrm>
              <a:off x="1065698" y="4390694"/>
              <a:ext cx="587642" cy="1650768"/>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1773" name="Group 31772"/>
          <p:cNvGrpSpPr>
            <a:grpSpLocks/>
          </p:cNvGrpSpPr>
          <p:nvPr/>
        </p:nvGrpSpPr>
        <p:grpSpPr bwMode="auto">
          <a:xfrm>
            <a:off x="1674813" y="1343025"/>
            <a:ext cx="2036762" cy="4775200"/>
            <a:chOff x="1674812" y="1343025"/>
            <a:chExt cx="2037041" cy="4774637"/>
          </a:xfrm>
        </p:grpSpPr>
        <p:pic>
          <p:nvPicPr>
            <p:cNvPr id="46112" name="Picture 17" descr="batscheletimage.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74812" y="1343025"/>
              <a:ext cx="2037041" cy="134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Arrow Connector 26"/>
            <p:cNvCxnSpPr/>
            <p:nvPr/>
          </p:nvCxnSpPr>
          <p:spPr bwMode="auto">
            <a:xfrm>
              <a:off x="2208285" y="2714463"/>
              <a:ext cx="685894" cy="3403199"/>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1774" name="Group 31773"/>
          <p:cNvGrpSpPr>
            <a:grpSpLocks/>
          </p:cNvGrpSpPr>
          <p:nvPr/>
        </p:nvGrpSpPr>
        <p:grpSpPr bwMode="auto">
          <a:xfrm>
            <a:off x="2665413" y="2943225"/>
            <a:ext cx="1414462" cy="3133725"/>
            <a:chOff x="2665412" y="2943225"/>
            <a:chExt cx="1414094" cy="3133162"/>
          </a:xfrm>
        </p:grpSpPr>
        <p:pic>
          <p:nvPicPr>
            <p:cNvPr id="46110" name="Picture 21" descr="hugheshallet.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65412" y="2943225"/>
              <a:ext cx="1396068"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Arrow Connector 30"/>
            <p:cNvCxnSpPr/>
            <p:nvPr/>
          </p:nvCxnSpPr>
          <p:spPr bwMode="auto">
            <a:xfrm>
              <a:off x="3351034" y="4695510"/>
              <a:ext cx="728472" cy="1380877"/>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2" name="Group 31"/>
          <p:cNvGrpSpPr>
            <a:grpSpLocks/>
          </p:cNvGrpSpPr>
          <p:nvPr/>
        </p:nvGrpSpPr>
        <p:grpSpPr bwMode="auto">
          <a:xfrm>
            <a:off x="4494213" y="1800225"/>
            <a:ext cx="1447800" cy="4394200"/>
            <a:chOff x="4494212" y="1800225"/>
            <a:chExt cx="1447800" cy="4393637"/>
          </a:xfrm>
        </p:grpSpPr>
        <p:sp>
          <p:nvSpPr>
            <p:cNvPr id="46108" name="TextBox 29"/>
            <p:cNvSpPr txBox="1">
              <a:spLocks noChangeArrowheads="1"/>
            </p:cNvSpPr>
            <p:nvPr/>
          </p:nvSpPr>
          <p:spPr bwMode="auto">
            <a:xfrm>
              <a:off x="4494212" y="1800225"/>
              <a:ext cx="1447800" cy="1015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000"/>
                <a:t>Math across the curriculum</a:t>
              </a:r>
            </a:p>
          </p:txBody>
        </p:sp>
        <p:cxnSp>
          <p:nvCxnSpPr>
            <p:cNvPr id="42" name="Straight Arrow Connector 41"/>
            <p:cNvCxnSpPr/>
            <p:nvPr/>
          </p:nvCxnSpPr>
          <p:spPr bwMode="auto">
            <a:xfrm>
              <a:off x="4799012" y="2866888"/>
              <a:ext cx="152400" cy="3326974"/>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4" name="Group 33"/>
          <p:cNvGrpSpPr>
            <a:grpSpLocks/>
          </p:cNvGrpSpPr>
          <p:nvPr/>
        </p:nvGrpSpPr>
        <p:grpSpPr bwMode="auto">
          <a:xfrm>
            <a:off x="6018213" y="2181225"/>
            <a:ext cx="1158875" cy="3937000"/>
            <a:chOff x="6018212" y="2181225"/>
            <a:chExt cx="1158875" cy="3936437"/>
          </a:xfrm>
        </p:grpSpPr>
        <p:pic>
          <p:nvPicPr>
            <p:cNvPr id="4610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8212" y="2181225"/>
              <a:ext cx="1158875" cy="185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Straight Arrow Connector 49"/>
            <p:cNvCxnSpPr>
              <a:stCxn id="46106" idx="2"/>
            </p:cNvCxnSpPr>
            <p:nvPr/>
          </p:nvCxnSpPr>
          <p:spPr bwMode="auto">
            <a:xfrm flipH="1">
              <a:off x="6170612" y="4038334"/>
              <a:ext cx="427037" cy="2079328"/>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5" name="Group 34"/>
          <p:cNvGrpSpPr>
            <a:grpSpLocks/>
          </p:cNvGrpSpPr>
          <p:nvPr/>
        </p:nvGrpSpPr>
        <p:grpSpPr bwMode="auto">
          <a:xfrm>
            <a:off x="6551613" y="1343025"/>
            <a:ext cx="1751012" cy="4775200"/>
            <a:chOff x="6551612" y="1343025"/>
            <a:chExt cx="1751013" cy="4774637"/>
          </a:xfrm>
        </p:grpSpPr>
        <p:pic>
          <p:nvPicPr>
            <p:cNvPr id="46104" name="Picture 5" descr="mathandbio20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7412" y="1343025"/>
              <a:ext cx="1065213" cy="147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2" name="Straight Arrow Connector 51"/>
            <p:cNvCxnSpPr/>
            <p:nvPr/>
          </p:nvCxnSpPr>
          <p:spPr bwMode="auto">
            <a:xfrm flipH="1">
              <a:off x="6551612" y="2866845"/>
              <a:ext cx="990601" cy="3250817"/>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6" name="Group 35"/>
          <p:cNvGrpSpPr>
            <a:grpSpLocks/>
          </p:cNvGrpSpPr>
          <p:nvPr/>
        </p:nvGrpSpPr>
        <p:grpSpPr bwMode="auto">
          <a:xfrm>
            <a:off x="6856413" y="2943225"/>
            <a:ext cx="1793875" cy="3146425"/>
            <a:chOff x="6856412" y="2943225"/>
            <a:chExt cx="1793410" cy="3146428"/>
          </a:xfrm>
        </p:grpSpPr>
        <p:pic>
          <p:nvPicPr>
            <p:cNvPr id="46102" name="Picture 6" descr="HHMIReport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18412" y="2943225"/>
              <a:ext cx="103141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 name="Straight Arrow Connector 55"/>
            <p:cNvCxnSpPr/>
            <p:nvPr/>
          </p:nvCxnSpPr>
          <p:spPr bwMode="auto">
            <a:xfrm flipH="1">
              <a:off x="6856412" y="4467226"/>
              <a:ext cx="837983" cy="1622427"/>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7" name="Group 36"/>
          <p:cNvGrpSpPr>
            <a:grpSpLocks/>
          </p:cNvGrpSpPr>
          <p:nvPr/>
        </p:nvGrpSpPr>
        <p:grpSpPr bwMode="auto">
          <a:xfrm>
            <a:off x="7008813" y="4467225"/>
            <a:ext cx="2097087" cy="1622425"/>
            <a:chOff x="7008812" y="4467225"/>
            <a:chExt cx="2097234" cy="1622428"/>
          </a:xfrm>
        </p:grpSpPr>
        <p:pic>
          <p:nvPicPr>
            <p:cNvPr id="46100" name="Picture 7" descr="visionandchange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75612" y="4467225"/>
              <a:ext cx="1030434"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0" name="Straight Arrow Connector 59"/>
            <p:cNvCxnSpPr>
              <a:stCxn id="46100" idx="1"/>
            </p:cNvCxnSpPr>
            <p:nvPr/>
          </p:nvCxnSpPr>
          <p:spPr bwMode="auto">
            <a:xfrm flipH="1">
              <a:off x="7008812" y="5157789"/>
              <a:ext cx="1066875" cy="931864"/>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3" name="Group 32"/>
          <p:cNvGrpSpPr>
            <a:grpSpLocks/>
          </p:cNvGrpSpPr>
          <p:nvPr/>
        </p:nvGrpSpPr>
        <p:grpSpPr bwMode="auto">
          <a:xfrm>
            <a:off x="4570413" y="4162425"/>
            <a:ext cx="1600200" cy="1990725"/>
            <a:chOff x="4570412" y="4162425"/>
            <a:chExt cx="1600200" cy="1990162"/>
          </a:xfrm>
        </p:grpSpPr>
        <p:cxnSp>
          <p:nvCxnSpPr>
            <p:cNvPr id="44" name="Straight Arrow Connector 43"/>
            <p:cNvCxnSpPr>
              <a:stCxn id="40" idx="2"/>
            </p:cNvCxnSpPr>
            <p:nvPr/>
          </p:nvCxnSpPr>
          <p:spPr bwMode="auto">
            <a:xfrm flipH="1">
              <a:off x="5180012" y="5178138"/>
              <a:ext cx="190500" cy="974449"/>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0" name="TextBox 39"/>
            <p:cNvSpPr txBox="1"/>
            <p:nvPr/>
          </p:nvSpPr>
          <p:spPr>
            <a:xfrm>
              <a:off x="4570412" y="4162425"/>
              <a:ext cx="1600200" cy="1015713"/>
            </a:xfrm>
            <a:prstGeom prst="rect">
              <a:avLst/>
            </a:prstGeom>
            <a:solidFill>
              <a:schemeClr val="accent1">
                <a:lumMod val="60000"/>
                <a:lumOff val="40000"/>
              </a:schemeClr>
            </a:solidFill>
          </p:spPr>
          <p:txBody>
            <a:bodyPr>
              <a:spAutoFit/>
            </a:bodyPr>
            <a:lstStyle/>
            <a:p>
              <a:pPr>
                <a:defRPr/>
              </a:pPr>
              <a:r>
                <a:rPr lang="en-US" sz="2000" dirty="0">
                  <a:ea typeface="ＭＳ Ｐゴシック" charset="0"/>
                  <a:cs typeface="ＭＳ Ｐゴシック" charset="0"/>
                </a:rPr>
                <a:t>Quantitative Life Science Workshops</a:t>
              </a:r>
            </a:p>
          </p:txBody>
        </p:sp>
      </p:grpSp>
      <p:grpSp>
        <p:nvGrpSpPr>
          <p:cNvPr id="31775" name="Group 31774"/>
          <p:cNvGrpSpPr>
            <a:grpSpLocks/>
          </p:cNvGrpSpPr>
          <p:nvPr/>
        </p:nvGrpSpPr>
        <p:grpSpPr bwMode="auto">
          <a:xfrm>
            <a:off x="3579813" y="3095625"/>
            <a:ext cx="2241550" cy="2971800"/>
            <a:chOff x="3579812" y="3095625"/>
            <a:chExt cx="2240868" cy="2971800"/>
          </a:xfrm>
        </p:grpSpPr>
        <p:pic>
          <p:nvPicPr>
            <p:cNvPr id="46096" name="Picture 31765" descr="bioquestlogo.tif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579812" y="3095625"/>
              <a:ext cx="224086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8" name="Straight Arrow Connector 67"/>
            <p:cNvCxnSpPr/>
            <p:nvPr/>
          </p:nvCxnSpPr>
          <p:spPr bwMode="auto">
            <a:xfrm flipH="1">
              <a:off x="4265403" y="3933825"/>
              <a:ext cx="228530" cy="213360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1311353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7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7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70" name="Rectangle 2"/>
          <p:cNvSpPr>
            <a:spLocks noGrp="1" noChangeArrowheads="1"/>
          </p:cNvSpPr>
          <p:nvPr>
            <p:ph type="title" idx="4294967295"/>
          </p:nvPr>
        </p:nvSpPr>
        <p:spPr>
          <a:xfrm>
            <a:off x="708025" y="252413"/>
            <a:ext cx="8029575" cy="1260475"/>
          </a:xfrm>
        </p:spPr>
        <p:txBody>
          <a:bodyPr/>
          <a:lstStyle/>
          <a:p>
            <a:pPr>
              <a:defRPr/>
            </a:pPr>
            <a:r>
              <a:rPr lang="en-US" sz="3400" b="1"/>
              <a:t>Training Fearless Biologists: Quantitative Concepts for all our Students</a:t>
            </a:r>
          </a:p>
        </p:txBody>
      </p:sp>
      <p:sp>
        <p:nvSpPr>
          <p:cNvPr id="1082371" name="Rectangle 3"/>
          <p:cNvSpPr>
            <a:spLocks noGrp="1" noChangeArrowheads="1"/>
          </p:cNvSpPr>
          <p:nvPr>
            <p:ph type="body" idx="4294967295"/>
          </p:nvPr>
        </p:nvSpPr>
        <p:spPr>
          <a:xfrm>
            <a:off x="2046288" y="2016125"/>
            <a:ext cx="5353050" cy="4538663"/>
          </a:xfrm>
        </p:spPr>
        <p:txBody>
          <a:bodyPr/>
          <a:lstStyle/>
          <a:p>
            <a:pPr marL="342900" indent="-342900" defTabSz="914400">
              <a:lnSpc>
                <a:spcPct val="90000"/>
              </a:lnSpc>
              <a:buFontTx/>
              <a:buNone/>
              <a:defRPr/>
            </a:pPr>
            <a:r>
              <a:rPr lang="en-US" sz="2600" b="1" dirty="0">
                <a:ea typeface="MS Mincho" charset="0"/>
                <a:cs typeface="MS Mincho" charset="0"/>
              </a:rPr>
              <a:t>1. Rate of change   </a:t>
            </a:r>
            <a:endParaRPr lang="en-US" sz="2600" b="1" dirty="0">
              <a:cs typeface="Courier New" charset="0"/>
            </a:endParaRPr>
          </a:p>
          <a:p>
            <a:pPr marL="342900" indent="-342900" defTabSz="914400">
              <a:lnSpc>
                <a:spcPct val="90000"/>
              </a:lnSpc>
              <a:buFontTx/>
              <a:buNone/>
              <a:defRPr/>
            </a:pPr>
            <a:r>
              <a:rPr lang="en-US" sz="2600" b="1" dirty="0">
                <a:ea typeface="MS Mincho" charset="0"/>
                <a:cs typeface="MS Mincho" charset="0"/>
              </a:rPr>
              <a:t>2. Modeling </a:t>
            </a:r>
            <a:endParaRPr lang="en-US" sz="2600" b="1" dirty="0">
              <a:cs typeface="Courier New" charset="0"/>
            </a:endParaRPr>
          </a:p>
          <a:p>
            <a:pPr marL="342900" indent="-342900" defTabSz="914400">
              <a:lnSpc>
                <a:spcPct val="90000"/>
              </a:lnSpc>
              <a:buFontTx/>
              <a:buNone/>
              <a:defRPr/>
            </a:pPr>
            <a:r>
              <a:rPr lang="en-US" sz="2600" b="1" dirty="0">
                <a:ea typeface="MS Mincho" charset="0"/>
                <a:cs typeface="MS Mincho" charset="0"/>
              </a:rPr>
              <a:t>3. </a:t>
            </a:r>
            <a:r>
              <a:rPr lang="en-US" sz="2600" b="1" dirty="0" err="1">
                <a:ea typeface="MS Mincho" charset="0"/>
                <a:cs typeface="MS Mincho" charset="0"/>
              </a:rPr>
              <a:t>Equilibria</a:t>
            </a:r>
            <a:r>
              <a:rPr lang="en-US" sz="2600" b="1" dirty="0">
                <a:ea typeface="MS Mincho" charset="0"/>
                <a:cs typeface="MS Mincho" charset="0"/>
              </a:rPr>
              <a:t> and stability</a:t>
            </a:r>
            <a:endParaRPr lang="en-US" sz="2600" b="1" dirty="0">
              <a:cs typeface="Courier New" charset="0"/>
            </a:endParaRPr>
          </a:p>
          <a:p>
            <a:pPr marL="342900" indent="-342900" defTabSz="914400">
              <a:lnSpc>
                <a:spcPct val="90000"/>
              </a:lnSpc>
              <a:buFontTx/>
              <a:buNone/>
              <a:defRPr/>
            </a:pPr>
            <a:r>
              <a:rPr lang="en-US" sz="2600" b="1" dirty="0">
                <a:ea typeface="MS Mincho" charset="0"/>
                <a:cs typeface="MS Mincho" charset="0"/>
              </a:rPr>
              <a:t>4. Structure </a:t>
            </a:r>
            <a:endParaRPr lang="en-US" sz="2600" b="1" dirty="0">
              <a:cs typeface="Courier New" charset="0"/>
            </a:endParaRPr>
          </a:p>
          <a:p>
            <a:pPr marL="342900" indent="-342900" defTabSz="914400">
              <a:lnSpc>
                <a:spcPct val="90000"/>
              </a:lnSpc>
              <a:buFontTx/>
              <a:buNone/>
              <a:defRPr/>
            </a:pPr>
            <a:r>
              <a:rPr lang="en-US" sz="2600" b="1" dirty="0">
                <a:ea typeface="MS Mincho" charset="0"/>
                <a:cs typeface="MS Mincho" charset="0"/>
              </a:rPr>
              <a:t>5. Interactions </a:t>
            </a:r>
            <a:endParaRPr lang="en-US" sz="2600" b="1" dirty="0">
              <a:cs typeface="Courier New" charset="0"/>
            </a:endParaRPr>
          </a:p>
          <a:p>
            <a:pPr marL="342900" indent="-342900" defTabSz="914400">
              <a:lnSpc>
                <a:spcPct val="90000"/>
              </a:lnSpc>
              <a:buFontTx/>
              <a:buNone/>
              <a:defRPr/>
            </a:pPr>
            <a:r>
              <a:rPr lang="en-US" sz="2600" b="1" dirty="0">
                <a:ea typeface="MS Mincho" charset="0"/>
                <a:cs typeface="MS Mincho" charset="0"/>
              </a:rPr>
              <a:t>6. Data and measurement</a:t>
            </a:r>
            <a:endParaRPr lang="en-US" sz="2600" b="1" dirty="0">
              <a:cs typeface="Courier New" charset="0"/>
            </a:endParaRPr>
          </a:p>
          <a:p>
            <a:pPr marL="342900" indent="-342900" defTabSz="914400">
              <a:lnSpc>
                <a:spcPct val="90000"/>
              </a:lnSpc>
              <a:buFontTx/>
              <a:buNone/>
              <a:defRPr/>
            </a:pPr>
            <a:r>
              <a:rPr lang="en-US" sz="2600" b="1" dirty="0">
                <a:ea typeface="MS Mincho" charset="0"/>
                <a:cs typeface="MS Mincho" charset="0"/>
              </a:rPr>
              <a:t>7. </a:t>
            </a:r>
            <a:r>
              <a:rPr lang="en-US" sz="2600" b="1" dirty="0" err="1">
                <a:ea typeface="MS Mincho" charset="0"/>
                <a:cs typeface="MS Mincho" charset="0"/>
              </a:rPr>
              <a:t>Stochasticity</a:t>
            </a:r>
            <a:r>
              <a:rPr lang="en-US" sz="2600" b="1" dirty="0">
                <a:ea typeface="MS Mincho" charset="0"/>
                <a:cs typeface="MS Mincho" charset="0"/>
              </a:rPr>
              <a:t> </a:t>
            </a:r>
            <a:endParaRPr lang="en-US" sz="2600" b="1" dirty="0">
              <a:cs typeface="Courier New" charset="0"/>
            </a:endParaRPr>
          </a:p>
          <a:p>
            <a:pPr marL="342900" indent="-342900" defTabSz="914400">
              <a:lnSpc>
                <a:spcPct val="90000"/>
              </a:lnSpc>
              <a:buFontTx/>
              <a:buNone/>
              <a:defRPr/>
            </a:pPr>
            <a:r>
              <a:rPr lang="en-US" sz="2600" b="1" dirty="0">
                <a:ea typeface="MS Mincho" charset="0"/>
                <a:cs typeface="MS Mincho" charset="0"/>
              </a:rPr>
              <a:t>8. Visualizing </a:t>
            </a:r>
            <a:endParaRPr lang="en-US" sz="2600" b="1" dirty="0">
              <a:cs typeface="Courier New" charset="0"/>
            </a:endParaRPr>
          </a:p>
          <a:p>
            <a:pPr marL="342900" indent="-342900" defTabSz="914400">
              <a:lnSpc>
                <a:spcPct val="90000"/>
              </a:lnSpc>
              <a:buFontTx/>
              <a:buNone/>
              <a:defRPr/>
            </a:pPr>
            <a:r>
              <a:rPr lang="en-US" sz="2600" b="1" dirty="0">
                <a:ea typeface="MS Mincho" charset="0"/>
                <a:cs typeface="MS Mincho" charset="0"/>
              </a:rPr>
              <a:t>9. Algorithms</a:t>
            </a:r>
            <a:endParaRPr lang="en-US" sz="2600" b="1" dirty="0">
              <a:cs typeface="Courier New" charset="0"/>
            </a:endParaRPr>
          </a:p>
          <a:p>
            <a:pPr marL="342900" indent="-342900" defTabSz="914400">
              <a:lnSpc>
                <a:spcPct val="90000"/>
              </a:lnSpc>
              <a:buFontTx/>
              <a:buNone/>
              <a:defRPr/>
            </a:pPr>
            <a:endParaRPr lang="en-US" sz="2600" b="1" dirty="0"/>
          </a:p>
        </p:txBody>
      </p:sp>
      <p:sp>
        <p:nvSpPr>
          <p:cNvPr id="1082372" name="Text Box 4"/>
          <p:cNvSpPr txBox="1">
            <a:spLocks noChangeArrowheads="1"/>
          </p:cNvSpPr>
          <p:nvPr/>
        </p:nvSpPr>
        <p:spPr bwMode="auto">
          <a:xfrm>
            <a:off x="150813" y="6600825"/>
            <a:ext cx="6400800" cy="708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dirty="0">
                <a:ea typeface="ＭＳ Ｐゴシック" charset="0"/>
                <a:cs typeface="ＭＳ Ｐゴシック" charset="0"/>
              </a:rPr>
              <a:t>Slide presented at Bio2010 public release - Sept. 10, 2002 Listing arose from Workshops at UTK in 1992 and 1994</a:t>
            </a:r>
          </a:p>
        </p:txBody>
      </p:sp>
      <p:pic>
        <p:nvPicPr>
          <p:cNvPr id="33797"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213" y="6900863"/>
            <a:ext cx="1900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8813" y="2257425"/>
            <a:ext cx="1554162"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a:extLst>
              <a:ext uri="{FF2B5EF4-FFF2-40B4-BE49-F238E27FC236}">
                <a16:creationId xmlns:a16="http://schemas.microsoft.com/office/drawing/2014/main" id="{04C39537-CFE5-3740-B4A7-4A3751A59F4D}"/>
              </a:ext>
            </a:extLst>
          </p:cNvPr>
          <p:cNvSpPr>
            <a:spLocks noGrp="1" noChangeArrowheads="1"/>
          </p:cNvSpPr>
          <p:nvPr>
            <p:ph type="title"/>
          </p:nvPr>
        </p:nvSpPr>
        <p:spPr>
          <a:xfrm>
            <a:off x="1338130" y="239316"/>
            <a:ext cx="6398755" cy="865849"/>
          </a:xfrm>
        </p:spPr>
        <p:txBody>
          <a:bodyPr/>
          <a:lstStyle/>
          <a:p>
            <a:pPr>
              <a:defRPr/>
            </a:pPr>
            <a:r>
              <a:rPr lang="en-US" b="1" dirty="0">
                <a:solidFill>
                  <a:srgbClr val="0000F3"/>
                </a:solidFill>
                <a:cs typeface="+mj-cs"/>
              </a:rPr>
              <a:t>Overview</a:t>
            </a:r>
            <a:endParaRPr lang="en-US" b="1" dirty="0">
              <a:solidFill>
                <a:srgbClr val="FFFF66"/>
              </a:solidFill>
              <a:cs typeface="+mj-cs"/>
            </a:endParaRPr>
          </a:p>
        </p:txBody>
      </p:sp>
      <p:sp>
        <p:nvSpPr>
          <p:cNvPr id="717827" name="Rectangle 3">
            <a:extLst>
              <a:ext uri="{FF2B5EF4-FFF2-40B4-BE49-F238E27FC236}">
                <a16:creationId xmlns:a16="http://schemas.microsoft.com/office/drawing/2014/main" id="{5DFA2A58-1535-034E-ACBC-66C7E075862F}"/>
              </a:ext>
            </a:extLst>
          </p:cNvPr>
          <p:cNvSpPr>
            <a:spLocks noGrp="1" noChangeArrowheads="1"/>
          </p:cNvSpPr>
          <p:nvPr>
            <p:ph type="body" idx="1"/>
          </p:nvPr>
        </p:nvSpPr>
        <p:spPr>
          <a:xfrm>
            <a:off x="756956" y="672240"/>
            <a:ext cx="8032061" cy="5495190"/>
          </a:xfrm>
        </p:spPr>
        <p:txBody>
          <a:bodyPr/>
          <a:lstStyle/>
          <a:p>
            <a:pPr marL="332898" indent="-332898" defTabSz="887180">
              <a:lnSpc>
                <a:spcPct val="90000"/>
              </a:lnSpc>
            </a:pPr>
            <a:endParaRPr lang="en-US" altLang="en-US" sz="3512" dirty="0">
              <a:ea typeface="ＭＳ Ｐゴシック" panose="020B0600070205080204" pitchFamily="34" charset="-128"/>
            </a:endParaRPr>
          </a:p>
          <a:p>
            <a:pPr marL="332898" indent="-332898" defTabSz="887180">
              <a:lnSpc>
                <a:spcPct val="90000"/>
              </a:lnSpc>
            </a:pPr>
            <a:r>
              <a:rPr lang="en-US" altLang="en-US" sz="3512" dirty="0">
                <a:ea typeface="ＭＳ Ｐゴシック" panose="020B0600070205080204" pitchFamily="34" charset="-128"/>
              </a:rPr>
              <a:t>Big educational challenges</a:t>
            </a:r>
          </a:p>
          <a:p>
            <a:pPr marL="332898" indent="-332898" defTabSz="887180">
              <a:lnSpc>
                <a:spcPct val="90000"/>
              </a:lnSpc>
            </a:pPr>
            <a:r>
              <a:rPr lang="en-US" altLang="en-US" sz="3512" dirty="0">
                <a:ea typeface="ＭＳ Ｐゴシック" panose="020B0600070205080204" pitchFamily="34" charset="-128"/>
              </a:rPr>
              <a:t>Science and models</a:t>
            </a:r>
          </a:p>
          <a:p>
            <a:pPr marL="332898" indent="-332898" defTabSz="887180">
              <a:lnSpc>
                <a:spcPct val="90000"/>
              </a:lnSpc>
            </a:pPr>
            <a:r>
              <a:rPr lang="en-US" altLang="en-US" sz="3512" dirty="0">
                <a:ea typeface="ＭＳ Ｐゴシック" panose="020B0600070205080204" pitchFamily="34" charset="-128"/>
              </a:rPr>
              <a:t>Some history of </a:t>
            </a:r>
            <a:r>
              <a:rPr lang="en-US" altLang="en-US" sz="3512" dirty="0" err="1">
                <a:ea typeface="ＭＳ Ｐゴシック" panose="020B0600070205080204" pitchFamily="34" charset="-128"/>
              </a:rPr>
              <a:t>mathbio</a:t>
            </a:r>
            <a:r>
              <a:rPr lang="en-US" altLang="en-US" sz="3512" dirty="0">
                <a:ea typeface="ＭＳ Ｐゴシック" panose="020B0600070205080204" pitchFamily="34" charset="-128"/>
              </a:rPr>
              <a:t> education</a:t>
            </a:r>
          </a:p>
          <a:p>
            <a:pPr marL="332898" indent="-332898" defTabSz="887180">
              <a:lnSpc>
                <a:spcPct val="90000"/>
              </a:lnSpc>
            </a:pPr>
            <a:r>
              <a:rPr lang="en-US" altLang="en-US" sz="3512" dirty="0">
                <a:ea typeface="ＭＳ Ｐゴシック" panose="020B0600070205080204" pitchFamily="34" charset="-128"/>
              </a:rPr>
              <a:t>Entry-level math courses</a:t>
            </a:r>
          </a:p>
          <a:p>
            <a:pPr marL="332898" indent="-332898" defTabSz="887180">
              <a:lnSpc>
                <a:spcPct val="90000"/>
              </a:lnSpc>
            </a:pPr>
            <a:r>
              <a:rPr lang="en-US" altLang="en-US" sz="3512" dirty="0">
                <a:ea typeface="ＭＳ Ｐゴシック" panose="020B0600070205080204" pitchFamily="34" charset="-128"/>
              </a:rPr>
              <a:t>Entry-level biology courses</a:t>
            </a:r>
          </a:p>
          <a:p>
            <a:pPr marL="332898" indent="-332898" defTabSz="887180">
              <a:lnSpc>
                <a:spcPct val="90000"/>
              </a:lnSpc>
            </a:pPr>
            <a:r>
              <a:rPr lang="en-US" altLang="en-US" sz="3512" dirty="0">
                <a:ea typeface="ＭＳ Ｐゴシック" panose="020B0600070205080204" pitchFamily="34" charset="-128"/>
              </a:rPr>
              <a:t>Assessing biology examples in </a:t>
            </a:r>
            <a:r>
              <a:rPr lang="en-US" altLang="en-US" sz="3512" dirty="0" err="1">
                <a:ea typeface="ＭＳ Ｐゴシック" panose="020B0600070205080204" pitchFamily="34" charset="-128"/>
              </a:rPr>
              <a:t>biocalc</a:t>
            </a:r>
            <a:endParaRPr lang="en-US" altLang="en-US" sz="3512" dirty="0">
              <a:ea typeface="ＭＳ Ｐゴシック" panose="020B0600070205080204" pitchFamily="34" charset="-128"/>
            </a:endParaRPr>
          </a:p>
          <a:p>
            <a:pPr marL="332898" indent="-332898" defTabSz="887180">
              <a:lnSpc>
                <a:spcPct val="90000"/>
              </a:lnSpc>
            </a:pPr>
            <a:r>
              <a:rPr lang="en-US" altLang="en-US" sz="3512" dirty="0">
                <a:ea typeface="ＭＳ Ｐゴシック" panose="020B0600070205080204" pitchFamily="34" charset="-128"/>
              </a:rPr>
              <a:t>Local prioritization</a:t>
            </a:r>
          </a:p>
          <a:p>
            <a:pPr marL="332898" indent="-332898" defTabSz="887180">
              <a:lnSpc>
                <a:spcPct val="90000"/>
              </a:lnSpc>
            </a:pPr>
            <a:r>
              <a:rPr lang="en-US" altLang="en-US" sz="3512" dirty="0">
                <a:latin typeface="Times" pitchFamily="2" charset="0"/>
                <a:ea typeface="ＭＳ Ｐゴシック" panose="020B0600070205080204" pitchFamily="34" charset="-128"/>
              </a:rPr>
              <a:t>Some lessons</a:t>
            </a:r>
          </a:p>
          <a:p>
            <a:pPr marL="332898" indent="-332898" defTabSz="887180">
              <a:lnSpc>
                <a:spcPct val="90000"/>
              </a:lnSpc>
            </a:pPr>
            <a:endParaRPr lang="en-US" altLang="en-US" sz="3099" dirty="0">
              <a:ea typeface="ＭＳ Ｐゴシック" panose="020B0600070205080204" pitchFamily="34" charset="-128"/>
            </a:endParaRPr>
          </a:p>
        </p:txBody>
      </p:sp>
      <p:pic>
        <p:nvPicPr>
          <p:cNvPr id="47108" name="Picture 4" descr="utlogo">
            <a:extLst>
              <a:ext uri="{FF2B5EF4-FFF2-40B4-BE49-F238E27FC236}">
                <a16:creationId xmlns:a16="http://schemas.microsoft.com/office/drawing/2014/main" id="{3A8704FB-836A-214D-AF18-315E83F82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4215" y="6670869"/>
            <a:ext cx="1308613" cy="66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15" descr="NIMBioSlogoshadowc">
            <a:extLst>
              <a:ext uri="{FF2B5EF4-FFF2-40B4-BE49-F238E27FC236}">
                <a16:creationId xmlns:a16="http://schemas.microsoft.com/office/drawing/2014/main" id="{701E1345-1EEF-9C4C-800A-0B13C7ECE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664309"/>
            <a:ext cx="2633624" cy="65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70" name="Rectangle 2"/>
          <p:cNvSpPr>
            <a:spLocks noGrp="1" noChangeArrowheads="1"/>
          </p:cNvSpPr>
          <p:nvPr>
            <p:ph type="title" idx="4294967295"/>
          </p:nvPr>
        </p:nvSpPr>
        <p:spPr>
          <a:xfrm>
            <a:off x="257175" y="0"/>
            <a:ext cx="9231313" cy="1260475"/>
          </a:xfrm>
        </p:spPr>
        <p:txBody>
          <a:bodyPr>
            <a:normAutofit/>
          </a:bodyPr>
          <a:lstStyle/>
          <a:p>
            <a:r>
              <a:rPr lang="en-US" altLang="en-US" sz="3000" b="1"/>
              <a:t>Mathematics for the Life Sciences – Princeton U. Press</a:t>
            </a:r>
          </a:p>
        </p:txBody>
      </p:sp>
      <p:sp>
        <p:nvSpPr>
          <p:cNvPr id="1082371" name="Rectangle 3"/>
          <p:cNvSpPr>
            <a:spLocks noGrp="1" noChangeArrowheads="1"/>
          </p:cNvSpPr>
          <p:nvPr>
            <p:ph type="body" idx="4294967295"/>
          </p:nvPr>
        </p:nvSpPr>
        <p:spPr>
          <a:xfrm>
            <a:off x="1358900" y="1025525"/>
            <a:ext cx="6858000" cy="4538663"/>
          </a:xfrm>
        </p:spPr>
        <p:txBody>
          <a:bodyPr>
            <a:normAutofit/>
          </a:bodyPr>
          <a:lstStyle/>
          <a:p>
            <a:pPr marL="341313" indent="-341313" defTabSz="912813">
              <a:lnSpc>
                <a:spcPct val="90000"/>
              </a:lnSpc>
              <a:buFontTx/>
              <a:buNone/>
            </a:pPr>
            <a:r>
              <a:rPr lang="en-US" altLang="en-US" sz="2600" b="1" i="1">
                <a:ea typeface="MS Mincho" charset="-128"/>
              </a:rPr>
              <a:t>Rule of Five-  </a:t>
            </a:r>
            <a:r>
              <a:rPr lang="en-US" altLang="en-US" sz="2600" b="1">
                <a:ea typeface="MS Mincho" charset="-128"/>
              </a:rPr>
              <a:t>different learning styles to meet needs of diverse students: Symbolically, Graphically, Numerically, Verbally, Data-driven </a:t>
            </a:r>
          </a:p>
          <a:p>
            <a:pPr marL="341313" indent="-341313" defTabSz="912813">
              <a:lnSpc>
                <a:spcPct val="90000"/>
              </a:lnSpc>
              <a:buFontTx/>
              <a:buNone/>
            </a:pPr>
            <a:r>
              <a:rPr lang="en-US" altLang="en-US" sz="2600"/>
              <a:t>We use this approach throughout the text which includes descriptive statistics (regression, semi-log, log-log), matrix algebra (eigenvalues, eigenvectors), discrete probability, discrete dynamical systems, basic calculus, differential equations, emphasizing data and hypothesis formulation (math and biological).</a:t>
            </a:r>
          </a:p>
          <a:p>
            <a:pPr marL="341313" indent="-341313" defTabSz="912813">
              <a:lnSpc>
                <a:spcPct val="90000"/>
              </a:lnSpc>
              <a:buFontTx/>
              <a:buNone/>
            </a:pPr>
            <a:endParaRPr lang="en-US" altLang="en-US" sz="2600" b="1"/>
          </a:p>
        </p:txBody>
      </p:sp>
      <p:pic>
        <p:nvPicPr>
          <p:cNvPr id="35844"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213" y="6900863"/>
            <a:ext cx="1900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7" descr="BodineCover.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006975"/>
            <a:ext cx="1801813"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8" descr="ErinBodine(L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5140325"/>
            <a:ext cx="26543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9"/>
          <p:cNvSpPr txBox="1">
            <a:spLocks noChangeArrowheads="1"/>
          </p:cNvSpPr>
          <p:nvPr/>
        </p:nvSpPr>
        <p:spPr bwMode="auto">
          <a:xfrm>
            <a:off x="2403475" y="7080250"/>
            <a:ext cx="2070100" cy="460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18" tIns="45709" rIns="91418" bIns="45709">
            <a:spAutoFit/>
          </a:bodyPr>
          <a:lstStyle/>
          <a:p>
            <a:pPr>
              <a:spcBef>
                <a:spcPct val="50000"/>
              </a:spcBef>
              <a:defRPr/>
            </a:pPr>
            <a:r>
              <a:rPr lang="en-US" sz="2400" dirty="0">
                <a:ea typeface="ＭＳ Ｐゴシック" charset="0"/>
                <a:cs typeface="ＭＳ Ｐゴシック" charset="0"/>
              </a:rPr>
              <a:t>Erin </a:t>
            </a:r>
            <a:r>
              <a:rPr lang="en-US" sz="2400" dirty="0" err="1">
                <a:ea typeface="ＭＳ Ｐゴシック" charset="0"/>
                <a:cs typeface="ＭＳ Ｐゴシック" charset="0"/>
              </a:rPr>
              <a:t>Bodine</a:t>
            </a:r>
            <a:endParaRPr lang="en-US" sz="2400" dirty="0">
              <a:ea typeface="ＭＳ Ｐゴシック" charset="0"/>
              <a:cs typeface="ＭＳ Ｐゴシック" charset="0"/>
            </a:endParaRPr>
          </a:p>
        </p:txBody>
      </p:sp>
      <p:sp>
        <p:nvSpPr>
          <p:cNvPr id="11" name="Text Box 9"/>
          <p:cNvSpPr txBox="1">
            <a:spLocks noChangeArrowheads="1"/>
          </p:cNvSpPr>
          <p:nvPr/>
        </p:nvSpPr>
        <p:spPr bwMode="auto">
          <a:xfrm>
            <a:off x="5103813" y="7100888"/>
            <a:ext cx="2446337" cy="461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18" tIns="45709" rIns="91418" bIns="45709">
            <a:spAutoFit/>
          </a:bodyPr>
          <a:lstStyle/>
          <a:p>
            <a:pPr>
              <a:spcBef>
                <a:spcPct val="50000"/>
              </a:spcBef>
              <a:defRPr/>
            </a:pPr>
            <a:r>
              <a:rPr lang="en-US" sz="2400" dirty="0">
                <a:ea typeface="ＭＳ Ｐゴシック" charset="0"/>
                <a:cs typeface="ＭＳ Ｐゴシック" charset="0"/>
              </a:rPr>
              <a:t>Suzanne </a:t>
            </a:r>
            <a:r>
              <a:rPr lang="en-US" sz="2400" dirty="0" err="1">
                <a:ea typeface="ＭＳ Ｐゴシック" charset="0"/>
                <a:cs typeface="ＭＳ Ｐゴシック" charset="0"/>
              </a:rPr>
              <a:t>Lenhart</a:t>
            </a:r>
            <a:endParaRPr lang="en-US" sz="2400" dirty="0">
              <a:ea typeface="ＭＳ Ｐゴシック" charset="0"/>
              <a:cs typeface="ＭＳ Ｐゴシック" charset="0"/>
            </a:endParaRPr>
          </a:p>
        </p:txBody>
      </p:sp>
      <p:pic>
        <p:nvPicPr>
          <p:cNvPr id="35849" name="Picture 9" descr="SuzanneScotlandcrop.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3413" y="5153025"/>
            <a:ext cx="1589087"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qubeshubwebpag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9445625"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2"/>
          <p:cNvSpPr txBox="1">
            <a:spLocks noChangeArrowheads="1"/>
          </p:cNvSpPr>
          <p:nvPr/>
        </p:nvSpPr>
        <p:spPr bwMode="auto">
          <a:xfrm>
            <a:off x="608012" y="6627882"/>
            <a:ext cx="89915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dirty="0" err="1"/>
              <a:t>QUBESHub.org</a:t>
            </a:r>
            <a:r>
              <a:rPr lang="en-US" altLang="en-US" dirty="0"/>
              <a:t>  and </a:t>
            </a:r>
            <a:r>
              <a:rPr lang="en-US" altLang="en-US" dirty="0" err="1"/>
              <a:t>BioQUEST.org</a:t>
            </a:r>
            <a:endParaRPr lang="en-US" altLang="en-US" dirty="0"/>
          </a:p>
        </p:txBody>
      </p:sp>
    </p:spTree>
    <p:extLst>
      <p:ext uri="{BB962C8B-B14F-4D97-AF65-F5344CB8AC3E}">
        <p14:creationId xmlns:p14="http://schemas.microsoft.com/office/powerpoint/2010/main" val="525771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708025" y="420688"/>
            <a:ext cx="8029575" cy="1260475"/>
          </a:xfrm>
        </p:spPr>
        <p:txBody>
          <a:bodyPr/>
          <a:lstStyle/>
          <a:p>
            <a:pPr>
              <a:defRPr/>
            </a:pPr>
            <a:r>
              <a:rPr lang="en-US" sz="4400" b="1" dirty="0"/>
              <a:t>What have we learned from all these efforts? </a:t>
            </a:r>
          </a:p>
        </p:txBody>
      </p:sp>
      <p:sp>
        <p:nvSpPr>
          <p:cNvPr id="321539" name="Rectangle 3"/>
          <p:cNvSpPr>
            <a:spLocks noGrp="1" noChangeArrowheads="1"/>
          </p:cNvSpPr>
          <p:nvPr>
            <p:ph type="body" idx="1"/>
          </p:nvPr>
        </p:nvSpPr>
        <p:spPr>
          <a:ln>
            <a:solidFill>
              <a:schemeClr val="bg1"/>
            </a:solidFill>
          </a:ln>
        </p:spPr>
        <p:txBody>
          <a:bodyPr/>
          <a:lstStyle/>
          <a:p>
            <a:pPr>
              <a:lnSpc>
                <a:spcPct val="90000"/>
              </a:lnSpc>
              <a:buFontTx/>
              <a:buNone/>
              <a:defRPr/>
            </a:pPr>
            <a:r>
              <a:rPr lang="en-US" sz="4000" b="1" dirty="0"/>
              <a:t>Many model programs developed;</a:t>
            </a:r>
          </a:p>
          <a:p>
            <a:pPr>
              <a:lnSpc>
                <a:spcPct val="90000"/>
              </a:lnSpc>
              <a:buFontTx/>
              <a:buNone/>
              <a:defRPr/>
            </a:pPr>
            <a:r>
              <a:rPr lang="en-US" sz="4000" b="1" dirty="0"/>
              <a:t>Lots of new curricular material;</a:t>
            </a:r>
          </a:p>
          <a:p>
            <a:pPr>
              <a:lnSpc>
                <a:spcPct val="90000"/>
              </a:lnSpc>
              <a:buFontTx/>
              <a:buNone/>
              <a:defRPr/>
            </a:pPr>
            <a:r>
              <a:rPr lang="en-US" sz="4000" b="1" dirty="0"/>
              <a:t>Biologists more attuned to quantitative approaches;</a:t>
            </a:r>
          </a:p>
          <a:p>
            <a:pPr>
              <a:lnSpc>
                <a:spcPct val="90000"/>
              </a:lnSpc>
              <a:buFontTx/>
              <a:buNone/>
              <a:defRPr/>
            </a:pPr>
            <a:r>
              <a:rPr lang="en-US" sz="4000" b="1" dirty="0"/>
              <a:t>Education research provides guidance on what really works.</a:t>
            </a:r>
          </a:p>
        </p:txBody>
      </p:sp>
      <p:pic>
        <p:nvPicPr>
          <p:cNvPr id="37892"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213" y="6900863"/>
            <a:ext cx="1900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9" name="Rectangle 3"/>
          <p:cNvSpPr>
            <a:spLocks noGrp="1" noChangeArrowheads="1"/>
          </p:cNvSpPr>
          <p:nvPr>
            <p:ph type="body" idx="1"/>
          </p:nvPr>
        </p:nvSpPr>
        <p:spPr>
          <a:xfrm>
            <a:off x="836613" y="581025"/>
            <a:ext cx="8029575" cy="4538663"/>
          </a:xfrm>
          <a:ln>
            <a:solidFill>
              <a:schemeClr val="bg1"/>
            </a:solidFill>
          </a:ln>
        </p:spPr>
        <p:txBody>
          <a:bodyPr/>
          <a:lstStyle/>
          <a:p>
            <a:pPr marL="0" indent="0" algn="ctr">
              <a:lnSpc>
                <a:spcPct val="115000"/>
              </a:lnSpc>
              <a:spcBef>
                <a:spcPts val="0"/>
              </a:spcBef>
              <a:spcAft>
                <a:spcPts val="1000"/>
              </a:spcAft>
              <a:buFontTx/>
              <a:buNone/>
              <a:defRPr/>
            </a:pPr>
            <a:r>
              <a:rPr lang="en-US" sz="3200" b="1" dirty="0">
                <a:latin typeface="Arial"/>
                <a:ea typeface="Calibri"/>
                <a:cs typeface="Arial"/>
              </a:rPr>
              <a:t>Undergraduate Mathematics for the Life Sciences: Models, Processes, and Directions</a:t>
            </a:r>
          </a:p>
          <a:p>
            <a:pPr marL="0" indent="0" algn="ctr">
              <a:lnSpc>
                <a:spcPct val="115000"/>
              </a:lnSpc>
              <a:spcBef>
                <a:spcPts val="0"/>
              </a:spcBef>
              <a:spcAft>
                <a:spcPts val="1000"/>
              </a:spcAft>
              <a:buFontTx/>
              <a:buNone/>
              <a:defRPr/>
            </a:pPr>
            <a:endParaRPr lang="en-US" sz="3200" b="1" dirty="0">
              <a:latin typeface="Arial"/>
              <a:ea typeface="Calibri"/>
              <a:cs typeface="Arial"/>
            </a:endParaRPr>
          </a:p>
          <a:p>
            <a:pPr marL="0" indent="0" algn="ctr">
              <a:lnSpc>
                <a:spcPct val="115000"/>
              </a:lnSpc>
              <a:spcBef>
                <a:spcPts val="0"/>
              </a:spcBef>
              <a:spcAft>
                <a:spcPts val="1000"/>
              </a:spcAft>
              <a:buFontTx/>
              <a:buNone/>
              <a:defRPr/>
            </a:pPr>
            <a:endParaRPr lang="en-US" sz="3200" b="1" dirty="0">
              <a:latin typeface="Arial"/>
              <a:ea typeface="Calibri"/>
              <a:cs typeface="Arial"/>
            </a:endParaRPr>
          </a:p>
          <a:p>
            <a:pPr marL="0" indent="0">
              <a:buFontTx/>
              <a:buNone/>
              <a:defRPr/>
            </a:pPr>
            <a:r>
              <a:rPr lang="en-US" sz="2000" b="1" dirty="0"/>
              <a:t>Glenn </a:t>
            </a:r>
            <a:r>
              <a:rPr lang="en-US" sz="2000" b="1" dirty="0" err="1"/>
              <a:t>Ledder</a:t>
            </a:r>
            <a:r>
              <a:rPr lang="en-US" sz="2000" dirty="0"/>
              <a:t>, </a:t>
            </a:r>
            <a:r>
              <a:rPr lang="en-US" sz="2000" b="1" dirty="0"/>
              <a:t>Jenna P. Carpenter</a:t>
            </a:r>
            <a:r>
              <a:rPr lang="en-US" sz="2000" dirty="0"/>
              <a:t> </a:t>
            </a:r>
            <a:r>
              <a:rPr lang="en-US" sz="2000" b="1" dirty="0"/>
              <a:t>and Timothy D. </a:t>
            </a:r>
            <a:r>
              <a:rPr lang="en-US" sz="2000" b="1" dirty="0" err="1"/>
              <a:t>Comar</a:t>
            </a:r>
            <a:r>
              <a:rPr lang="en-US" sz="2000" b="1" dirty="0"/>
              <a:t> (editors)</a:t>
            </a:r>
          </a:p>
          <a:p>
            <a:pPr marL="0" indent="0">
              <a:buFontTx/>
              <a:buNone/>
              <a:defRPr/>
            </a:pPr>
            <a:r>
              <a:rPr lang="en-US" sz="2000" b="1" dirty="0"/>
              <a:t>Mathematical Association of America Notes (2014)</a:t>
            </a:r>
          </a:p>
          <a:p>
            <a:pPr>
              <a:lnSpc>
                <a:spcPct val="90000"/>
              </a:lnSpc>
              <a:buFontTx/>
              <a:buNone/>
              <a:defRPr/>
            </a:pPr>
            <a:endParaRPr lang="en-US" sz="3200" b="1" dirty="0"/>
          </a:p>
        </p:txBody>
      </p:sp>
      <p:pic>
        <p:nvPicPr>
          <p:cNvPr id="39939"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213" y="6900863"/>
            <a:ext cx="1900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 descr="gledder2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08413" y="2409825"/>
            <a:ext cx="19177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2" descr="timcomar_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80213" y="1800225"/>
            <a:ext cx="1522412"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3" descr="jenn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03413" y="1800225"/>
            <a:ext cx="146208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2" descr="LedderBookCove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08413" y="4848225"/>
            <a:ext cx="18415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C88AB8-A2AF-0E4F-A041-CC46F621928E}"/>
              </a:ext>
            </a:extLst>
          </p:cNvPr>
          <p:cNvSpPr txBox="1"/>
          <p:nvPr/>
        </p:nvSpPr>
        <p:spPr>
          <a:xfrm>
            <a:off x="684212" y="6865753"/>
            <a:ext cx="7239000" cy="461665"/>
          </a:xfrm>
          <a:prstGeom prst="rect">
            <a:avLst/>
          </a:prstGeom>
          <a:noFill/>
        </p:spPr>
        <p:txBody>
          <a:bodyPr wrap="square" rtlCol="0">
            <a:spAutoFit/>
          </a:bodyPr>
          <a:lstStyle/>
          <a:p>
            <a:r>
              <a:rPr lang="en-US" sz="2400" dirty="0"/>
              <a:t>https://</a:t>
            </a:r>
            <a:r>
              <a:rPr lang="en-US" sz="2400" dirty="0" err="1"/>
              <a:t>link.springer.com</a:t>
            </a:r>
            <a:r>
              <a:rPr lang="en-US" sz="2400" dirty="0"/>
              <a:t>/collections/</a:t>
            </a:r>
            <a:r>
              <a:rPr lang="en-US" sz="2400" dirty="0" err="1"/>
              <a:t>efaidfafae</a:t>
            </a:r>
            <a:endParaRPr lang="en-US" sz="2400" dirty="0"/>
          </a:p>
        </p:txBody>
      </p:sp>
      <p:pic>
        <p:nvPicPr>
          <p:cNvPr id="6" name="Picture 5" descr="Text&#10;&#10;Description automatically generated with medium confidence">
            <a:extLst>
              <a:ext uri="{FF2B5EF4-FFF2-40B4-BE49-F238E27FC236}">
                <a16:creationId xmlns:a16="http://schemas.microsoft.com/office/drawing/2014/main" id="{7D041F20-2F46-AE44-97D4-DA07FCDAC5B5}"/>
              </a:ext>
            </a:extLst>
          </p:cNvPr>
          <p:cNvPicPr>
            <a:picLocks noChangeAspect="1"/>
          </p:cNvPicPr>
          <p:nvPr/>
        </p:nvPicPr>
        <p:blipFill>
          <a:blip r:embed="rId2"/>
          <a:stretch>
            <a:fillRect/>
          </a:stretch>
        </p:blipFill>
        <p:spPr>
          <a:xfrm>
            <a:off x="7466012" y="2761435"/>
            <a:ext cx="1663115" cy="2494673"/>
          </a:xfrm>
          <a:prstGeom prst="rect">
            <a:avLst/>
          </a:prstGeom>
        </p:spPr>
      </p:pic>
      <p:pic>
        <p:nvPicPr>
          <p:cNvPr id="10" name="Picture 9" descr="Text&#10;&#10;Description automatically generated with low confidence">
            <a:extLst>
              <a:ext uri="{FF2B5EF4-FFF2-40B4-BE49-F238E27FC236}">
                <a16:creationId xmlns:a16="http://schemas.microsoft.com/office/drawing/2014/main" id="{98632C05-E14E-2845-A9B5-8B83C247340E}"/>
              </a:ext>
            </a:extLst>
          </p:cNvPr>
          <p:cNvPicPr>
            <a:picLocks noChangeAspect="1"/>
          </p:cNvPicPr>
          <p:nvPr/>
        </p:nvPicPr>
        <p:blipFill>
          <a:blip r:embed="rId3"/>
          <a:stretch>
            <a:fillRect/>
          </a:stretch>
        </p:blipFill>
        <p:spPr>
          <a:xfrm>
            <a:off x="494715" y="27572"/>
            <a:ext cx="8636000" cy="1371600"/>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801FDF88-60D3-2C45-8287-AD4FB770ADBF}"/>
              </a:ext>
            </a:extLst>
          </p:cNvPr>
          <p:cNvPicPr>
            <a:picLocks noChangeAspect="1"/>
          </p:cNvPicPr>
          <p:nvPr/>
        </p:nvPicPr>
        <p:blipFill>
          <a:blip r:embed="rId4"/>
          <a:stretch>
            <a:fillRect/>
          </a:stretch>
        </p:blipFill>
        <p:spPr>
          <a:xfrm>
            <a:off x="684212" y="1280126"/>
            <a:ext cx="6397238" cy="5574097"/>
          </a:xfrm>
          <a:prstGeom prst="rect">
            <a:avLst/>
          </a:prstGeom>
        </p:spPr>
      </p:pic>
    </p:spTree>
    <p:extLst>
      <p:ext uri="{BB962C8B-B14F-4D97-AF65-F5344CB8AC3E}">
        <p14:creationId xmlns:p14="http://schemas.microsoft.com/office/powerpoint/2010/main" val="465359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D5C86C93-6F68-0844-9AD6-041FF209DCEA}"/>
              </a:ext>
            </a:extLst>
          </p:cNvPr>
          <p:cNvPicPr>
            <a:picLocks noChangeAspect="1"/>
          </p:cNvPicPr>
          <p:nvPr/>
        </p:nvPicPr>
        <p:blipFill>
          <a:blip r:embed="rId2"/>
          <a:stretch>
            <a:fillRect/>
          </a:stretch>
        </p:blipFill>
        <p:spPr>
          <a:xfrm>
            <a:off x="-13620" y="200025"/>
            <a:ext cx="9445625" cy="3729854"/>
          </a:xfrm>
          <a:prstGeom prst="rect">
            <a:avLst/>
          </a:prstGeom>
        </p:spPr>
      </p:pic>
      <p:sp>
        <p:nvSpPr>
          <p:cNvPr id="6" name="TextBox 5">
            <a:extLst>
              <a:ext uri="{FF2B5EF4-FFF2-40B4-BE49-F238E27FC236}">
                <a16:creationId xmlns:a16="http://schemas.microsoft.com/office/drawing/2014/main" id="{4FF942B4-E487-C749-987F-35BCF99FFEA8}"/>
              </a:ext>
            </a:extLst>
          </p:cNvPr>
          <p:cNvSpPr txBox="1"/>
          <p:nvPr/>
        </p:nvSpPr>
        <p:spPr>
          <a:xfrm>
            <a:off x="531812" y="4162425"/>
            <a:ext cx="7620000" cy="2062103"/>
          </a:xfrm>
          <a:prstGeom prst="rect">
            <a:avLst/>
          </a:prstGeom>
          <a:noFill/>
        </p:spPr>
        <p:txBody>
          <a:bodyPr wrap="square" rtlCol="0">
            <a:spAutoFit/>
          </a:bodyPr>
          <a:lstStyle/>
          <a:p>
            <a:r>
              <a:rPr lang="en-US" sz="3200" b="0" dirty="0"/>
              <a:t>This special issue collection includes 16 articles authored by 50 leaders in education research in math biology focused on the four themes with associated history.</a:t>
            </a:r>
          </a:p>
        </p:txBody>
      </p:sp>
    </p:spTree>
    <p:extLst>
      <p:ext uri="{BB962C8B-B14F-4D97-AF65-F5344CB8AC3E}">
        <p14:creationId xmlns:p14="http://schemas.microsoft.com/office/powerpoint/2010/main" val="301402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708025" y="420688"/>
            <a:ext cx="8029575" cy="1260475"/>
          </a:xfrm>
        </p:spPr>
        <p:txBody>
          <a:bodyPr/>
          <a:lstStyle/>
          <a:p>
            <a:pPr>
              <a:defRPr/>
            </a:pPr>
            <a:r>
              <a:rPr lang="en-US" sz="4400" b="1" dirty="0">
                <a:solidFill>
                  <a:srgbClr val="000090"/>
                </a:solidFill>
              </a:rPr>
              <a:t>What is holding back reform in quantitative bio education? </a:t>
            </a:r>
          </a:p>
        </p:txBody>
      </p:sp>
      <p:sp>
        <p:nvSpPr>
          <p:cNvPr id="321539" name="Rectangle 3"/>
          <p:cNvSpPr>
            <a:spLocks noGrp="1" noChangeArrowheads="1"/>
          </p:cNvSpPr>
          <p:nvPr>
            <p:ph type="body" idx="1"/>
          </p:nvPr>
        </p:nvSpPr>
        <p:spPr>
          <a:xfrm>
            <a:off x="1428750" y="2181225"/>
            <a:ext cx="8029575" cy="911225"/>
          </a:xfrm>
          <a:ln>
            <a:solidFill>
              <a:schemeClr val="bg1"/>
            </a:solidFill>
          </a:ln>
        </p:spPr>
        <p:txBody>
          <a:bodyPr/>
          <a:lstStyle/>
          <a:p>
            <a:pPr>
              <a:lnSpc>
                <a:spcPct val="90000"/>
              </a:lnSpc>
              <a:buFontTx/>
              <a:buNone/>
              <a:defRPr/>
            </a:pPr>
            <a:r>
              <a:rPr lang="en-US" sz="5400" b="1" dirty="0"/>
              <a:t>Lethargy</a:t>
            </a:r>
          </a:p>
        </p:txBody>
      </p:sp>
      <p:pic>
        <p:nvPicPr>
          <p:cNvPr id="90116"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213" y="6900863"/>
            <a:ext cx="1900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1416050" y="3476625"/>
            <a:ext cx="8029575" cy="911225"/>
          </a:xfrm>
          <a:prstGeom prst="rect">
            <a:avLst/>
          </a:prstGeom>
          <a:noFill/>
          <a:ln>
            <a:solidFill>
              <a:schemeClr val="bg1"/>
            </a:solid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7171" tIns="48585" rIns="97171" bIns="48585"/>
          <a:lstStyle>
            <a:lvl1pPr marL="363538" indent="-363538" algn="l" defTabSz="969963" rtl="0" eaLnBrk="0" fontAlgn="base" hangingPunct="0">
              <a:spcBef>
                <a:spcPct val="20000"/>
              </a:spcBef>
              <a:spcAft>
                <a:spcPct val="0"/>
              </a:spcAft>
              <a:buChar char="•"/>
              <a:defRPr sz="3400">
                <a:solidFill>
                  <a:schemeClr val="tx1"/>
                </a:solidFill>
                <a:latin typeface="+mn-lt"/>
                <a:ea typeface="+mn-ea"/>
                <a:cs typeface="ＭＳ Ｐゴシック" charset="0"/>
              </a:defRPr>
            </a:lvl1pPr>
            <a:lvl2pPr marL="787400" indent="-301625" algn="l" defTabSz="969963" rtl="0" eaLnBrk="0" fontAlgn="base" hangingPunct="0">
              <a:spcBef>
                <a:spcPct val="20000"/>
              </a:spcBef>
              <a:spcAft>
                <a:spcPct val="0"/>
              </a:spcAft>
              <a:buChar char="–"/>
              <a:defRPr sz="3000">
                <a:solidFill>
                  <a:schemeClr val="tx1"/>
                </a:solidFill>
                <a:latin typeface="+mn-lt"/>
                <a:ea typeface="+mn-ea"/>
              </a:defRPr>
            </a:lvl2pPr>
            <a:lvl3pPr marL="1212850" indent="-241300" algn="l" defTabSz="969963" rtl="0" eaLnBrk="0" fontAlgn="base" hangingPunct="0">
              <a:spcBef>
                <a:spcPct val="20000"/>
              </a:spcBef>
              <a:spcAft>
                <a:spcPct val="0"/>
              </a:spcAft>
              <a:buChar char="•"/>
              <a:defRPr sz="2600">
                <a:solidFill>
                  <a:schemeClr val="tx1"/>
                </a:solidFill>
                <a:latin typeface="+mn-lt"/>
                <a:ea typeface="+mn-ea"/>
              </a:defRPr>
            </a:lvl3pPr>
            <a:lvl4pPr marL="1698625" indent="-241300" algn="l" defTabSz="969963" rtl="0" eaLnBrk="0" fontAlgn="base" hangingPunct="0">
              <a:spcBef>
                <a:spcPct val="20000"/>
              </a:spcBef>
              <a:spcAft>
                <a:spcPct val="0"/>
              </a:spcAft>
              <a:buChar char="–"/>
              <a:defRPr sz="2100">
                <a:solidFill>
                  <a:schemeClr val="tx1"/>
                </a:solidFill>
                <a:latin typeface="+mn-lt"/>
                <a:ea typeface="+mn-ea"/>
              </a:defRPr>
            </a:lvl4pPr>
            <a:lvl5pPr marL="2184400" indent="-241300" algn="l" defTabSz="969963" rtl="0" eaLnBrk="0" fontAlgn="base" hangingPunct="0">
              <a:spcBef>
                <a:spcPct val="20000"/>
              </a:spcBef>
              <a:spcAft>
                <a:spcPct val="0"/>
              </a:spcAft>
              <a:buChar char="»"/>
              <a:defRPr sz="2100">
                <a:solidFill>
                  <a:schemeClr val="tx1"/>
                </a:solidFill>
                <a:latin typeface="+mn-lt"/>
                <a:ea typeface="+mn-ea"/>
              </a:defRPr>
            </a:lvl5pPr>
            <a:lvl6pPr marL="2642876" indent="-242859" algn="l" defTabSz="971435" rtl="0" eaLnBrk="0" fontAlgn="base" hangingPunct="0">
              <a:spcBef>
                <a:spcPct val="20000"/>
              </a:spcBef>
              <a:spcAft>
                <a:spcPct val="0"/>
              </a:spcAft>
              <a:buChar char="»"/>
              <a:defRPr sz="2100">
                <a:solidFill>
                  <a:schemeClr val="tx1"/>
                </a:solidFill>
                <a:latin typeface="+mn-lt"/>
                <a:ea typeface="+mn-ea"/>
              </a:defRPr>
            </a:lvl6pPr>
            <a:lvl7pPr marL="3100023" indent="-242859" algn="l" defTabSz="971435" rtl="0" eaLnBrk="0" fontAlgn="base" hangingPunct="0">
              <a:spcBef>
                <a:spcPct val="20000"/>
              </a:spcBef>
              <a:spcAft>
                <a:spcPct val="0"/>
              </a:spcAft>
              <a:buChar char="»"/>
              <a:defRPr sz="2100">
                <a:solidFill>
                  <a:schemeClr val="tx1"/>
                </a:solidFill>
                <a:latin typeface="+mn-lt"/>
                <a:ea typeface="+mn-ea"/>
              </a:defRPr>
            </a:lvl7pPr>
            <a:lvl8pPr marL="3557169" indent="-242859" algn="l" defTabSz="971435" rtl="0" eaLnBrk="0" fontAlgn="base" hangingPunct="0">
              <a:spcBef>
                <a:spcPct val="20000"/>
              </a:spcBef>
              <a:spcAft>
                <a:spcPct val="0"/>
              </a:spcAft>
              <a:buChar char="»"/>
              <a:defRPr sz="2100">
                <a:solidFill>
                  <a:schemeClr val="tx1"/>
                </a:solidFill>
                <a:latin typeface="+mn-lt"/>
                <a:ea typeface="+mn-ea"/>
              </a:defRPr>
            </a:lvl8pPr>
            <a:lvl9pPr marL="4014316" indent="-242859" algn="l" defTabSz="971435" rtl="0" eaLnBrk="0" fontAlgn="base" hangingPunct="0">
              <a:spcBef>
                <a:spcPct val="20000"/>
              </a:spcBef>
              <a:spcAft>
                <a:spcPct val="0"/>
              </a:spcAft>
              <a:buChar char="»"/>
              <a:defRPr sz="2100">
                <a:solidFill>
                  <a:schemeClr val="tx1"/>
                </a:solidFill>
                <a:latin typeface="+mn-lt"/>
                <a:ea typeface="+mn-ea"/>
              </a:defRPr>
            </a:lvl9pPr>
          </a:lstStyle>
          <a:p>
            <a:pPr>
              <a:lnSpc>
                <a:spcPct val="90000"/>
              </a:lnSpc>
              <a:buFontTx/>
              <a:buNone/>
              <a:defRPr/>
            </a:pPr>
            <a:r>
              <a:rPr lang="en-US" sz="5400" dirty="0"/>
              <a:t>Inertia</a:t>
            </a:r>
          </a:p>
        </p:txBody>
      </p:sp>
      <p:sp>
        <p:nvSpPr>
          <p:cNvPr id="6" name="Rectangle 3"/>
          <p:cNvSpPr txBox="1">
            <a:spLocks noChangeArrowheads="1"/>
          </p:cNvSpPr>
          <p:nvPr/>
        </p:nvSpPr>
        <p:spPr bwMode="auto">
          <a:xfrm>
            <a:off x="1395413" y="4924425"/>
            <a:ext cx="8029575" cy="911225"/>
          </a:xfrm>
          <a:prstGeom prst="rect">
            <a:avLst/>
          </a:prstGeom>
          <a:noFill/>
          <a:ln>
            <a:solidFill>
              <a:schemeClr val="bg1"/>
            </a:solid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7171" tIns="48585" rIns="97171" bIns="48585"/>
          <a:lstStyle>
            <a:lvl1pPr marL="363538" indent="-363538" algn="l" defTabSz="969963" rtl="0" eaLnBrk="0" fontAlgn="base" hangingPunct="0">
              <a:spcBef>
                <a:spcPct val="20000"/>
              </a:spcBef>
              <a:spcAft>
                <a:spcPct val="0"/>
              </a:spcAft>
              <a:buChar char="•"/>
              <a:defRPr sz="3400">
                <a:solidFill>
                  <a:schemeClr val="tx1"/>
                </a:solidFill>
                <a:latin typeface="+mn-lt"/>
                <a:ea typeface="+mn-ea"/>
                <a:cs typeface="ＭＳ Ｐゴシック" charset="0"/>
              </a:defRPr>
            </a:lvl1pPr>
            <a:lvl2pPr marL="787400" indent="-301625" algn="l" defTabSz="969963" rtl="0" eaLnBrk="0" fontAlgn="base" hangingPunct="0">
              <a:spcBef>
                <a:spcPct val="20000"/>
              </a:spcBef>
              <a:spcAft>
                <a:spcPct val="0"/>
              </a:spcAft>
              <a:buChar char="–"/>
              <a:defRPr sz="3000">
                <a:solidFill>
                  <a:schemeClr val="tx1"/>
                </a:solidFill>
                <a:latin typeface="+mn-lt"/>
                <a:ea typeface="+mn-ea"/>
              </a:defRPr>
            </a:lvl2pPr>
            <a:lvl3pPr marL="1212850" indent="-241300" algn="l" defTabSz="969963" rtl="0" eaLnBrk="0" fontAlgn="base" hangingPunct="0">
              <a:spcBef>
                <a:spcPct val="20000"/>
              </a:spcBef>
              <a:spcAft>
                <a:spcPct val="0"/>
              </a:spcAft>
              <a:buChar char="•"/>
              <a:defRPr sz="2600">
                <a:solidFill>
                  <a:schemeClr val="tx1"/>
                </a:solidFill>
                <a:latin typeface="+mn-lt"/>
                <a:ea typeface="+mn-ea"/>
              </a:defRPr>
            </a:lvl3pPr>
            <a:lvl4pPr marL="1698625" indent="-241300" algn="l" defTabSz="969963" rtl="0" eaLnBrk="0" fontAlgn="base" hangingPunct="0">
              <a:spcBef>
                <a:spcPct val="20000"/>
              </a:spcBef>
              <a:spcAft>
                <a:spcPct val="0"/>
              </a:spcAft>
              <a:buChar char="–"/>
              <a:defRPr sz="2100">
                <a:solidFill>
                  <a:schemeClr val="tx1"/>
                </a:solidFill>
                <a:latin typeface="+mn-lt"/>
                <a:ea typeface="+mn-ea"/>
              </a:defRPr>
            </a:lvl4pPr>
            <a:lvl5pPr marL="2184400" indent="-241300" algn="l" defTabSz="969963" rtl="0" eaLnBrk="0" fontAlgn="base" hangingPunct="0">
              <a:spcBef>
                <a:spcPct val="20000"/>
              </a:spcBef>
              <a:spcAft>
                <a:spcPct val="0"/>
              </a:spcAft>
              <a:buChar char="»"/>
              <a:defRPr sz="2100">
                <a:solidFill>
                  <a:schemeClr val="tx1"/>
                </a:solidFill>
                <a:latin typeface="+mn-lt"/>
                <a:ea typeface="+mn-ea"/>
              </a:defRPr>
            </a:lvl5pPr>
            <a:lvl6pPr marL="2642876" indent="-242859" algn="l" defTabSz="971435" rtl="0" eaLnBrk="0" fontAlgn="base" hangingPunct="0">
              <a:spcBef>
                <a:spcPct val="20000"/>
              </a:spcBef>
              <a:spcAft>
                <a:spcPct val="0"/>
              </a:spcAft>
              <a:buChar char="»"/>
              <a:defRPr sz="2100">
                <a:solidFill>
                  <a:schemeClr val="tx1"/>
                </a:solidFill>
                <a:latin typeface="+mn-lt"/>
                <a:ea typeface="+mn-ea"/>
              </a:defRPr>
            </a:lvl6pPr>
            <a:lvl7pPr marL="3100023" indent="-242859" algn="l" defTabSz="971435" rtl="0" eaLnBrk="0" fontAlgn="base" hangingPunct="0">
              <a:spcBef>
                <a:spcPct val="20000"/>
              </a:spcBef>
              <a:spcAft>
                <a:spcPct val="0"/>
              </a:spcAft>
              <a:buChar char="»"/>
              <a:defRPr sz="2100">
                <a:solidFill>
                  <a:schemeClr val="tx1"/>
                </a:solidFill>
                <a:latin typeface="+mn-lt"/>
                <a:ea typeface="+mn-ea"/>
              </a:defRPr>
            </a:lvl7pPr>
            <a:lvl8pPr marL="3557169" indent="-242859" algn="l" defTabSz="971435" rtl="0" eaLnBrk="0" fontAlgn="base" hangingPunct="0">
              <a:spcBef>
                <a:spcPct val="20000"/>
              </a:spcBef>
              <a:spcAft>
                <a:spcPct val="0"/>
              </a:spcAft>
              <a:buChar char="»"/>
              <a:defRPr sz="2100">
                <a:solidFill>
                  <a:schemeClr val="tx1"/>
                </a:solidFill>
                <a:latin typeface="+mn-lt"/>
                <a:ea typeface="+mn-ea"/>
              </a:defRPr>
            </a:lvl8pPr>
            <a:lvl9pPr marL="4014316" indent="-242859" algn="l" defTabSz="971435" rtl="0" eaLnBrk="0" fontAlgn="base" hangingPunct="0">
              <a:spcBef>
                <a:spcPct val="20000"/>
              </a:spcBef>
              <a:spcAft>
                <a:spcPct val="0"/>
              </a:spcAft>
              <a:buChar char="»"/>
              <a:defRPr sz="2100">
                <a:solidFill>
                  <a:schemeClr val="tx1"/>
                </a:solidFill>
                <a:latin typeface="+mn-lt"/>
                <a:ea typeface="+mn-ea"/>
              </a:defRPr>
            </a:lvl9pPr>
          </a:lstStyle>
          <a:p>
            <a:pPr>
              <a:lnSpc>
                <a:spcPct val="90000"/>
              </a:lnSpc>
              <a:buFontTx/>
              <a:buNone/>
              <a:defRPr/>
            </a:pPr>
            <a:r>
              <a:rPr lang="en-US" sz="5400" dirty="0"/>
              <a:t>Infrastructure</a:t>
            </a:r>
          </a:p>
        </p:txBody>
      </p:sp>
    </p:spTree>
    <p:extLst>
      <p:ext uri="{BB962C8B-B14F-4D97-AF65-F5344CB8AC3E}">
        <p14:creationId xmlns:p14="http://schemas.microsoft.com/office/powerpoint/2010/main" val="557403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21539">
                                            <p:txEl>
                                              <p:pRg st="0" end="0"/>
                                            </p:txEl>
                                          </p:spTgt>
                                        </p:tgtEl>
                                        <p:attrNameLst>
                                          <p:attrName>style.visibility</p:attrName>
                                        </p:attrNameLst>
                                      </p:cBhvr>
                                      <p:to>
                                        <p:strVal val="visible"/>
                                      </p:to>
                                    </p:set>
                                    <p:anim calcmode="lin" valueType="num">
                                      <p:cBhvr additive="base">
                                        <p:cTn id="7" dur="500" fill="hold"/>
                                        <p:tgtEl>
                                          <p:spTgt spid="3215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15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9" grpId="0" build="p" autoUpdateAnimBg="0"/>
      <p:bldP spid="5" grpId="0" build="p" autoUpdateAnimBg="0"/>
      <p:bldP spid="6"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225" name="Rectangle 9"/>
          <p:cNvSpPr>
            <a:spLocks noChangeArrowheads="1"/>
          </p:cNvSpPr>
          <p:nvPr/>
        </p:nvSpPr>
        <p:spPr bwMode="auto">
          <a:xfrm>
            <a:off x="1524000" y="1676400"/>
            <a:ext cx="6705600" cy="44196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cs typeface="ＭＳ Ｐゴシック" charset="0"/>
            </a:endParaRPr>
          </a:p>
        </p:txBody>
      </p:sp>
      <p:sp>
        <p:nvSpPr>
          <p:cNvPr id="1033226" name="Freeform 10"/>
          <p:cNvSpPr>
            <a:spLocks/>
          </p:cNvSpPr>
          <p:nvPr/>
        </p:nvSpPr>
        <p:spPr bwMode="auto">
          <a:xfrm>
            <a:off x="3352800" y="1676400"/>
            <a:ext cx="1638300" cy="4419600"/>
          </a:xfrm>
          <a:custGeom>
            <a:avLst/>
            <a:gdLst>
              <a:gd name="T0" fmla="*/ 240 w 1032"/>
              <a:gd name="T1" fmla="*/ 0 h 2784"/>
              <a:gd name="T2" fmla="*/ 864 w 1032"/>
              <a:gd name="T3" fmla="*/ 384 h 2784"/>
              <a:gd name="T4" fmla="*/ 1008 w 1032"/>
              <a:gd name="T5" fmla="*/ 912 h 2784"/>
              <a:gd name="T6" fmla="*/ 1008 w 1032"/>
              <a:gd name="T7" fmla="*/ 1248 h 2784"/>
              <a:gd name="T8" fmla="*/ 912 w 1032"/>
              <a:gd name="T9" fmla="*/ 1584 h 2784"/>
              <a:gd name="T10" fmla="*/ 624 w 1032"/>
              <a:gd name="T11" fmla="*/ 2112 h 2784"/>
              <a:gd name="T12" fmla="*/ 384 w 1032"/>
              <a:gd name="T13" fmla="*/ 2448 h 2784"/>
              <a:gd name="T14" fmla="*/ 0 w 1032"/>
              <a:gd name="T15" fmla="*/ 2784 h 27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2" h="2784">
                <a:moveTo>
                  <a:pt x="240" y="0"/>
                </a:moveTo>
                <a:cubicBezTo>
                  <a:pt x="488" y="116"/>
                  <a:pt x="736" y="232"/>
                  <a:pt x="864" y="384"/>
                </a:cubicBezTo>
                <a:cubicBezTo>
                  <a:pt x="992" y="536"/>
                  <a:pt x="984" y="768"/>
                  <a:pt x="1008" y="912"/>
                </a:cubicBezTo>
                <a:cubicBezTo>
                  <a:pt x="1032" y="1056"/>
                  <a:pt x="1024" y="1136"/>
                  <a:pt x="1008" y="1248"/>
                </a:cubicBezTo>
                <a:cubicBezTo>
                  <a:pt x="992" y="1360"/>
                  <a:pt x="976" y="1440"/>
                  <a:pt x="912" y="1584"/>
                </a:cubicBezTo>
                <a:cubicBezTo>
                  <a:pt x="848" y="1728"/>
                  <a:pt x="712" y="1968"/>
                  <a:pt x="624" y="2112"/>
                </a:cubicBezTo>
                <a:cubicBezTo>
                  <a:pt x="536" y="2256"/>
                  <a:pt x="488" y="2336"/>
                  <a:pt x="384" y="2448"/>
                </a:cubicBezTo>
                <a:cubicBezTo>
                  <a:pt x="280" y="2560"/>
                  <a:pt x="64" y="2728"/>
                  <a:pt x="0" y="2784"/>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cs typeface="ＭＳ Ｐゴシック" charset="0"/>
            </a:endParaRPr>
          </a:p>
        </p:txBody>
      </p:sp>
      <p:sp>
        <p:nvSpPr>
          <p:cNvPr id="1033227" name="Freeform 11"/>
          <p:cNvSpPr>
            <a:spLocks/>
          </p:cNvSpPr>
          <p:nvPr/>
        </p:nvSpPr>
        <p:spPr bwMode="auto">
          <a:xfrm>
            <a:off x="6324600" y="1676400"/>
            <a:ext cx="1905000" cy="1905000"/>
          </a:xfrm>
          <a:custGeom>
            <a:avLst/>
            <a:gdLst>
              <a:gd name="T0" fmla="*/ 0 w 1200"/>
              <a:gd name="T1" fmla="*/ 0 h 1200"/>
              <a:gd name="T2" fmla="*/ 624 w 1200"/>
              <a:gd name="T3" fmla="*/ 240 h 1200"/>
              <a:gd name="T4" fmla="*/ 1056 w 1200"/>
              <a:gd name="T5" fmla="*/ 864 h 1200"/>
              <a:gd name="T6" fmla="*/ 1200 w 1200"/>
              <a:gd name="T7" fmla="*/ 1200 h 1200"/>
            </a:gdLst>
            <a:ahLst/>
            <a:cxnLst>
              <a:cxn ang="0">
                <a:pos x="T0" y="T1"/>
              </a:cxn>
              <a:cxn ang="0">
                <a:pos x="T2" y="T3"/>
              </a:cxn>
              <a:cxn ang="0">
                <a:pos x="T4" y="T5"/>
              </a:cxn>
              <a:cxn ang="0">
                <a:pos x="T6" y="T7"/>
              </a:cxn>
            </a:cxnLst>
            <a:rect l="0" t="0" r="r" b="b"/>
            <a:pathLst>
              <a:path w="1200" h="1200">
                <a:moveTo>
                  <a:pt x="0" y="0"/>
                </a:moveTo>
                <a:cubicBezTo>
                  <a:pt x="224" y="48"/>
                  <a:pt x="448" y="96"/>
                  <a:pt x="624" y="240"/>
                </a:cubicBezTo>
                <a:cubicBezTo>
                  <a:pt x="800" y="384"/>
                  <a:pt x="960" y="704"/>
                  <a:pt x="1056" y="864"/>
                </a:cubicBezTo>
                <a:cubicBezTo>
                  <a:pt x="1152" y="1024"/>
                  <a:pt x="1176" y="1144"/>
                  <a:pt x="1200" y="120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cs typeface="ＭＳ Ｐゴシック" charset="0"/>
            </a:endParaRPr>
          </a:p>
        </p:txBody>
      </p:sp>
      <p:sp>
        <p:nvSpPr>
          <p:cNvPr id="1033228" name="Text Box 12"/>
          <p:cNvSpPr txBox="1">
            <a:spLocks noChangeArrowheads="1"/>
          </p:cNvSpPr>
          <p:nvPr/>
        </p:nvSpPr>
        <p:spPr bwMode="auto">
          <a:xfrm>
            <a:off x="1905000" y="3505200"/>
            <a:ext cx="22860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a:ea typeface="ＭＳ Ｐゴシック" charset="0"/>
                <a:cs typeface="ＭＳ Ｐゴシック" charset="0"/>
              </a:rPr>
              <a:t>Teaching</a:t>
            </a:r>
            <a:endParaRPr lang="en-US">
              <a:ea typeface="ＭＳ Ｐゴシック" charset="0"/>
              <a:cs typeface="ＭＳ Ｐゴシック" charset="0"/>
            </a:endParaRPr>
          </a:p>
        </p:txBody>
      </p:sp>
      <p:sp>
        <p:nvSpPr>
          <p:cNvPr id="1033229" name="Text Box 13"/>
          <p:cNvSpPr txBox="1">
            <a:spLocks noChangeArrowheads="1"/>
          </p:cNvSpPr>
          <p:nvPr/>
        </p:nvSpPr>
        <p:spPr bwMode="auto">
          <a:xfrm>
            <a:off x="5334000" y="3581400"/>
            <a:ext cx="22860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a:ea typeface="ＭＳ Ｐゴシック" charset="0"/>
                <a:cs typeface="ＭＳ Ｐゴシック" charset="0"/>
              </a:rPr>
              <a:t>Research</a:t>
            </a:r>
            <a:endParaRPr lang="en-US">
              <a:ea typeface="ＭＳ Ｐゴシック" charset="0"/>
              <a:cs typeface="ＭＳ Ｐゴシック" charset="0"/>
            </a:endParaRPr>
          </a:p>
        </p:txBody>
      </p:sp>
      <p:sp>
        <p:nvSpPr>
          <p:cNvPr id="1033230" name="Text Box 14"/>
          <p:cNvSpPr txBox="1">
            <a:spLocks noChangeArrowheads="1"/>
          </p:cNvSpPr>
          <p:nvPr/>
        </p:nvSpPr>
        <p:spPr bwMode="auto">
          <a:xfrm>
            <a:off x="7543800" y="838200"/>
            <a:ext cx="16764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3200">
                <a:ea typeface="ＭＳ Ｐゴシック" charset="0"/>
                <a:cs typeface="ＭＳ Ｐゴシック" charset="0"/>
              </a:rPr>
              <a:t>Service</a:t>
            </a:r>
            <a:endParaRPr lang="en-US">
              <a:ea typeface="ＭＳ Ｐゴシック" charset="0"/>
              <a:cs typeface="ＭＳ Ｐゴシック" charset="0"/>
            </a:endParaRPr>
          </a:p>
        </p:txBody>
      </p:sp>
      <p:sp>
        <p:nvSpPr>
          <p:cNvPr id="1033231" name="Line 15"/>
          <p:cNvSpPr>
            <a:spLocks noChangeShapeType="1"/>
          </p:cNvSpPr>
          <p:nvPr/>
        </p:nvSpPr>
        <p:spPr bwMode="auto">
          <a:xfrm flipH="1">
            <a:off x="7848600" y="1371600"/>
            <a:ext cx="381000" cy="6096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cs typeface="ＭＳ Ｐゴシック" charset="0"/>
            </a:endParaRPr>
          </a:p>
        </p:txBody>
      </p:sp>
      <p:sp>
        <p:nvSpPr>
          <p:cNvPr id="1033232" name="Text Box 16"/>
          <p:cNvSpPr txBox="1">
            <a:spLocks noChangeArrowheads="1"/>
          </p:cNvSpPr>
          <p:nvPr/>
        </p:nvSpPr>
        <p:spPr bwMode="auto">
          <a:xfrm>
            <a:off x="2133600" y="381000"/>
            <a:ext cx="54102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a:solidFill>
                  <a:srgbClr val="0000F3"/>
                </a:solidFill>
                <a:ea typeface="ＭＳ Ｐゴシック" charset="0"/>
                <a:cs typeface="ＭＳ Ｐゴシック" charset="0"/>
              </a:rPr>
              <a:t>Faculty Time Allocation</a:t>
            </a:r>
            <a:endParaRPr lang="en-US">
              <a:ea typeface="ＭＳ Ｐゴシック" charset="0"/>
              <a:cs typeface="ＭＳ Ｐゴシック" charset="0"/>
            </a:endParaRPr>
          </a:p>
        </p:txBody>
      </p:sp>
      <p:sp>
        <p:nvSpPr>
          <p:cNvPr id="1033233" name="Text Box 17"/>
          <p:cNvSpPr txBox="1">
            <a:spLocks noChangeArrowheads="1"/>
          </p:cNvSpPr>
          <p:nvPr/>
        </p:nvSpPr>
        <p:spPr bwMode="auto">
          <a:xfrm>
            <a:off x="914400" y="6324600"/>
            <a:ext cx="61722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pPr>
              <a:spcBef>
                <a:spcPct val="50000"/>
              </a:spcBef>
            </a:pPr>
            <a:r>
              <a:rPr lang="en-US" altLang="en-US" sz="3200" i="1"/>
              <a:t>What</a:t>
            </a:r>
            <a:r>
              <a:rPr lang="ja-JP" altLang="en-US" sz="3200" i="1">
                <a:latin typeface="Arial" charset="0"/>
              </a:rPr>
              <a:t>’</a:t>
            </a:r>
            <a:r>
              <a:rPr lang="en-US" altLang="ja-JP" sz="3200" i="1"/>
              <a:t>s left over in the above is for curriculum development!</a:t>
            </a:r>
            <a:r>
              <a:rPr lang="en-US" altLang="ja-JP" sz="3200"/>
              <a:t> </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3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2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718469" y="345574"/>
            <a:ext cx="8029575" cy="1260475"/>
          </a:xfrm>
        </p:spPr>
        <p:txBody>
          <a:bodyPr/>
          <a:lstStyle/>
          <a:p>
            <a:pPr>
              <a:defRPr/>
            </a:pPr>
            <a:r>
              <a:rPr lang="en-US" sz="3400" b="1" dirty="0">
                <a:latin typeface="Arial" charset="0"/>
              </a:rPr>
              <a:t>The CPAR Approach to Quantitative Curriculum Development across Disciplines</a:t>
            </a:r>
          </a:p>
        </p:txBody>
      </p:sp>
      <p:sp>
        <p:nvSpPr>
          <p:cNvPr id="122883" name="Rectangle 3"/>
          <p:cNvSpPr>
            <a:spLocks noGrp="1" noChangeArrowheads="1"/>
          </p:cNvSpPr>
          <p:nvPr>
            <p:ph type="body" idx="1"/>
          </p:nvPr>
        </p:nvSpPr>
        <p:spPr>
          <a:xfrm>
            <a:off x="736934" y="2105025"/>
            <a:ext cx="8029575" cy="4310062"/>
          </a:xfrm>
        </p:spPr>
        <p:txBody>
          <a:bodyPr/>
          <a:lstStyle/>
          <a:p>
            <a:pPr>
              <a:lnSpc>
                <a:spcPct val="90000"/>
              </a:lnSpc>
              <a:defRPr/>
            </a:pPr>
            <a:endParaRPr lang="en-US" sz="2600" dirty="0">
              <a:latin typeface="Arial" charset="0"/>
            </a:endParaRPr>
          </a:p>
          <a:p>
            <a:pPr>
              <a:lnSpc>
                <a:spcPct val="90000"/>
              </a:lnSpc>
              <a:buFontTx/>
              <a:buNone/>
              <a:defRPr/>
            </a:pPr>
            <a:r>
              <a:rPr lang="en-US" sz="2600" b="1" dirty="0">
                <a:latin typeface="Arial" charset="0"/>
              </a:rPr>
              <a:t>The process I have used to enhance quantitative components of the undergraduate life sciences curriculum is: </a:t>
            </a:r>
          </a:p>
          <a:p>
            <a:pPr>
              <a:lnSpc>
                <a:spcPct val="90000"/>
              </a:lnSpc>
              <a:buFontTx/>
              <a:buNone/>
              <a:defRPr/>
            </a:pPr>
            <a:r>
              <a:rPr lang="en-US" sz="2600" b="1" dirty="0">
                <a:latin typeface="Arial" charset="0"/>
              </a:rPr>
              <a:t>              </a:t>
            </a:r>
            <a:r>
              <a:rPr lang="en-US" b="1" dirty="0">
                <a:solidFill>
                  <a:srgbClr val="0000FF"/>
                </a:solidFill>
                <a:latin typeface="Arial" charset="0"/>
              </a:rPr>
              <a:t>C</a:t>
            </a:r>
            <a:r>
              <a:rPr lang="en-US" dirty="0">
                <a:solidFill>
                  <a:srgbClr val="FF6600"/>
                </a:solidFill>
                <a:latin typeface="Arial" charset="0"/>
              </a:rPr>
              <a:t>onstraints</a:t>
            </a:r>
            <a:r>
              <a:rPr lang="en-US" b="1" dirty="0">
                <a:solidFill>
                  <a:srgbClr val="0000FF"/>
                </a:solidFill>
                <a:latin typeface="Arial" charset="0"/>
              </a:rPr>
              <a:t> </a:t>
            </a:r>
          </a:p>
          <a:p>
            <a:pPr>
              <a:lnSpc>
                <a:spcPct val="90000"/>
              </a:lnSpc>
              <a:buFontTx/>
              <a:buNone/>
              <a:defRPr/>
            </a:pPr>
            <a:r>
              <a:rPr lang="en-US" b="1" dirty="0">
                <a:solidFill>
                  <a:srgbClr val="0000FF"/>
                </a:solidFill>
                <a:latin typeface="Arial" charset="0"/>
              </a:rPr>
              <a:t>           P</a:t>
            </a:r>
            <a:r>
              <a:rPr lang="en-US" dirty="0">
                <a:solidFill>
                  <a:srgbClr val="FF6600"/>
                </a:solidFill>
                <a:latin typeface="Arial" charset="0"/>
              </a:rPr>
              <a:t>rioritize</a:t>
            </a:r>
            <a:endParaRPr lang="en-US" b="1" dirty="0">
              <a:solidFill>
                <a:srgbClr val="0000FF"/>
              </a:solidFill>
              <a:latin typeface="Arial" charset="0"/>
            </a:endParaRPr>
          </a:p>
          <a:p>
            <a:pPr>
              <a:lnSpc>
                <a:spcPct val="90000"/>
              </a:lnSpc>
              <a:buFontTx/>
              <a:buNone/>
              <a:defRPr/>
            </a:pPr>
            <a:r>
              <a:rPr lang="en-US" b="1" dirty="0">
                <a:solidFill>
                  <a:srgbClr val="0000FF"/>
                </a:solidFill>
                <a:latin typeface="Arial" charset="0"/>
              </a:rPr>
              <a:t>           A</a:t>
            </a:r>
            <a:r>
              <a:rPr lang="en-US" dirty="0">
                <a:solidFill>
                  <a:srgbClr val="FF6600"/>
                </a:solidFill>
                <a:latin typeface="Arial" charset="0"/>
              </a:rPr>
              <a:t>id</a:t>
            </a:r>
            <a:r>
              <a:rPr lang="en-US" b="1" dirty="0">
                <a:solidFill>
                  <a:srgbClr val="0000FF"/>
                </a:solidFill>
                <a:latin typeface="Arial" charset="0"/>
              </a:rPr>
              <a:t>  </a:t>
            </a:r>
          </a:p>
          <a:p>
            <a:pPr>
              <a:lnSpc>
                <a:spcPct val="90000"/>
              </a:lnSpc>
              <a:buFontTx/>
              <a:buNone/>
              <a:defRPr/>
            </a:pPr>
            <a:r>
              <a:rPr lang="en-US" b="1" dirty="0">
                <a:solidFill>
                  <a:srgbClr val="0000FF"/>
                </a:solidFill>
                <a:latin typeface="Arial" charset="0"/>
              </a:rPr>
              <a:t>           R</a:t>
            </a:r>
            <a:r>
              <a:rPr lang="en-US" dirty="0">
                <a:solidFill>
                  <a:srgbClr val="FF6600"/>
                </a:solidFill>
                <a:latin typeface="Arial" charset="0"/>
              </a:rPr>
              <a:t>epeat</a:t>
            </a:r>
          </a:p>
          <a:p>
            <a:pPr>
              <a:lnSpc>
                <a:spcPct val="90000"/>
              </a:lnSpc>
              <a:buFontTx/>
              <a:buNone/>
              <a:defRPr/>
            </a:pPr>
            <a:r>
              <a:rPr lang="en-US" sz="2600" b="1" dirty="0">
                <a:latin typeface="Arial" charset="0"/>
              </a:rPr>
              <a:t>      </a:t>
            </a:r>
          </a:p>
        </p:txBody>
      </p:sp>
    </p:spTree>
    <p:extLst>
      <p:ext uri="{BB962C8B-B14F-4D97-AF65-F5344CB8AC3E}">
        <p14:creationId xmlns:p14="http://schemas.microsoft.com/office/powerpoint/2010/main" val="934433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Grp="1" noChangeArrowheads="1"/>
          </p:cNvSpPr>
          <p:nvPr>
            <p:ph type="title"/>
          </p:nvPr>
        </p:nvSpPr>
        <p:spPr>
          <a:xfrm>
            <a:off x="685800" y="0"/>
            <a:ext cx="8029575" cy="1260475"/>
          </a:xfrm>
        </p:spPr>
        <p:txBody>
          <a:bodyPr/>
          <a:lstStyle/>
          <a:p>
            <a:pPr>
              <a:defRPr/>
            </a:pPr>
            <a:r>
              <a:rPr lang="en-US" u="sng" dirty="0">
                <a:solidFill>
                  <a:srgbClr val="0000F2"/>
                </a:solidFill>
                <a:cs typeface="+mj-cs"/>
              </a:rPr>
              <a:t>Routes to Success</a:t>
            </a:r>
            <a:endParaRPr lang="en-US" dirty="0">
              <a:solidFill>
                <a:srgbClr val="FFFF66"/>
              </a:solidFill>
              <a:cs typeface="+mj-cs"/>
            </a:endParaRPr>
          </a:p>
        </p:txBody>
      </p:sp>
      <p:sp>
        <p:nvSpPr>
          <p:cNvPr id="1021955" name="Rectangle 3"/>
          <p:cNvSpPr>
            <a:spLocks noGrp="1" noChangeArrowheads="1"/>
          </p:cNvSpPr>
          <p:nvPr>
            <p:ph type="body" idx="1"/>
          </p:nvPr>
        </p:nvSpPr>
        <p:spPr>
          <a:xfrm>
            <a:off x="838200" y="1143000"/>
            <a:ext cx="8029575" cy="5867400"/>
          </a:xfrm>
        </p:spPr>
        <p:txBody>
          <a:bodyPr/>
          <a:lstStyle/>
          <a:p>
            <a:pPr>
              <a:lnSpc>
                <a:spcPct val="90000"/>
              </a:lnSpc>
            </a:pPr>
            <a:r>
              <a:rPr lang="en-US" altLang="en-US" sz="3000"/>
              <a:t>Tie the math to data and observation.</a:t>
            </a:r>
          </a:p>
          <a:p>
            <a:pPr>
              <a:lnSpc>
                <a:spcPct val="90000"/>
              </a:lnSpc>
            </a:pPr>
            <a:r>
              <a:rPr lang="en-US" altLang="en-US" sz="3000"/>
              <a:t>Put the math in a new context (not just a repeat of high school), such as biology.</a:t>
            </a:r>
          </a:p>
          <a:p>
            <a:pPr>
              <a:lnSpc>
                <a:spcPct val="90000"/>
              </a:lnSpc>
            </a:pPr>
            <a:r>
              <a:rPr lang="en-US" altLang="en-US" sz="3000"/>
              <a:t>Provide models of approaches that work from different institutions and celebrate the differences. </a:t>
            </a:r>
          </a:p>
          <a:p>
            <a:pPr>
              <a:lnSpc>
                <a:spcPct val="90000"/>
              </a:lnSpc>
            </a:pPr>
            <a:r>
              <a:rPr lang="en-US" altLang="en-US" sz="3000"/>
              <a:t>Encourage a whole curriculum view rather than a “course” view.</a:t>
            </a:r>
          </a:p>
          <a:p>
            <a:pPr>
              <a:lnSpc>
                <a:spcPct val="90000"/>
              </a:lnSpc>
            </a:pPr>
            <a:r>
              <a:rPr lang="en-US" altLang="en-US" sz="3000"/>
              <a:t>Adopt multi-cultural mentoring for instructors</a:t>
            </a:r>
          </a:p>
          <a:p>
            <a:pPr>
              <a:lnSpc>
                <a:spcPct val="90000"/>
              </a:lnSpc>
            </a:pPr>
            <a:r>
              <a:rPr lang="en-US" altLang="en-US" sz="3000"/>
              <a:t>Support quantitative learning centers – similar to writing centers  </a:t>
            </a:r>
          </a:p>
        </p:txBody>
      </p:sp>
      <p:pic>
        <p:nvPicPr>
          <p:cNvPr id="50180"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descr="ut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48475"/>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19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19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19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195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195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19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95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a:extLst>
              <a:ext uri="{FF2B5EF4-FFF2-40B4-BE49-F238E27FC236}">
                <a16:creationId xmlns:a16="http://schemas.microsoft.com/office/drawing/2014/main" id="{04C39537-CFE5-3740-B4A7-4A3751A59F4D}"/>
              </a:ext>
            </a:extLst>
          </p:cNvPr>
          <p:cNvSpPr>
            <a:spLocks noGrp="1" noChangeArrowheads="1"/>
          </p:cNvSpPr>
          <p:nvPr>
            <p:ph type="title"/>
          </p:nvPr>
        </p:nvSpPr>
        <p:spPr>
          <a:xfrm>
            <a:off x="837972" y="354007"/>
            <a:ext cx="7531903" cy="865849"/>
          </a:xfrm>
        </p:spPr>
        <p:txBody>
          <a:bodyPr/>
          <a:lstStyle/>
          <a:p>
            <a:pPr>
              <a:defRPr/>
            </a:pPr>
            <a:r>
              <a:rPr lang="en-US" b="1" dirty="0">
                <a:solidFill>
                  <a:srgbClr val="0000F3"/>
                </a:solidFill>
                <a:cs typeface="+mj-cs"/>
              </a:rPr>
              <a:t>Big Challenge in Education</a:t>
            </a:r>
            <a:endParaRPr lang="en-US" b="1" dirty="0">
              <a:solidFill>
                <a:srgbClr val="FFFF66"/>
              </a:solidFill>
              <a:cs typeface="+mj-cs"/>
            </a:endParaRPr>
          </a:p>
        </p:txBody>
      </p:sp>
      <p:sp>
        <p:nvSpPr>
          <p:cNvPr id="717827" name="Rectangle 3">
            <a:extLst>
              <a:ext uri="{FF2B5EF4-FFF2-40B4-BE49-F238E27FC236}">
                <a16:creationId xmlns:a16="http://schemas.microsoft.com/office/drawing/2014/main" id="{5DFA2A58-1535-034E-ACBC-66C7E075862F}"/>
              </a:ext>
            </a:extLst>
          </p:cNvPr>
          <p:cNvSpPr>
            <a:spLocks noGrp="1" noChangeArrowheads="1"/>
          </p:cNvSpPr>
          <p:nvPr>
            <p:ph type="body" idx="1"/>
          </p:nvPr>
        </p:nvSpPr>
        <p:spPr>
          <a:xfrm>
            <a:off x="379412" y="1167480"/>
            <a:ext cx="8490621" cy="5495190"/>
          </a:xfrm>
        </p:spPr>
        <p:txBody>
          <a:bodyPr/>
          <a:lstStyle/>
          <a:p>
            <a:pPr marL="332898" indent="-332898" defTabSz="887180">
              <a:lnSpc>
                <a:spcPct val="90000"/>
              </a:lnSpc>
            </a:pPr>
            <a:endParaRPr lang="en-US" altLang="en-US" sz="3512" dirty="0">
              <a:ea typeface="ＭＳ Ｐゴシック" panose="020B0600070205080204" pitchFamily="34" charset="-128"/>
            </a:endParaRPr>
          </a:p>
          <a:p>
            <a:pPr marL="0" indent="0" defTabSz="887180">
              <a:lnSpc>
                <a:spcPct val="90000"/>
              </a:lnSpc>
              <a:buNone/>
            </a:pPr>
            <a:r>
              <a:rPr lang="en-US" altLang="en-US" sz="5400" b="1" i="1" dirty="0">
                <a:solidFill>
                  <a:srgbClr val="660033"/>
                </a:solidFill>
                <a:ea typeface="ＭＳ Ｐゴシック" panose="020B0600070205080204" pitchFamily="34" charset="-128"/>
              </a:rPr>
              <a:t>There’s Too Much to Know:</a:t>
            </a:r>
          </a:p>
          <a:p>
            <a:pPr marL="0" indent="0" defTabSz="887180">
              <a:lnSpc>
                <a:spcPct val="90000"/>
              </a:lnSpc>
              <a:buNone/>
            </a:pPr>
            <a:endParaRPr lang="en-US" altLang="en-US" sz="3512" dirty="0">
              <a:ea typeface="ＭＳ Ｐゴシック" panose="020B0600070205080204" pitchFamily="34" charset="-128"/>
            </a:endParaRPr>
          </a:p>
          <a:p>
            <a:pPr marL="332898" indent="-332898" defTabSz="887180">
              <a:lnSpc>
                <a:spcPct val="90000"/>
              </a:lnSpc>
            </a:pPr>
            <a:r>
              <a:rPr lang="en-US" altLang="en-US" sz="3512" dirty="0">
                <a:ea typeface="ＭＳ Ｐゴシック" panose="020B0600070205080204" pitchFamily="34" charset="-128"/>
              </a:rPr>
              <a:t>No agreement on prioritization of knowledge</a:t>
            </a:r>
          </a:p>
          <a:p>
            <a:pPr marL="332898" indent="-332898" defTabSz="887180">
              <a:lnSpc>
                <a:spcPct val="90000"/>
              </a:lnSpc>
            </a:pPr>
            <a:r>
              <a:rPr lang="en-US" altLang="en-US" sz="3512" dirty="0">
                <a:ea typeface="ＭＳ Ｐゴシック" panose="020B0600070205080204" pitchFamily="34" charset="-128"/>
              </a:rPr>
              <a:t>How to account for diversity of background/experience of learners</a:t>
            </a:r>
          </a:p>
          <a:p>
            <a:pPr marL="332898" indent="-332898" defTabSz="887180">
              <a:lnSpc>
                <a:spcPct val="90000"/>
              </a:lnSpc>
            </a:pPr>
            <a:r>
              <a:rPr lang="en-US" altLang="en-US" sz="3512" dirty="0">
                <a:latin typeface="Times" pitchFamily="2" charset="0"/>
                <a:ea typeface="ＭＳ Ｐゴシック" panose="020B0600070205080204" pitchFamily="34" charset="-128"/>
              </a:rPr>
              <a:t>How to utilize different learning modalities</a:t>
            </a:r>
          </a:p>
          <a:p>
            <a:pPr marL="332898" indent="-332898" defTabSz="887180">
              <a:lnSpc>
                <a:spcPct val="90000"/>
              </a:lnSpc>
            </a:pPr>
            <a:endParaRPr lang="en-US" altLang="en-US" sz="3099" dirty="0">
              <a:ea typeface="ＭＳ Ｐゴシック" panose="020B0600070205080204" pitchFamily="34" charset="-128"/>
            </a:endParaRPr>
          </a:p>
        </p:txBody>
      </p:sp>
      <p:pic>
        <p:nvPicPr>
          <p:cNvPr id="47108" name="Picture 4" descr="utlogo">
            <a:extLst>
              <a:ext uri="{FF2B5EF4-FFF2-40B4-BE49-F238E27FC236}">
                <a16:creationId xmlns:a16="http://schemas.microsoft.com/office/drawing/2014/main" id="{3A8704FB-836A-214D-AF18-315E83F82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4215" y="6670869"/>
            <a:ext cx="1308613" cy="66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15" descr="NIMBioSlogoshadowc">
            <a:extLst>
              <a:ext uri="{FF2B5EF4-FFF2-40B4-BE49-F238E27FC236}">
                <a16:creationId xmlns:a16="http://schemas.microsoft.com/office/drawing/2014/main" id="{701E1345-1EEF-9C4C-800A-0B13C7ECE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664309"/>
            <a:ext cx="2633624" cy="65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645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p:cNvSpPr>
            <a:spLocks noGrp="1" noChangeArrowheads="1"/>
          </p:cNvSpPr>
          <p:nvPr>
            <p:ph type="title"/>
          </p:nvPr>
        </p:nvSpPr>
        <p:spPr>
          <a:xfrm>
            <a:off x="608013" y="657225"/>
            <a:ext cx="8358187" cy="1260475"/>
          </a:xfrm>
        </p:spPr>
        <p:txBody>
          <a:bodyPr/>
          <a:lstStyle/>
          <a:p>
            <a:pPr>
              <a:defRPr/>
            </a:pPr>
            <a:r>
              <a:rPr lang="en-US" sz="3800" b="1" dirty="0">
                <a:latin typeface="Arial" charset="0"/>
              </a:rPr>
              <a:t>Can an emphasis on quantitative concepts in biology courses enhance quantitative  comprehension? </a:t>
            </a:r>
            <a:endParaRPr lang="en-US" b="1" dirty="0">
              <a:latin typeface="Arial" charset="0"/>
              <a:cs typeface="Times New Roman" charset="0"/>
            </a:endParaRPr>
          </a:p>
        </p:txBody>
      </p:sp>
      <p:sp>
        <p:nvSpPr>
          <p:cNvPr id="77827" name="Rectangle 1027"/>
          <p:cNvSpPr>
            <a:spLocks noGrp="1" noChangeArrowheads="1"/>
          </p:cNvSpPr>
          <p:nvPr>
            <p:ph type="body" idx="1"/>
          </p:nvPr>
        </p:nvSpPr>
        <p:spPr>
          <a:xfrm>
            <a:off x="684213" y="2867025"/>
            <a:ext cx="8027987" cy="5292725"/>
          </a:xfrm>
        </p:spPr>
        <p:txBody>
          <a:bodyPr/>
          <a:lstStyle/>
          <a:p>
            <a:pPr>
              <a:lnSpc>
                <a:spcPct val="90000"/>
              </a:lnSpc>
              <a:buFontTx/>
              <a:buNone/>
              <a:defRPr/>
            </a:pPr>
            <a:r>
              <a:rPr lang="en-US" sz="2800" dirty="0">
                <a:latin typeface="Arial" charset="0"/>
                <a:cs typeface="Times New Roman" charset="0"/>
              </a:rPr>
              <a:t>Modules developed for entry level biology topics in a general biology course sequence were used occasionally in a large lecture class taught by one instructor, and not used in another large lecture class.</a:t>
            </a:r>
          </a:p>
          <a:p>
            <a:pPr>
              <a:lnSpc>
                <a:spcPct val="90000"/>
              </a:lnSpc>
              <a:buFontTx/>
              <a:buNone/>
              <a:defRPr/>
            </a:pPr>
            <a:r>
              <a:rPr lang="en-US" sz="2800" dirty="0">
                <a:latin typeface="Arial" charset="0"/>
                <a:cs typeface="Times New Roman" charset="0"/>
              </a:rPr>
              <a:t>Pre- and post-course assessment of quantitative comprehension was done using a multiple choice competency exam in both classes.</a:t>
            </a:r>
          </a:p>
          <a:p>
            <a:pPr>
              <a:lnSpc>
                <a:spcPct val="90000"/>
              </a:lnSpc>
              <a:buFontTx/>
              <a:buNone/>
              <a:defRPr/>
            </a:pPr>
            <a:r>
              <a:rPr lang="en-US" sz="2800" dirty="0">
                <a:latin typeface="Arial" charset="0"/>
                <a:cs typeface="Times New Roman" charset="0"/>
              </a:rPr>
              <a:t>See modules at http://</a:t>
            </a:r>
            <a:r>
              <a:rPr lang="en-US" sz="2800" dirty="0" err="1">
                <a:latin typeface="Arial" charset="0"/>
                <a:cs typeface="Times New Roman" charset="0"/>
              </a:rPr>
              <a:t>lgross.utk.edu</a:t>
            </a:r>
            <a:r>
              <a:rPr lang="en-US" sz="2800" dirty="0">
                <a:latin typeface="Arial" charset="0"/>
                <a:cs typeface="Times New Roman" charset="0"/>
              </a:rPr>
              <a:t>/</a:t>
            </a:r>
            <a:r>
              <a:rPr lang="en-US" sz="2800" dirty="0" err="1">
                <a:latin typeface="Arial" charset="0"/>
                <a:cs typeface="Times New Roman" charset="0"/>
              </a:rPr>
              <a:t>bioed</a:t>
            </a:r>
            <a:r>
              <a:rPr lang="en-US" sz="2800" dirty="0">
                <a:latin typeface="Arial" charset="0"/>
                <a:cs typeface="Times New Roman" charset="0"/>
              </a:rPr>
              <a:t>/</a:t>
            </a:r>
            <a:endParaRPr lang="en-US" sz="2800" dirty="0">
              <a:latin typeface="Arial" charset="0"/>
            </a:endParaRPr>
          </a:p>
        </p:txBody>
      </p:sp>
      <p:pic>
        <p:nvPicPr>
          <p:cNvPr id="148484"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1963" y="6854825"/>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8667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1" name="Picture 8" descr="fig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8651875"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081" name="Rectangle 9"/>
          <p:cNvSpPr>
            <a:spLocks noChangeArrowheads="1"/>
          </p:cNvSpPr>
          <p:nvPr/>
        </p:nvSpPr>
        <p:spPr bwMode="auto">
          <a:xfrm>
            <a:off x="1143000" y="5486400"/>
            <a:ext cx="7162800" cy="1006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a:solidFill>
                  <a:schemeClr val="tx2"/>
                </a:solidFill>
                <a:ea typeface="ＭＳ Ｐゴシック" charset="0"/>
                <a:cs typeface="Courier New" charset="0"/>
              </a:rPr>
              <a:t>Pre- and post-testing were done in Gen Bio sections taught by collaborators on project, emphasizing quantitative skills (score is number of correct answers).</a:t>
            </a:r>
          </a:p>
        </p:txBody>
      </p:sp>
      <p:sp>
        <p:nvSpPr>
          <p:cNvPr id="150533" name="TextBox 1"/>
          <p:cNvSpPr txBox="1">
            <a:spLocks noChangeArrowheads="1"/>
          </p:cNvSpPr>
          <p:nvPr/>
        </p:nvSpPr>
        <p:spPr bwMode="auto">
          <a:xfrm>
            <a:off x="1293813" y="6600825"/>
            <a:ext cx="556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x-none" sz="2800"/>
              <a:t>Normalized gain is g = .77</a:t>
            </a:r>
          </a:p>
        </p:txBody>
      </p:sp>
    </p:spTree>
    <p:extLst>
      <p:ext uri="{BB962C8B-B14F-4D97-AF65-F5344CB8AC3E}">
        <p14:creationId xmlns:p14="http://schemas.microsoft.com/office/powerpoint/2010/main" val="616893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123" name="Rectangle 3"/>
          <p:cNvSpPr>
            <a:spLocks noChangeArrowheads="1"/>
          </p:cNvSpPr>
          <p:nvPr/>
        </p:nvSpPr>
        <p:spPr bwMode="auto">
          <a:xfrm>
            <a:off x="1295400" y="5715000"/>
            <a:ext cx="7162800" cy="1006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a:solidFill>
                  <a:schemeClr val="tx2"/>
                </a:solidFill>
                <a:ea typeface="ＭＳ Ｐゴシック" charset="0"/>
                <a:cs typeface="Courier New" charset="0"/>
              </a:rPr>
              <a:t>Pre- and post-testing done in Gen Bio sections taught by faculty in a standard manner, not emphasizing quantitative skills, as a control (score is number of correct answers).</a:t>
            </a:r>
          </a:p>
        </p:txBody>
      </p:sp>
      <p:pic>
        <p:nvPicPr>
          <p:cNvPr id="152580" name="Picture 4" descr="fig1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8600"/>
            <a:ext cx="8675688"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1" name="TextBox 4"/>
          <p:cNvSpPr txBox="1">
            <a:spLocks noChangeArrowheads="1"/>
          </p:cNvSpPr>
          <p:nvPr/>
        </p:nvSpPr>
        <p:spPr bwMode="auto">
          <a:xfrm>
            <a:off x="1293813" y="6753225"/>
            <a:ext cx="556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x-none" sz="2800"/>
              <a:t>Normalized gain is g = -.225 !</a:t>
            </a:r>
          </a:p>
        </p:txBody>
      </p:sp>
    </p:spTree>
    <p:extLst>
      <p:ext uri="{BB962C8B-B14F-4D97-AF65-F5344CB8AC3E}">
        <p14:creationId xmlns:p14="http://schemas.microsoft.com/office/powerpoint/2010/main" val="386756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577056" y="797696"/>
            <a:ext cx="8029575" cy="1260475"/>
          </a:xfrm>
        </p:spPr>
        <p:txBody>
          <a:bodyPr/>
          <a:lstStyle/>
          <a:p>
            <a:pPr>
              <a:defRPr/>
            </a:pPr>
            <a:r>
              <a:rPr lang="en-US" sz="3600" b="1" dirty="0" err="1">
                <a:solidFill>
                  <a:srgbClr val="0000F3"/>
                </a:solidFill>
              </a:rPr>
              <a:t>Biocalculus</a:t>
            </a:r>
            <a:r>
              <a:rPr lang="en-US" sz="3600" b="1" dirty="0">
                <a:solidFill>
                  <a:srgbClr val="0000F3"/>
                </a:solidFill>
              </a:rPr>
              <a:t> Assessment (BCA): Assessing Impacts on Student Learning in Calculus from Inclusion of Biological Examples</a:t>
            </a:r>
            <a:endParaRPr lang="en-US" sz="3600" b="1" dirty="0">
              <a:solidFill>
                <a:srgbClr val="FFFF66"/>
              </a:solidFill>
              <a:cs typeface="+mj-cs"/>
            </a:endParaRPr>
          </a:p>
        </p:txBody>
      </p:sp>
      <p:sp>
        <p:nvSpPr>
          <p:cNvPr id="904195" name="Rectangle 3"/>
          <p:cNvSpPr>
            <a:spLocks noGrp="1" noChangeArrowheads="1"/>
          </p:cNvSpPr>
          <p:nvPr>
            <p:ph type="body" idx="1"/>
          </p:nvPr>
        </p:nvSpPr>
        <p:spPr>
          <a:xfrm>
            <a:off x="708024" y="2813050"/>
            <a:ext cx="8029575" cy="3810000"/>
          </a:xfrm>
        </p:spPr>
        <p:txBody>
          <a:bodyPr/>
          <a:lstStyle/>
          <a:p>
            <a:pPr>
              <a:lnSpc>
                <a:spcPct val="90000"/>
              </a:lnSpc>
              <a:buFontTx/>
              <a:buNone/>
            </a:pPr>
            <a:r>
              <a:rPr lang="en-US" altLang="en-US" sz="2600" dirty="0"/>
              <a:t>Missing from this literature is an interdisciplinary focus on quantitative education assessment –  we have developed a</a:t>
            </a:r>
            <a:r>
              <a:rPr lang="en-US" altLang="en-US" sz="2600" b="1" dirty="0"/>
              <a:t> </a:t>
            </a:r>
            <a:r>
              <a:rPr lang="en-US" altLang="en-US" sz="2600" b="1" dirty="0" err="1"/>
              <a:t>BioCalculus</a:t>
            </a:r>
            <a:r>
              <a:rPr lang="en-US" altLang="en-US" sz="2600" b="1" dirty="0"/>
              <a:t> Assessment</a:t>
            </a:r>
            <a:endParaRPr lang="en-US" altLang="en-US" sz="2800" b="1" dirty="0"/>
          </a:p>
        </p:txBody>
      </p:sp>
      <p:pic>
        <p:nvPicPr>
          <p:cNvPr id="52228"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0812" y="6962488"/>
            <a:ext cx="1671638" cy="4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9013" y="4467225"/>
            <a:ext cx="156051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21" descr="kmoran_130x1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8813" y="4543425"/>
            <a:ext cx="13747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xtBox 2"/>
          <p:cNvSpPr txBox="1">
            <a:spLocks noChangeArrowheads="1"/>
          </p:cNvSpPr>
          <p:nvPr/>
        </p:nvSpPr>
        <p:spPr bwMode="auto">
          <a:xfrm>
            <a:off x="912813" y="6753225"/>
            <a:ext cx="190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a:t>Pam Bishop</a:t>
            </a:r>
          </a:p>
        </p:txBody>
      </p:sp>
      <p:sp>
        <p:nvSpPr>
          <p:cNvPr id="52233" name="TextBox 9"/>
          <p:cNvSpPr txBox="1">
            <a:spLocks noChangeArrowheads="1"/>
          </p:cNvSpPr>
          <p:nvPr/>
        </p:nvSpPr>
        <p:spPr bwMode="auto">
          <a:xfrm>
            <a:off x="2873111" y="6600825"/>
            <a:ext cx="2285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dirty="0"/>
              <a:t>Kelly </a:t>
            </a:r>
            <a:r>
              <a:rPr lang="en-US" altLang="en-US" sz="2400" dirty="0" err="1"/>
              <a:t>Sturner</a:t>
            </a:r>
            <a:endParaRPr lang="en-US" altLang="en-US" sz="2400" dirty="0"/>
          </a:p>
        </p:txBody>
      </p:sp>
      <p:sp>
        <p:nvSpPr>
          <p:cNvPr id="52234" name="TextBox 10"/>
          <p:cNvSpPr txBox="1">
            <a:spLocks noChangeArrowheads="1"/>
          </p:cNvSpPr>
          <p:nvPr/>
        </p:nvSpPr>
        <p:spPr bwMode="auto">
          <a:xfrm>
            <a:off x="5027613" y="6600825"/>
            <a:ext cx="1905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dirty="0"/>
              <a:t>Suzanne </a:t>
            </a:r>
            <a:r>
              <a:rPr lang="en-US" altLang="en-US" sz="2400" dirty="0" err="1"/>
              <a:t>Lenhart</a:t>
            </a:r>
            <a:endParaRPr lang="en-US" altLang="en-US" sz="2400" dirty="0"/>
          </a:p>
        </p:txBody>
      </p:sp>
      <p:pic>
        <p:nvPicPr>
          <p:cNvPr id="52235" name="Picture 12" descr="nsf1_print.t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699250"/>
            <a:ext cx="8763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8788" y="4543425"/>
            <a:ext cx="1395330" cy="1855788"/>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8279" y="4535487"/>
            <a:ext cx="1527185" cy="2009775"/>
          </a:xfrm>
          <a:prstGeom prst="rect">
            <a:avLst/>
          </a:prstGeom>
        </p:spPr>
      </p:pic>
      <p:sp>
        <p:nvSpPr>
          <p:cNvPr id="14" name="TextBox 10"/>
          <p:cNvSpPr txBox="1">
            <a:spLocks noChangeArrowheads="1"/>
          </p:cNvSpPr>
          <p:nvPr/>
        </p:nvSpPr>
        <p:spPr bwMode="auto">
          <a:xfrm>
            <a:off x="6553953" y="6514581"/>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dirty="0"/>
              <a:t>Robin Taylor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70" name="Rectangle 2">
            <a:extLst>
              <a:ext uri="{FF2B5EF4-FFF2-40B4-BE49-F238E27FC236}">
                <a16:creationId xmlns:a16="http://schemas.microsoft.com/office/drawing/2014/main" id="{E7D4C36B-8E0A-FC41-8877-19BB68D1752F}"/>
              </a:ext>
            </a:extLst>
          </p:cNvPr>
          <p:cNvSpPr>
            <a:spLocks noGrp="1" noChangeArrowheads="1"/>
          </p:cNvSpPr>
          <p:nvPr>
            <p:ph type="title" idx="4294967295"/>
          </p:nvPr>
        </p:nvSpPr>
        <p:spPr>
          <a:xfrm>
            <a:off x="671513" y="1109663"/>
            <a:ext cx="8029575" cy="1260475"/>
          </a:xfrm>
        </p:spPr>
        <p:txBody>
          <a:bodyPr/>
          <a:lstStyle/>
          <a:p>
            <a:pPr>
              <a:defRPr/>
            </a:pPr>
            <a:r>
              <a:rPr lang="en-US" sz="3200" b="1" dirty="0">
                <a:cs typeface="+mj-cs"/>
              </a:rPr>
              <a:t>Evidence for the effectiveness of learning quantitative concepts through concrete examples over abstract methods is mostly anecdotal. Very few studies investigate learning gains in mathematics arising from the use of scientific examples.</a:t>
            </a:r>
          </a:p>
        </p:txBody>
      </p:sp>
      <p:sp>
        <p:nvSpPr>
          <p:cNvPr id="36867" name="Rectangle 3">
            <a:extLst>
              <a:ext uri="{FF2B5EF4-FFF2-40B4-BE49-F238E27FC236}">
                <a16:creationId xmlns:a16="http://schemas.microsoft.com/office/drawing/2014/main" id="{C1EE794E-455A-5D4D-BFD0-866139E4CFAE}"/>
              </a:ext>
            </a:extLst>
          </p:cNvPr>
          <p:cNvSpPr>
            <a:spLocks noGrp="1" noChangeArrowheads="1"/>
          </p:cNvSpPr>
          <p:nvPr>
            <p:ph type="body" idx="4294967295"/>
          </p:nvPr>
        </p:nvSpPr>
        <p:spPr>
          <a:xfrm>
            <a:off x="547688" y="3411538"/>
            <a:ext cx="8153400" cy="2362200"/>
          </a:xfrm>
        </p:spPr>
        <p:txBody>
          <a:bodyPr/>
          <a:lstStyle/>
          <a:p>
            <a:pPr marL="342900" indent="-342900" defTabSz="914400">
              <a:lnSpc>
                <a:spcPct val="90000"/>
              </a:lnSpc>
              <a:buFontTx/>
              <a:buNone/>
            </a:pPr>
            <a:r>
              <a:rPr lang="en-US" altLang="en-US" sz="3200" b="1" i="1">
                <a:ea typeface="MS Mincho" panose="02020609040205080304" pitchFamily="49" charset="-128"/>
              </a:rPr>
              <a:t>   A first step towards evaluating the potential impact of biological examples on mathematics comprehension is to develop a robust assessment instrument designed for college-level math concepts. </a:t>
            </a:r>
          </a:p>
        </p:txBody>
      </p:sp>
      <p:pic>
        <p:nvPicPr>
          <p:cNvPr id="36868" name="Picture 15" descr="NIMBioSlogoshadowc">
            <a:extLst>
              <a:ext uri="{FF2B5EF4-FFF2-40B4-BE49-F238E27FC236}">
                <a16:creationId xmlns:a16="http://schemas.microsoft.com/office/drawing/2014/main" id="{17DD78FF-04D4-D644-AF99-60F2A02488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956425"/>
            <a:ext cx="21955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1">
            <a:extLst>
              <a:ext uri="{FF2B5EF4-FFF2-40B4-BE49-F238E27FC236}">
                <a16:creationId xmlns:a16="http://schemas.microsoft.com/office/drawing/2014/main" id="{70B817EF-8436-5C4C-AA89-753D7578EC28}"/>
              </a:ext>
            </a:extLst>
          </p:cNvPr>
          <p:cNvSpPr txBox="1">
            <a:spLocks noChangeArrowheads="1"/>
          </p:cNvSpPr>
          <p:nvPr/>
        </p:nvSpPr>
        <p:spPr bwMode="auto">
          <a:xfrm>
            <a:off x="1476375" y="5632450"/>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accent2"/>
                </a:solidFill>
              </a:rPr>
              <a:t>BioCalculus Assessment  (BCA)</a:t>
            </a:r>
          </a:p>
        </p:txBody>
      </p:sp>
      <p:pic>
        <p:nvPicPr>
          <p:cNvPr id="36870" name="Picture 14">
            <a:extLst>
              <a:ext uri="{FF2B5EF4-FFF2-40B4-BE49-F238E27FC236}">
                <a16:creationId xmlns:a16="http://schemas.microsoft.com/office/drawing/2014/main" id="{09D33CCA-9586-6646-B634-855790D658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1900" y="7073900"/>
            <a:ext cx="17335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5" descr="NIMBioSlogoshadowc">
            <a:extLst>
              <a:ext uri="{FF2B5EF4-FFF2-40B4-BE49-F238E27FC236}">
                <a16:creationId xmlns:a16="http://schemas.microsoft.com/office/drawing/2014/main" id="{B6E95026-8134-4F43-BBBB-0E3B7986B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956425"/>
            <a:ext cx="21955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1">
            <a:extLst>
              <a:ext uri="{FF2B5EF4-FFF2-40B4-BE49-F238E27FC236}">
                <a16:creationId xmlns:a16="http://schemas.microsoft.com/office/drawing/2014/main" id="{3F65775D-5AA4-894C-8253-FB7375868A69}"/>
              </a:ext>
            </a:extLst>
          </p:cNvPr>
          <p:cNvSpPr txBox="1">
            <a:spLocks noChangeArrowheads="1"/>
          </p:cNvSpPr>
          <p:nvPr/>
        </p:nvSpPr>
        <p:spPr bwMode="auto">
          <a:xfrm>
            <a:off x="379413" y="200025"/>
            <a:ext cx="8686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chemeClr val="accent2"/>
                </a:solidFill>
              </a:rPr>
              <a:t>Why BioCalculus and not Quantitative Biology?</a:t>
            </a:r>
          </a:p>
        </p:txBody>
      </p:sp>
      <p:pic>
        <p:nvPicPr>
          <p:cNvPr id="38916" name="Picture 14">
            <a:extLst>
              <a:ext uri="{FF2B5EF4-FFF2-40B4-BE49-F238E27FC236}">
                <a16:creationId xmlns:a16="http://schemas.microsoft.com/office/drawing/2014/main" id="{53FEBE97-B0BA-6D44-8529-3D9C473B08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1900" y="7073900"/>
            <a:ext cx="17335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2">
            <a:extLst>
              <a:ext uri="{FF2B5EF4-FFF2-40B4-BE49-F238E27FC236}">
                <a16:creationId xmlns:a16="http://schemas.microsoft.com/office/drawing/2014/main" id="{EB7AD394-B4A3-964A-8CC5-B9F2E94C2BCE}"/>
              </a:ext>
            </a:extLst>
          </p:cNvPr>
          <p:cNvSpPr txBox="1">
            <a:spLocks noChangeArrowheads="1"/>
          </p:cNvSpPr>
          <p:nvPr/>
        </p:nvSpPr>
        <p:spPr bwMode="auto">
          <a:xfrm>
            <a:off x="379413" y="1644650"/>
            <a:ext cx="830897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sz="4000" b="1">
                <a:solidFill>
                  <a:schemeClr val="tx1"/>
                </a:solidFill>
                <a:latin typeface="Times New Roman" panose="02020603050405020304" pitchFamily="18" charset="0"/>
                <a:ea typeface="ＭＳ Ｐゴシック" panose="020B0600070205080204" pitchFamily="34" charset="-128"/>
              </a:defRPr>
            </a:lvl1pPr>
            <a:lvl2pPr>
              <a:defRPr sz="4000" b="1">
                <a:solidFill>
                  <a:schemeClr val="tx1"/>
                </a:solidFill>
                <a:latin typeface="Times New Roman" panose="02020603050405020304" pitchFamily="18" charset="0"/>
                <a:ea typeface="ＭＳ Ｐゴシック" panose="020B0600070205080204" pitchFamily="34" charset="-128"/>
              </a:defRPr>
            </a:lvl2pPr>
            <a:lvl3pPr>
              <a:defRPr sz="4000" b="1">
                <a:solidFill>
                  <a:schemeClr val="tx1"/>
                </a:solidFill>
                <a:latin typeface="Times New Roman" panose="02020603050405020304" pitchFamily="18" charset="0"/>
                <a:ea typeface="ＭＳ Ｐゴシック" panose="020B0600070205080204" pitchFamily="34" charset="-128"/>
              </a:defRPr>
            </a:lvl3pPr>
            <a:lvl4pPr>
              <a:defRPr sz="4000" b="1">
                <a:solidFill>
                  <a:schemeClr val="tx1"/>
                </a:solidFill>
                <a:latin typeface="Times New Roman" panose="02020603050405020304" pitchFamily="18" charset="0"/>
                <a:ea typeface="ＭＳ Ｐゴシック" panose="020B0600070205080204" pitchFamily="34" charset="-128"/>
              </a:defRPr>
            </a:lvl4pPr>
            <a:lvl5pPr>
              <a:defRPr sz="4000" b="1">
                <a:solidFill>
                  <a:schemeClr val="tx1"/>
                </a:solidFill>
                <a:latin typeface="Times New Roman" panose="02020603050405020304" pitchFamily="18" charset="0"/>
                <a:ea typeface="ＭＳ Ｐゴシック" panose="020B0600070205080204" pitchFamily="34" charset="-128"/>
              </a:defRPr>
            </a:lvl5pPr>
            <a:lvl6pPr marL="2284413" indent="1588"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6pPr>
            <a:lvl7pPr marL="2741613" indent="1588"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7pPr>
            <a:lvl8pPr marL="3198813" indent="1588"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8pPr>
            <a:lvl9pPr marL="3656013" indent="1588"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9pPr>
          </a:lstStyle>
          <a:p>
            <a:pPr>
              <a:buFont typeface="Arial" panose="020B0604020202020204" pitchFamily="34" charset="0"/>
              <a:buChar char="•"/>
            </a:pPr>
            <a:r>
              <a:rPr lang="en-US" altLang="en-US" sz="2400" b="0" i="1"/>
              <a:t>There are many biology curricula which require calculus.</a:t>
            </a:r>
          </a:p>
          <a:p>
            <a:pPr>
              <a:buFont typeface="Arial" panose="020B0604020202020204" pitchFamily="34" charset="0"/>
              <a:buChar char="•"/>
            </a:pPr>
            <a:r>
              <a:rPr lang="en-US" altLang="en-US" sz="2400" b="0" i="1"/>
              <a:t>There are many texts covering calculus that emphasize biological applications.</a:t>
            </a:r>
          </a:p>
          <a:p>
            <a:pPr>
              <a:buFont typeface="Arial" panose="020B0604020202020204" pitchFamily="34" charset="0"/>
              <a:buChar char="•"/>
            </a:pPr>
            <a:r>
              <a:rPr lang="en-US" altLang="en-US" sz="2400" b="0" i="1"/>
              <a:t>Since biology curricula at many institutions allow students to take a standard non-biology-based calculus course, there is the opportunity to compare impacts of different modes of content</a:t>
            </a:r>
          </a:p>
          <a:p>
            <a:pPr>
              <a:buFont typeface="Arial" panose="020B0604020202020204" pitchFamily="34" charset="0"/>
              <a:buChar char="•"/>
            </a:pPr>
            <a:r>
              <a:rPr lang="en-US" altLang="en-US" sz="2400" b="0" i="1"/>
              <a:t>Quantitative biology concepts would broadly cover discrete and continuous math, probability, statistics, data science, linear algebra, computing, etc. and assessing student learning across all of these topics is challenging</a:t>
            </a:r>
            <a:br>
              <a:rPr lang="en-US" altLang="en-US" sz="2400" b="0" i="1"/>
            </a:br>
            <a:br>
              <a:rPr lang="en-US" altLang="en-US" sz="2400" i="1"/>
            </a:br>
            <a:endParaRPr lang="en-US" altLang="en-US" sz="2400" i="1"/>
          </a:p>
          <a:p>
            <a:pPr>
              <a:buFont typeface="Arial" panose="020B0604020202020204" pitchFamily="34" charset="0"/>
              <a:buChar char="•"/>
            </a:pPr>
            <a:endParaRPr lang="en-US" altLang="en-US" sz="2400"/>
          </a:p>
        </p:txBody>
      </p:sp>
      <p:sp>
        <p:nvSpPr>
          <p:cNvPr id="4" name="TextBox 3">
            <a:extLst>
              <a:ext uri="{FF2B5EF4-FFF2-40B4-BE49-F238E27FC236}">
                <a16:creationId xmlns:a16="http://schemas.microsoft.com/office/drawing/2014/main" id="{3C098BFA-F4D0-064D-BAEE-1D2516036BB5}"/>
              </a:ext>
            </a:extLst>
          </p:cNvPr>
          <p:cNvSpPr txBox="1">
            <a:spLocks noChangeArrowheads="1"/>
          </p:cNvSpPr>
          <p:nvPr/>
        </p:nvSpPr>
        <p:spPr bwMode="auto">
          <a:xfrm>
            <a:off x="752475" y="5956300"/>
            <a:ext cx="80803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a:t>Thus, we did not attempt to produce an overall quantitative biology concept inventory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a:extLst>
              <a:ext uri="{FF2B5EF4-FFF2-40B4-BE49-F238E27FC236}">
                <a16:creationId xmlns:a16="http://schemas.microsoft.com/office/drawing/2014/main" id="{50917621-F113-1E4E-8449-C026B990FC35}"/>
              </a:ext>
            </a:extLst>
          </p:cNvPr>
          <p:cNvSpPr>
            <a:spLocks noGrp="1" noChangeArrowheads="1"/>
          </p:cNvSpPr>
          <p:nvPr>
            <p:ph type="title"/>
          </p:nvPr>
        </p:nvSpPr>
        <p:spPr>
          <a:xfrm>
            <a:off x="708025" y="-128588"/>
            <a:ext cx="8029575" cy="1260476"/>
          </a:xfrm>
        </p:spPr>
        <p:txBody>
          <a:bodyPr/>
          <a:lstStyle/>
          <a:p>
            <a:pPr>
              <a:defRPr/>
            </a:pPr>
            <a:r>
              <a:rPr lang="en-US" sz="3600" b="1" dirty="0" err="1">
                <a:solidFill>
                  <a:srgbClr val="0000F3"/>
                </a:solidFill>
                <a:cs typeface="+mj-cs"/>
              </a:rPr>
              <a:t>BioCalculus</a:t>
            </a:r>
            <a:r>
              <a:rPr lang="en-US" sz="3600" b="1" dirty="0">
                <a:solidFill>
                  <a:srgbClr val="0000F3"/>
                </a:solidFill>
                <a:cs typeface="+mj-cs"/>
              </a:rPr>
              <a:t> Assessment (BCA)</a:t>
            </a:r>
            <a:endParaRPr lang="en-US" sz="3600" b="1" dirty="0">
              <a:solidFill>
                <a:srgbClr val="FFFF66"/>
              </a:solidFill>
              <a:cs typeface="+mj-cs"/>
            </a:endParaRPr>
          </a:p>
        </p:txBody>
      </p:sp>
      <p:sp>
        <p:nvSpPr>
          <p:cNvPr id="43011" name="Rectangle 3">
            <a:extLst>
              <a:ext uri="{FF2B5EF4-FFF2-40B4-BE49-F238E27FC236}">
                <a16:creationId xmlns:a16="http://schemas.microsoft.com/office/drawing/2014/main" id="{57B53374-9844-BB4E-8A83-207EC678A9B7}"/>
              </a:ext>
            </a:extLst>
          </p:cNvPr>
          <p:cNvSpPr>
            <a:spLocks noGrp="1" noChangeArrowheads="1"/>
          </p:cNvSpPr>
          <p:nvPr>
            <p:ph type="body" idx="1"/>
          </p:nvPr>
        </p:nvSpPr>
        <p:spPr>
          <a:xfrm>
            <a:off x="687388" y="1127125"/>
            <a:ext cx="8382000" cy="5105400"/>
          </a:xfrm>
        </p:spPr>
        <p:txBody>
          <a:bodyPr/>
          <a:lstStyle/>
          <a:p>
            <a:pPr>
              <a:lnSpc>
                <a:spcPct val="90000"/>
              </a:lnSpc>
              <a:buFontTx/>
              <a:buNone/>
            </a:pPr>
            <a:r>
              <a:rPr lang="en-US" altLang="en-US" sz="2600"/>
              <a:t>Objective: Provide an instrument that can be used to assess a biology student’s comprehension of calculus concepts embedded in biology examples and </a:t>
            </a:r>
            <a:r>
              <a:rPr lang="en-US" altLang="en-US" sz="2800"/>
              <a:t>assess the impact on calculus concept comprehension of  “standard” calculus vs. “biocalculus”</a:t>
            </a:r>
          </a:p>
          <a:p>
            <a:pPr>
              <a:lnSpc>
                <a:spcPct val="90000"/>
              </a:lnSpc>
              <a:buFontTx/>
              <a:buNone/>
            </a:pPr>
            <a:r>
              <a:rPr lang="en-US" altLang="en-US" sz="2800"/>
              <a:t>Note:  Almost 30% of all Calculus I students across the US are biology students.</a:t>
            </a:r>
          </a:p>
          <a:p>
            <a:pPr>
              <a:lnSpc>
                <a:spcPct val="90000"/>
              </a:lnSpc>
              <a:buFontTx/>
              <a:buNone/>
            </a:pPr>
            <a:r>
              <a:rPr lang="en-US" altLang="en-US" sz="2800"/>
              <a:t>Methods: Focus on (i) rates of change, (ii) modeling, (iii) interpretation of graphs. Iterate potential questions and discriminators with experts in math bio teaching. Pilot and revise from student focus groups. Assess BCA for students in Calc I, Calc II and BioCalc.</a:t>
            </a:r>
          </a:p>
        </p:txBody>
      </p:sp>
      <p:pic>
        <p:nvPicPr>
          <p:cNvPr id="43012" name="Picture 4" descr="NIMBioSlogoshadowc">
            <a:extLst>
              <a:ext uri="{FF2B5EF4-FFF2-40B4-BE49-F238E27FC236}">
                <a16:creationId xmlns:a16="http://schemas.microsoft.com/office/drawing/2014/main" id="{AB06AEF2-5B95-D545-8FC5-058C8C30A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0813" y="6962775"/>
            <a:ext cx="1671637"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2" descr="nsf1_print.tif">
            <a:extLst>
              <a:ext uri="{FF2B5EF4-FFF2-40B4-BE49-F238E27FC236}">
                <a16:creationId xmlns:a16="http://schemas.microsoft.com/office/drawing/2014/main" id="{3958EA43-5D44-734D-B03D-4A6F5ADCA4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699250"/>
            <a:ext cx="8763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Box 10">
            <a:extLst>
              <a:ext uri="{FF2B5EF4-FFF2-40B4-BE49-F238E27FC236}">
                <a16:creationId xmlns:a16="http://schemas.microsoft.com/office/drawing/2014/main" id="{4CA0295D-2051-524A-AB6B-2ECAE62D3C37}"/>
              </a:ext>
            </a:extLst>
          </p:cNvPr>
          <p:cNvSpPr txBox="1">
            <a:spLocks noChangeArrowheads="1"/>
          </p:cNvSpPr>
          <p:nvPr/>
        </p:nvSpPr>
        <p:spPr bwMode="auto">
          <a:xfrm>
            <a:off x="1465263" y="6962775"/>
            <a:ext cx="6000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panose="02020603050405020304" pitchFamily="18" charset="0"/>
                <a:ea typeface="ＭＳ Ｐゴシック" panose="020B0600070205080204" pitchFamily="34" charset="-128"/>
              </a:defRPr>
            </a:lvl1pPr>
            <a:lvl2pPr marL="742950" indent="-285750">
              <a:defRPr sz="4000" b="1">
                <a:solidFill>
                  <a:schemeClr val="tx1"/>
                </a:solidFill>
                <a:latin typeface="Times New Roman" panose="02020603050405020304" pitchFamily="18" charset="0"/>
                <a:ea typeface="ＭＳ Ｐゴシック" panose="020B0600070205080204" pitchFamily="34" charset="-128"/>
              </a:defRPr>
            </a:lvl2pPr>
            <a:lvl3pPr marL="1143000" indent="-228600">
              <a:defRPr sz="4000" b="1">
                <a:solidFill>
                  <a:schemeClr val="tx1"/>
                </a:solidFill>
                <a:latin typeface="Times New Roman" panose="02020603050405020304" pitchFamily="18" charset="0"/>
                <a:ea typeface="ＭＳ Ｐゴシック" panose="020B0600070205080204" pitchFamily="34" charset="-128"/>
              </a:defRPr>
            </a:lvl3pPr>
            <a:lvl4pPr marL="1600200" indent="-228600">
              <a:defRPr sz="4000" b="1">
                <a:solidFill>
                  <a:schemeClr val="tx1"/>
                </a:solidFill>
                <a:latin typeface="Times New Roman" panose="02020603050405020304" pitchFamily="18" charset="0"/>
                <a:ea typeface="ＭＳ Ｐゴシック" panose="020B0600070205080204" pitchFamily="34" charset="-128"/>
              </a:defRPr>
            </a:lvl4pPr>
            <a:lvl5pPr marL="2057400" indent="-228600">
              <a:defRPr sz="40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9pPr>
          </a:lstStyle>
          <a:p>
            <a:r>
              <a:rPr lang="en-US" altLang="en-US" sz="2400"/>
              <a:t>Supported by NSF Award #DUE-1544375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Graphical user interface, application&#10;&#10;Description automatically generated">
            <a:extLst>
              <a:ext uri="{FF2B5EF4-FFF2-40B4-BE49-F238E27FC236}">
                <a16:creationId xmlns:a16="http://schemas.microsoft.com/office/drawing/2014/main" id="{43E533FB-286F-7C41-BEE7-8F3C82754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
            <a:ext cx="74025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6" descr="Graphical user interface, text, application&#10;&#10;Description automatically generated">
            <a:extLst>
              <a:ext uri="{FF2B5EF4-FFF2-40B4-BE49-F238E27FC236}">
                <a16:creationId xmlns:a16="http://schemas.microsoft.com/office/drawing/2014/main" id="{6C0CB5A0-CEF5-224B-894F-4F5131349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3476625"/>
            <a:ext cx="6627812"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8" descr="Qr code&#10;&#10;Description automatically generated">
            <a:extLst>
              <a:ext uri="{FF2B5EF4-FFF2-40B4-BE49-F238E27FC236}">
                <a16:creationId xmlns:a16="http://schemas.microsoft.com/office/drawing/2014/main" id="{24D6B1F6-320E-EA4E-99AD-485FE350D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6713" y="3781425"/>
            <a:ext cx="25019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Box 10">
            <a:extLst>
              <a:ext uri="{FF2B5EF4-FFF2-40B4-BE49-F238E27FC236}">
                <a16:creationId xmlns:a16="http://schemas.microsoft.com/office/drawing/2014/main" id="{DD3466A6-0DF6-8840-80AC-F83E0AA6E62E}"/>
              </a:ext>
            </a:extLst>
          </p:cNvPr>
          <p:cNvSpPr txBox="1">
            <a:spLocks noChangeArrowheads="1"/>
          </p:cNvSpPr>
          <p:nvPr/>
        </p:nvSpPr>
        <p:spPr bwMode="auto">
          <a:xfrm>
            <a:off x="33338" y="6662738"/>
            <a:ext cx="9218612"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b="0"/>
              <a:t>Taylor, R. T., P. R. Bishop, S. Lenhart, L. J. Gross, and K. Sturner. 2020. Development of the BioCalculus Assessment (BCA). CBE—Life Sciences Education 19 (1): doi.org/10.1187/cbe.18-10-0216</a:t>
            </a:r>
          </a:p>
          <a:p>
            <a:r>
              <a:rPr lang="en-US" altLang="en-US" sz="1600" b="0"/>
              <a:t>http://www.nimbios.org/~gross/BioCalcAssessmentProject2020.html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a:extLst>
              <a:ext uri="{FF2B5EF4-FFF2-40B4-BE49-F238E27FC236}">
                <a16:creationId xmlns:a16="http://schemas.microsoft.com/office/drawing/2014/main" id="{23B09F16-A8DB-FA48-BFC6-F91583DB0625}"/>
              </a:ext>
            </a:extLst>
          </p:cNvPr>
          <p:cNvSpPr>
            <a:spLocks noGrp="1" noChangeArrowheads="1"/>
          </p:cNvSpPr>
          <p:nvPr>
            <p:ph type="title"/>
          </p:nvPr>
        </p:nvSpPr>
        <p:spPr>
          <a:xfrm>
            <a:off x="708025" y="-239713"/>
            <a:ext cx="8029575" cy="1260476"/>
          </a:xfrm>
        </p:spPr>
        <p:txBody>
          <a:bodyPr/>
          <a:lstStyle/>
          <a:p>
            <a:pPr>
              <a:defRPr/>
            </a:pPr>
            <a:r>
              <a:rPr lang="en-US" sz="3600" b="1" dirty="0" err="1">
                <a:solidFill>
                  <a:srgbClr val="0000F3"/>
                </a:solidFill>
                <a:cs typeface="+mj-cs"/>
              </a:rPr>
              <a:t>BioCalculus</a:t>
            </a:r>
            <a:r>
              <a:rPr lang="en-US" sz="3600" b="1" dirty="0">
                <a:solidFill>
                  <a:srgbClr val="0000F3"/>
                </a:solidFill>
                <a:cs typeface="+mj-cs"/>
              </a:rPr>
              <a:t> Assessment (BCA)</a:t>
            </a:r>
            <a:endParaRPr lang="en-US" sz="3600" b="1" dirty="0">
              <a:solidFill>
                <a:srgbClr val="FFFF66"/>
              </a:solidFill>
              <a:cs typeface="+mj-cs"/>
            </a:endParaRPr>
          </a:p>
        </p:txBody>
      </p:sp>
      <p:pic>
        <p:nvPicPr>
          <p:cNvPr id="54275" name="Picture 4" descr="NIMBioSlogoshadowc">
            <a:extLst>
              <a:ext uri="{FF2B5EF4-FFF2-40B4-BE49-F238E27FC236}">
                <a16:creationId xmlns:a16="http://schemas.microsoft.com/office/drawing/2014/main" id="{7A1AA70F-FF83-0D4F-877F-4B5F3AC31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0813" y="6962775"/>
            <a:ext cx="1671637"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12" descr="nsf1_print.tif">
            <a:extLst>
              <a:ext uri="{FF2B5EF4-FFF2-40B4-BE49-F238E27FC236}">
                <a16:creationId xmlns:a16="http://schemas.microsoft.com/office/drawing/2014/main" id="{00616EAA-B6D0-0F43-98BD-93BBEFC701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699250"/>
            <a:ext cx="8763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10">
            <a:extLst>
              <a:ext uri="{FF2B5EF4-FFF2-40B4-BE49-F238E27FC236}">
                <a16:creationId xmlns:a16="http://schemas.microsoft.com/office/drawing/2014/main" id="{F13DD422-0E48-C24C-817D-73ADDDBA2469}"/>
              </a:ext>
            </a:extLst>
          </p:cNvPr>
          <p:cNvSpPr txBox="1">
            <a:spLocks noChangeArrowheads="1"/>
          </p:cNvSpPr>
          <p:nvPr/>
        </p:nvSpPr>
        <p:spPr bwMode="auto">
          <a:xfrm>
            <a:off x="1465263" y="6962775"/>
            <a:ext cx="6000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panose="02020603050405020304" pitchFamily="18" charset="0"/>
                <a:ea typeface="ＭＳ Ｐゴシック" panose="020B0600070205080204" pitchFamily="34" charset="-128"/>
              </a:defRPr>
            </a:lvl1pPr>
            <a:lvl2pPr marL="742950" indent="-285750">
              <a:defRPr sz="4000" b="1">
                <a:solidFill>
                  <a:schemeClr val="tx1"/>
                </a:solidFill>
                <a:latin typeface="Times New Roman" panose="02020603050405020304" pitchFamily="18" charset="0"/>
                <a:ea typeface="ＭＳ Ｐゴシック" panose="020B0600070205080204" pitchFamily="34" charset="-128"/>
              </a:defRPr>
            </a:lvl2pPr>
            <a:lvl3pPr marL="1143000" indent="-228600">
              <a:defRPr sz="4000" b="1">
                <a:solidFill>
                  <a:schemeClr val="tx1"/>
                </a:solidFill>
                <a:latin typeface="Times New Roman" panose="02020603050405020304" pitchFamily="18" charset="0"/>
                <a:ea typeface="ＭＳ Ｐゴシック" panose="020B0600070205080204" pitchFamily="34" charset="-128"/>
              </a:defRPr>
            </a:lvl3pPr>
            <a:lvl4pPr marL="1600200" indent="-228600">
              <a:defRPr sz="4000" b="1">
                <a:solidFill>
                  <a:schemeClr val="tx1"/>
                </a:solidFill>
                <a:latin typeface="Times New Roman" panose="02020603050405020304" pitchFamily="18" charset="0"/>
                <a:ea typeface="ＭＳ Ｐゴシック" panose="020B0600070205080204" pitchFamily="34" charset="-128"/>
              </a:defRPr>
            </a:lvl4pPr>
            <a:lvl5pPr marL="2057400" indent="-228600">
              <a:defRPr sz="40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9pPr>
          </a:lstStyle>
          <a:p>
            <a:r>
              <a:rPr lang="en-US" altLang="en-US" sz="2400"/>
              <a:t>Supported by NSF Award #DUE-1544375</a:t>
            </a:r>
          </a:p>
        </p:txBody>
      </p:sp>
      <p:sp>
        <p:nvSpPr>
          <p:cNvPr id="54278" name="TextBox 3">
            <a:extLst>
              <a:ext uri="{FF2B5EF4-FFF2-40B4-BE49-F238E27FC236}">
                <a16:creationId xmlns:a16="http://schemas.microsoft.com/office/drawing/2014/main" id="{5C7605D9-6107-9841-9C23-2C6245B47AF1}"/>
              </a:ext>
            </a:extLst>
          </p:cNvPr>
          <p:cNvSpPr txBox="1">
            <a:spLocks noChangeArrowheads="1"/>
          </p:cNvSpPr>
          <p:nvPr/>
        </p:nvSpPr>
        <p:spPr bwMode="auto">
          <a:xfrm>
            <a:off x="1465263" y="6003925"/>
            <a:ext cx="73723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a:t>Range of difficulty scores for students in 3 Calculus courses for the 20 BCA questions</a:t>
            </a:r>
          </a:p>
        </p:txBody>
      </p:sp>
      <p:pic>
        <p:nvPicPr>
          <p:cNvPr id="54279" name="Picture 2" descr="Chart, waterfall chart&#10;&#10;Description automatically generated">
            <a:extLst>
              <a:ext uri="{FF2B5EF4-FFF2-40B4-BE49-F238E27FC236}">
                <a16:creationId xmlns:a16="http://schemas.microsoft.com/office/drawing/2014/main" id="{E4D02706-7983-DA4C-942D-982F1585EC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38" y="1343025"/>
            <a:ext cx="8220075"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a:extLst>
              <a:ext uri="{FF2B5EF4-FFF2-40B4-BE49-F238E27FC236}">
                <a16:creationId xmlns:a16="http://schemas.microsoft.com/office/drawing/2014/main" id="{AB04F812-E2C0-F348-B720-52085042D1FC}"/>
              </a:ext>
            </a:extLst>
          </p:cNvPr>
          <p:cNvSpPr>
            <a:spLocks noGrp="1" noChangeArrowheads="1"/>
          </p:cNvSpPr>
          <p:nvPr>
            <p:ph type="title"/>
          </p:nvPr>
        </p:nvSpPr>
        <p:spPr>
          <a:xfrm>
            <a:off x="708025" y="-239713"/>
            <a:ext cx="8029575" cy="1260476"/>
          </a:xfrm>
        </p:spPr>
        <p:txBody>
          <a:bodyPr/>
          <a:lstStyle/>
          <a:p>
            <a:pPr>
              <a:defRPr/>
            </a:pPr>
            <a:r>
              <a:rPr lang="en-US" sz="3600" b="1" dirty="0">
                <a:solidFill>
                  <a:srgbClr val="0000F3"/>
                </a:solidFill>
                <a:cs typeface="+mj-cs"/>
              </a:rPr>
              <a:t>Summary of Results</a:t>
            </a:r>
            <a:endParaRPr lang="en-US" sz="3600" b="1" dirty="0">
              <a:solidFill>
                <a:srgbClr val="FFFF66"/>
              </a:solidFill>
              <a:cs typeface="+mj-cs"/>
            </a:endParaRPr>
          </a:p>
        </p:txBody>
      </p:sp>
      <p:pic>
        <p:nvPicPr>
          <p:cNvPr id="56323" name="Picture 4" descr="NIMBioSlogoshadowc">
            <a:extLst>
              <a:ext uri="{FF2B5EF4-FFF2-40B4-BE49-F238E27FC236}">
                <a16:creationId xmlns:a16="http://schemas.microsoft.com/office/drawing/2014/main" id="{F860902E-B529-DD4B-AA8E-AA32CCA44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0813" y="6962775"/>
            <a:ext cx="1671637"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Box 1">
            <a:extLst>
              <a:ext uri="{FF2B5EF4-FFF2-40B4-BE49-F238E27FC236}">
                <a16:creationId xmlns:a16="http://schemas.microsoft.com/office/drawing/2014/main" id="{0422CB4F-7D4C-4D4C-8D41-380453327982}"/>
              </a:ext>
            </a:extLst>
          </p:cNvPr>
          <p:cNvSpPr txBox="1">
            <a:spLocks noChangeArrowheads="1"/>
          </p:cNvSpPr>
          <p:nvPr/>
        </p:nvSpPr>
        <p:spPr bwMode="auto">
          <a:xfrm>
            <a:off x="150813" y="884238"/>
            <a:ext cx="8913812"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sz="4000" b="1">
                <a:solidFill>
                  <a:schemeClr val="tx1"/>
                </a:solidFill>
                <a:latin typeface="Times New Roman" panose="02020603050405020304" pitchFamily="18" charset="0"/>
                <a:ea typeface="ＭＳ Ｐゴシック" panose="020B0600070205080204" pitchFamily="34" charset="-128"/>
              </a:defRPr>
            </a:lvl1pPr>
            <a:lvl2pPr>
              <a:defRPr sz="4000" b="1">
                <a:solidFill>
                  <a:schemeClr val="tx1"/>
                </a:solidFill>
                <a:latin typeface="Times New Roman" panose="02020603050405020304" pitchFamily="18" charset="0"/>
                <a:ea typeface="ＭＳ Ｐゴシック" panose="020B0600070205080204" pitchFamily="34" charset="-128"/>
              </a:defRPr>
            </a:lvl2pPr>
            <a:lvl3pPr>
              <a:defRPr sz="4000" b="1">
                <a:solidFill>
                  <a:schemeClr val="tx1"/>
                </a:solidFill>
                <a:latin typeface="Times New Roman" panose="02020603050405020304" pitchFamily="18" charset="0"/>
                <a:ea typeface="ＭＳ Ｐゴシック" panose="020B0600070205080204" pitchFamily="34" charset="-128"/>
              </a:defRPr>
            </a:lvl3pPr>
            <a:lvl4pPr>
              <a:defRPr sz="4000" b="1">
                <a:solidFill>
                  <a:schemeClr val="tx1"/>
                </a:solidFill>
                <a:latin typeface="Times New Roman" panose="02020603050405020304" pitchFamily="18" charset="0"/>
                <a:ea typeface="ＭＳ Ｐゴシック" panose="020B0600070205080204" pitchFamily="34" charset="-128"/>
              </a:defRPr>
            </a:lvl4pPr>
            <a:lvl5pPr>
              <a:defRPr sz="4000" b="1">
                <a:solidFill>
                  <a:schemeClr val="tx1"/>
                </a:solidFill>
                <a:latin typeface="Times New Roman" panose="02020603050405020304" pitchFamily="18" charset="0"/>
                <a:ea typeface="ＭＳ Ｐゴシック" panose="020B0600070205080204" pitchFamily="34" charset="-128"/>
              </a:defRPr>
            </a:lvl5pPr>
            <a:lvl6pPr marL="2284413" indent="1588"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6pPr>
            <a:lvl7pPr marL="2741613" indent="1588"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7pPr>
            <a:lvl8pPr marL="3198813" indent="1588"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8pPr>
            <a:lvl9pPr marL="3656013" indent="1588"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9pPr>
          </a:lstStyle>
          <a:p>
            <a:pPr>
              <a:buFont typeface="Arial" panose="020B0604020202020204" pitchFamily="34" charset="0"/>
              <a:buChar char="•"/>
            </a:pPr>
            <a:r>
              <a:rPr lang="en-US" altLang="en-US" sz="2000"/>
              <a:t>The BCA fills a measurement gap for assessing learning gains of students with life science backgrounds who may learn calculus within an interdisciplinary quantitative biology course or within a traditional university calculus course </a:t>
            </a:r>
          </a:p>
          <a:p>
            <a:pPr>
              <a:buFont typeface="Arial" panose="020B0604020202020204" pitchFamily="34" charset="0"/>
              <a:buChar char="•"/>
            </a:pPr>
            <a:endParaRPr lang="en-US" altLang="en-US" sz="2000"/>
          </a:p>
          <a:p>
            <a:pPr>
              <a:buFont typeface="Arial" panose="020B0604020202020204" pitchFamily="34" charset="0"/>
              <a:buChar char="•"/>
            </a:pPr>
            <a:r>
              <a:rPr lang="en-US" altLang="en-US" sz="2000"/>
              <a:t>Assessment of the BCA indicates the instrument is a valid diagnostic tool to assess calculus comprehension in undergraduate biology majors who learn calculus within a quantitative course designed specifically for life science students, and to compare scores for students from traditionally taught calculus courses. </a:t>
            </a:r>
          </a:p>
          <a:p>
            <a:pPr>
              <a:buFont typeface="Arial" panose="020B0604020202020204" pitchFamily="34" charset="0"/>
              <a:buChar char="•"/>
            </a:pPr>
            <a:endParaRPr lang="en-US" altLang="en-US" sz="2000"/>
          </a:p>
          <a:p>
            <a:pPr>
              <a:buFont typeface="Arial" panose="020B0604020202020204" pitchFamily="34" charset="0"/>
              <a:buChar char="•"/>
            </a:pPr>
            <a:r>
              <a:rPr lang="en-US" altLang="en-US" sz="2000"/>
              <a:t>Our assessment of the content validity, response processes, and internal structure of the instrument provide accumulated support for the validity of the BCA </a:t>
            </a:r>
          </a:p>
          <a:p>
            <a:pPr>
              <a:buFont typeface="Arial" panose="020B0604020202020204" pitchFamily="34" charset="0"/>
              <a:buChar char="•"/>
            </a:pPr>
            <a:endParaRPr lang="en-US" altLang="en-US" sz="2000"/>
          </a:p>
          <a:p>
            <a:pPr>
              <a:buFont typeface="Arial" panose="020B0604020202020204" pitchFamily="34" charset="0"/>
              <a:buChar char="•"/>
            </a:pPr>
            <a:r>
              <a:rPr lang="en-US" altLang="en-US" sz="2000"/>
              <a:t>Overall fit indices indicated that most of the BCA test items were unidimensional (i.e., measure a single construct of calculus knowledge) and locally independent for Calc I, Calc II and BioCalc.</a:t>
            </a:r>
          </a:p>
          <a:p>
            <a:pPr>
              <a:buFont typeface="Arial" panose="020B0604020202020204" pitchFamily="34" charset="0"/>
              <a:buChar char="•"/>
            </a:pPr>
            <a:endParaRPr lang="en-US" altLang="en-US" sz="2400"/>
          </a:p>
        </p:txBody>
      </p:sp>
      <p:sp>
        <p:nvSpPr>
          <p:cNvPr id="2" name="TextBox 1">
            <a:extLst>
              <a:ext uri="{FF2B5EF4-FFF2-40B4-BE49-F238E27FC236}">
                <a16:creationId xmlns:a16="http://schemas.microsoft.com/office/drawing/2014/main" id="{287AA60C-79ED-8042-9EC6-EF741756B617}"/>
              </a:ext>
            </a:extLst>
          </p:cNvPr>
          <p:cNvSpPr txBox="1"/>
          <p:nvPr/>
        </p:nvSpPr>
        <p:spPr>
          <a:xfrm>
            <a:off x="351338" y="6693037"/>
            <a:ext cx="7580312" cy="400110"/>
          </a:xfrm>
          <a:prstGeom prst="rect">
            <a:avLst/>
          </a:prstGeom>
          <a:noFill/>
        </p:spPr>
        <p:txBody>
          <a:bodyPr wrap="square" rtlCol="0">
            <a:spAutoFit/>
          </a:bodyPr>
          <a:lstStyle/>
          <a:p>
            <a:r>
              <a:rPr lang="en-US" sz="2000" dirty="0"/>
              <a:t>http://</a:t>
            </a:r>
            <a:r>
              <a:rPr lang="en-US" sz="2000" dirty="0" err="1"/>
              <a:t>www.nimbios.org</a:t>
            </a:r>
            <a:r>
              <a:rPr lang="en-US" sz="2000" dirty="0"/>
              <a:t>/~gross/BioCalcAssessmentProject2020.html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a:extLst>
              <a:ext uri="{FF2B5EF4-FFF2-40B4-BE49-F238E27FC236}">
                <a16:creationId xmlns:a16="http://schemas.microsoft.com/office/drawing/2014/main" id="{04C39537-CFE5-3740-B4A7-4A3751A59F4D}"/>
              </a:ext>
            </a:extLst>
          </p:cNvPr>
          <p:cNvSpPr>
            <a:spLocks noGrp="1" noChangeArrowheads="1"/>
          </p:cNvSpPr>
          <p:nvPr>
            <p:ph type="title"/>
          </p:nvPr>
        </p:nvSpPr>
        <p:spPr>
          <a:xfrm>
            <a:off x="837972" y="354007"/>
            <a:ext cx="7531903" cy="865849"/>
          </a:xfrm>
        </p:spPr>
        <p:txBody>
          <a:bodyPr/>
          <a:lstStyle/>
          <a:p>
            <a:pPr>
              <a:defRPr/>
            </a:pPr>
            <a:r>
              <a:rPr lang="en-US" b="1" dirty="0">
                <a:solidFill>
                  <a:srgbClr val="0000F3"/>
                </a:solidFill>
                <a:cs typeface="+mj-cs"/>
              </a:rPr>
              <a:t>Methods to Prioritize</a:t>
            </a:r>
            <a:endParaRPr lang="en-US" b="1" dirty="0">
              <a:solidFill>
                <a:srgbClr val="FFFF66"/>
              </a:solidFill>
              <a:cs typeface="+mj-cs"/>
            </a:endParaRPr>
          </a:p>
        </p:txBody>
      </p:sp>
      <p:sp>
        <p:nvSpPr>
          <p:cNvPr id="717827" name="Rectangle 3">
            <a:extLst>
              <a:ext uri="{FF2B5EF4-FFF2-40B4-BE49-F238E27FC236}">
                <a16:creationId xmlns:a16="http://schemas.microsoft.com/office/drawing/2014/main" id="{5DFA2A58-1535-034E-ACBC-66C7E075862F}"/>
              </a:ext>
            </a:extLst>
          </p:cNvPr>
          <p:cNvSpPr>
            <a:spLocks noGrp="1" noChangeArrowheads="1"/>
          </p:cNvSpPr>
          <p:nvPr>
            <p:ph type="body" idx="1"/>
          </p:nvPr>
        </p:nvSpPr>
        <p:spPr>
          <a:xfrm>
            <a:off x="837972" y="1033830"/>
            <a:ext cx="8032061" cy="5495190"/>
          </a:xfrm>
        </p:spPr>
        <p:txBody>
          <a:bodyPr/>
          <a:lstStyle/>
          <a:p>
            <a:pPr marL="0" indent="0" defTabSz="887180">
              <a:lnSpc>
                <a:spcPct val="90000"/>
              </a:lnSpc>
              <a:buNone/>
            </a:pPr>
            <a:endParaRPr lang="en-US" altLang="en-US" sz="3512" dirty="0">
              <a:ea typeface="ＭＳ Ｐゴシック" panose="020B0600070205080204" pitchFamily="34" charset="-128"/>
            </a:endParaRPr>
          </a:p>
          <a:p>
            <a:pPr marL="332898" indent="-332898" defTabSz="887180">
              <a:lnSpc>
                <a:spcPct val="90000"/>
              </a:lnSpc>
            </a:pPr>
            <a:r>
              <a:rPr lang="en-US" altLang="en-US" sz="3512" dirty="0">
                <a:ea typeface="ＭＳ Ｐゴシック" panose="020B0600070205080204" pitchFamily="34" charset="-128"/>
              </a:rPr>
              <a:t>Tradition – “Great Ideas” approach</a:t>
            </a:r>
          </a:p>
          <a:p>
            <a:pPr marL="332898" indent="-332898" defTabSz="887180">
              <a:lnSpc>
                <a:spcPct val="90000"/>
              </a:lnSpc>
            </a:pPr>
            <a:r>
              <a:rPr lang="en-US" altLang="en-US" sz="3512" dirty="0">
                <a:ea typeface="ＭＳ Ｐゴシック" panose="020B0600070205080204" pitchFamily="34" charset="-128"/>
              </a:rPr>
              <a:t>Sages – reports from experts, societies, academies</a:t>
            </a:r>
          </a:p>
          <a:p>
            <a:pPr marL="332898" indent="-332898" defTabSz="887180">
              <a:lnSpc>
                <a:spcPct val="90000"/>
              </a:lnSpc>
            </a:pPr>
            <a:r>
              <a:rPr lang="en-US" altLang="en-US" sz="3512" dirty="0">
                <a:ea typeface="ＭＳ Ｐゴシック" panose="020B0600070205080204" pitchFamily="34" charset="-128"/>
              </a:rPr>
              <a:t>Accreditation standards</a:t>
            </a:r>
          </a:p>
          <a:p>
            <a:pPr marL="332898" indent="-332898" defTabSz="887180">
              <a:lnSpc>
                <a:spcPct val="90000"/>
              </a:lnSpc>
            </a:pPr>
            <a:r>
              <a:rPr lang="en-US" altLang="en-US" sz="3512" dirty="0">
                <a:ea typeface="ＭＳ Ｐゴシック" panose="020B0600070205080204" pitchFamily="34" charset="-128"/>
              </a:rPr>
              <a:t>Crowd-sourcing – based on input from stakeholders, e.g. curriculum set by legislatures, committees</a:t>
            </a:r>
          </a:p>
          <a:p>
            <a:pPr marL="332898" indent="-332898" defTabSz="887180">
              <a:lnSpc>
                <a:spcPct val="90000"/>
              </a:lnSpc>
            </a:pPr>
            <a:r>
              <a:rPr lang="en-US" altLang="en-US" sz="3512" dirty="0">
                <a:ea typeface="ＭＳ Ｐゴシック" panose="020B0600070205080204" pitchFamily="34" charset="-128"/>
              </a:rPr>
              <a:t>Localization – curriculum determined by local needs and constraints </a:t>
            </a:r>
          </a:p>
          <a:p>
            <a:pPr marL="0" indent="0" defTabSz="887180">
              <a:lnSpc>
                <a:spcPct val="90000"/>
              </a:lnSpc>
              <a:buNone/>
            </a:pPr>
            <a:endParaRPr lang="en-US" altLang="en-US" sz="3512" dirty="0">
              <a:latin typeface="Times" pitchFamily="2" charset="0"/>
              <a:ea typeface="ＭＳ Ｐゴシック" panose="020B0600070205080204" pitchFamily="34" charset="-128"/>
            </a:endParaRPr>
          </a:p>
          <a:p>
            <a:pPr marL="332898" indent="-332898" defTabSz="887180">
              <a:lnSpc>
                <a:spcPct val="90000"/>
              </a:lnSpc>
            </a:pPr>
            <a:endParaRPr lang="en-US" altLang="en-US" sz="3099" dirty="0">
              <a:ea typeface="ＭＳ Ｐゴシック" panose="020B0600070205080204" pitchFamily="34" charset="-128"/>
            </a:endParaRPr>
          </a:p>
        </p:txBody>
      </p:sp>
      <p:pic>
        <p:nvPicPr>
          <p:cNvPr id="47108" name="Picture 4" descr="utlogo">
            <a:extLst>
              <a:ext uri="{FF2B5EF4-FFF2-40B4-BE49-F238E27FC236}">
                <a16:creationId xmlns:a16="http://schemas.microsoft.com/office/drawing/2014/main" id="{3A8704FB-836A-214D-AF18-315E83F82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4215" y="6670869"/>
            <a:ext cx="1308613" cy="66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15" descr="NIMBioSlogoshadowc">
            <a:extLst>
              <a:ext uri="{FF2B5EF4-FFF2-40B4-BE49-F238E27FC236}">
                <a16:creationId xmlns:a16="http://schemas.microsoft.com/office/drawing/2014/main" id="{701E1345-1EEF-9C4C-800A-0B13C7ECE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664309"/>
            <a:ext cx="2633624" cy="65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8878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3" y="22225"/>
            <a:ext cx="8029575" cy="1260475"/>
          </a:xfrm>
        </p:spPr>
        <p:txBody>
          <a:bodyPr/>
          <a:lstStyle/>
          <a:p>
            <a:pPr>
              <a:defRPr/>
            </a:pPr>
            <a:r>
              <a:rPr lang="en-US" dirty="0"/>
              <a:t>A cacophony of specialization</a:t>
            </a:r>
          </a:p>
        </p:txBody>
      </p:sp>
      <p:pic>
        <p:nvPicPr>
          <p:cNvPr id="4" name="Picture 3" descr="AlonCo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013" y="1266825"/>
            <a:ext cx="2459037"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BioinfoCov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7613" y="2857500"/>
            <a:ext cx="2454275"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ioOntologiescov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70213" y="1038225"/>
            <a:ext cx="20812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BrauerandCarlosCove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70213" y="3248025"/>
            <a:ext cx="2867025"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mpSystemsBioCancer.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75213" y="1724025"/>
            <a:ext cx="241300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DataMicroarraysCove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23013" y="1114425"/>
            <a:ext cx="22225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iekmanCover.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85013" y="3781425"/>
            <a:ext cx="2125662"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EllnerCover.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56213" y="4384675"/>
            <a:ext cx="223202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KenerCover.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5613" y="4086225"/>
            <a:ext cx="2452687"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MathSystemsBio.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17675" y="1114425"/>
            <a:ext cx="253365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Murraybookcover.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196138" y="962025"/>
            <a:ext cx="2224087"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OttoDaycover.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713413" y="3933825"/>
            <a:ext cx="2620962"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QuantBiocover.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50813" y="1038225"/>
            <a:ext cx="2392362"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Robevacover.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3476625"/>
            <a:ext cx="271145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SmallCover.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265613" y="1114425"/>
            <a:ext cx="2259012"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StochSystemsBiocover.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099300" y="3705225"/>
            <a:ext cx="2338388"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SystemsBiocover.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60413" y="3552825"/>
            <a:ext cx="2109787"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09"/>
                                          </p:stCondLst>
                                        </p:cTn>
                                        <p:tgtEl>
                                          <p:spTgt spid="4"/>
                                        </p:tgtEl>
                                        <p:attrNameLst>
                                          <p:attrName>style.visibility</p:attrName>
                                        </p:attrNameLst>
                                      </p:cBhvr>
                                      <p:to>
                                        <p:strVal val="visible"/>
                                      </p:to>
                                    </p:set>
                                  </p:childTnLst>
                                </p:cTn>
                              </p:par>
                            </p:childTnLst>
                          </p:cTn>
                        </p:par>
                        <p:par>
                          <p:cTn id="7" fill="hold" nodeType="afterGroup">
                            <p:stCondLst>
                              <p:cond delay="410"/>
                            </p:stCondLst>
                            <p:childTnLst>
                              <p:par>
                                <p:cTn id="8" presetID="1" presetClass="entr" presetSubtype="0" fill="hold" nodeType="afterEffect">
                                  <p:stCondLst>
                                    <p:cond delay="0"/>
                                  </p:stCondLst>
                                  <p:childTnLst>
                                    <p:set>
                                      <p:cBhvr>
                                        <p:cTn id="9" dur="1" fill="hold">
                                          <p:stCondLst>
                                            <p:cond delay="209"/>
                                          </p:stCondLst>
                                        </p:cTn>
                                        <p:tgtEl>
                                          <p:spTgt spid="5"/>
                                        </p:tgtEl>
                                        <p:attrNameLst>
                                          <p:attrName>style.visibility</p:attrName>
                                        </p:attrNameLst>
                                      </p:cBhvr>
                                      <p:to>
                                        <p:strVal val="visible"/>
                                      </p:to>
                                    </p:set>
                                  </p:childTnLst>
                                </p:cTn>
                              </p:par>
                            </p:childTnLst>
                          </p:cTn>
                        </p:par>
                        <p:par>
                          <p:cTn id="10" fill="hold" nodeType="afterGroup">
                            <p:stCondLst>
                              <p:cond delay="620"/>
                            </p:stCondLst>
                            <p:childTnLst>
                              <p:par>
                                <p:cTn id="11" presetID="1" presetClass="entr" presetSubtype="0" fill="hold" nodeType="afterEffect">
                                  <p:stCondLst>
                                    <p:cond delay="0"/>
                                  </p:stCondLst>
                                  <p:childTnLst>
                                    <p:set>
                                      <p:cBhvr>
                                        <p:cTn id="12" dur="1" fill="hold">
                                          <p:stCondLst>
                                            <p:cond delay="209"/>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409"/>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399"/>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399"/>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399"/>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399"/>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399"/>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399"/>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399"/>
                                          </p:stCondLst>
                                        </p:cTn>
                                        <p:tgtEl>
                                          <p:spTgt spid="1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399"/>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399"/>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399"/>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3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56688" y="2348563"/>
            <a:ext cx="963596"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FF0000"/>
                </a:solidFill>
              </a:rPr>
              <a:t>Modeling</a:t>
            </a:r>
            <a:endParaRPr lang="en-US" sz="1264" dirty="0">
              <a:solidFill>
                <a:srgbClr val="FF0000"/>
              </a:solidFill>
            </a:endParaRPr>
          </a:p>
        </p:txBody>
      </p:sp>
      <p:sp>
        <p:nvSpPr>
          <p:cNvPr id="5" name="Rectangle 4"/>
          <p:cNvSpPr/>
          <p:nvPr/>
        </p:nvSpPr>
        <p:spPr>
          <a:xfrm>
            <a:off x="3063285" y="1380631"/>
            <a:ext cx="1503938"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Dynamical systems</a:t>
            </a:r>
          </a:p>
        </p:txBody>
      </p:sp>
      <p:sp>
        <p:nvSpPr>
          <p:cNvPr id="6" name="Rectangle 5"/>
          <p:cNvSpPr/>
          <p:nvPr/>
        </p:nvSpPr>
        <p:spPr>
          <a:xfrm>
            <a:off x="5921479" y="2746266"/>
            <a:ext cx="950901"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Stochastics</a:t>
            </a:r>
          </a:p>
        </p:txBody>
      </p:sp>
      <p:sp>
        <p:nvSpPr>
          <p:cNvPr id="7" name="Rectangle 6"/>
          <p:cNvSpPr/>
          <p:nvPr/>
        </p:nvSpPr>
        <p:spPr>
          <a:xfrm>
            <a:off x="5579342" y="1393307"/>
            <a:ext cx="1104790"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Optimization</a:t>
            </a:r>
          </a:p>
        </p:txBody>
      </p:sp>
      <p:sp>
        <p:nvSpPr>
          <p:cNvPr id="8" name="Rectangle 7"/>
          <p:cNvSpPr/>
          <p:nvPr/>
        </p:nvSpPr>
        <p:spPr>
          <a:xfrm>
            <a:off x="5793475" y="1793489"/>
            <a:ext cx="1136850"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Graph theory</a:t>
            </a:r>
          </a:p>
        </p:txBody>
      </p:sp>
      <p:sp>
        <p:nvSpPr>
          <p:cNvPr id="9" name="Rectangle 8"/>
          <p:cNvSpPr/>
          <p:nvPr/>
        </p:nvSpPr>
        <p:spPr>
          <a:xfrm>
            <a:off x="6628027" y="1624530"/>
            <a:ext cx="851515"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Networks</a:t>
            </a:r>
          </a:p>
        </p:txBody>
      </p:sp>
      <p:sp>
        <p:nvSpPr>
          <p:cNvPr id="24" name="Rectangle 23"/>
          <p:cNvSpPr/>
          <p:nvPr/>
        </p:nvSpPr>
        <p:spPr>
          <a:xfrm>
            <a:off x="1596133" y="2451298"/>
            <a:ext cx="1214050" cy="286873"/>
          </a:xfrm>
          <a:prstGeom prst="rect">
            <a:avLst/>
          </a:prstGeom>
        </p:spPr>
        <p:txBody>
          <a:bodyPr wrap="none">
            <a:spAutoFit/>
          </a:bodyPr>
          <a:lstStyle/>
          <a:p>
            <a:pPr eaLnBrk="0" fontAlgn="base" hangingPunct="0">
              <a:spcBef>
                <a:spcPct val="0"/>
              </a:spcBef>
              <a:spcAft>
                <a:spcPct val="0"/>
              </a:spcAft>
            </a:pPr>
            <a:r>
              <a:rPr lang="en-US" sz="1264">
                <a:solidFill>
                  <a:srgbClr val="FF0000"/>
                </a:solidFill>
              </a:rPr>
              <a:t>Linear algebra</a:t>
            </a:r>
            <a:endParaRPr lang="en-US" sz="1264" dirty="0">
              <a:solidFill>
                <a:srgbClr val="FF0000"/>
              </a:solidFill>
            </a:endParaRPr>
          </a:p>
        </p:txBody>
      </p:sp>
      <p:sp>
        <p:nvSpPr>
          <p:cNvPr id="37" name="TextBox 36"/>
          <p:cNvSpPr txBox="1"/>
          <p:nvPr/>
        </p:nvSpPr>
        <p:spPr>
          <a:xfrm>
            <a:off x="2205213" y="1834342"/>
            <a:ext cx="1179271"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FF0000"/>
                </a:solidFill>
              </a:rPr>
              <a:t>Calculus</a:t>
            </a:r>
          </a:p>
        </p:txBody>
      </p:sp>
      <p:sp>
        <p:nvSpPr>
          <p:cNvPr id="2" name="TextBox 1">
            <a:extLst>
              <a:ext uri="{FF2B5EF4-FFF2-40B4-BE49-F238E27FC236}">
                <a16:creationId xmlns:a16="http://schemas.microsoft.com/office/drawing/2014/main" id="{AD4C18F9-57DE-E74B-A041-931D578D3D24}"/>
              </a:ext>
            </a:extLst>
          </p:cNvPr>
          <p:cNvSpPr txBox="1"/>
          <p:nvPr/>
        </p:nvSpPr>
        <p:spPr>
          <a:xfrm>
            <a:off x="7999412" y="352425"/>
            <a:ext cx="1219200" cy="584775"/>
          </a:xfrm>
          <a:prstGeom prst="rect">
            <a:avLst/>
          </a:prstGeom>
          <a:noFill/>
        </p:spPr>
        <p:txBody>
          <a:bodyPr wrap="square" rtlCol="0">
            <a:spAutoFit/>
          </a:bodyPr>
          <a:lstStyle/>
          <a:p>
            <a:r>
              <a:rPr lang="en-US" sz="3200" dirty="0">
                <a:solidFill>
                  <a:srgbClr val="FF0000"/>
                </a:solidFill>
              </a:rPr>
              <a:t>Math</a:t>
            </a:r>
          </a:p>
        </p:txBody>
      </p:sp>
      <p:sp>
        <p:nvSpPr>
          <p:cNvPr id="3" name="TextBox 2">
            <a:extLst>
              <a:ext uri="{FF2B5EF4-FFF2-40B4-BE49-F238E27FC236}">
                <a16:creationId xmlns:a16="http://schemas.microsoft.com/office/drawing/2014/main" id="{EC30EC9F-F10E-B043-A2EA-148DB45E4A69}"/>
              </a:ext>
            </a:extLst>
          </p:cNvPr>
          <p:cNvSpPr txBox="1"/>
          <p:nvPr/>
        </p:nvSpPr>
        <p:spPr>
          <a:xfrm>
            <a:off x="912648" y="265738"/>
            <a:ext cx="6629400" cy="461665"/>
          </a:xfrm>
          <a:prstGeom prst="rect">
            <a:avLst/>
          </a:prstGeom>
          <a:noFill/>
        </p:spPr>
        <p:txBody>
          <a:bodyPr wrap="square" rtlCol="0">
            <a:spAutoFit/>
          </a:bodyPr>
          <a:lstStyle/>
          <a:p>
            <a:r>
              <a:rPr lang="en-US" sz="2400" dirty="0"/>
              <a:t>Topics in a Quantitative Biology Curriculum</a:t>
            </a:r>
          </a:p>
        </p:txBody>
      </p:sp>
    </p:spTree>
    <p:extLst>
      <p:ext uri="{BB962C8B-B14F-4D97-AF65-F5344CB8AC3E}">
        <p14:creationId xmlns:p14="http://schemas.microsoft.com/office/powerpoint/2010/main" val="651283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56688" y="2348563"/>
            <a:ext cx="963596"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FF0000"/>
                </a:solidFill>
              </a:rPr>
              <a:t>Modeling</a:t>
            </a:r>
            <a:endParaRPr lang="en-US" sz="1264" dirty="0">
              <a:solidFill>
                <a:srgbClr val="FF0000"/>
              </a:solidFill>
            </a:endParaRPr>
          </a:p>
        </p:txBody>
      </p:sp>
      <p:sp>
        <p:nvSpPr>
          <p:cNvPr id="5" name="Rectangle 4"/>
          <p:cNvSpPr/>
          <p:nvPr/>
        </p:nvSpPr>
        <p:spPr>
          <a:xfrm>
            <a:off x="3063285" y="1380631"/>
            <a:ext cx="1503938"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Dynamical systems</a:t>
            </a:r>
          </a:p>
        </p:txBody>
      </p:sp>
      <p:sp>
        <p:nvSpPr>
          <p:cNvPr id="6" name="Rectangle 5"/>
          <p:cNvSpPr/>
          <p:nvPr/>
        </p:nvSpPr>
        <p:spPr>
          <a:xfrm>
            <a:off x="5921479" y="2746266"/>
            <a:ext cx="950901"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Stochastics</a:t>
            </a:r>
          </a:p>
        </p:txBody>
      </p:sp>
      <p:sp>
        <p:nvSpPr>
          <p:cNvPr id="7" name="Rectangle 6"/>
          <p:cNvSpPr/>
          <p:nvPr/>
        </p:nvSpPr>
        <p:spPr>
          <a:xfrm>
            <a:off x="5579342" y="1393307"/>
            <a:ext cx="1104790"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Optimization</a:t>
            </a:r>
          </a:p>
        </p:txBody>
      </p:sp>
      <p:sp>
        <p:nvSpPr>
          <p:cNvPr id="8" name="Rectangle 7"/>
          <p:cNvSpPr/>
          <p:nvPr/>
        </p:nvSpPr>
        <p:spPr>
          <a:xfrm>
            <a:off x="5793475" y="1793489"/>
            <a:ext cx="1136850"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Graph theory</a:t>
            </a:r>
          </a:p>
        </p:txBody>
      </p:sp>
      <p:sp>
        <p:nvSpPr>
          <p:cNvPr id="9" name="Rectangle 8"/>
          <p:cNvSpPr/>
          <p:nvPr/>
        </p:nvSpPr>
        <p:spPr>
          <a:xfrm>
            <a:off x="6628027" y="1624530"/>
            <a:ext cx="851515"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Networks</a:t>
            </a:r>
          </a:p>
        </p:txBody>
      </p:sp>
      <p:sp>
        <p:nvSpPr>
          <p:cNvPr id="24" name="Rectangle 23"/>
          <p:cNvSpPr/>
          <p:nvPr/>
        </p:nvSpPr>
        <p:spPr>
          <a:xfrm>
            <a:off x="1596133" y="2451298"/>
            <a:ext cx="1214050" cy="286873"/>
          </a:xfrm>
          <a:prstGeom prst="rect">
            <a:avLst/>
          </a:prstGeom>
        </p:spPr>
        <p:txBody>
          <a:bodyPr wrap="none">
            <a:spAutoFit/>
          </a:bodyPr>
          <a:lstStyle/>
          <a:p>
            <a:pPr eaLnBrk="0" fontAlgn="base" hangingPunct="0">
              <a:spcBef>
                <a:spcPct val="0"/>
              </a:spcBef>
              <a:spcAft>
                <a:spcPct val="0"/>
              </a:spcAft>
            </a:pPr>
            <a:r>
              <a:rPr lang="en-US" sz="1264">
                <a:solidFill>
                  <a:srgbClr val="FF0000"/>
                </a:solidFill>
              </a:rPr>
              <a:t>Linear algebra</a:t>
            </a:r>
            <a:endParaRPr lang="en-US" sz="1264" dirty="0">
              <a:solidFill>
                <a:srgbClr val="FF0000"/>
              </a:solidFill>
            </a:endParaRPr>
          </a:p>
        </p:txBody>
      </p:sp>
      <p:sp>
        <p:nvSpPr>
          <p:cNvPr id="28" name="TextBox 27"/>
          <p:cNvSpPr txBox="1"/>
          <p:nvPr/>
        </p:nvSpPr>
        <p:spPr>
          <a:xfrm>
            <a:off x="3856688" y="2734099"/>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Bayes Methods</a:t>
            </a:r>
          </a:p>
        </p:txBody>
      </p:sp>
      <p:sp>
        <p:nvSpPr>
          <p:cNvPr id="29" name="TextBox 28"/>
          <p:cNvSpPr txBox="1"/>
          <p:nvPr/>
        </p:nvSpPr>
        <p:spPr>
          <a:xfrm>
            <a:off x="1623773" y="2058538"/>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Hypothesis testing</a:t>
            </a:r>
          </a:p>
        </p:txBody>
      </p:sp>
      <p:sp>
        <p:nvSpPr>
          <p:cNvPr id="30" name="TextBox 29"/>
          <p:cNvSpPr txBox="1"/>
          <p:nvPr/>
        </p:nvSpPr>
        <p:spPr>
          <a:xfrm>
            <a:off x="4372090" y="1772447"/>
            <a:ext cx="1530079"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0000"/>
                </a:solidFill>
              </a:rPr>
              <a:t>Likelihood</a:t>
            </a:r>
            <a:endParaRPr lang="en-US" sz="1264" dirty="0">
              <a:solidFill>
                <a:srgbClr val="000000"/>
              </a:solidFill>
            </a:endParaRPr>
          </a:p>
        </p:txBody>
      </p:sp>
      <p:sp>
        <p:nvSpPr>
          <p:cNvPr id="31" name="TextBox 30"/>
          <p:cNvSpPr txBox="1"/>
          <p:nvPr/>
        </p:nvSpPr>
        <p:spPr>
          <a:xfrm>
            <a:off x="4512885" y="1153257"/>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Distributions</a:t>
            </a:r>
          </a:p>
        </p:txBody>
      </p:sp>
      <p:sp>
        <p:nvSpPr>
          <p:cNvPr id="32" name="TextBox 31"/>
          <p:cNvSpPr txBox="1"/>
          <p:nvPr/>
        </p:nvSpPr>
        <p:spPr>
          <a:xfrm>
            <a:off x="4941497" y="2287717"/>
            <a:ext cx="1530079"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0000"/>
                </a:solidFill>
              </a:rPr>
              <a:t>Regression</a:t>
            </a:r>
            <a:endParaRPr lang="en-US" sz="1264" dirty="0">
              <a:solidFill>
                <a:srgbClr val="000000"/>
              </a:solidFill>
            </a:endParaRPr>
          </a:p>
        </p:txBody>
      </p:sp>
      <p:sp>
        <p:nvSpPr>
          <p:cNvPr id="33" name="TextBox 32"/>
          <p:cNvSpPr txBox="1"/>
          <p:nvPr/>
        </p:nvSpPr>
        <p:spPr>
          <a:xfrm>
            <a:off x="6936755" y="2401486"/>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ANOVA</a:t>
            </a:r>
          </a:p>
        </p:txBody>
      </p:sp>
      <p:sp>
        <p:nvSpPr>
          <p:cNvPr id="34" name="TextBox 33"/>
          <p:cNvSpPr txBox="1"/>
          <p:nvPr/>
        </p:nvSpPr>
        <p:spPr>
          <a:xfrm>
            <a:off x="1619489" y="1110126"/>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Inference</a:t>
            </a:r>
          </a:p>
        </p:txBody>
      </p:sp>
      <p:sp>
        <p:nvSpPr>
          <p:cNvPr id="37" name="TextBox 36"/>
          <p:cNvSpPr txBox="1"/>
          <p:nvPr/>
        </p:nvSpPr>
        <p:spPr>
          <a:xfrm>
            <a:off x="2205213" y="1834342"/>
            <a:ext cx="1179271"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FF0000"/>
                </a:solidFill>
              </a:rPr>
              <a:t>Calculus</a:t>
            </a:r>
          </a:p>
        </p:txBody>
      </p:sp>
      <p:sp>
        <p:nvSpPr>
          <p:cNvPr id="17" name="TextBox 16">
            <a:extLst>
              <a:ext uri="{FF2B5EF4-FFF2-40B4-BE49-F238E27FC236}">
                <a16:creationId xmlns:a16="http://schemas.microsoft.com/office/drawing/2014/main" id="{F70FB3B9-6F26-044D-A64E-5ABBB49ED7DC}"/>
              </a:ext>
            </a:extLst>
          </p:cNvPr>
          <p:cNvSpPr txBox="1"/>
          <p:nvPr/>
        </p:nvSpPr>
        <p:spPr>
          <a:xfrm>
            <a:off x="7999412" y="977979"/>
            <a:ext cx="1219200" cy="584775"/>
          </a:xfrm>
          <a:prstGeom prst="rect">
            <a:avLst/>
          </a:prstGeom>
          <a:noFill/>
        </p:spPr>
        <p:txBody>
          <a:bodyPr wrap="square" rtlCol="0">
            <a:spAutoFit/>
          </a:bodyPr>
          <a:lstStyle/>
          <a:p>
            <a:r>
              <a:rPr lang="en-US" sz="3200" dirty="0"/>
              <a:t>Stats</a:t>
            </a:r>
          </a:p>
        </p:txBody>
      </p:sp>
      <p:sp>
        <p:nvSpPr>
          <p:cNvPr id="18" name="TextBox 17">
            <a:extLst>
              <a:ext uri="{FF2B5EF4-FFF2-40B4-BE49-F238E27FC236}">
                <a16:creationId xmlns:a16="http://schemas.microsoft.com/office/drawing/2014/main" id="{A2AC68EA-6DDF-9840-8E77-EB9676B3550E}"/>
              </a:ext>
            </a:extLst>
          </p:cNvPr>
          <p:cNvSpPr txBox="1"/>
          <p:nvPr/>
        </p:nvSpPr>
        <p:spPr>
          <a:xfrm>
            <a:off x="7999412" y="523964"/>
            <a:ext cx="1219200" cy="584775"/>
          </a:xfrm>
          <a:prstGeom prst="rect">
            <a:avLst/>
          </a:prstGeom>
          <a:noFill/>
        </p:spPr>
        <p:txBody>
          <a:bodyPr wrap="square" rtlCol="0">
            <a:spAutoFit/>
          </a:bodyPr>
          <a:lstStyle/>
          <a:p>
            <a:r>
              <a:rPr lang="en-US" sz="3200" dirty="0">
                <a:solidFill>
                  <a:srgbClr val="FF0000"/>
                </a:solidFill>
              </a:rPr>
              <a:t>Math</a:t>
            </a:r>
          </a:p>
        </p:txBody>
      </p:sp>
      <p:sp>
        <p:nvSpPr>
          <p:cNvPr id="19" name="TextBox 18">
            <a:extLst>
              <a:ext uri="{FF2B5EF4-FFF2-40B4-BE49-F238E27FC236}">
                <a16:creationId xmlns:a16="http://schemas.microsoft.com/office/drawing/2014/main" id="{2E5779C1-92AF-C540-8051-E08B0D1849AD}"/>
              </a:ext>
            </a:extLst>
          </p:cNvPr>
          <p:cNvSpPr txBox="1"/>
          <p:nvPr/>
        </p:nvSpPr>
        <p:spPr>
          <a:xfrm>
            <a:off x="912648" y="265738"/>
            <a:ext cx="6629400" cy="461665"/>
          </a:xfrm>
          <a:prstGeom prst="rect">
            <a:avLst/>
          </a:prstGeom>
          <a:noFill/>
        </p:spPr>
        <p:txBody>
          <a:bodyPr wrap="square" rtlCol="0">
            <a:spAutoFit/>
          </a:bodyPr>
          <a:lstStyle/>
          <a:p>
            <a:r>
              <a:rPr lang="en-US" sz="2400" dirty="0"/>
              <a:t>Topics in a Quantitative Biology Curriculum</a:t>
            </a:r>
          </a:p>
        </p:txBody>
      </p:sp>
    </p:spTree>
    <p:extLst>
      <p:ext uri="{BB962C8B-B14F-4D97-AF65-F5344CB8AC3E}">
        <p14:creationId xmlns:p14="http://schemas.microsoft.com/office/powerpoint/2010/main" val="391333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56688" y="2348563"/>
            <a:ext cx="963596"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FF0000"/>
                </a:solidFill>
              </a:rPr>
              <a:t>Modeling</a:t>
            </a:r>
          </a:p>
        </p:txBody>
      </p:sp>
      <p:sp>
        <p:nvSpPr>
          <p:cNvPr id="5" name="Rectangle 4"/>
          <p:cNvSpPr/>
          <p:nvPr/>
        </p:nvSpPr>
        <p:spPr>
          <a:xfrm>
            <a:off x="3063285" y="1380631"/>
            <a:ext cx="1503938"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Dynamical systems</a:t>
            </a:r>
          </a:p>
        </p:txBody>
      </p:sp>
      <p:sp>
        <p:nvSpPr>
          <p:cNvPr id="6" name="Rectangle 5"/>
          <p:cNvSpPr/>
          <p:nvPr/>
        </p:nvSpPr>
        <p:spPr>
          <a:xfrm>
            <a:off x="5921479" y="2746266"/>
            <a:ext cx="950901"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Stochastics</a:t>
            </a:r>
          </a:p>
        </p:txBody>
      </p:sp>
      <p:sp>
        <p:nvSpPr>
          <p:cNvPr id="7" name="Rectangle 6"/>
          <p:cNvSpPr/>
          <p:nvPr/>
        </p:nvSpPr>
        <p:spPr>
          <a:xfrm>
            <a:off x="5579342" y="1393307"/>
            <a:ext cx="1104790"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Optimization</a:t>
            </a:r>
          </a:p>
        </p:txBody>
      </p:sp>
      <p:sp>
        <p:nvSpPr>
          <p:cNvPr id="8" name="Rectangle 7"/>
          <p:cNvSpPr/>
          <p:nvPr/>
        </p:nvSpPr>
        <p:spPr>
          <a:xfrm>
            <a:off x="5793475" y="1793489"/>
            <a:ext cx="1136850"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Graph theory</a:t>
            </a:r>
          </a:p>
        </p:txBody>
      </p:sp>
      <p:sp>
        <p:nvSpPr>
          <p:cNvPr id="9" name="Rectangle 8"/>
          <p:cNvSpPr/>
          <p:nvPr/>
        </p:nvSpPr>
        <p:spPr>
          <a:xfrm>
            <a:off x="6628027" y="1624530"/>
            <a:ext cx="851515"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Networks</a:t>
            </a:r>
          </a:p>
        </p:txBody>
      </p:sp>
      <p:sp>
        <p:nvSpPr>
          <p:cNvPr id="10" name="TextBox 9"/>
          <p:cNvSpPr txBox="1"/>
          <p:nvPr/>
        </p:nvSpPr>
        <p:spPr>
          <a:xfrm>
            <a:off x="2849337" y="2380143"/>
            <a:ext cx="1475014" cy="481414"/>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70C0"/>
                </a:solidFill>
              </a:rPr>
              <a:t>Database Structure</a:t>
            </a:r>
          </a:p>
        </p:txBody>
      </p:sp>
      <p:sp>
        <p:nvSpPr>
          <p:cNvPr id="11" name="TextBox 10"/>
          <p:cNvSpPr txBox="1"/>
          <p:nvPr/>
        </p:nvSpPr>
        <p:spPr>
          <a:xfrm>
            <a:off x="3919815" y="2073124"/>
            <a:ext cx="552276"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70C0"/>
                </a:solidFill>
              </a:rPr>
              <a:t>Hubs</a:t>
            </a:r>
            <a:endParaRPr lang="en-US" sz="1264" dirty="0">
              <a:solidFill>
                <a:srgbClr val="0070C0"/>
              </a:solidFill>
            </a:endParaRPr>
          </a:p>
        </p:txBody>
      </p:sp>
      <p:sp>
        <p:nvSpPr>
          <p:cNvPr id="12" name="TextBox 11"/>
          <p:cNvSpPr txBox="1"/>
          <p:nvPr/>
        </p:nvSpPr>
        <p:spPr>
          <a:xfrm>
            <a:off x="4718657" y="1468820"/>
            <a:ext cx="1385027" cy="481414"/>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70C0"/>
                </a:solidFill>
              </a:rPr>
              <a:t>Cloud Computing</a:t>
            </a:r>
          </a:p>
        </p:txBody>
      </p:sp>
      <p:sp>
        <p:nvSpPr>
          <p:cNvPr id="13" name="TextBox 12"/>
          <p:cNvSpPr txBox="1"/>
          <p:nvPr/>
        </p:nvSpPr>
        <p:spPr>
          <a:xfrm>
            <a:off x="5137128" y="2554432"/>
            <a:ext cx="826357"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70C0"/>
                </a:solidFill>
              </a:rPr>
              <a:t>Scripting</a:t>
            </a:r>
            <a:endParaRPr lang="en-US" sz="1264" dirty="0">
              <a:solidFill>
                <a:srgbClr val="0070C0"/>
              </a:solidFill>
            </a:endParaRPr>
          </a:p>
        </p:txBody>
      </p:sp>
      <p:sp>
        <p:nvSpPr>
          <p:cNvPr id="14" name="TextBox 13"/>
          <p:cNvSpPr txBox="1"/>
          <p:nvPr/>
        </p:nvSpPr>
        <p:spPr>
          <a:xfrm>
            <a:off x="5636148" y="2095883"/>
            <a:ext cx="1281523"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70C0"/>
                </a:solidFill>
              </a:rPr>
              <a:t>Coding</a:t>
            </a:r>
            <a:endParaRPr lang="en-US" sz="1264" dirty="0">
              <a:solidFill>
                <a:srgbClr val="0070C0"/>
              </a:solidFill>
            </a:endParaRPr>
          </a:p>
        </p:txBody>
      </p:sp>
      <p:sp>
        <p:nvSpPr>
          <p:cNvPr id="19" name="TextBox 18"/>
          <p:cNvSpPr txBox="1"/>
          <p:nvPr/>
        </p:nvSpPr>
        <p:spPr>
          <a:xfrm>
            <a:off x="1850195" y="1304369"/>
            <a:ext cx="980785"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70C0"/>
                </a:solidFill>
              </a:rPr>
              <a:t>Algorithms</a:t>
            </a:r>
          </a:p>
        </p:txBody>
      </p:sp>
      <p:sp>
        <p:nvSpPr>
          <p:cNvPr id="24" name="Rectangle 23"/>
          <p:cNvSpPr/>
          <p:nvPr/>
        </p:nvSpPr>
        <p:spPr>
          <a:xfrm>
            <a:off x="1596133" y="2451298"/>
            <a:ext cx="1214050" cy="286873"/>
          </a:xfrm>
          <a:prstGeom prst="rect">
            <a:avLst/>
          </a:prstGeom>
        </p:spPr>
        <p:txBody>
          <a:bodyPr wrap="none">
            <a:spAutoFit/>
          </a:bodyPr>
          <a:lstStyle/>
          <a:p>
            <a:pPr eaLnBrk="0" fontAlgn="base" hangingPunct="0">
              <a:spcBef>
                <a:spcPct val="0"/>
              </a:spcBef>
              <a:spcAft>
                <a:spcPct val="0"/>
              </a:spcAft>
            </a:pPr>
            <a:r>
              <a:rPr lang="en-US" sz="1264">
                <a:solidFill>
                  <a:srgbClr val="FF0000"/>
                </a:solidFill>
              </a:rPr>
              <a:t>Linear algebra</a:t>
            </a:r>
            <a:endParaRPr lang="en-US" sz="1264" dirty="0">
              <a:solidFill>
                <a:srgbClr val="FF0000"/>
              </a:solidFill>
            </a:endParaRPr>
          </a:p>
        </p:txBody>
      </p:sp>
      <p:sp>
        <p:nvSpPr>
          <p:cNvPr id="28" name="TextBox 27"/>
          <p:cNvSpPr txBox="1"/>
          <p:nvPr/>
        </p:nvSpPr>
        <p:spPr>
          <a:xfrm>
            <a:off x="3856688" y="2734099"/>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Bayes Methods</a:t>
            </a:r>
          </a:p>
        </p:txBody>
      </p:sp>
      <p:sp>
        <p:nvSpPr>
          <p:cNvPr id="29" name="TextBox 28"/>
          <p:cNvSpPr txBox="1"/>
          <p:nvPr/>
        </p:nvSpPr>
        <p:spPr>
          <a:xfrm>
            <a:off x="1623773" y="2058538"/>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Hypothesis testing</a:t>
            </a:r>
          </a:p>
        </p:txBody>
      </p:sp>
      <p:sp>
        <p:nvSpPr>
          <p:cNvPr id="30" name="TextBox 29"/>
          <p:cNvSpPr txBox="1"/>
          <p:nvPr/>
        </p:nvSpPr>
        <p:spPr>
          <a:xfrm>
            <a:off x="4423116" y="1904927"/>
            <a:ext cx="1530079"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0000"/>
                </a:solidFill>
              </a:rPr>
              <a:t>Likelihood</a:t>
            </a:r>
            <a:endParaRPr lang="en-US" sz="1264" dirty="0">
              <a:solidFill>
                <a:srgbClr val="000000"/>
              </a:solidFill>
            </a:endParaRPr>
          </a:p>
        </p:txBody>
      </p:sp>
      <p:sp>
        <p:nvSpPr>
          <p:cNvPr id="31" name="TextBox 30"/>
          <p:cNvSpPr txBox="1"/>
          <p:nvPr/>
        </p:nvSpPr>
        <p:spPr>
          <a:xfrm>
            <a:off x="4512885" y="1153257"/>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Distributions</a:t>
            </a:r>
          </a:p>
        </p:txBody>
      </p:sp>
      <p:sp>
        <p:nvSpPr>
          <p:cNvPr id="32" name="TextBox 31"/>
          <p:cNvSpPr txBox="1"/>
          <p:nvPr/>
        </p:nvSpPr>
        <p:spPr>
          <a:xfrm>
            <a:off x="4941497" y="2287717"/>
            <a:ext cx="1530079"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0000"/>
                </a:solidFill>
              </a:rPr>
              <a:t>Regression</a:t>
            </a:r>
            <a:endParaRPr lang="en-US" sz="1264" dirty="0">
              <a:solidFill>
                <a:srgbClr val="000000"/>
              </a:solidFill>
            </a:endParaRPr>
          </a:p>
        </p:txBody>
      </p:sp>
      <p:sp>
        <p:nvSpPr>
          <p:cNvPr id="33" name="TextBox 32"/>
          <p:cNvSpPr txBox="1"/>
          <p:nvPr/>
        </p:nvSpPr>
        <p:spPr>
          <a:xfrm>
            <a:off x="7026323" y="2451297"/>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ANOVA</a:t>
            </a:r>
          </a:p>
        </p:txBody>
      </p:sp>
      <p:sp>
        <p:nvSpPr>
          <p:cNvPr id="34" name="TextBox 33"/>
          <p:cNvSpPr txBox="1"/>
          <p:nvPr/>
        </p:nvSpPr>
        <p:spPr>
          <a:xfrm>
            <a:off x="1619489" y="1110126"/>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Inference</a:t>
            </a:r>
          </a:p>
        </p:txBody>
      </p:sp>
      <p:sp>
        <p:nvSpPr>
          <p:cNvPr id="37" name="TextBox 36"/>
          <p:cNvSpPr txBox="1"/>
          <p:nvPr/>
        </p:nvSpPr>
        <p:spPr>
          <a:xfrm>
            <a:off x="2205213" y="1834342"/>
            <a:ext cx="1179271"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FF0000"/>
                </a:solidFill>
              </a:rPr>
              <a:t>Calculus</a:t>
            </a:r>
          </a:p>
        </p:txBody>
      </p:sp>
      <p:sp>
        <p:nvSpPr>
          <p:cNvPr id="25" name="TextBox 24">
            <a:extLst>
              <a:ext uri="{FF2B5EF4-FFF2-40B4-BE49-F238E27FC236}">
                <a16:creationId xmlns:a16="http://schemas.microsoft.com/office/drawing/2014/main" id="{FD5D425F-9661-F844-802F-355EC0A5C11F}"/>
              </a:ext>
            </a:extLst>
          </p:cNvPr>
          <p:cNvSpPr txBox="1"/>
          <p:nvPr/>
        </p:nvSpPr>
        <p:spPr>
          <a:xfrm>
            <a:off x="8300684" y="1393307"/>
            <a:ext cx="1219200" cy="584775"/>
          </a:xfrm>
          <a:prstGeom prst="rect">
            <a:avLst/>
          </a:prstGeom>
          <a:noFill/>
        </p:spPr>
        <p:txBody>
          <a:bodyPr wrap="square" rtlCol="0">
            <a:spAutoFit/>
          </a:bodyPr>
          <a:lstStyle/>
          <a:p>
            <a:r>
              <a:rPr lang="en-US" sz="3200" dirty="0">
                <a:solidFill>
                  <a:srgbClr val="0000F2"/>
                </a:solidFill>
              </a:rPr>
              <a:t>CS</a:t>
            </a:r>
          </a:p>
        </p:txBody>
      </p:sp>
      <p:sp>
        <p:nvSpPr>
          <p:cNvPr id="26" name="TextBox 25">
            <a:extLst>
              <a:ext uri="{FF2B5EF4-FFF2-40B4-BE49-F238E27FC236}">
                <a16:creationId xmlns:a16="http://schemas.microsoft.com/office/drawing/2014/main" id="{3FC28201-FCA4-7942-B6A9-58F71E9C49E1}"/>
              </a:ext>
            </a:extLst>
          </p:cNvPr>
          <p:cNvSpPr txBox="1"/>
          <p:nvPr/>
        </p:nvSpPr>
        <p:spPr>
          <a:xfrm>
            <a:off x="8030545" y="839683"/>
            <a:ext cx="1219200" cy="584775"/>
          </a:xfrm>
          <a:prstGeom prst="rect">
            <a:avLst/>
          </a:prstGeom>
          <a:noFill/>
        </p:spPr>
        <p:txBody>
          <a:bodyPr wrap="square" rtlCol="0">
            <a:spAutoFit/>
          </a:bodyPr>
          <a:lstStyle/>
          <a:p>
            <a:r>
              <a:rPr lang="en-US" sz="3200" dirty="0"/>
              <a:t>Stats</a:t>
            </a:r>
          </a:p>
        </p:txBody>
      </p:sp>
      <p:sp>
        <p:nvSpPr>
          <p:cNvPr id="27" name="TextBox 26">
            <a:extLst>
              <a:ext uri="{FF2B5EF4-FFF2-40B4-BE49-F238E27FC236}">
                <a16:creationId xmlns:a16="http://schemas.microsoft.com/office/drawing/2014/main" id="{85BB31E1-49FF-2D44-A2CD-A42DB2F85E7B}"/>
              </a:ext>
            </a:extLst>
          </p:cNvPr>
          <p:cNvSpPr txBox="1"/>
          <p:nvPr/>
        </p:nvSpPr>
        <p:spPr>
          <a:xfrm>
            <a:off x="8030545" y="385668"/>
            <a:ext cx="1219200" cy="584775"/>
          </a:xfrm>
          <a:prstGeom prst="rect">
            <a:avLst/>
          </a:prstGeom>
          <a:noFill/>
        </p:spPr>
        <p:txBody>
          <a:bodyPr wrap="square" rtlCol="0">
            <a:spAutoFit/>
          </a:bodyPr>
          <a:lstStyle/>
          <a:p>
            <a:r>
              <a:rPr lang="en-US" sz="3200" dirty="0">
                <a:solidFill>
                  <a:srgbClr val="FF0000"/>
                </a:solidFill>
              </a:rPr>
              <a:t>Math</a:t>
            </a:r>
          </a:p>
        </p:txBody>
      </p:sp>
      <p:sp>
        <p:nvSpPr>
          <p:cNvPr id="35" name="TextBox 34">
            <a:extLst>
              <a:ext uri="{FF2B5EF4-FFF2-40B4-BE49-F238E27FC236}">
                <a16:creationId xmlns:a16="http://schemas.microsoft.com/office/drawing/2014/main" id="{6249E26C-DCB6-EE41-B2B9-73EAA30C6A21}"/>
              </a:ext>
            </a:extLst>
          </p:cNvPr>
          <p:cNvSpPr txBox="1"/>
          <p:nvPr/>
        </p:nvSpPr>
        <p:spPr>
          <a:xfrm>
            <a:off x="912648" y="265738"/>
            <a:ext cx="6629400" cy="461665"/>
          </a:xfrm>
          <a:prstGeom prst="rect">
            <a:avLst/>
          </a:prstGeom>
          <a:noFill/>
        </p:spPr>
        <p:txBody>
          <a:bodyPr wrap="square" rtlCol="0">
            <a:spAutoFit/>
          </a:bodyPr>
          <a:lstStyle/>
          <a:p>
            <a:r>
              <a:rPr lang="en-US" sz="2400" dirty="0"/>
              <a:t>Topics in a Quantitative Biology Curriculum</a:t>
            </a:r>
          </a:p>
        </p:txBody>
      </p:sp>
    </p:spTree>
    <p:extLst>
      <p:ext uri="{BB962C8B-B14F-4D97-AF65-F5344CB8AC3E}">
        <p14:creationId xmlns:p14="http://schemas.microsoft.com/office/powerpoint/2010/main" val="15407534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56688" y="2348563"/>
            <a:ext cx="963596"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FF0000"/>
                </a:solidFill>
              </a:rPr>
              <a:t>Modeling</a:t>
            </a:r>
          </a:p>
        </p:txBody>
      </p:sp>
      <p:sp>
        <p:nvSpPr>
          <p:cNvPr id="5" name="Rectangle 4"/>
          <p:cNvSpPr/>
          <p:nvPr/>
        </p:nvSpPr>
        <p:spPr>
          <a:xfrm>
            <a:off x="3063285" y="1380631"/>
            <a:ext cx="1503938"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Dynamical systems</a:t>
            </a:r>
          </a:p>
        </p:txBody>
      </p:sp>
      <p:sp>
        <p:nvSpPr>
          <p:cNvPr id="6" name="Rectangle 5"/>
          <p:cNvSpPr/>
          <p:nvPr/>
        </p:nvSpPr>
        <p:spPr>
          <a:xfrm>
            <a:off x="5921479" y="2746266"/>
            <a:ext cx="950901"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Stochastics</a:t>
            </a:r>
          </a:p>
        </p:txBody>
      </p:sp>
      <p:sp>
        <p:nvSpPr>
          <p:cNvPr id="7" name="Rectangle 6"/>
          <p:cNvSpPr/>
          <p:nvPr/>
        </p:nvSpPr>
        <p:spPr>
          <a:xfrm>
            <a:off x="5579342" y="1393307"/>
            <a:ext cx="1104790"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Optimization</a:t>
            </a:r>
          </a:p>
        </p:txBody>
      </p:sp>
      <p:sp>
        <p:nvSpPr>
          <p:cNvPr id="8" name="Rectangle 7"/>
          <p:cNvSpPr/>
          <p:nvPr/>
        </p:nvSpPr>
        <p:spPr>
          <a:xfrm>
            <a:off x="5612281" y="1753028"/>
            <a:ext cx="1164839" cy="286873"/>
          </a:xfrm>
          <a:prstGeom prst="rect">
            <a:avLst/>
          </a:prstGeom>
        </p:spPr>
        <p:txBody>
          <a:bodyPr wrap="square">
            <a:spAutoFit/>
          </a:bodyPr>
          <a:lstStyle/>
          <a:p>
            <a:pPr eaLnBrk="0" fontAlgn="base" hangingPunct="0">
              <a:spcBef>
                <a:spcPct val="0"/>
              </a:spcBef>
              <a:spcAft>
                <a:spcPct val="0"/>
              </a:spcAft>
            </a:pPr>
            <a:r>
              <a:rPr lang="en-US" sz="1264">
                <a:solidFill>
                  <a:srgbClr val="FF0000"/>
                </a:solidFill>
              </a:rPr>
              <a:t>Graph theory</a:t>
            </a:r>
            <a:endParaRPr lang="en-US" sz="1264" dirty="0">
              <a:solidFill>
                <a:srgbClr val="FF0000"/>
              </a:solidFill>
            </a:endParaRPr>
          </a:p>
        </p:txBody>
      </p:sp>
      <p:sp>
        <p:nvSpPr>
          <p:cNvPr id="9" name="Rectangle 8"/>
          <p:cNvSpPr/>
          <p:nvPr/>
        </p:nvSpPr>
        <p:spPr>
          <a:xfrm>
            <a:off x="6628027" y="1624530"/>
            <a:ext cx="851515"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Networks</a:t>
            </a:r>
          </a:p>
        </p:txBody>
      </p:sp>
      <p:sp>
        <p:nvSpPr>
          <p:cNvPr id="10" name="TextBox 9"/>
          <p:cNvSpPr txBox="1"/>
          <p:nvPr/>
        </p:nvSpPr>
        <p:spPr>
          <a:xfrm>
            <a:off x="2785935" y="2396121"/>
            <a:ext cx="1475014" cy="481414"/>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70C0"/>
                </a:solidFill>
              </a:rPr>
              <a:t>Database Structure</a:t>
            </a:r>
          </a:p>
        </p:txBody>
      </p:sp>
      <p:sp>
        <p:nvSpPr>
          <p:cNvPr id="11" name="TextBox 10"/>
          <p:cNvSpPr txBox="1"/>
          <p:nvPr/>
        </p:nvSpPr>
        <p:spPr>
          <a:xfrm>
            <a:off x="3871474" y="2078739"/>
            <a:ext cx="623927"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70C0"/>
                </a:solidFill>
              </a:rPr>
              <a:t>Hubs</a:t>
            </a:r>
          </a:p>
        </p:txBody>
      </p:sp>
      <p:sp>
        <p:nvSpPr>
          <p:cNvPr id="12" name="TextBox 11"/>
          <p:cNvSpPr txBox="1"/>
          <p:nvPr/>
        </p:nvSpPr>
        <p:spPr>
          <a:xfrm>
            <a:off x="4657938" y="1546328"/>
            <a:ext cx="1385026"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70C0"/>
                </a:solidFill>
              </a:rPr>
              <a:t>Cloud computing</a:t>
            </a:r>
          </a:p>
        </p:txBody>
      </p:sp>
      <p:sp>
        <p:nvSpPr>
          <p:cNvPr id="13" name="TextBox 12"/>
          <p:cNvSpPr txBox="1"/>
          <p:nvPr/>
        </p:nvSpPr>
        <p:spPr>
          <a:xfrm>
            <a:off x="5137128" y="2554432"/>
            <a:ext cx="826357"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70C0"/>
                </a:solidFill>
              </a:rPr>
              <a:t>Scripting</a:t>
            </a:r>
            <a:endParaRPr lang="en-US" sz="1264" dirty="0">
              <a:solidFill>
                <a:srgbClr val="0070C0"/>
              </a:solidFill>
            </a:endParaRPr>
          </a:p>
        </p:txBody>
      </p:sp>
      <p:sp>
        <p:nvSpPr>
          <p:cNvPr id="14" name="TextBox 13"/>
          <p:cNvSpPr txBox="1"/>
          <p:nvPr/>
        </p:nvSpPr>
        <p:spPr>
          <a:xfrm>
            <a:off x="5636148" y="2095883"/>
            <a:ext cx="128152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70C0"/>
                </a:solidFill>
              </a:rPr>
              <a:t>Coding</a:t>
            </a:r>
          </a:p>
        </p:txBody>
      </p:sp>
      <p:sp>
        <p:nvSpPr>
          <p:cNvPr id="15" name="TextBox 14"/>
          <p:cNvSpPr txBox="1"/>
          <p:nvPr/>
        </p:nvSpPr>
        <p:spPr>
          <a:xfrm>
            <a:off x="6128019" y="2441296"/>
            <a:ext cx="128152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7030A0"/>
                </a:solidFill>
              </a:rPr>
              <a:t>Metadata</a:t>
            </a:r>
          </a:p>
        </p:txBody>
      </p:sp>
      <p:sp>
        <p:nvSpPr>
          <p:cNvPr id="19" name="TextBox 18"/>
          <p:cNvSpPr txBox="1"/>
          <p:nvPr/>
        </p:nvSpPr>
        <p:spPr>
          <a:xfrm>
            <a:off x="1850195" y="1304369"/>
            <a:ext cx="980785"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70C0"/>
                </a:solidFill>
              </a:rPr>
              <a:t>Algorithms</a:t>
            </a:r>
          </a:p>
        </p:txBody>
      </p:sp>
      <p:sp>
        <p:nvSpPr>
          <p:cNvPr id="20" name="TextBox 19"/>
          <p:cNvSpPr txBox="1"/>
          <p:nvPr/>
        </p:nvSpPr>
        <p:spPr>
          <a:xfrm>
            <a:off x="4512884" y="2049486"/>
            <a:ext cx="113928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7030A0"/>
                </a:solidFill>
              </a:rPr>
              <a:t>Data mining</a:t>
            </a:r>
          </a:p>
        </p:txBody>
      </p:sp>
      <p:sp>
        <p:nvSpPr>
          <p:cNvPr id="21" name="TextBox 20"/>
          <p:cNvSpPr txBox="1"/>
          <p:nvPr/>
        </p:nvSpPr>
        <p:spPr>
          <a:xfrm>
            <a:off x="6291416" y="1904048"/>
            <a:ext cx="113928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7030A0"/>
                </a:solidFill>
              </a:rPr>
              <a:t>Provenance</a:t>
            </a:r>
          </a:p>
        </p:txBody>
      </p:sp>
      <p:sp>
        <p:nvSpPr>
          <p:cNvPr id="23" name="TextBox 22"/>
          <p:cNvSpPr txBox="1"/>
          <p:nvPr/>
        </p:nvSpPr>
        <p:spPr>
          <a:xfrm>
            <a:off x="3332868" y="995014"/>
            <a:ext cx="113928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7030A0"/>
                </a:solidFill>
              </a:rPr>
              <a:t>Curation</a:t>
            </a:r>
          </a:p>
        </p:txBody>
      </p:sp>
      <p:sp>
        <p:nvSpPr>
          <p:cNvPr id="24" name="Rectangle 23"/>
          <p:cNvSpPr/>
          <p:nvPr/>
        </p:nvSpPr>
        <p:spPr>
          <a:xfrm>
            <a:off x="1596133" y="2451298"/>
            <a:ext cx="1214050" cy="286873"/>
          </a:xfrm>
          <a:prstGeom prst="rect">
            <a:avLst/>
          </a:prstGeom>
        </p:spPr>
        <p:txBody>
          <a:bodyPr wrap="none">
            <a:spAutoFit/>
          </a:bodyPr>
          <a:lstStyle/>
          <a:p>
            <a:pPr eaLnBrk="0" fontAlgn="base" hangingPunct="0">
              <a:spcBef>
                <a:spcPct val="0"/>
              </a:spcBef>
              <a:spcAft>
                <a:spcPct val="0"/>
              </a:spcAft>
            </a:pPr>
            <a:r>
              <a:rPr lang="en-US" sz="1264">
                <a:solidFill>
                  <a:srgbClr val="FF0000"/>
                </a:solidFill>
              </a:rPr>
              <a:t>Linear algebra</a:t>
            </a:r>
            <a:endParaRPr lang="en-US" sz="1264" dirty="0">
              <a:solidFill>
                <a:srgbClr val="FF0000"/>
              </a:solidFill>
            </a:endParaRPr>
          </a:p>
        </p:txBody>
      </p:sp>
      <p:sp>
        <p:nvSpPr>
          <p:cNvPr id="25" name="TextBox 24"/>
          <p:cNvSpPr txBox="1"/>
          <p:nvPr/>
        </p:nvSpPr>
        <p:spPr>
          <a:xfrm>
            <a:off x="1458670" y="1646473"/>
            <a:ext cx="113928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7030A0"/>
                </a:solidFill>
              </a:rPr>
              <a:t>Workflows</a:t>
            </a:r>
          </a:p>
        </p:txBody>
      </p:sp>
      <p:sp>
        <p:nvSpPr>
          <p:cNvPr id="26" name="TextBox 25"/>
          <p:cNvSpPr txBox="1"/>
          <p:nvPr/>
        </p:nvSpPr>
        <p:spPr>
          <a:xfrm>
            <a:off x="3136317" y="1965811"/>
            <a:ext cx="113928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7030A0"/>
                </a:solidFill>
              </a:rPr>
              <a:t>Citation</a:t>
            </a:r>
          </a:p>
        </p:txBody>
      </p:sp>
      <p:sp>
        <p:nvSpPr>
          <p:cNvPr id="27" name="TextBox 26"/>
          <p:cNvSpPr txBox="1"/>
          <p:nvPr/>
        </p:nvSpPr>
        <p:spPr>
          <a:xfrm>
            <a:off x="6194700" y="1077677"/>
            <a:ext cx="113928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7030A0"/>
                </a:solidFill>
              </a:rPr>
              <a:t>Backup</a:t>
            </a:r>
          </a:p>
        </p:txBody>
      </p:sp>
      <p:sp>
        <p:nvSpPr>
          <p:cNvPr id="28" name="TextBox 27"/>
          <p:cNvSpPr txBox="1"/>
          <p:nvPr/>
        </p:nvSpPr>
        <p:spPr>
          <a:xfrm>
            <a:off x="3856688" y="2734099"/>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Bayes Methods</a:t>
            </a:r>
          </a:p>
        </p:txBody>
      </p:sp>
      <p:sp>
        <p:nvSpPr>
          <p:cNvPr id="29" name="TextBox 28"/>
          <p:cNvSpPr txBox="1"/>
          <p:nvPr/>
        </p:nvSpPr>
        <p:spPr>
          <a:xfrm>
            <a:off x="1623773" y="2058538"/>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Hypothesis testing</a:t>
            </a:r>
          </a:p>
        </p:txBody>
      </p:sp>
      <p:sp>
        <p:nvSpPr>
          <p:cNvPr id="30" name="TextBox 29"/>
          <p:cNvSpPr txBox="1"/>
          <p:nvPr/>
        </p:nvSpPr>
        <p:spPr>
          <a:xfrm>
            <a:off x="4372090" y="1772447"/>
            <a:ext cx="1530079"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0000"/>
                </a:solidFill>
              </a:rPr>
              <a:t>Likelihood</a:t>
            </a:r>
            <a:endParaRPr lang="en-US" sz="1264" dirty="0">
              <a:solidFill>
                <a:srgbClr val="000000"/>
              </a:solidFill>
            </a:endParaRPr>
          </a:p>
        </p:txBody>
      </p:sp>
      <p:sp>
        <p:nvSpPr>
          <p:cNvPr id="31" name="TextBox 30"/>
          <p:cNvSpPr txBox="1"/>
          <p:nvPr/>
        </p:nvSpPr>
        <p:spPr>
          <a:xfrm>
            <a:off x="4512885" y="1153257"/>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Distributions</a:t>
            </a:r>
          </a:p>
        </p:txBody>
      </p:sp>
      <p:sp>
        <p:nvSpPr>
          <p:cNvPr id="32" name="TextBox 31"/>
          <p:cNvSpPr txBox="1"/>
          <p:nvPr/>
        </p:nvSpPr>
        <p:spPr>
          <a:xfrm>
            <a:off x="4941497" y="2287717"/>
            <a:ext cx="1530079"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0000"/>
                </a:solidFill>
              </a:rPr>
              <a:t>Regression</a:t>
            </a:r>
            <a:endParaRPr lang="en-US" sz="1264" dirty="0">
              <a:solidFill>
                <a:srgbClr val="000000"/>
              </a:solidFill>
            </a:endParaRPr>
          </a:p>
        </p:txBody>
      </p:sp>
      <p:sp>
        <p:nvSpPr>
          <p:cNvPr id="33" name="TextBox 32"/>
          <p:cNvSpPr txBox="1"/>
          <p:nvPr/>
        </p:nvSpPr>
        <p:spPr>
          <a:xfrm>
            <a:off x="6936755" y="2401486"/>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ANOVA</a:t>
            </a:r>
          </a:p>
        </p:txBody>
      </p:sp>
      <p:sp>
        <p:nvSpPr>
          <p:cNvPr id="34" name="TextBox 33"/>
          <p:cNvSpPr txBox="1"/>
          <p:nvPr/>
        </p:nvSpPr>
        <p:spPr>
          <a:xfrm>
            <a:off x="1619489" y="1110126"/>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Inference</a:t>
            </a:r>
          </a:p>
        </p:txBody>
      </p:sp>
      <p:sp>
        <p:nvSpPr>
          <p:cNvPr id="37" name="TextBox 36"/>
          <p:cNvSpPr txBox="1"/>
          <p:nvPr/>
        </p:nvSpPr>
        <p:spPr>
          <a:xfrm>
            <a:off x="2205213" y="1834342"/>
            <a:ext cx="1179271"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FF0000"/>
                </a:solidFill>
              </a:rPr>
              <a:t>Calculus</a:t>
            </a:r>
          </a:p>
        </p:txBody>
      </p:sp>
      <p:sp>
        <p:nvSpPr>
          <p:cNvPr id="35" name="TextBox 34">
            <a:extLst>
              <a:ext uri="{FF2B5EF4-FFF2-40B4-BE49-F238E27FC236}">
                <a16:creationId xmlns:a16="http://schemas.microsoft.com/office/drawing/2014/main" id="{3D0C6711-9A85-7549-86E6-65839007D0AF}"/>
              </a:ext>
            </a:extLst>
          </p:cNvPr>
          <p:cNvSpPr txBox="1"/>
          <p:nvPr/>
        </p:nvSpPr>
        <p:spPr>
          <a:xfrm>
            <a:off x="8098392" y="1237450"/>
            <a:ext cx="1219200" cy="461665"/>
          </a:xfrm>
          <a:prstGeom prst="rect">
            <a:avLst/>
          </a:prstGeom>
          <a:noFill/>
        </p:spPr>
        <p:txBody>
          <a:bodyPr wrap="square" rtlCol="0">
            <a:spAutoFit/>
          </a:bodyPr>
          <a:lstStyle/>
          <a:p>
            <a:r>
              <a:rPr lang="en-US" sz="2400" dirty="0">
                <a:solidFill>
                  <a:srgbClr val="0000F2"/>
                </a:solidFill>
              </a:rPr>
              <a:t>CS</a:t>
            </a:r>
          </a:p>
        </p:txBody>
      </p:sp>
      <p:sp>
        <p:nvSpPr>
          <p:cNvPr id="36" name="TextBox 35">
            <a:extLst>
              <a:ext uri="{FF2B5EF4-FFF2-40B4-BE49-F238E27FC236}">
                <a16:creationId xmlns:a16="http://schemas.microsoft.com/office/drawing/2014/main" id="{AB368475-F5A0-B149-B4CA-527C71DF99C2}"/>
              </a:ext>
            </a:extLst>
          </p:cNvPr>
          <p:cNvSpPr txBox="1"/>
          <p:nvPr/>
        </p:nvSpPr>
        <p:spPr>
          <a:xfrm>
            <a:off x="8033353" y="877226"/>
            <a:ext cx="1219200" cy="461665"/>
          </a:xfrm>
          <a:prstGeom prst="rect">
            <a:avLst/>
          </a:prstGeom>
          <a:noFill/>
        </p:spPr>
        <p:txBody>
          <a:bodyPr wrap="square" rtlCol="0">
            <a:spAutoFit/>
          </a:bodyPr>
          <a:lstStyle/>
          <a:p>
            <a:r>
              <a:rPr lang="en-US" sz="2400" dirty="0"/>
              <a:t>Stats</a:t>
            </a:r>
          </a:p>
        </p:txBody>
      </p:sp>
      <p:sp>
        <p:nvSpPr>
          <p:cNvPr id="38" name="TextBox 37">
            <a:extLst>
              <a:ext uri="{FF2B5EF4-FFF2-40B4-BE49-F238E27FC236}">
                <a16:creationId xmlns:a16="http://schemas.microsoft.com/office/drawing/2014/main" id="{103C78C0-0B22-4E48-9195-C3CF9C12D4DF}"/>
              </a:ext>
            </a:extLst>
          </p:cNvPr>
          <p:cNvSpPr txBox="1"/>
          <p:nvPr/>
        </p:nvSpPr>
        <p:spPr>
          <a:xfrm>
            <a:off x="8008572" y="415561"/>
            <a:ext cx="1219200" cy="461665"/>
          </a:xfrm>
          <a:prstGeom prst="rect">
            <a:avLst/>
          </a:prstGeom>
          <a:noFill/>
        </p:spPr>
        <p:txBody>
          <a:bodyPr wrap="square" rtlCol="0">
            <a:spAutoFit/>
          </a:bodyPr>
          <a:lstStyle/>
          <a:p>
            <a:r>
              <a:rPr lang="en-US" sz="2400" dirty="0">
                <a:solidFill>
                  <a:srgbClr val="FF0000"/>
                </a:solidFill>
              </a:rPr>
              <a:t>Math</a:t>
            </a:r>
          </a:p>
        </p:txBody>
      </p:sp>
      <p:sp>
        <p:nvSpPr>
          <p:cNvPr id="39" name="TextBox 38">
            <a:extLst>
              <a:ext uri="{FF2B5EF4-FFF2-40B4-BE49-F238E27FC236}">
                <a16:creationId xmlns:a16="http://schemas.microsoft.com/office/drawing/2014/main" id="{6E4B595E-DDA3-AC4F-9405-1D98B07B825A}"/>
              </a:ext>
            </a:extLst>
          </p:cNvPr>
          <p:cNvSpPr txBox="1"/>
          <p:nvPr/>
        </p:nvSpPr>
        <p:spPr>
          <a:xfrm>
            <a:off x="7765513" y="1602368"/>
            <a:ext cx="2076093" cy="461665"/>
          </a:xfrm>
          <a:prstGeom prst="rect">
            <a:avLst/>
          </a:prstGeom>
          <a:noFill/>
        </p:spPr>
        <p:txBody>
          <a:bodyPr wrap="square" rtlCol="0">
            <a:spAutoFit/>
          </a:bodyPr>
          <a:lstStyle/>
          <a:p>
            <a:r>
              <a:rPr lang="en-US" sz="2400" dirty="0">
                <a:solidFill>
                  <a:srgbClr val="7030A0"/>
                </a:solidFill>
              </a:rPr>
              <a:t>Informatics</a:t>
            </a:r>
          </a:p>
        </p:txBody>
      </p:sp>
      <p:sp>
        <p:nvSpPr>
          <p:cNvPr id="40" name="TextBox 39">
            <a:extLst>
              <a:ext uri="{FF2B5EF4-FFF2-40B4-BE49-F238E27FC236}">
                <a16:creationId xmlns:a16="http://schemas.microsoft.com/office/drawing/2014/main" id="{6BCCCC08-92FB-2945-B848-2AEE321B2707}"/>
              </a:ext>
            </a:extLst>
          </p:cNvPr>
          <p:cNvSpPr txBox="1"/>
          <p:nvPr/>
        </p:nvSpPr>
        <p:spPr>
          <a:xfrm>
            <a:off x="912648" y="265738"/>
            <a:ext cx="6629400" cy="461665"/>
          </a:xfrm>
          <a:prstGeom prst="rect">
            <a:avLst/>
          </a:prstGeom>
          <a:noFill/>
        </p:spPr>
        <p:txBody>
          <a:bodyPr wrap="square" rtlCol="0">
            <a:spAutoFit/>
          </a:bodyPr>
          <a:lstStyle/>
          <a:p>
            <a:r>
              <a:rPr lang="en-US" sz="2400" dirty="0"/>
              <a:t>Topics in a Quantitative Biology Curriculum</a:t>
            </a:r>
          </a:p>
        </p:txBody>
      </p:sp>
    </p:spTree>
    <p:extLst>
      <p:ext uri="{BB962C8B-B14F-4D97-AF65-F5344CB8AC3E}">
        <p14:creationId xmlns:p14="http://schemas.microsoft.com/office/powerpoint/2010/main" val="1086225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56688" y="2348563"/>
            <a:ext cx="963596"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FF0000"/>
                </a:solidFill>
              </a:rPr>
              <a:t>Modeling</a:t>
            </a:r>
          </a:p>
        </p:txBody>
      </p:sp>
      <p:sp>
        <p:nvSpPr>
          <p:cNvPr id="5" name="Rectangle 4"/>
          <p:cNvSpPr/>
          <p:nvPr/>
        </p:nvSpPr>
        <p:spPr>
          <a:xfrm>
            <a:off x="3063285" y="1380631"/>
            <a:ext cx="1503938"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Dynamical systems</a:t>
            </a:r>
          </a:p>
        </p:txBody>
      </p:sp>
      <p:sp>
        <p:nvSpPr>
          <p:cNvPr id="6" name="Rectangle 5"/>
          <p:cNvSpPr/>
          <p:nvPr/>
        </p:nvSpPr>
        <p:spPr>
          <a:xfrm>
            <a:off x="5921479" y="2746266"/>
            <a:ext cx="950901"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Stochastics</a:t>
            </a:r>
          </a:p>
        </p:txBody>
      </p:sp>
      <p:sp>
        <p:nvSpPr>
          <p:cNvPr id="7" name="Rectangle 6"/>
          <p:cNvSpPr/>
          <p:nvPr/>
        </p:nvSpPr>
        <p:spPr>
          <a:xfrm>
            <a:off x="5579342" y="1393307"/>
            <a:ext cx="1104790"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Optimization</a:t>
            </a:r>
          </a:p>
        </p:txBody>
      </p:sp>
      <p:sp>
        <p:nvSpPr>
          <p:cNvPr id="8" name="Rectangle 7"/>
          <p:cNvSpPr/>
          <p:nvPr/>
        </p:nvSpPr>
        <p:spPr>
          <a:xfrm>
            <a:off x="5631573" y="1761368"/>
            <a:ext cx="1136850" cy="286873"/>
          </a:xfrm>
          <a:prstGeom prst="rect">
            <a:avLst/>
          </a:prstGeom>
        </p:spPr>
        <p:txBody>
          <a:bodyPr wrap="none">
            <a:spAutoFit/>
          </a:bodyPr>
          <a:lstStyle/>
          <a:p>
            <a:pPr eaLnBrk="0" fontAlgn="base" hangingPunct="0">
              <a:spcBef>
                <a:spcPct val="0"/>
              </a:spcBef>
              <a:spcAft>
                <a:spcPct val="0"/>
              </a:spcAft>
            </a:pPr>
            <a:r>
              <a:rPr lang="en-US" sz="1264">
                <a:solidFill>
                  <a:srgbClr val="FF0000"/>
                </a:solidFill>
              </a:rPr>
              <a:t>Graph theory</a:t>
            </a:r>
            <a:endParaRPr lang="en-US" sz="1264" dirty="0">
              <a:solidFill>
                <a:srgbClr val="FF0000"/>
              </a:solidFill>
            </a:endParaRPr>
          </a:p>
        </p:txBody>
      </p:sp>
      <p:sp>
        <p:nvSpPr>
          <p:cNvPr id="9" name="Rectangle 8"/>
          <p:cNvSpPr/>
          <p:nvPr/>
        </p:nvSpPr>
        <p:spPr>
          <a:xfrm>
            <a:off x="6628027" y="1624530"/>
            <a:ext cx="851515"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Networks</a:t>
            </a:r>
          </a:p>
        </p:txBody>
      </p:sp>
      <p:sp>
        <p:nvSpPr>
          <p:cNvPr id="10" name="TextBox 9"/>
          <p:cNvSpPr txBox="1"/>
          <p:nvPr/>
        </p:nvSpPr>
        <p:spPr>
          <a:xfrm>
            <a:off x="2725725" y="2324384"/>
            <a:ext cx="1475014" cy="481414"/>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70C0"/>
                </a:solidFill>
              </a:rPr>
              <a:t>Database Structure</a:t>
            </a:r>
          </a:p>
        </p:txBody>
      </p:sp>
      <p:sp>
        <p:nvSpPr>
          <p:cNvPr id="11" name="TextBox 10"/>
          <p:cNvSpPr txBox="1"/>
          <p:nvPr/>
        </p:nvSpPr>
        <p:spPr>
          <a:xfrm>
            <a:off x="3919815" y="2073124"/>
            <a:ext cx="575586"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70C0"/>
                </a:solidFill>
              </a:rPr>
              <a:t>Hubs</a:t>
            </a:r>
            <a:endParaRPr lang="en-US" sz="1264" dirty="0">
              <a:solidFill>
                <a:srgbClr val="0070C0"/>
              </a:solidFill>
            </a:endParaRPr>
          </a:p>
        </p:txBody>
      </p:sp>
      <p:sp>
        <p:nvSpPr>
          <p:cNvPr id="12" name="TextBox 11"/>
          <p:cNvSpPr txBox="1"/>
          <p:nvPr/>
        </p:nvSpPr>
        <p:spPr>
          <a:xfrm>
            <a:off x="4657938" y="1541168"/>
            <a:ext cx="1426240"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70C0"/>
                </a:solidFill>
              </a:rPr>
              <a:t>Cloud computing</a:t>
            </a:r>
            <a:endParaRPr lang="en-US" sz="1264" dirty="0">
              <a:solidFill>
                <a:srgbClr val="0070C0"/>
              </a:solidFill>
            </a:endParaRPr>
          </a:p>
        </p:txBody>
      </p:sp>
      <p:sp>
        <p:nvSpPr>
          <p:cNvPr id="13" name="TextBox 12"/>
          <p:cNvSpPr txBox="1"/>
          <p:nvPr/>
        </p:nvSpPr>
        <p:spPr>
          <a:xfrm>
            <a:off x="5137128" y="2554432"/>
            <a:ext cx="826357"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70C0"/>
                </a:solidFill>
              </a:rPr>
              <a:t>Scripting</a:t>
            </a:r>
            <a:endParaRPr lang="en-US" sz="1264" dirty="0">
              <a:solidFill>
                <a:srgbClr val="0070C0"/>
              </a:solidFill>
            </a:endParaRPr>
          </a:p>
        </p:txBody>
      </p:sp>
      <p:sp>
        <p:nvSpPr>
          <p:cNvPr id="14" name="TextBox 13"/>
          <p:cNvSpPr txBox="1"/>
          <p:nvPr/>
        </p:nvSpPr>
        <p:spPr>
          <a:xfrm>
            <a:off x="5636148" y="2095883"/>
            <a:ext cx="128152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70C0"/>
                </a:solidFill>
              </a:rPr>
              <a:t>Coding</a:t>
            </a:r>
          </a:p>
        </p:txBody>
      </p:sp>
      <p:sp>
        <p:nvSpPr>
          <p:cNvPr id="15" name="TextBox 14"/>
          <p:cNvSpPr txBox="1"/>
          <p:nvPr/>
        </p:nvSpPr>
        <p:spPr>
          <a:xfrm>
            <a:off x="6128019" y="2441296"/>
            <a:ext cx="128152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7030A0"/>
                </a:solidFill>
              </a:rPr>
              <a:t>Metadata</a:t>
            </a:r>
          </a:p>
        </p:txBody>
      </p:sp>
      <p:sp>
        <p:nvSpPr>
          <p:cNvPr id="16" name="TextBox 15"/>
          <p:cNvSpPr txBox="1"/>
          <p:nvPr/>
        </p:nvSpPr>
        <p:spPr>
          <a:xfrm>
            <a:off x="7321665" y="1930612"/>
            <a:ext cx="1268315" cy="481414"/>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B050"/>
                </a:solidFill>
              </a:rPr>
              <a:t>Energy transfer</a:t>
            </a:r>
          </a:p>
        </p:txBody>
      </p:sp>
      <p:sp>
        <p:nvSpPr>
          <p:cNvPr id="17" name="TextBox 16"/>
          <p:cNvSpPr txBox="1"/>
          <p:nvPr/>
        </p:nvSpPr>
        <p:spPr>
          <a:xfrm>
            <a:off x="3016004" y="1629867"/>
            <a:ext cx="1314871" cy="481414"/>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B050"/>
                </a:solidFill>
              </a:rPr>
              <a:t>Information flow</a:t>
            </a:r>
          </a:p>
        </p:txBody>
      </p:sp>
      <p:sp>
        <p:nvSpPr>
          <p:cNvPr id="18" name="TextBox 17"/>
          <p:cNvSpPr txBox="1"/>
          <p:nvPr/>
        </p:nvSpPr>
        <p:spPr>
          <a:xfrm>
            <a:off x="2058604" y="2784771"/>
            <a:ext cx="168136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B050"/>
                </a:solidFill>
              </a:rPr>
              <a:t>Structure/Function</a:t>
            </a:r>
          </a:p>
        </p:txBody>
      </p:sp>
      <p:sp>
        <p:nvSpPr>
          <p:cNvPr id="19" name="TextBox 18"/>
          <p:cNvSpPr txBox="1"/>
          <p:nvPr/>
        </p:nvSpPr>
        <p:spPr>
          <a:xfrm>
            <a:off x="1850195" y="1304369"/>
            <a:ext cx="980785"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70C0"/>
                </a:solidFill>
              </a:rPr>
              <a:t>Algorithms</a:t>
            </a:r>
          </a:p>
        </p:txBody>
      </p:sp>
      <p:sp>
        <p:nvSpPr>
          <p:cNvPr id="20" name="TextBox 19"/>
          <p:cNvSpPr txBox="1"/>
          <p:nvPr/>
        </p:nvSpPr>
        <p:spPr>
          <a:xfrm>
            <a:off x="4512884" y="2049486"/>
            <a:ext cx="113928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7030A0"/>
                </a:solidFill>
              </a:rPr>
              <a:t>Data mining</a:t>
            </a:r>
          </a:p>
        </p:txBody>
      </p:sp>
      <p:sp>
        <p:nvSpPr>
          <p:cNvPr id="21" name="TextBox 20"/>
          <p:cNvSpPr txBox="1"/>
          <p:nvPr/>
        </p:nvSpPr>
        <p:spPr>
          <a:xfrm>
            <a:off x="6306163" y="1912743"/>
            <a:ext cx="113928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7030A0"/>
                </a:solidFill>
              </a:rPr>
              <a:t>Provenance</a:t>
            </a:r>
          </a:p>
        </p:txBody>
      </p:sp>
      <p:sp>
        <p:nvSpPr>
          <p:cNvPr id="23" name="TextBox 22"/>
          <p:cNvSpPr txBox="1"/>
          <p:nvPr/>
        </p:nvSpPr>
        <p:spPr>
          <a:xfrm>
            <a:off x="3337189" y="1164884"/>
            <a:ext cx="113928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7030A0"/>
                </a:solidFill>
              </a:rPr>
              <a:t>Curation</a:t>
            </a:r>
          </a:p>
        </p:txBody>
      </p:sp>
      <p:sp>
        <p:nvSpPr>
          <p:cNvPr id="24" name="Rectangle 23"/>
          <p:cNvSpPr/>
          <p:nvPr/>
        </p:nvSpPr>
        <p:spPr>
          <a:xfrm>
            <a:off x="1596133" y="2451298"/>
            <a:ext cx="1214050"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Linear algebra</a:t>
            </a:r>
          </a:p>
        </p:txBody>
      </p:sp>
      <p:sp>
        <p:nvSpPr>
          <p:cNvPr id="25" name="TextBox 24"/>
          <p:cNvSpPr txBox="1"/>
          <p:nvPr/>
        </p:nvSpPr>
        <p:spPr>
          <a:xfrm>
            <a:off x="1458670" y="1646473"/>
            <a:ext cx="113928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7030A0"/>
                </a:solidFill>
              </a:rPr>
              <a:t>Workflows</a:t>
            </a:r>
          </a:p>
        </p:txBody>
      </p:sp>
      <p:sp>
        <p:nvSpPr>
          <p:cNvPr id="26" name="TextBox 25"/>
          <p:cNvSpPr txBox="1"/>
          <p:nvPr/>
        </p:nvSpPr>
        <p:spPr>
          <a:xfrm>
            <a:off x="3063942" y="2123383"/>
            <a:ext cx="113928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7030A0"/>
                </a:solidFill>
              </a:rPr>
              <a:t>Citation</a:t>
            </a:r>
          </a:p>
        </p:txBody>
      </p:sp>
      <p:sp>
        <p:nvSpPr>
          <p:cNvPr id="27" name="TextBox 26"/>
          <p:cNvSpPr txBox="1"/>
          <p:nvPr/>
        </p:nvSpPr>
        <p:spPr>
          <a:xfrm>
            <a:off x="5954586" y="1138451"/>
            <a:ext cx="113928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7030A0"/>
                </a:solidFill>
              </a:rPr>
              <a:t>Backup</a:t>
            </a:r>
          </a:p>
        </p:txBody>
      </p:sp>
      <p:sp>
        <p:nvSpPr>
          <p:cNvPr id="28" name="TextBox 27"/>
          <p:cNvSpPr txBox="1"/>
          <p:nvPr/>
        </p:nvSpPr>
        <p:spPr>
          <a:xfrm>
            <a:off x="3856688" y="2734099"/>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Bayes Methods</a:t>
            </a:r>
          </a:p>
        </p:txBody>
      </p:sp>
      <p:sp>
        <p:nvSpPr>
          <p:cNvPr id="29" name="TextBox 28"/>
          <p:cNvSpPr txBox="1"/>
          <p:nvPr/>
        </p:nvSpPr>
        <p:spPr>
          <a:xfrm>
            <a:off x="1623773" y="2058538"/>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Hypothesis testing</a:t>
            </a:r>
          </a:p>
        </p:txBody>
      </p:sp>
      <p:sp>
        <p:nvSpPr>
          <p:cNvPr id="30" name="TextBox 29"/>
          <p:cNvSpPr txBox="1"/>
          <p:nvPr/>
        </p:nvSpPr>
        <p:spPr>
          <a:xfrm>
            <a:off x="4372090" y="1772447"/>
            <a:ext cx="1530079"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0000"/>
                </a:solidFill>
              </a:rPr>
              <a:t>Likelihood</a:t>
            </a:r>
            <a:endParaRPr lang="en-US" sz="1264" dirty="0">
              <a:solidFill>
                <a:srgbClr val="000000"/>
              </a:solidFill>
            </a:endParaRPr>
          </a:p>
        </p:txBody>
      </p:sp>
      <p:sp>
        <p:nvSpPr>
          <p:cNvPr id="31" name="TextBox 30"/>
          <p:cNvSpPr txBox="1"/>
          <p:nvPr/>
        </p:nvSpPr>
        <p:spPr>
          <a:xfrm>
            <a:off x="4512885" y="1153257"/>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Distributions</a:t>
            </a:r>
          </a:p>
        </p:txBody>
      </p:sp>
      <p:sp>
        <p:nvSpPr>
          <p:cNvPr id="32" name="TextBox 31"/>
          <p:cNvSpPr txBox="1"/>
          <p:nvPr/>
        </p:nvSpPr>
        <p:spPr>
          <a:xfrm>
            <a:off x="4941497" y="2287717"/>
            <a:ext cx="1530079"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0000"/>
                </a:solidFill>
              </a:rPr>
              <a:t>Regression</a:t>
            </a:r>
            <a:endParaRPr lang="en-US" sz="1264" dirty="0">
              <a:solidFill>
                <a:srgbClr val="000000"/>
              </a:solidFill>
            </a:endParaRPr>
          </a:p>
        </p:txBody>
      </p:sp>
      <p:sp>
        <p:nvSpPr>
          <p:cNvPr id="33" name="TextBox 32"/>
          <p:cNvSpPr txBox="1"/>
          <p:nvPr/>
        </p:nvSpPr>
        <p:spPr>
          <a:xfrm>
            <a:off x="6936755" y="2401486"/>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ANOVA</a:t>
            </a:r>
          </a:p>
        </p:txBody>
      </p:sp>
      <p:sp>
        <p:nvSpPr>
          <p:cNvPr id="34" name="TextBox 33"/>
          <p:cNvSpPr txBox="1"/>
          <p:nvPr/>
        </p:nvSpPr>
        <p:spPr>
          <a:xfrm>
            <a:off x="1619489" y="1110126"/>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Inference</a:t>
            </a:r>
          </a:p>
        </p:txBody>
      </p:sp>
      <p:sp>
        <p:nvSpPr>
          <p:cNvPr id="35" name="TextBox 34"/>
          <p:cNvSpPr txBox="1"/>
          <p:nvPr/>
        </p:nvSpPr>
        <p:spPr>
          <a:xfrm>
            <a:off x="2289156" y="1575109"/>
            <a:ext cx="860412"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B050"/>
                </a:solidFill>
              </a:rPr>
              <a:t>Systems</a:t>
            </a:r>
          </a:p>
        </p:txBody>
      </p:sp>
      <p:sp>
        <p:nvSpPr>
          <p:cNvPr id="36" name="TextBox 35"/>
          <p:cNvSpPr txBox="1"/>
          <p:nvPr/>
        </p:nvSpPr>
        <p:spPr>
          <a:xfrm>
            <a:off x="6839265" y="1196373"/>
            <a:ext cx="88444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B050"/>
                </a:solidFill>
              </a:rPr>
              <a:t>Evolution</a:t>
            </a:r>
          </a:p>
        </p:txBody>
      </p:sp>
      <p:sp>
        <p:nvSpPr>
          <p:cNvPr id="37" name="TextBox 36"/>
          <p:cNvSpPr txBox="1"/>
          <p:nvPr/>
        </p:nvSpPr>
        <p:spPr>
          <a:xfrm>
            <a:off x="2205213" y="1834342"/>
            <a:ext cx="1179271"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FF0000"/>
                </a:solidFill>
              </a:rPr>
              <a:t>Calculus</a:t>
            </a:r>
          </a:p>
        </p:txBody>
      </p:sp>
      <p:sp>
        <p:nvSpPr>
          <p:cNvPr id="38" name="TextBox 37">
            <a:extLst>
              <a:ext uri="{FF2B5EF4-FFF2-40B4-BE49-F238E27FC236}">
                <a16:creationId xmlns:a16="http://schemas.microsoft.com/office/drawing/2014/main" id="{AACB2DDF-55A0-EA42-BE91-9BD5576794BA}"/>
              </a:ext>
            </a:extLst>
          </p:cNvPr>
          <p:cNvSpPr txBox="1"/>
          <p:nvPr/>
        </p:nvSpPr>
        <p:spPr>
          <a:xfrm>
            <a:off x="8101378" y="1168199"/>
            <a:ext cx="1219200" cy="461665"/>
          </a:xfrm>
          <a:prstGeom prst="rect">
            <a:avLst/>
          </a:prstGeom>
          <a:noFill/>
        </p:spPr>
        <p:txBody>
          <a:bodyPr wrap="square" rtlCol="0">
            <a:spAutoFit/>
          </a:bodyPr>
          <a:lstStyle/>
          <a:p>
            <a:r>
              <a:rPr lang="en-US" sz="2400" dirty="0">
                <a:solidFill>
                  <a:srgbClr val="0000F2"/>
                </a:solidFill>
              </a:rPr>
              <a:t>CS</a:t>
            </a:r>
          </a:p>
        </p:txBody>
      </p:sp>
      <p:sp>
        <p:nvSpPr>
          <p:cNvPr id="39" name="TextBox 38">
            <a:extLst>
              <a:ext uri="{FF2B5EF4-FFF2-40B4-BE49-F238E27FC236}">
                <a16:creationId xmlns:a16="http://schemas.microsoft.com/office/drawing/2014/main" id="{4ED4F9E6-BB12-4F49-9638-686F8BCA8BA6}"/>
              </a:ext>
            </a:extLst>
          </p:cNvPr>
          <p:cNvSpPr txBox="1"/>
          <p:nvPr/>
        </p:nvSpPr>
        <p:spPr>
          <a:xfrm>
            <a:off x="8036339" y="807975"/>
            <a:ext cx="1219200" cy="461665"/>
          </a:xfrm>
          <a:prstGeom prst="rect">
            <a:avLst/>
          </a:prstGeom>
          <a:noFill/>
        </p:spPr>
        <p:txBody>
          <a:bodyPr wrap="square" rtlCol="0">
            <a:spAutoFit/>
          </a:bodyPr>
          <a:lstStyle/>
          <a:p>
            <a:r>
              <a:rPr lang="en-US" sz="2400" dirty="0"/>
              <a:t>Stats</a:t>
            </a:r>
          </a:p>
        </p:txBody>
      </p:sp>
      <p:sp>
        <p:nvSpPr>
          <p:cNvPr id="40" name="TextBox 39">
            <a:extLst>
              <a:ext uri="{FF2B5EF4-FFF2-40B4-BE49-F238E27FC236}">
                <a16:creationId xmlns:a16="http://schemas.microsoft.com/office/drawing/2014/main" id="{02D49B7A-6304-734A-AA53-C9A7C3DF6D62}"/>
              </a:ext>
            </a:extLst>
          </p:cNvPr>
          <p:cNvSpPr txBox="1"/>
          <p:nvPr/>
        </p:nvSpPr>
        <p:spPr>
          <a:xfrm>
            <a:off x="8011558" y="346310"/>
            <a:ext cx="1219200" cy="461665"/>
          </a:xfrm>
          <a:prstGeom prst="rect">
            <a:avLst/>
          </a:prstGeom>
          <a:noFill/>
        </p:spPr>
        <p:txBody>
          <a:bodyPr wrap="square" rtlCol="0">
            <a:spAutoFit/>
          </a:bodyPr>
          <a:lstStyle/>
          <a:p>
            <a:r>
              <a:rPr lang="en-US" sz="2400" dirty="0">
                <a:solidFill>
                  <a:srgbClr val="FF0000"/>
                </a:solidFill>
              </a:rPr>
              <a:t>Math</a:t>
            </a:r>
          </a:p>
        </p:txBody>
      </p:sp>
      <p:sp>
        <p:nvSpPr>
          <p:cNvPr id="41" name="TextBox 40">
            <a:extLst>
              <a:ext uri="{FF2B5EF4-FFF2-40B4-BE49-F238E27FC236}">
                <a16:creationId xmlns:a16="http://schemas.microsoft.com/office/drawing/2014/main" id="{2F1F4E90-DCC4-3949-B854-18FFD88921E3}"/>
              </a:ext>
            </a:extLst>
          </p:cNvPr>
          <p:cNvSpPr txBox="1"/>
          <p:nvPr/>
        </p:nvSpPr>
        <p:spPr>
          <a:xfrm>
            <a:off x="7768499" y="1533117"/>
            <a:ext cx="2076093" cy="461665"/>
          </a:xfrm>
          <a:prstGeom prst="rect">
            <a:avLst/>
          </a:prstGeom>
          <a:noFill/>
        </p:spPr>
        <p:txBody>
          <a:bodyPr wrap="square" rtlCol="0">
            <a:spAutoFit/>
          </a:bodyPr>
          <a:lstStyle/>
          <a:p>
            <a:r>
              <a:rPr lang="en-US" sz="2400" dirty="0">
                <a:solidFill>
                  <a:srgbClr val="7030A0"/>
                </a:solidFill>
              </a:rPr>
              <a:t>Informatics</a:t>
            </a:r>
          </a:p>
        </p:txBody>
      </p:sp>
      <p:sp>
        <p:nvSpPr>
          <p:cNvPr id="44" name="TextBox 43">
            <a:extLst>
              <a:ext uri="{FF2B5EF4-FFF2-40B4-BE49-F238E27FC236}">
                <a16:creationId xmlns:a16="http://schemas.microsoft.com/office/drawing/2014/main" id="{AC729065-59B4-A64B-8AB2-C0EAF983E36B}"/>
              </a:ext>
            </a:extLst>
          </p:cNvPr>
          <p:cNvSpPr txBox="1"/>
          <p:nvPr/>
        </p:nvSpPr>
        <p:spPr>
          <a:xfrm>
            <a:off x="8023391" y="1989633"/>
            <a:ext cx="1219200" cy="461665"/>
          </a:xfrm>
          <a:prstGeom prst="rect">
            <a:avLst/>
          </a:prstGeom>
          <a:noFill/>
        </p:spPr>
        <p:txBody>
          <a:bodyPr wrap="square" rtlCol="0">
            <a:spAutoFit/>
          </a:bodyPr>
          <a:lstStyle/>
          <a:p>
            <a:r>
              <a:rPr lang="en-US" sz="2400" dirty="0">
                <a:solidFill>
                  <a:srgbClr val="33CC33"/>
                </a:solidFill>
              </a:rPr>
              <a:t>Biology</a:t>
            </a:r>
          </a:p>
        </p:txBody>
      </p:sp>
      <p:sp>
        <p:nvSpPr>
          <p:cNvPr id="45" name="TextBox 44">
            <a:extLst>
              <a:ext uri="{FF2B5EF4-FFF2-40B4-BE49-F238E27FC236}">
                <a16:creationId xmlns:a16="http://schemas.microsoft.com/office/drawing/2014/main" id="{5CC5D3F2-E426-6746-941C-640B77F94C6F}"/>
              </a:ext>
            </a:extLst>
          </p:cNvPr>
          <p:cNvSpPr txBox="1"/>
          <p:nvPr/>
        </p:nvSpPr>
        <p:spPr>
          <a:xfrm>
            <a:off x="912648" y="265738"/>
            <a:ext cx="6629400" cy="461665"/>
          </a:xfrm>
          <a:prstGeom prst="rect">
            <a:avLst/>
          </a:prstGeom>
          <a:noFill/>
        </p:spPr>
        <p:txBody>
          <a:bodyPr wrap="square" rtlCol="0">
            <a:spAutoFit/>
          </a:bodyPr>
          <a:lstStyle/>
          <a:p>
            <a:r>
              <a:rPr lang="en-US" sz="2400" dirty="0"/>
              <a:t>Topics in a Quantitative Biology Curriculum</a:t>
            </a:r>
          </a:p>
        </p:txBody>
      </p:sp>
    </p:spTree>
    <p:extLst>
      <p:ext uri="{BB962C8B-B14F-4D97-AF65-F5344CB8AC3E}">
        <p14:creationId xmlns:p14="http://schemas.microsoft.com/office/powerpoint/2010/main" val="431142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24096" y="1707322"/>
            <a:ext cx="963596"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FF0000"/>
                </a:solidFill>
              </a:rPr>
              <a:t>Modeling</a:t>
            </a:r>
          </a:p>
        </p:txBody>
      </p:sp>
      <p:sp>
        <p:nvSpPr>
          <p:cNvPr id="5" name="Rectangle 4"/>
          <p:cNvSpPr/>
          <p:nvPr/>
        </p:nvSpPr>
        <p:spPr>
          <a:xfrm>
            <a:off x="3030693" y="739390"/>
            <a:ext cx="1503938"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Dynamical systems</a:t>
            </a:r>
          </a:p>
        </p:txBody>
      </p:sp>
      <p:sp>
        <p:nvSpPr>
          <p:cNvPr id="6" name="Rectangle 5"/>
          <p:cNvSpPr/>
          <p:nvPr/>
        </p:nvSpPr>
        <p:spPr>
          <a:xfrm>
            <a:off x="6008730" y="2105025"/>
            <a:ext cx="950901"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Stochastics</a:t>
            </a:r>
          </a:p>
        </p:txBody>
      </p:sp>
      <p:sp>
        <p:nvSpPr>
          <p:cNvPr id="7" name="Rectangle 6"/>
          <p:cNvSpPr/>
          <p:nvPr/>
        </p:nvSpPr>
        <p:spPr>
          <a:xfrm>
            <a:off x="5546750" y="752066"/>
            <a:ext cx="1104790"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Optimization</a:t>
            </a:r>
          </a:p>
        </p:txBody>
      </p:sp>
      <p:sp>
        <p:nvSpPr>
          <p:cNvPr id="8" name="Rectangle 7"/>
          <p:cNvSpPr/>
          <p:nvPr/>
        </p:nvSpPr>
        <p:spPr>
          <a:xfrm>
            <a:off x="5575589" y="1109256"/>
            <a:ext cx="1136850"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Graph theory</a:t>
            </a:r>
          </a:p>
        </p:txBody>
      </p:sp>
      <p:sp>
        <p:nvSpPr>
          <p:cNvPr id="9" name="Rectangle 8"/>
          <p:cNvSpPr/>
          <p:nvPr/>
        </p:nvSpPr>
        <p:spPr>
          <a:xfrm>
            <a:off x="6595435" y="983289"/>
            <a:ext cx="851515"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Networks</a:t>
            </a:r>
          </a:p>
        </p:txBody>
      </p:sp>
      <p:sp>
        <p:nvSpPr>
          <p:cNvPr id="10" name="TextBox 9"/>
          <p:cNvSpPr txBox="1"/>
          <p:nvPr/>
        </p:nvSpPr>
        <p:spPr>
          <a:xfrm>
            <a:off x="2115652" y="1623329"/>
            <a:ext cx="1475014" cy="481414"/>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70C0"/>
                </a:solidFill>
              </a:rPr>
              <a:t>Database Structure</a:t>
            </a:r>
          </a:p>
        </p:txBody>
      </p:sp>
      <p:sp>
        <p:nvSpPr>
          <p:cNvPr id="11" name="TextBox 10"/>
          <p:cNvSpPr txBox="1"/>
          <p:nvPr/>
        </p:nvSpPr>
        <p:spPr>
          <a:xfrm>
            <a:off x="3887223" y="1431883"/>
            <a:ext cx="541772" cy="481414"/>
          </a:xfrm>
          <a:prstGeom prst="rect">
            <a:avLst/>
          </a:prstGeom>
          <a:noFill/>
        </p:spPr>
        <p:txBody>
          <a:bodyPr wrap="square" rtlCol="0">
            <a:spAutoFit/>
          </a:bodyPr>
          <a:lstStyle/>
          <a:p>
            <a:pPr eaLnBrk="0" fontAlgn="base" hangingPunct="0">
              <a:spcBef>
                <a:spcPct val="0"/>
              </a:spcBef>
              <a:spcAft>
                <a:spcPct val="0"/>
              </a:spcAft>
            </a:pPr>
            <a:r>
              <a:rPr lang="en-US" sz="1264">
                <a:solidFill>
                  <a:srgbClr val="0070C0"/>
                </a:solidFill>
              </a:rPr>
              <a:t>Hubs</a:t>
            </a:r>
            <a:endParaRPr lang="en-US" sz="1264" dirty="0">
              <a:solidFill>
                <a:srgbClr val="0070C0"/>
              </a:solidFill>
            </a:endParaRPr>
          </a:p>
        </p:txBody>
      </p:sp>
      <p:sp>
        <p:nvSpPr>
          <p:cNvPr id="12" name="TextBox 11"/>
          <p:cNvSpPr txBox="1"/>
          <p:nvPr/>
        </p:nvSpPr>
        <p:spPr>
          <a:xfrm>
            <a:off x="4573975" y="879981"/>
            <a:ext cx="1384140"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70C0"/>
                </a:solidFill>
              </a:rPr>
              <a:t>Cloud computing</a:t>
            </a:r>
            <a:endParaRPr lang="en-US" sz="1264" dirty="0">
              <a:solidFill>
                <a:srgbClr val="0070C0"/>
              </a:solidFill>
            </a:endParaRPr>
          </a:p>
        </p:txBody>
      </p:sp>
      <p:sp>
        <p:nvSpPr>
          <p:cNvPr id="13" name="TextBox 12"/>
          <p:cNvSpPr txBox="1"/>
          <p:nvPr/>
        </p:nvSpPr>
        <p:spPr>
          <a:xfrm>
            <a:off x="5104536" y="1913191"/>
            <a:ext cx="826357"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70C0"/>
                </a:solidFill>
              </a:rPr>
              <a:t>Scripting</a:t>
            </a:r>
            <a:endParaRPr lang="en-US" sz="1264" dirty="0">
              <a:solidFill>
                <a:srgbClr val="0070C0"/>
              </a:solidFill>
            </a:endParaRPr>
          </a:p>
        </p:txBody>
      </p:sp>
      <p:sp>
        <p:nvSpPr>
          <p:cNvPr id="14" name="TextBox 13"/>
          <p:cNvSpPr txBox="1"/>
          <p:nvPr/>
        </p:nvSpPr>
        <p:spPr>
          <a:xfrm>
            <a:off x="5603556" y="1454642"/>
            <a:ext cx="128152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70C0"/>
                </a:solidFill>
              </a:rPr>
              <a:t>Coding</a:t>
            </a:r>
          </a:p>
        </p:txBody>
      </p:sp>
      <p:sp>
        <p:nvSpPr>
          <p:cNvPr id="15" name="TextBox 14"/>
          <p:cNvSpPr txBox="1"/>
          <p:nvPr/>
        </p:nvSpPr>
        <p:spPr>
          <a:xfrm>
            <a:off x="6095427" y="1800055"/>
            <a:ext cx="128152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7030A0"/>
                </a:solidFill>
              </a:rPr>
              <a:t>Metadata</a:t>
            </a:r>
          </a:p>
        </p:txBody>
      </p:sp>
      <p:sp>
        <p:nvSpPr>
          <p:cNvPr id="16" name="TextBox 15"/>
          <p:cNvSpPr txBox="1"/>
          <p:nvPr/>
        </p:nvSpPr>
        <p:spPr>
          <a:xfrm>
            <a:off x="6777040" y="1510105"/>
            <a:ext cx="1261187" cy="481414"/>
          </a:xfrm>
          <a:prstGeom prst="rect">
            <a:avLst/>
          </a:prstGeom>
          <a:noFill/>
        </p:spPr>
        <p:txBody>
          <a:bodyPr wrap="square" rtlCol="0">
            <a:spAutoFit/>
          </a:bodyPr>
          <a:lstStyle/>
          <a:p>
            <a:pPr eaLnBrk="0" fontAlgn="base" hangingPunct="0">
              <a:spcBef>
                <a:spcPct val="0"/>
              </a:spcBef>
              <a:spcAft>
                <a:spcPct val="0"/>
              </a:spcAft>
            </a:pPr>
            <a:r>
              <a:rPr lang="en-US" sz="1264">
                <a:solidFill>
                  <a:srgbClr val="00B050"/>
                </a:solidFill>
              </a:rPr>
              <a:t>Energy Transfer</a:t>
            </a:r>
            <a:endParaRPr lang="en-US" sz="1264" dirty="0">
              <a:solidFill>
                <a:srgbClr val="00B050"/>
              </a:solidFill>
            </a:endParaRPr>
          </a:p>
        </p:txBody>
      </p:sp>
      <p:sp>
        <p:nvSpPr>
          <p:cNvPr id="17" name="TextBox 16"/>
          <p:cNvSpPr txBox="1"/>
          <p:nvPr/>
        </p:nvSpPr>
        <p:spPr>
          <a:xfrm>
            <a:off x="2983412" y="988626"/>
            <a:ext cx="1408340"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B050"/>
                </a:solidFill>
              </a:rPr>
              <a:t>Information  flow</a:t>
            </a:r>
            <a:endParaRPr lang="en-US" sz="1264" dirty="0">
              <a:solidFill>
                <a:srgbClr val="00B050"/>
              </a:solidFill>
            </a:endParaRPr>
          </a:p>
        </p:txBody>
      </p:sp>
      <p:sp>
        <p:nvSpPr>
          <p:cNvPr id="18" name="TextBox 17"/>
          <p:cNvSpPr txBox="1"/>
          <p:nvPr/>
        </p:nvSpPr>
        <p:spPr>
          <a:xfrm>
            <a:off x="1905146" y="2038123"/>
            <a:ext cx="168136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B050"/>
                </a:solidFill>
              </a:rPr>
              <a:t>Structure/Function</a:t>
            </a:r>
          </a:p>
        </p:txBody>
      </p:sp>
      <p:sp>
        <p:nvSpPr>
          <p:cNvPr id="19" name="TextBox 18"/>
          <p:cNvSpPr txBox="1"/>
          <p:nvPr/>
        </p:nvSpPr>
        <p:spPr>
          <a:xfrm>
            <a:off x="1817603" y="663128"/>
            <a:ext cx="980785"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70C0"/>
                </a:solidFill>
              </a:rPr>
              <a:t>Algorithms</a:t>
            </a:r>
          </a:p>
        </p:txBody>
      </p:sp>
      <p:sp>
        <p:nvSpPr>
          <p:cNvPr id="20" name="TextBox 19"/>
          <p:cNvSpPr txBox="1"/>
          <p:nvPr/>
        </p:nvSpPr>
        <p:spPr>
          <a:xfrm>
            <a:off x="4480292" y="1408245"/>
            <a:ext cx="113928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7030A0"/>
                </a:solidFill>
              </a:rPr>
              <a:t>Data mining</a:t>
            </a:r>
          </a:p>
        </p:txBody>
      </p:sp>
      <p:sp>
        <p:nvSpPr>
          <p:cNvPr id="21" name="TextBox 20"/>
          <p:cNvSpPr txBox="1"/>
          <p:nvPr/>
        </p:nvSpPr>
        <p:spPr>
          <a:xfrm>
            <a:off x="6271591" y="1233429"/>
            <a:ext cx="113928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7030A0"/>
                </a:solidFill>
              </a:rPr>
              <a:t>Provenance</a:t>
            </a:r>
          </a:p>
        </p:txBody>
      </p:sp>
      <p:sp>
        <p:nvSpPr>
          <p:cNvPr id="23" name="TextBox 22"/>
          <p:cNvSpPr txBox="1"/>
          <p:nvPr/>
        </p:nvSpPr>
        <p:spPr>
          <a:xfrm>
            <a:off x="3304597" y="523643"/>
            <a:ext cx="113928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7030A0"/>
                </a:solidFill>
              </a:rPr>
              <a:t>Curation</a:t>
            </a:r>
          </a:p>
        </p:txBody>
      </p:sp>
      <p:sp>
        <p:nvSpPr>
          <p:cNvPr id="24" name="Rectangle 23"/>
          <p:cNvSpPr/>
          <p:nvPr/>
        </p:nvSpPr>
        <p:spPr>
          <a:xfrm>
            <a:off x="1563541" y="1810057"/>
            <a:ext cx="1214050" cy="286873"/>
          </a:xfrm>
          <a:prstGeom prst="rect">
            <a:avLst/>
          </a:prstGeom>
        </p:spPr>
        <p:txBody>
          <a:bodyPr wrap="none">
            <a:spAutoFit/>
          </a:bodyPr>
          <a:lstStyle/>
          <a:p>
            <a:pPr eaLnBrk="0" fontAlgn="base" hangingPunct="0">
              <a:spcBef>
                <a:spcPct val="0"/>
              </a:spcBef>
              <a:spcAft>
                <a:spcPct val="0"/>
              </a:spcAft>
            </a:pPr>
            <a:r>
              <a:rPr lang="en-US" sz="1264" dirty="0">
                <a:solidFill>
                  <a:srgbClr val="FF0000"/>
                </a:solidFill>
              </a:rPr>
              <a:t>Linear algebra</a:t>
            </a:r>
          </a:p>
        </p:txBody>
      </p:sp>
      <p:sp>
        <p:nvSpPr>
          <p:cNvPr id="25" name="TextBox 24"/>
          <p:cNvSpPr txBox="1"/>
          <p:nvPr/>
        </p:nvSpPr>
        <p:spPr>
          <a:xfrm>
            <a:off x="1426078" y="1005232"/>
            <a:ext cx="113928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7030A0"/>
                </a:solidFill>
              </a:rPr>
              <a:t>Workflows</a:t>
            </a:r>
          </a:p>
        </p:txBody>
      </p:sp>
      <p:sp>
        <p:nvSpPr>
          <p:cNvPr id="26" name="TextBox 25"/>
          <p:cNvSpPr txBox="1"/>
          <p:nvPr/>
        </p:nvSpPr>
        <p:spPr>
          <a:xfrm>
            <a:off x="3031350" y="1482142"/>
            <a:ext cx="113928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7030A0"/>
                </a:solidFill>
              </a:rPr>
              <a:t>Citation</a:t>
            </a:r>
          </a:p>
        </p:txBody>
      </p:sp>
      <p:sp>
        <p:nvSpPr>
          <p:cNvPr id="27" name="TextBox 26"/>
          <p:cNvSpPr txBox="1"/>
          <p:nvPr/>
        </p:nvSpPr>
        <p:spPr>
          <a:xfrm>
            <a:off x="5921994" y="497210"/>
            <a:ext cx="1139283"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7030A0"/>
                </a:solidFill>
              </a:rPr>
              <a:t>Backup</a:t>
            </a:r>
          </a:p>
        </p:txBody>
      </p:sp>
      <p:sp>
        <p:nvSpPr>
          <p:cNvPr id="28" name="TextBox 27"/>
          <p:cNvSpPr txBox="1"/>
          <p:nvPr/>
        </p:nvSpPr>
        <p:spPr>
          <a:xfrm>
            <a:off x="3824096" y="2092858"/>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Bayes Methods</a:t>
            </a:r>
          </a:p>
        </p:txBody>
      </p:sp>
      <p:sp>
        <p:nvSpPr>
          <p:cNvPr id="29" name="TextBox 28"/>
          <p:cNvSpPr txBox="1"/>
          <p:nvPr/>
        </p:nvSpPr>
        <p:spPr>
          <a:xfrm>
            <a:off x="1591181" y="1417297"/>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Hypothesis testing</a:t>
            </a:r>
          </a:p>
        </p:txBody>
      </p:sp>
      <p:sp>
        <p:nvSpPr>
          <p:cNvPr id="30" name="TextBox 29"/>
          <p:cNvSpPr txBox="1"/>
          <p:nvPr/>
        </p:nvSpPr>
        <p:spPr>
          <a:xfrm>
            <a:off x="4339498" y="1131206"/>
            <a:ext cx="1530079"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0000"/>
                </a:solidFill>
              </a:rPr>
              <a:t>Likelihood</a:t>
            </a:r>
            <a:endParaRPr lang="en-US" sz="1264" dirty="0">
              <a:solidFill>
                <a:srgbClr val="000000"/>
              </a:solidFill>
            </a:endParaRPr>
          </a:p>
        </p:txBody>
      </p:sp>
      <p:sp>
        <p:nvSpPr>
          <p:cNvPr id="31" name="TextBox 30"/>
          <p:cNvSpPr txBox="1"/>
          <p:nvPr/>
        </p:nvSpPr>
        <p:spPr>
          <a:xfrm>
            <a:off x="4480293" y="512016"/>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Distributions</a:t>
            </a:r>
          </a:p>
        </p:txBody>
      </p:sp>
      <p:sp>
        <p:nvSpPr>
          <p:cNvPr id="32" name="TextBox 31"/>
          <p:cNvSpPr txBox="1"/>
          <p:nvPr/>
        </p:nvSpPr>
        <p:spPr>
          <a:xfrm>
            <a:off x="4908905" y="1646476"/>
            <a:ext cx="1530079"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0000"/>
                </a:solidFill>
              </a:rPr>
              <a:t>Regression</a:t>
            </a:r>
            <a:endParaRPr lang="en-US" sz="1264" dirty="0">
              <a:solidFill>
                <a:srgbClr val="000000"/>
              </a:solidFill>
            </a:endParaRPr>
          </a:p>
        </p:txBody>
      </p:sp>
      <p:sp>
        <p:nvSpPr>
          <p:cNvPr id="33" name="TextBox 32"/>
          <p:cNvSpPr txBox="1"/>
          <p:nvPr/>
        </p:nvSpPr>
        <p:spPr>
          <a:xfrm>
            <a:off x="6904163" y="1760245"/>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ANOVA</a:t>
            </a:r>
          </a:p>
        </p:txBody>
      </p:sp>
      <p:sp>
        <p:nvSpPr>
          <p:cNvPr id="34" name="TextBox 33"/>
          <p:cNvSpPr txBox="1"/>
          <p:nvPr/>
        </p:nvSpPr>
        <p:spPr>
          <a:xfrm>
            <a:off x="1586897" y="468885"/>
            <a:ext cx="1530079"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Inference</a:t>
            </a:r>
          </a:p>
        </p:txBody>
      </p:sp>
      <p:sp>
        <p:nvSpPr>
          <p:cNvPr id="35" name="TextBox 34"/>
          <p:cNvSpPr txBox="1"/>
          <p:nvPr/>
        </p:nvSpPr>
        <p:spPr>
          <a:xfrm>
            <a:off x="2256565" y="954174"/>
            <a:ext cx="707833" cy="481414"/>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B050"/>
                </a:solidFill>
              </a:rPr>
              <a:t>Systems</a:t>
            </a:r>
          </a:p>
        </p:txBody>
      </p:sp>
      <p:sp>
        <p:nvSpPr>
          <p:cNvPr id="36" name="TextBox 35"/>
          <p:cNvSpPr txBox="1"/>
          <p:nvPr/>
        </p:nvSpPr>
        <p:spPr>
          <a:xfrm>
            <a:off x="6777445" y="682170"/>
            <a:ext cx="862621"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B050"/>
                </a:solidFill>
              </a:rPr>
              <a:t>Evolution</a:t>
            </a:r>
            <a:endParaRPr lang="en-US" sz="1264" dirty="0">
              <a:solidFill>
                <a:srgbClr val="00B050"/>
              </a:solidFill>
            </a:endParaRPr>
          </a:p>
        </p:txBody>
      </p:sp>
      <p:sp>
        <p:nvSpPr>
          <p:cNvPr id="37" name="TextBox 36"/>
          <p:cNvSpPr txBox="1"/>
          <p:nvPr/>
        </p:nvSpPr>
        <p:spPr>
          <a:xfrm>
            <a:off x="2172621" y="1193101"/>
            <a:ext cx="1179271"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FF0000"/>
                </a:solidFill>
              </a:rPr>
              <a:t>Calculus</a:t>
            </a:r>
          </a:p>
        </p:txBody>
      </p:sp>
      <p:sp>
        <p:nvSpPr>
          <p:cNvPr id="2" name="TextBox 1"/>
          <p:cNvSpPr txBox="1"/>
          <p:nvPr/>
        </p:nvSpPr>
        <p:spPr>
          <a:xfrm>
            <a:off x="1130835" y="6574059"/>
            <a:ext cx="749464"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0000"/>
                </a:solidFill>
              </a:rPr>
              <a:t>1</a:t>
            </a:r>
            <a:endParaRPr lang="en-US" sz="1264" dirty="0">
              <a:solidFill>
                <a:srgbClr val="000000"/>
              </a:solidFill>
            </a:endParaRPr>
          </a:p>
        </p:txBody>
      </p:sp>
      <p:sp>
        <p:nvSpPr>
          <p:cNvPr id="38" name="TextBox 37"/>
          <p:cNvSpPr txBox="1"/>
          <p:nvPr/>
        </p:nvSpPr>
        <p:spPr>
          <a:xfrm>
            <a:off x="4112203" y="6586104"/>
            <a:ext cx="749464"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3</a:t>
            </a:r>
          </a:p>
        </p:txBody>
      </p:sp>
      <p:sp>
        <p:nvSpPr>
          <p:cNvPr id="39" name="TextBox 38"/>
          <p:cNvSpPr txBox="1"/>
          <p:nvPr/>
        </p:nvSpPr>
        <p:spPr>
          <a:xfrm>
            <a:off x="2391308" y="6586104"/>
            <a:ext cx="749464"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0000"/>
                </a:solidFill>
              </a:rPr>
              <a:t>2</a:t>
            </a:r>
            <a:endParaRPr lang="en-US" sz="1264" dirty="0">
              <a:solidFill>
                <a:srgbClr val="000000"/>
              </a:solidFill>
            </a:endParaRPr>
          </a:p>
        </p:txBody>
      </p:sp>
      <p:sp>
        <p:nvSpPr>
          <p:cNvPr id="40" name="TextBox 39"/>
          <p:cNvSpPr txBox="1"/>
          <p:nvPr/>
        </p:nvSpPr>
        <p:spPr>
          <a:xfrm>
            <a:off x="6109449" y="6586104"/>
            <a:ext cx="749464" cy="286873"/>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4</a:t>
            </a:r>
          </a:p>
        </p:txBody>
      </p:sp>
      <p:sp>
        <p:nvSpPr>
          <p:cNvPr id="41" name="TextBox 40"/>
          <p:cNvSpPr txBox="1"/>
          <p:nvPr/>
        </p:nvSpPr>
        <p:spPr>
          <a:xfrm>
            <a:off x="7688540" y="6586104"/>
            <a:ext cx="749464" cy="286873"/>
          </a:xfrm>
          <a:prstGeom prst="rect">
            <a:avLst/>
          </a:prstGeom>
          <a:noFill/>
        </p:spPr>
        <p:txBody>
          <a:bodyPr wrap="square" rtlCol="0">
            <a:spAutoFit/>
          </a:bodyPr>
          <a:lstStyle/>
          <a:p>
            <a:pPr eaLnBrk="0" fontAlgn="base" hangingPunct="0">
              <a:spcBef>
                <a:spcPct val="0"/>
              </a:spcBef>
              <a:spcAft>
                <a:spcPct val="0"/>
              </a:spcAft>
            </a:pPr>
            <a:r>
              <a:rPr lang="en-US" sz="1264">
                <a:solidFill>
                  <a:srgbClr val="000000"/>
                </a:solidFill>
              </a:rPr>
              <a:t>5</a:t>
            </a:r>
            <a:endParaRPr lang="en-US" sz="1264" dirty="0">
              <a:solidFill>
                <a:srgbClr val="000000"/>
              </a:solidFill>
            </a:endParaRPr>
          </a:p>
        </p:txBody>
      </p:sp>
      <p:sp>
        <p:nvSpPr>
          <p:cNvPr id="42" name="TextBox 41"/>
          <p:cNvSpPr txBox="1"/>
          <p:nvPr/>
        </p:nvSpPr>
        <p:spPr>
          <a:xfrm>
            <a:off x="1133065" y="6379518"/>
            <a:ext cx="749464" cy="481414"/>
          </a:xfrm>
          <a:prstGeom prst="rect">
            <a:avLst/>
          </a:prstGeom>
          <a:noFill/>
        </p:spPr>
        <p:txBody>
          <a:bodyPr wrap="square" rtlCol="0">
            <a:spAutoFit/>
          </a:bodyPr>
          <a:lstStyle/>
          <a:p>
            <a:pPr eaLnBrk="0" fontAlgn="base" hangingPunct="0">
              <a:spcBef>
                <a:spcPct val="0"/>
              </a:spcBef>
              <a:spcAft>
                <a:spcPct val="0"/>
              </a:spcAft>
            </a:pPr>
            <a:r>
              <a:rPr lang="en-US" sz="1264" dirty="0">
                <a:solidFill>
                  <a:srgbClr val="000000"/>
                </a:solidFill>
              </a:rPr>
              <a:t>Course1</a:t>
            </a:r>
          </a:p>
        </p:txBody>
      </p:sp>
      <p:sp>
        <p:nvSpPr>
          <p:cNvPr id="3" name="TextBox 2">
            <a:extLst>
              <a:ext uri="{FF2B5EF4-FFF2-40B4-BE49-F238E27FC236}">
                <a16:creationId xmlns:a16="http://schemas.microsoft.com/office/drawing/2014/main" id="{26CEF7FC-5CC3-F74B-B8F3-F6D4BBA466E1}"/>
              </a:ext>
            </a:extLst>
          </p:cNvPr>
          <p:cNvSpPr txBox="1"/>
          <p:nvPr/>
        </p:nvSpPr>
        <p:spPr>
          <a:xfrm>
            <a:off x="360947" y="4547937"/>
            <a:ext cx="184731" cy="707886"/>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0003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3698 0.02959 L -0.03698 0.02959 C -0.04303 0.03358 -0.04925 0.03673 -0.05479 0.04156 C -0.05799 0.04429 -0.05984 0.04891 -0.06286 0.05164 C -0.06639 0.05499 -0.07042 0.05688 -0.07412 0.05961 C -0.07748 0.06234 -0.08084 0.06486 -0.08387 0.0678 C -0.08572 0.06948 -0.08689 0.07221 -0.08874 0.07389 C -0.09059 0.07556 -0.09311 0.07619 -0.09513 0.07787 C -0.10051 0.08207 -0.10639 0.08942 -0.11126 0.09404 C -0.11597 0.09823 -0.12168 0.10096 -0.12572 0.106 C -0.15748 0.14546 -0.12387 0.10663 -0.14353 0.12426 C -0.14538 0.12594 -0.14656 0.12846 -0.14841 0.13014 C -0.14992 0.13182 -0.1516 0.13287 -0.15328 0.13434 C -0.15429 0.13623 -0.15496 0.13875 -0.15647 0.14022 C -0.15782 0.14169 -0.15984 0.14148 -0.16135 0.14232 C -0.16303 0.14336 -0.16471 0.14483 -0.16605 0.1463 C -0.1679 0.14819 -0.16891 0.15092 -0.17093 0.15239 C -0.17395 0.15449 -0.18068 0.15638 -0.18068 0.15638 C -0.20252 0.17695 -0.16925 0.14462 -0.19362 0.17254 C -0.19748 0.17716 -0.20219 0.18052 -0.20639 0.18472 C -0.21059 0.1885 -0.21597 0.19353 -0.21933 0.19878 C -0.22773 0.21137 -0.21496 0.19836 -0.23227 0.21284 L -0.23715 0.21683 C -0.24404 0.22964 -0.2432 0.22922 -0.2516 0.24097 C -0.25311 0.24328 -0.25513 0.24475 -0.25647 0.24706 C -0.25782 0.24958 -0.25849 0.25252 -0.25967 0.25525 C -0.26101 0.25818 -0.26555 0.26763 -0.26773 0.2712 C -0.26874 0.27288 -0.27614 0.28358 -0.27748 0.28736 C -0.27883 0.29135 -0.27899 0.29576 -0.28068 0.29954 C -0.28236 0.30289 -0.2842 0.30604 -0.28555 0.30961 C -0.28857 0.31696 -0.28605 0.31654 -0.28874 0.32577 C -0.28941 0.32787 -0.29093 0.32976 -0.29194 0.33165 C -0.29244 0.33438 -0.29294 0.33711 -0.29362 0.33984 C -0.29463 0.34383 -0.29681 0.3518 -0.29681 0.3518 C -0.29849 0.38203 -0.29731 0.41268 -0.30168 0.44248 C -0.30286 0.45004 -0.30908 0.45487 -0.31294 0.46075 C -0.32706 0.48195 -0.3232 0.4746 -0.33715 0.49286 C -0.34538 0.50357 -0.35479 0.51301 -0.36135 0.52519 C -0.36353 0.52918 -0.36656 0.53274 -0.36773 0.53736 C -0.36941 0.54324 -0.3716 0.54912 -0.37261 0.55541 C -0.37463 0.56759 -0.37345 0.56213 -0.3758 0.57158 C -0.37496 0.57745 -0.37446 0.58228 -0.37261 0.58774 C -0.37177 0.59047 -0.37042 0.59299 -0.36941 0.59572 C -0.36874 0.59761 -0.36857 0.59991 -0.36773 0.6018 C -0.36689 0.6039 -0.36538 0.60558 -0.36454 0.60789 C -0.3632 0.61167 -0.3632 0.61629 -0.36135 0.61986 C -0.36034 0.62195 -0.35899 0.62363 -0.35815 0.62594 C -0.35681 0.62972 -0.35496 0.63812 -0.35496 0.63812 L -0.35496 0.63812 " pathEditMode="relative" ptsTypes="AAAAAAAAAAAAAAAAAAAAAAAAAAAAAAAAAAAAAAAAAAAAAAAAA">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2051 0.03002 L -0.02051 0.03023 C -0.02152 0.05353 -0.02538 0.07704 -0.0237 0.10055 C -0.02269 0.1165 -0.02236 0.13287 -0.02051 0.14883 C -0.02017 0.15177 -0.01866 0.15428 -0.01732 0.1568 C -0.00387 0.18199 -0.01244 0.16499 -0.00118 0.18115 C 0.00453 0.18913 0.00302 0.19018 0.01008 0.19711 C 0.01831 0.20508 0.01764 0.20172 0.02638 0.20718 C 0.02907 0.20907 0.03142 0.2118 0.03445 0.21327 C 0.03848 0.21537 0.04302 0.216 0.04722 0.21726 C 0.05109 0.21852 0.05479 0.2202 0.05865 0.22145 C 0.06823 0.2246 0.07663 0.22628 0.08605 0.23153 C 0.09008 0.23363 0.09361 0.23657 0.09731 0.23951 C 0.10554 0.2458 0.11445 0.25336 0.12 0.26365 C 0.12554 0.27414 0.12907 0.2796 0.13277 0.29198 C 0.13495 0.29849 0.13596 0.30542 0.13764 0.31213 C 0.15798 0.38812 0.14336 0.32662 0.15226 0.36839 C 0.15327 0.37322 0.15445 0.37784 0.15546 0.38266 C 0.15781 0.39463 0.15899 0.40701 0.16184 0.41877 C 0.16352 0.42548 0.16554 0.4322 0.16672 0.43892 C 0.16823 0.4469 0.16857 0.45508 0.16991 0.46327 C 0.17075 0.46789 0.17243 0.47229 0.17327 0.47733 C 0.17445 0.48447 0.17529 0.49203 0.17647 0.49916 C 0.17798 0.55101 0.18033 0.54534 0.17479 0.58606 C 0.17462 0.58816 0.17378 0.59005 0.17327 0.59215 C 0.17243 0.60034 0.17042 0.6186 0.16991 0.62637 C 0.16924 0.63644 0.16907 0.64631 0.1684 0.65659 C 0.16806 0.66079 0.16857 0.66541 0.16672 0.66877 C 0.16537 0.67108 0.16235 0.67003 0.16033 0.67066 C 0.15697 0.67192 0.15058 0.67486 0.15058 0.67506 C 0.14705 0.68136 0.14924 0.68073 0.14571 0.68073 L 0.14571 0.68094 " pathEditMode="relative" rAng="0" ptsTypes="AAAAAAAAAAAAAAAAAAAAAAAAAAAAAAAA">
                                      <p:cBhvr>
                                        <p:cTn id="10" dur="2000" fill="hold"/>
                                        <p:tgtEl>
                                          <p:spTgt spid="29"/>
                                        </p:tgtEl>
                                        <p:attrNameLst>
                                          <p:attrName>ppt_x</p:attrName>
                                          <p:attrName>ppt_y</p:attrName>
                                        </p:attrNameLst>
                                      </p:cBhvr>
                                      <p:rCtr x="9748" y="32536"/>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2.85714E-6 2.46012E-6 L 2.85714E-6 0.00021 C 0.01428 0.03568 0.00369 0.01259 0.03227 0.06045 C 0.03647 0.06759 0.04017 0.07577 0.04504 0.08249 C 0.06571 0.11104 0.07059 0.12363 0.09344 0.14106 C 0.10689 0.15113 0.14655 0.17128 0.15479 0.17317 C 0.16336 0.17527 0.1721 0.17695 0.18067 0.17926 C 0.18924 0.18157 0.19781 0.18493 0.20638 0.18724 C 0.24 0.19626 0.24218 0.19311 0.28235 0.20151 C 0.30907 0.20697 0.29512 0.20487 0.3242 0.20739 C 0.32874 0.20844 0.35327 0.21389 0.35815 0.21557 C 0.36369 0.21746 0.37983 0.22481 0.38554 0.22754 C 0.3963 0.233 0.39596 0.23279 0.40487 0.23971 C 0.40655 0.24097 0.4084 0.24223 0.40975 0.2437 C 0.42067 0.25546 0.41277 0.24727 0.41949 0.25986 C 0.43277 0.28484 0.42622 0.26658 0.43243 0.2861 C 0.43647 0.31633 0.43496 0.30205 0.43731 0.32829 C 0.43613 0.34844 0.43664 0.36902 0.43395 0.38875 C 0.43294 0.39693 0.4284 0.40344 0.42588 0.411 C 0.40353 0.47817 0.42672 0.40911 0.41462 0.4513 C 0.41327 0.45613 0.41143 0.46074 0.40975 0.46536 C 0.40924 0.46935 0.40924 0.47355 0.40823 0.47754 C 0.40521 0.48845 0.40168 0.4788 0.40168 0.49559 L 0.40168 0.50986 L 0.40168 0.51007 " pathEditMode="relative" rAng="0" ptsTypes="AAAAAAAAAAAAAAAAAAAAAAAAA">
                                      <p:cBhvr>
                                        <p:cTn id="14" dur="2000" fill="hold"/>
                                        <p:tgtEl>
                                          <p:spTgt spid="28"/>
                                        </p:tgtEl>
                                        <p:attrNameLst>
                                          <p:attrName>ppt_x</p:attrName>
                                          <p:attrName>ppt_y</p:attrName>
                                        </p:attrNameLst>
                                      </p:cBhvr>
                                      <p:rCtr x="21866" y="25504"/>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2925 0.02897 L -0.02925 0.02897 C -0.03093 0.04156 -0.0316 0.05458 -0.03412 0.06717 C -0.03815 0.08732 -0.05143 0.11629 -0.06 0.13161 L -0.07446 0.15785 C -0.07664 0.16184 -0.07832 0.16625 -0.08101 0.17003 C -0.08841 0.18073 -0.09614 0.19123 -0.10353 0.20214 C -0.1079 0.20865 -0.11109 0.21684 -0.11647 0.22229 C -0.11967 0.22565 -0.12303 0.2288 -0.12605 0.23237 C -0.13059 0.23762 -0.13412 0.24391 -0.13899 0.24853 C -0.14387 0.25315 -0.14925 0.25714 -0.15345 0.2626 C -0.15614 0.26595 -0.15866 0.26973 -0.16151 0.27267 C -0.16454 0.27582 -0.16841 0.2775 -0.17126 0.28086 C -0.17429 0.28422 -0.17614 0.28925 -0.17933 0.29282 C -0.18168 0.29555 -0.18488 0.29639 -0.1874 0.29891 C -0.19076 0.30227 -0.19916 0.31297 -0.20185 0.31906 C -0.20488 0.32557 -0.20672 0.33648 -0.20841 0.3432 C -0.20925 0.3474 -0.21042 0.35139 -0.2116 0.35537 C -0.2121 0.35999 -0.21278 0.36482 -0.21311 0.36944 C -0.21429 0.38224 -0.2163 0.40764 -0.2163 0.40764 C -0.2158 0.43199 -0.2158 0.45613 -0.21479 0.48027 C -0.21462 0.483 -0.21378 0.48573 -0.21311 0.48825 C -0.21109 0.49643 -0.20891 0.50441 -0.20672 0.5126 C -0.20622 0.51448 -0.20538 0.51658 -0.20504 0.51847 C -0.20454 0.52267 -0.20471 0.52687 -0.20353 0.53065 C -0.20202 0.53506 -0.19832 0.5382 -0.19698 0.54282 C -0.19647 0.54471 -0.19614 0.54681 -0.19546 0.54891 C -0.19446 0.55143 -0.18824 0.56171 -0.1874 0.56297 C -0.18588 0.56507 -0.18404 0.56675 -0.18252 0.56906 C -0.17899 0.57431 -0.17933 0.57788 -0.17933 0.57305 L -0.17933 0.57305 " pathEditMode="relative" ptsTypes="AAAAAAAAAAAAAAAAAAAAAAAAAAAAAAA">
                                      <p:cBhvr>
                                        <p:cTn id="18" dur="2000" fill="hold"/>
                                        <p:tgtEl>
                                          <p:spTgt spid="13"/>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3026 0.02771 L 0.03026 0.02771 C 0.03126 0.07724 0.0311 0.12699 0.03345 0.17674 C 0.03446 0.19899 0.0358 0.22145 0.03984 0.24328 C 0.04068 0.24727 0.05715 0.32053 0.07042 0.33795 C 0.08051 0.35096 0.09059 0.3665 0.10437 0.37216 C 0.13026 0.38287 0.13563 0.38644 0.16572 0.39231 C 0.17177 0.39357 0.22286 0.3963 0.2237 0.3963 C 0.23227 0.3984 0.24084 0.40071 0.24958 0.40239 C 0.25547 0.40344 0.26152 0.40302 0.26723 0.40449 C 0.27765 0.40701 0.29799 0.41457 0.29799 0.41457 C 0.30068 0.41645 0.30337 0.41834 0.30605 0.42044 C 0.31244 0.42569 0.31816 0.43031 0.3237 0.43661 C 0.32858 0.44206 0.33631 0.45235 0.33984 0.45886 C 0.34505 0.46788 0.34958 0.47775 0.35446 0.48698 C 0.35647 0.49118 0.35883 0.49496 0.36084 0.49916 C 0.37429 0.52708 0.35799 0.49181 0.36891 0.51931 C 0.37026 0.52267 0.37244 0.52582 0.37379 0.52938 C 0.37614 0.53589 0.38017 0.54954 0.38017 0.54954 C 0.38454 0.58186 0.3837 0.57032 0.38017 0.63014 C 0.38 0.63392 0.37463 0.65596 0.37379 0.66037 C 0.37311 0.66289 0.37294 0.66582 0.3721 0.66834 C 0.37126 0.67128 0.36992 0.67359 0.36891 0.67653 C 0.36824 0.67842 0.36773 0.68052 0.36723 0.68241 C 0.36673 0.68514 0.36673 0.68807 0.36572 0.69059 C 0.36387 0.69479 0.36051 0.69794 0.35916 0.70256 C 0.35765 0.70865 0.35782 0.70949 0.35446 0.71473 C 0.35294 0.71683 0.3511 0.71851 0.34958 0.72082 C 0.34773 0.72334 0.34622 0.72607 0.34471 0.7288 C 0.34353 0.7309 0.34303 0.73341 0.34152 0.73488 C 0.31614 0.76028 0.33395 0.73824 0.32689 0.74706 L 0.32689 0.74706 " pathEditMode="relative" ptsTypes="AAAAAAAAAAAAAAAAAAAAAAAAAAAAAAAA">
                                      <p:cBhvr>
                                        <p:cTn id="22" dur="2000" fill="hold"/>
                                        <p:tgtEl>
                                          <p:spTgt spid="17"/>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6369 0.02876 L -0.06369 0.02897 C -0.08302 0.05017 -0.07092 0.03443 -0.08554 0.05898 C -0.11462 0.10726 -0.08252 0.05017 -0.10924 0.10139 C -0.11193 0.10684 -0.1158 0.11209 -0.11832 0.11776 C -0.1205 0.1228 -0.12201 0.12846 -0.12369 0.13392 C -0.12739 0.14505 -0.1279 0.1482 -0.13092 0.16037 C -0.13411 0.19207 -0.13932 0.22817 -0.13277 0.25945 C -0.12907 0.27771 -0.11848 0.29345 -0.11109 0.31024 C -0.10571 0.32221 -0.09445 0.34614 -0.08554 0.35684 C 0.00152 0.46012 -0.07109 0.37196 -0.02571 0.41751 C -0.01865 0.42443 -0.01294 0.43346 -0.00554 0.43997 C 0.00051 0.445 0.0079 0.44773 0.01429 0.45193 C 0.02051 0.45592 0.02622 0.46033 0.03244 0.46411 C 0.04152 0.46935 0.0553 0.47544 0.06521 0.47838 C 0.07362 0.4809 0.0921 0.48195 0.09799 0.48237 C 0.15143 0.49727 0.10572 0.48069 0.17059 0.52288 L 0.21429 0.55143 C 0.21547 0.55206 0.22656 0.55919 0.22874 0.5615 C 0.23076 0.56318 0.23261 0.56528 0.23429 0.56738 C 0.24639 0.58375 0.22824 0.56192 0.24152 0.58165 C 0.24353 0.58459 0.24656 0.58669 0.24891 0.58963 C 0.25227 0.59425 0.25731 0.60286 0.25967 0.60789 C 0.2632 0.61587 0.26286 0.61713 0.26521 0.62406 C 0.26622 0.62741 0.26773 0.63098 0.26874 0.63434 C 0.27026 0.63959 0.27076 0.64526 0.27227 0.6505 L 0.27614 0.66268 C 0.27664 0.66457 0.27681 0.66688 0.27782 0.66856 L 0.28152 0.67485 C 0.28219 0.67884 0.28471 0.69458 0.28689 0.6971 C 0.29126 0.70172 0.29698 0.70529 0.29967 0.71138 C 0.30101 0.71411 0.30185 0.71684 0.30336 0.71935 C 0.30437 0.72145 0.30605 0.72334 0.30706 0.72544 C 0.30857 0.72943 0.3079 0.73468 0.31059 0.73762 C 0.31244 0.73951 0.31446 0.74139 0.31614 0.7437 C 0.31748 0.74559 0.31815 0.7479 0.31967 0.74958 C 0.32118 0.75168 0.3232 0.75252 0.32521 0.75399 C 0.32639 0.75651 0.3274 0.75945 0.32874 0.76197 C 0.32992 0.76406 0.3316 0.76574 0.33244 0.76805 C 0.33429 0.77288 0.33479 0.78485 0.33782 0.7882 L 0.33983 0.7903 L 0.33983 0.79072 L 0.33983 0.7903 " pathEditMode="relative" rAng="0" ptsTypes="AAAAAAAAAAAAAAAAAAAAAAAAAAAAAAAAAAAAAAAAAAA">
                                      <p:cBhvr>
                                        <p:cTn id="26" dur="2000" fill="hold"/>
                                        <p:tgtEl>
                                          <p:spTgt spid="34"/>
                                        </p:tgtEl>
                                        <p:attrNameLst>
                                          <p:attrName>ppt_x</p:attrName>
                                          <p:attrName>ppt_y</p:attrName>
                                        </p:attrNameLst>
                                      </p:cBhvr>
                                      <p:rCtr x="16555" y="38098"/>
                                    </p:animMotion>
                                  </p:childTnLst>
                                </p:cTn>
                              </p:par>
                              <p:par>
                                <p:cTn id="27" presetID="0" presetClass="path" presetSubtype="0" accel="50000" decel="50000" fill="hold" grpId="0" nodeType="withEffect">
                                  <p:stCondLst>
                                    <p:cond delay="0"/>
                                  </p:stCondLst>
                                  <p:childTnLst>
                                    <p:animMotion origin="layout" path="M -0.1 0.01847 L -0.1 0.01868 C -0.09361 0.02435 -0.08773 0.03169 -0.08067 0.03652 C -0.06033 0.05058 -0.03882 0.06213 -0.01781 0.07472 C -0.00336 0.08354 0.01194 0.09047 0.02572 0.10096 C 0.05429 0.12258 0.11597 0.16729 0.13547 0.19374 C 0.14185 0.20235 0.14807 0.21137 0.15479 0.21998 C 0.16051 0.22691 0.16757 0.23236 0.17261 0.24013 C 0.17732 0.24727 0.18068 0.25587 0.18387 0.26427 C 0.18992 0.2798 0.19429 0.30016 0.19832 0.31654 C 0.20101 0.36125 0.20202 0.36754 0.19832 0.42737 C 0.19732 0.44437 0.19412 0.46095 0.19194 0.47775 C 0.19093 0.48593 0.18874 0.5021 0.18874 0.5023 C 0.18706 0.53883 0.18404 0.57619 0.19194 0.61293 C 0.19732 0.63749 0.21832 0.65995 0.22908 0.68136 C 0.23631 0.69563 0.24135 0.71137 0.24841 0.72565 C 0.2511 0.7311 0.25395 0.73635 0.25648 0.74181 C 0.25765 0.74433 0.25849 0.74727 0.25967 0.74979 C 0.26118 0.75335 0.2632 0.7565 0.26454 0.75986 C 0.26538 0.76175 0.26538 0.76406 0.26622 0.76595 C 0.2674 0.76889 0.27311 0.77833 0.27429 0.78001 C 0.27479 0.78211 0.27463 0.78463 0.2758 0.7861 C 0.28437 0.79681 0.27799 0.77812 0.28236 0.79429 C 0.28337 0.79009 0.28505 0.78316 0.28706 0.78001 C 0.28891 0.77749 0.29143 0.77602 0.29362 0.77414 C 0.29463 0.77141 0.29564 0.76868 0.29681 0.76595 C 0.29866 0.76175 0.30286 0.75524 0.30488 0.75189 C 0.30538 0.74979 0.30538 0.74748 0.30656 0.7458 C 0.30774 0.74391 0.30975 0.74328 0.31127 0.74181 C 0.31362 0.73992 0.31547 0.7374 0.31782 0.73572 C 0.31933 0.73467 0.32118 0.73467 0.32269 0.73383 C 0.32437 0.73257 0.32589 0.7311 0.3274 0.72963 C 0.33076 0.73047 0.33429 0.72984 0.33715 0.73173 C 0.34068 0.73404 0.34152 0.74034 0.33883 0.74391 L 0.33883 0.73971 L 0.33883 0.73992 " pathEditMode="relative" rAng="0" ptsTypes="AAAAAAAAAAAAAAAAAAAAAAAAAAAAAAAAAAAA">
                                      <p:cBhvr>
                                        <p:cTn id="28" dur="2000" fill="hold"/>
                                        <p:tgtEl>
                                          <p:spTgt spid="23"/>
                                        </p:tgtEl>
                                        <p:attrNameLst>
                                          <p:attrName>ppt_x</p:attrName>
                                          <p:attrName>ppt_y</p:attrName>
                                        </p:attrNameLst>
                                      </p:cBhvr>
                                      <p:rCtr x="22017" y="38791"/>
                                    </p:animMotion>
                                  </p:childTnLst>
                                </p:cTn>
                              </p:par>
                              <p:par>
                                <p:cTn id="29" presetID="0" presetClass="path" presetSubtype="0" accel="50000" decel="50000" fill="hold" grpId="0" nodeType="withEffect">
                                  <p:stCondLst>
                                    <p:cond delay="0"/>
                                  </p:stCondLst>
                                  <p:childTnLst>
                                    <p:animMotion origin="layout" path="M -0.02925 0.0296 L -0.02925 0.0296 C -0.03412 0.03148 -0.03899 0.03358 -0.04387 0.03547 C -0.04588 0.03631 -0.04824 0.03631 -0.05025 0.03757 C -0.05479 0.0403 -0.05849 0.04534 -0.06319 0.04765 C -0.06588 0.04891 -0.06874 0.04975 -0.07126 0.05164 C -0.07429 0.05394 -0.07664 0.05709 -0.07933 0.05982 C -0.0874 0.06717 -0.09546 0.07452 -0.10353 0.08186 C -0.1079 0.08585 -0.1121 0.09005 -0.11647 0.09404 L -0.12941 0.106 C -0.13361 0.1102 -0.13782 0.11461 -0.14219 0.11818 L -0.16975 0.14043 C -0.17462 0.1442 -0.17916 0.14882 -0.1842 0.15239 C -0.18908 0.15575 -0.19395 0.1589 -0.19866 0.16247 C -0.20269 0.16562 -0.20605 0.16981 -0.21009 0.17254 C -0.2195 0.17926 -0.23042 0.18262 -0.23899 0.1908 C -0.24336 0.19479 -0.2474 0.19899 -0.25193 0.20277 C -0.26672 0.21515 -0.2637 0.20739 -0.27933 0.22691 C -0.29244 0.24328 -0.28319 0.23132 -0.30353 0.26133 C -0.30672 0.26595 -0.31042 0.27015 -0.31328 0.2754 C -0.31647 0.28148 -0.31933 0.28778 -0.32286 0.29345 C -0.32639 0.29912 -0.33109 0.30373 -0.33429 0.30961 C -0.33967 0.3199 -0.34252 0.33228 -0.34874 0.34194 C -0.35093 0.3453 -0.35328 0.34844 -0.35513 0.35201 C -0.36689 0.37279 -0.35429 0.35222 -0.36319 0.37007 C -0.36471 0.37279 -0.36656 0.37552 -0.36807 0.37804 C -0.37328 0.39735 -0.36975 0.38644 -0.37933 0.41037 C -0.38051 0.4131 -0.38202 0.41541 -0.38269 0.41834 C -0.38319 0.42107 -0.3837 0.4238 -0.3842 0.42653 C -0.38488 0.42989 -0.38504 0.43325 -0.38588 0.43661 C -0.38672 0.43996 -0.38824 0.44311 -0.38908 0.44668 C -0.39025 0.4513 -0.39109 0.45613 -0.39227 0.46075 C -0.39328 0.46473 -0.39462 0.46872 -0.39546 0.47292 C -0.39681 0.47817 -0.39748 0.48363 -0.39882 0.48887 C -0.39967 0.49244 -0.40101 0.49559 -0.40202 0.49895 C -0.40488 0.50923 -0.40605 0.51448 -0.4084 0.52519 C -0.40891 0.53253 -0.40857 0.5403 -0.41009 0.54744 C -0.41076 0.55059 -0.41328 0.55268 -0.41496 0.55541 C -0.42084 0.56591 -0.41546 0.55751 -0.42303 0.57158 C -0.42437 0.57431 -0.42588 0.57724 -0.42773 0.57955 C -0.42975 0.58207 -0.43227 0.58333 -0.43429 0.58564 C -0.43563 0.58732 -0.4363 0.58984 -0.43748 0.59173 C -0.4484 0.60978 -0.44504 0.60537 -0.45361 0.61587 C -0.45412 0.61797 -0.45412 0.62028 -0.4553 0.62195 C -0.45647 0.62384 -0.45916 0.62384 -0.46 0.62594 C -0.46303 0.63224 -0.46656 0.64609 -0.46656 0.64609 C -0.46706 0.65281 -0.46656 0.65974 -0.46807 0.66625 C -0.46891 0.66939 -0.47193 0.67128 -0.47294 0.67443 C -0.47412 0.67737 -0.47395 0.68115 -0.47462 0.68451 C -0.47513 0.68703 -0.4758 0.68975 -0.47614 0.69248 C -0.47681 0.69647 -0.47681 0.70067 -0.47782 0.70466 C -0.47849 0.70676 -0.48017 0.70844 -0.48101 0.71054 C -0.48185 0.71242 -0.48185 0.71473 -0.48269 0.71662 C -0.48353 0.71872 -0.48504 0.72061 -0.48588 0.72271 C -0.48656 0.7246 -0.48672 0.72691 -0.48756 0.7288 C -0.49227 0.74055 -0.48958 0.72901 -0.49227 0.74076 C -0.49294 0.74349 -0.49328 0.74622 -0.49395 0.74895 C -0.49446 0.75084 -0.49546 0.75504 -0.49546 0.75504 L -0.49546 0.75504 " pathEditMode="relative" ptsTypes="AAAAAAAAAAAAAAAAAAAAAAAAAAAAAAAAAAAAAAAAAAAAAAAAAAAAAAAAAAA">
                                      <p:cBhvr>
                                        <p:cTn id="30" dur="2000" fill="hold"/>
                                        <p:tgtEl>
                                          <p:spTgt spid="27"/>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0.00067 0.02855 L 0.00067 0.02876 C -0.00168 0.03883 -0.00488 0.05583 -0.00924 0.06444 C -0.01731 0.07955 -0.02656 0.09257 -0.0353 0.10663 C -0.03967 0.11377 -0.04403 0.12132 -0.04891 0.12783 C -0.05748 0.13896 -0.06588 0.1505 -0.07462 0.16142 C -0.07866 0.16666 -0.08303 0.17107 -0.08689 0.17632 C -0.09109 0.18199 -0.09496 0.18829 -0.09933 0.19332 C -0.12874 0.22607 -0.14504 0.23803 -0.17815 0.26511 C -0.1879 0.2733 -0.19748 0.28232 -0.20773 0.28841 C -0.22908 0.30101 -0.25093 0.3115 -0.27177 0.32661 C -0.28168 0.33354 -0.29143 0.34131 -0.30151 0.3476 C -0.34924 0.37804 -0.3395 0.36713 -0.37277 0.3919 C -0.38319 0.39987 -0.39496 0.40932 -0.40488 0.41939 C -0.4158 0.43073 -0.43126 0.45193 -0.4395 0.46389 L -0.45899 0.49349 C -0.45916 0.49349 -0.47412 0.51553 -0.47513 0.51679 L -0.48118 0.52309 C -0.48252 0.5275 -0.48336 0.53211 -0.48504 0.53589 C -0.48773 0.54219 -0.48992 0.54198 -0.49361 0.54408 C -0.49647 0.54597 -0.50185 0.54954 -0.50471 0.55247 C -0.50689 0.55499 -0.51076 0.56108 -0.51328 0.56339 C -0.51445 0.56423 -0.5158 0.56444 -0.51714 0.56528 C -0.51866 0.56738 -0.52034 0.56969 -0.52202 0.57179 C -0.52303 0.57326 -0.52454 0.5741 -0.52572 0.57598 C -0.52689 0.57787 -0.5279 0.5806 -0.52941 0.58228 C -0.53177 0.58543 -0.53462 0.58711 -0.53664 0.59089 C -0.53832 0.59362 -0.53983 0.59656 -0.54168 0.59928 C -0.54269 0.60096 -0.5442 0.60159 -0.54538 0.60348 C -0.54706 0.60537 -0.54874 0.60747 -0.55025 0.60978 C -0.55731 0.62007 -0.55025 0.61314 -0.55899 0.62027 C -0.56538 0.63728 -0.55681 0.61671 -0.56504 0.63098 C -0.5674 0.63497 -0.56891 0.6398 -0.57126 0.64378 C -0.57227 0.64546 -0.57395 0.64588 -0.57496 0.64777 C -0.57765 0.65323 -0.57983 0.65911 -0.58235 0.66499 C -0.58353 0.6675 -0.58454 0.67086 -0.58605 0.67317 L -0.58975 0.67968 L -0.59462 0.70508 C -0.59513 0.70718 -0.59462 0.71075 -0.5958 0.71137 C -0.60051 0.7141 -0.59899 0.71137 -0.60067 0.71746 L -0.60067 0.71788 " pathEditMode="relative" rAng="0" ptsTypes="AAAAAAAAAAAAAAAAAAAAAAAAAAAAAAAAAAAAAAAAA">
                                      <p:cBhvr>
                                        <p:cTn id="32" dur="2000" fill="hold"/>
                                        <p:tgtEl>
                                          <p:spTgt spid="9"/>
                                        </p:tgtEl>
                                        <p:attrNameLst>
                                          <p:attrName>ppt_x</p:attrName>
                                          <p:attrName>ppt_y</p:attrName>
                                        </p:attrNameLst>
                                      </p:cBhvr>
                                      <p:rCtr x="-30067" y="34467"/>
                                    </p:animMotion>
                                  </p:childTnLst>
                                </p:cTn>
                              </p:par>
                              <p:par>
                                <p:cTn id="33" presetID="0" presetClass="path" presetSubtype="0" accel="50000" decel="50000" fill="hold" grpId="0" nodeType="withEffect">
                                  <p:stCondLst>
                                    <p:cond delay="0"/>
                                  </p:stCondLst>
                                  <p:childTnLst>
                                    <p:animMotion origin="layout" path="M -0.1911 0.09887 L -0.1911 0.09908 C -0.19597 0.10475 -0.20017 0.11167 -0.20572 0.11692 C -0.20891 0.12007 -0.21362 0.12007 -0.21698 0.12301 C -0.21916 0.1249 -0.22 0.12868 -0.22185 0.13099 C -0.2237 0.13329 -0.22622 0.13476 -0.22824 0.13707 C -0.23009 0.13896 -0.23143 0.14127 -0.23311 0.14316 C -0.23513 0.14526 -0.23765 0.14694 -0.2395 0.14925 C -0.24454 0.15491 -0.24925 0.16121 -0.25412 0.1673 L -0.26219 0.17737 C -0.26437 0.1801 -0.2669 0.1822 -0.26858 0.18535 C -0.27295 0.19354 -0.27765 0.20109 -0.28152 0.2097 C -0.2837 0.21432 -0.28572 0.21915 -0.2879 0.22376 C -0.28942 0.22649 -0.29143 0.22901 -0.29278 0.23174 C -0.29412 0.23426 -0.29479 0.2372 -0.29597 0.23993 C -0.30337 0.2563 -0.29916 0.24329 -0.30404 0.26197 C -0.30421 0.26323 -0.30673 0.31172 -0.3074 0.31633 C -0.30824 0.32263 -0.31076 0.32851 -0.31227 0.3346 C -0.31379 0.34782 -0.31379 0.35139 -0.31698 0.36482 C -0.32404 0.39253 -0.31765 0.3623 -0.32185 0.38099 C -0.32236 0.38224 -0.32404 0.39295 -0.32521 0.39505 C -0.33715 0.41877 -0.33009 0.4047 -0.34135 0.41709 C -0.34454 0.42108 -0.34656 0.42717 -0.35093 0.42926 C -0.379 0.44312 -0.34437 0.42528 -0.3637 0.43724 C -0.36639 0.43892 -0.36925 0.43976 -0.37177 0.44144 C -0.3795 0.44585 -0.3869 0.45067 -0.39446 0.4555 C -0.39984 0.45886 -0.40488 0.46327 -0.41059 0.46558 C -0.41597 0.46747 -0.42152 0.46894 -0.42673 0.47167 C -0.43816 0.47733 -0.47278 0.50294 -0.47664 0.50588 L -0.51547 0.53401 C -0.52135 0.53821 -0.52723 0.54198 -0.53311 0.54618 C -0.53799 0.54954 -0.54269 0.55311 -0.54774 0.55626 C -0.58068 0.57683 -0.54908 0.55668 -0.57513 0.57431 C -0.58589 0.58166 -0.57748 0.57452 -0.5879 0.58439 C -0.57244 0.58921 -0.57681 0.58879 -0.54925 0.58439 C -0.5469 0.58397 -0.54505 0.58166 -0.54286 0.5804 C -0.54118 0.57956 -0.53967 0.57893 -0.53799 0.5783 C -0.52521 0.5741 -0.52925 0.57431 -0.52185 0.57431 L -0.52185 0.57452 " pathEditMode="relative" rAng="0" ptsTypes="AAAAAAAAAAAAAAAAAAAAAAAAAAAAAAAAAAAAAAA">
                                      <p:cBhvr>
                                        <p:cTn id="34" dur="2000" fill="hold"/>
                                        <p:tgtEl>
                                          <p:spTgt spid="32"/>
                                        </p:tgtEl>
                                        <p:attrNameLst>
                                          <p:attrName>ppt_x</p:attrName>
                                          <p:attrName>ppt_y</p:attrName>
                                        </p:attrNameLst>
                                      </p:cBhvr>
                                      <p:rCtr x="-19849" y="24433"/>
                                    </p:animMotion>
                                  </p:childTnLst>
                                </p:cTn>
                              </p:par>
                              <p:par>
                                <p:cTn id="35" presetID="0" presetClass="path" presetSubtype="0" accel="50000" decel="50000" fill="hold" grpId="0" nodeType="withEffect">
                                  <p:stCondLst>
                                    <p:cond delay="0"/>
                                  </p:stCondLst>
                                  <p:childTnLst>
                                    <p:animMotion origin="layout" path="M 0.04151 0.02918 L 0.04151 0.02939 C 0.04621 0.03107 0.05126 0.03254 0.05596 0.03506 C 0.06974 0.04283 0.07865 0.05059 0.08974 0.0634 C 0.09697 0.07158 0.10621 0.07851 0.11075 0.08964 C 0.11512 0.10076 0.11294 0.09488 0.11714 0.10769 C 0.12084 0.14001 0.1205 0.13099 0.11714 0.18619 C 0.1168 0.1927 0.11243 0.2076 0.11075 0.21453 C 0.11008 0.21915 0.10958 0.22398 0.10907 0.22859 C 0.10857 0.23258 0.10756 0.23657 0.10739 0.24077 C 0.10655 0.27435 0.10705 0.30794 0.10588 0.34152 C 0.10521 0.36042 0.10487 0.37511 0.101 0.3919 C 0.1005 0.39379 0.1 0.39589 0.09932 0.39799 L 0.09294 0.3898 L 0.09294 0.39001 " pathEditMode="relative" rAng="0" ptsTypes="AAAAAAAAAAAAAAA">
                                      <p:cBhvr>
                                        <p:cTn id="36" dur="2000" fill="hold"/>
                                        <p:tgtEl>
                                          <p:spTgt spid="6"/>
                                        </p:tgtEl>
                                        <p:attrNameLst>
                                          <p:attrName>ppt_x</p:attrName>
                                          <p:attrName>ppt_y</p:attrName>
                                        </p:attrNameLst>
                                      </p:cBhvr>
                                      <p:rCtr x="3899" y="18430"/>
                                    </p:animMotion>
                                  </p:childTnLst>
                                </p:cTn>
                              </p:par>
                              <p:par>
                                <p:cTn id="37" presetID="0" presetClass="path" presetSubtype="0" accel="50000" decel="50000" fill="hold" grpId="0" nodeType="withEffect">
                                  <p:stCondLst>
                                    <p:cond delay="0"/>
                                  </p:stCondLst>
                                  <p:childTnLst>
                                    <p:animMotion origin="layout" path="M -7.47899E-6 -2.09908E-7 L -7.47899E-6 -2.09908E-7 C -0.00219 0.00588 -0.00354 0.01259 -0.00656 0.01805 C -0.00959 0.02351 -0.01446 0.02687 -0.01782 0.03212 C -0.02001 0.03547 -0.02169 0.03925 -0.02438 0.04219 C -0.0269 0.04534 -0.04001 0.05752 -0.04522 0.06234 C -0.0474 0.06444 -0.04976 0.06591 -0.05177 0.06843 C -0.07312 0.09509 -0.05093 0.06822 -0.06942 0.08858 C -0.07749 0.09719 -0.0711 0.09257 -0.08085 0.10055 C -0.09883 0.11566 -0.08001 0.09908 -0.0953 0.11062 C -0.09866 0.11314 -0.10152 0.11671 -0.10505 0.11881 C -0.10858 0.1207 -0.11261 0.12133 -0.11631 0.1228 C -0.1195 0.12406 -0.12286 0.12532 -0.12606 0.12678 C -0.16421 0.14526 -0.10858 0.1207 -0.15026 0.13686 C -0.15463 0.13854 -0.15866 0.14127 -0.16303 0.14295 C -0.18219 0.15029 -0.17009 0.14295 -0.18891 0.15302 C -0.19228 0.1547 -0.19564 0.15638 -0.19866 0.15911 C -0.22757 0.18451 -0.20707 0.16751 -0.22438 0.18934 C -0.22791 0.19354 -0.23211 0.1971 -0.23581 0.2013 C -0.24085 0.20739 -0.24942 0.21809 -0.25345 0.22544 C -0.25597 0.23006 -0.25749 0.2351 -0.26001 0.23951 C -0.26337 0.24601 -0.26841 0.25084 -0.27127 0.25777 C -0.27698 0.27204 -0.27412 0.26616 -0.27933 0.27582 C -0.28034 0.28128 -0.28186 0.28652 -0.28253 0.29198 C -0.28303 0.29597 -0.28471 0.30961 -0.28572 0.31423 C -0.29278 0.34614 -0.28505 0.29933 -0.29228 0.34845 C -0.29345 0.37574 -0.29513 0.3877 -0.29228 0.41478 C -0.29177 0.41898 -0.29009 0.42296 -0.28891 0.42695 C -0.28707 0.43388 -0.28891 0.44165 -0.28891 0.44899 L -0.28891 0.44899 " pathEditMode="relative" ptsTypes="AAAAAAAAAAAAAAAAAAAAAAAAAAAAAA">
                                      <p:cBhvr>
                                        <p:cTn id="38" dur="2000" fill="hold"/>
                                        <p:tgtEl>
                                          <p:spTgt spid="15"/>
                                        </p:tgtEl>
                                        <p:attrNameLst>
                                          <p:attrName>ppt_x</p:attrName>
                                          <p:attrName>ppt_y</p:attrName>
                                        </p:attrNameLst>
                                      </p:cBhvr>
                                    </p:animMotion>
                                  </p:childTnLst>
                                </p:cTn>
                              </p:par>
                              <p:par>
                                <p:cTn id="39" presetID="0" presetClass="path" presetSubtype="0" accel="50000" decel="50000" fill="hold" grpId="0" nodeType="withEffect">
                                  <p:stCondLst>
                                    <p:cond delay="0"/>
                                  </p:stCondLst>
                                  <p:childTnLst>
                                    <p:animMotion origin="layout" path="M -0.04723 0.02561 L -0.04723 0.02561 C -0.04269 0.03883 -0.03966 0.05311 -0.03328 0.06528 C -0.01849 0.0932 0.02656 0.15722 0.04958 0.17443 C 0.06656 0.18682 0.08706 0.20256 0.10437 0.21201 C 0.11143 0.21579 0.11899 0.21767 0.12622 0.21977 C 0.15429 0.22922 0.14924 0.22733 0.1763 0.23174 L 0.25143 0.22796 C 0.26 0.22733 0.26958 0.22334 0.27798 0.22187 C 0.28168 0.22124 0.28555 0.22082 0.28908 0.21977 C 0.30572 0.21537 0.29429 0.21705 0.30622 0.21411 C 0.31849 0.21075 0.32235 0.21138 0.33748 0.20991 C 0.34 0.20928 0.34269 0.20781 0.34521 0.20802 C 0.39277 0.20949 0.38118 0.20529 0.40168 0.21411 C 0.41042 0.22523 0.40387 0.21621 0.41563 0.23573 C 0.41782 0.23909 0.42 0.24244 0.42202 0.24559 C 0.42403 0.24895 0.42639 0.2521 0.42824 0.25567 L 0.43445 0.26763 C 0.43765 0.27351 0.43832 0.27435 0.44084 0.28149 C 0.44168 0.28443 0.44353 0.29261 0.44387 0.29534 C 0.44454 0.30059 0.44487 0.30584 0.44555 0.31129 C 0.44656 0.32053 0.44689 0.32977 0.44857 0.339 C 0.44874 0.33963 0.45093 0.3516 0.45177 0.35307 C 0.45462 0.35747 0.45748 0.35642 0.46118 0.35873 C 0.46286 0.35978 0.4642 0.36146 0.46572 0.36293 C 0.46689 0.36482 0.46824 0.36671 0.46891 0.36881 C 0.47429 0.38413 0.46924 0.3772 0.47378 0.38287 L 0.47378 0.38308 " pathEditMode="relative" rAng="0" ptsTypes="AAAAAAAAAAAAAAAAAAAAAAAAAAAA">
                                      <p:cBhvr>
                                        <p:cTn id="40" dur="2000" fill="hold"/>
                                        <p:tgtEl>
                                          <p:spTgt spid="18"/>
                                        </p:tgtEl>
                                        <p:attrNameLst>
                                          <p:attrName>ppt_x</p:attrName>
                                          <p:attrName>ppt_y</p:attrName>
                                        </p:attrNameLst>
                                      </p:cBhvr>
                                      <p:rCtr x="26050" y="17863"/>
                                    </p:animMotion>
                                  </p:childTnLst>
                                </p:cTn>
                              </p:par>
                              <p:par>
                                <p:cTn id="41" presetID="0" presetClass="path" presetSubtype="0" accel="50000" decel="50000" fill="hold" grpId="0" nodeType="withEffect">
                                  <p:stCondLst>
                                    <p:cond delay="0"/>
                                  </p:stCondLst>
                                  <p:childTnLst>
                                    <p:animMotion origin="layout" path="M 0.03866 0.02792 L 0.03866 0.02792 C 0.03748 0.03379 0.03681 0.04009 0.03529 0.04597 C 0.03462 0.04891 0.03311 0.05121 0.0321 0.05394 C 0.03143 0.05604 0.03126 0.05814 0.03042 0.06003 C 0.02958 0.06213 0.02807 0.06381 0.02723 0.06612 C 0.02588 0.0699 0.02588 0.07472 0.02403 0.07829 C 0.0195 0.08669 0.01328 0.09886 0.0079 0.10432 C 0.00471 0.10768 0.00134 0.11104 -0.00185 0.1144 C -0.00689 0.12027 -0.00874 0.12447 -0.01462 0.12867 C -0.03899 0.14546 -0.00185 0.11461 -0.03412 0.14064 C -0.04118 0.14651 -0.04689 0.15554 -0.05496 0.1589 C -0.06891 0.16456 -0.07143 0.16436 -0.08403 0.17485 C -0.08924 0.17926 -0.09345 0.18493 -0.09866 0.18912 C -0.11126 0.19899 -0.12588 0.20529 -0.13731 0.21725 C -0.17697 0.25839 -0.15748 0.23635 -0.19546 0.28379 C -0.19916 0.28841 -0.20353 0.29261 -0.20672 0.29786 C -0.20992 0.30331 -0.21328 0.30856 -0.21647 0.31402 C -0.21866 0.31801 -0.2205 0.32221 -0.22286 0.32598 C -0.23647 0.34865 -0.22588 0.32745 -0.23748 0.35033 C -0.2479 0.3709 -0.23731 0.34991 -0.24555 0.37048 C -0.24639 0.37258 -0.2479 0.37426 -0.24874 0.37636 C -0.26269 0.41834 -0.24739 0.37909 -0.25681 0.4026 C -0.25731 0.40596 -0.25782 0.40932 -0.25832 0.41268 C -0.25882 0.4154 -0.25966 0.41813 -0.26 0.42086 C -0.26084 0.42737 -0.26084 0.4343 -0.26168 0.44101 C -0.26202 0.44374 -0.26286 0.44626 -0.26319 0.44899 C -0.26521 0.46431 -0.26571 0.48006 -0.26639 0.49538 C -0.26319 0.51007 -0.25815 0.52456 -0.25681 0.53967 C -0.25546 0.55373 -0.25916 0.5594 -0.26168 0.5699 C -0.26218 0.57263 -0.26303 0.57514 -0.26319 0.57787 C -0.2637 0.58459 -0.26319 0.59131 -0.26319 0.59823 L -0.26319 0.59823 " pathEditMode="relative" ptsTypes="AAAAAAAAAAAAAAAAAAAAAAAAAAAAAAAAA">
                                      <p:cBhvr>
                                        <p:cTn id="42" dur="2000" fill="hold"/>
                                        <p:tgtEl>
                                          <p:spTgt spid="12"/>
                                        </p:tgtEl>
                                        <p:attrNameLst>
                                          <p:attrName>ppt_x</p:attrName>
                                          <p:attrName>ppt_y</p:attrName>
                                        </p:attrNameLst>
                                      </p:cBhvr>
                                    </p:animMotion>
                                  </p:childTnLst>
                                </p:cTn>
                              </p:par>
                              <p:par>
                                <p:cTn id="43" presetID="0" presetClass="path" presetSubtype="0" accel="50000" decel="50000" fill="hold" grpId="0" nodeType="withEffect">
                                  <p:stCondLst>
                                    <p:cond delay="0"/>
                                  </p:stCondLst>
                                  <p:childTnLst>
                                    <p:animMotion origin="layout" path="M 0.05429 0.02918 L 0.05429 0.02918 L 0.03647 0.03317 C 0.03378 0.0338 0.0311 0.03443 0.02841 0.03506 C 0.0232 0.03632 0.01597 0.03758 0.01059 0.03926 C 0.00908 0.03968 0.0074 0.04052 0.00589 0.04115 C 0.0037 0.04199 0.00152 0.04241 -0.00067 0.04325 C -0.00235 0.04367 -0.00386 0.04472 -0.00554 0.04514 C -0.01193 0.04681 -0.02487 0.04933 -0.02487 0.04933 C -0.03025 0.05185 -0.03596 0.05353 -0.04101 0.05731 C -0.04638 0.0613 -0.05294 0.06655 -0.05865 0.06948 C -0.06235 0.07116 -0.06622 0.072 -0.06991 0.07347 C -0.07428 0.07683 -0.07865 0.07998 -0.08285 0.08355 C -0.08672 0.0867 -0.09025 0.09048 -0.09411 0.09362 C -0.09949 0.09782 -0.10588 0.10013 -0.11025 0.10559 C -0.11748 0.11461 -0.12453 0.12259 -0.12974 0.13393 C -0.13176 0.13854 -0.13344 0.14358 -0.13613 0.14799 C -0.13899 0.1524 -0.14302 0.15555 -0.14588 0.16016 C -0.1479 0.16373 -0.1489 0.16814 -0.15058 0.17213 C -0.15378 0.17906 -0.15714 0.18556 -0.16033 0.19228 C -0.16218 0.19627 -0.17075 0.2139 -0.17159 0.21642 C -0.17966 0.24161 -0.16974 0.21012 -0.17815 0.23867 C -0.17899 0.24203 -0.18033 0.24539 -0.18134 0.24875 C -0.18201 0.25126 -0.18235 0.2542 -0.18285 0.25672 C -0.18386 0.26155 -0.18487 0.26617 -0.18622 0.271 C -0.18706 0.27435 -0.18857 0.2775 -0.18941 0.28107 C -0.1926 0.29597 -0.19294 0.30416 -0.19411 0.31927 C -0.19361 0.33607 -0.19395 0.35286 -0.1926 0.36965 C -0.19159 0.38246 -0.18958 0.3791 -0.18622 0.3877 C -0.18084 0.40114 -0.1847 0.39841 -0.17647 0.41394 C -0.17546 0.41604 -0.17395 0.41772 -0.17327 0.42003 C -0.17193 0.42402 -0.17193 0.42864 -0.17008 0.4322 C -0.1689 0.43409 -0.16756 0.43598 -0.16672 0.43808 C -0.16453 0.44438 -0.16134 0.46054 -0.16033 0.46642 C -0.15983 0.46978 -0.16 0.47356 -0.15865 0.4765 C -0.15546 0.48342 -0.13865 0.48237 -0.13781 0.48258 L -0.12806 0.48657 C -0.12638 0.4872 -0.12437 0.49014 -0.12319 0.48846 L -0.12 0.48447 L -0.12 0.48447 " pathEditMode="relative" ptsTypes="AAAAAAAAAAAAAAAAAAAAAAAAAAAAAAAAAAAAAAAA">
                                      <p:cBhvr>
                                        <p:cTn id="44" dur="2000" fill="hold"/>
                                        <p:tgtEl>
                                          <p:spTgt spid="10"/>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0.07546 0.13434 L -0.15126 0.12217 L -0.08521 0.12825 " pathEditMode="relative" ptsTypes="AAA">
                                      <p:cBhvr>
                                        <p:cTn id="46" dur="2000" fill="hold"/>
                                        <p:tgtEl>
                                          <p:spTgt spid="37"/>
                                        </p:tgtEl>
                                        <p:attrNameLst>
                                          <p:attrName>ppt_x</p:attrName>
                                          <p:attrName>ppt_y</p:attrName>
                                        </p:attrNameLst>
                                      </p:cBhvr>
                                    </p:animMotion>
                                  </p:childTnLst>
                                </p:cTn>
                              </p:par>
                              <p:par>
                                <p:cTn id="47" presetID="0" presetClass="path" presetSubtype="0" accel="50000" decel="50000" fill="hold" grpId="1" nodeType="withEffect">
                                  <p:stCondLst>
                                    <p:cond delay="0"/>
                                  </p:stCondLst>
                                  <p:childTnLst>
                                    <p:animMotion origin="layout" path="M 0 0 L 0 0 C -0.00588 0.01007 -0.01042 0.02141 -0.01764 0.03023 C -0.06252 0.08375 -0.04386 0.06066 -0.07411 0.09866 C -0.08117 0.10747 -0.08857 0.11566 -0.09512 0.12489 C -0.1 0.13161 -0.10504 0.13812 -0.10958 0.14504 C -0.11865 0.15827 -0.1363 0.18703 -0.14185 0.19941 L -0.1484 0.21347 C -0.1489 0.21683 -0.14958 0.22019 -0.14991 0.22355 C -0.15395 0.25357 -0.14941 0.22397 -0.15311 0.24769 C -0.1526 0.25588 -0.15344 0.26427 -0.15159 0.27204 C -0.14991 0.27834 -0.14269 0.28127 -0.13865 0.284 C -0.13596 0.28589 -0.13361 0.28883 -0.13059 0.29009 C -0.12218 0.29366 -0.11344 0.29555 -0.10487 0.29807 C -0.1005 0.29954 -0.0963 0.30164 -0.09193 0.30227 L -0.0758 0.30415 C -0.07143 0.30478 -0.06722 0.30604 -0.06285 0.30625 C -0.03714 0.3073 -0.01126 0.30751 0.01462 0.30835 C 0.01345 0.3157 0.01378 0.32368 0.01126 0.33039 C 0.0042 0.34949 -0.01933 0.3856 -0.02907 0.40092 C -0.03848 0.41583 -0.03899 0.41541 -0.05159 0.43115 C -0.05748 0.4385 -0.05781 0.43975 -0.06454 0.44521 C -0.07025 0.45025 -0.07647 0.45445 -0.08218 0.45949 C -0.08386 0.46075 -0.08554 0.46201 -0.08706 0.46347 C -0.08924 0.46536 -0.09143 0.46725 -0.09344 0.46956 C -0.10201 0.4788 -0.09697 0.47565 -0.10487 0.48153 C -0.12689 0.49811 -0.10739 0.48216 -0.12252 0.49559 C -0.1242 0.49706 -0.12806 0.5021 -0.12739 0.49979 C -0.12622 0.49559 -0.12101 0.48971 -0.12101 0.48971 L -0.12101 0.48971 " pathEditMode="relative" ptsTypes="AAAAAAAAAAAAAAAAAAAAAAAAAAAAAA">
                                      <p:cBhvr>
                                        <p:cTn id="48" dur="2000" fill="hold"/>
                                        <p:tgtEl>
                                          <p:spTgt spid="37"/>
                                        </p:tgtEl>
                                        <p:attrNameLst>
                                          <p:attrName>ppt_x</p:attrName>
                                          <p:attrName>ppt_y</p:attrName>
                                        </p:attrNameLst>
                                      </p:cBhvr>
                                    </p:animMotion>
                                  </p:childTnLst>
                                </p:cTn>
                              </p:par>
                              <p:par>
                                <p:cTn id="49" presetID="0" presetClass="path" presetSubtype="0" accel="50000" decel="50000" fill="hold" grpId="0" nodeType="withEffect">
                                  <p:stCondLst>
                                    <p:cond delay="0"/>
                                  </p:stCondLst>
                                  <p:childTnLst>
                                    <p:animMotion origin="layout" path="M -3.02521E-6 3.44249E-7 L -3.02521E-6 3.44249E-7 C -0.00218 0.00525 -0.0042 0.01071 -0.00655 0.01596 C -0.01126 0.02708 -0.01076 0.02456 -0.0163 0.03422 C -0.02151 0.04345 -0.01781 0.03884 -0.02588 0.05038 C -0.02739 0.05248 -0.02924 0.05416 -0.03076 0.05626 C -0.03244 0.05878 -0.03378 0.06193 -0.03563 0.06444 C -0.03916 0.06927 -0.0442 0.07284 -0.04689 0.07851 C -0.04857 0.08187 -0.04958 0.08565 -0.05176 0.08858 C -0.05395 0.09173 -0.05697 0.09425 -0.05983 0.09656 C -0.06723 0.10286 -0.07513 0.10832 -0.08235 0.11482 C -0.1242 0.15156 -0.09462 0.12763 -0.12756 0.15114 C -0.15008 0.16709 -0.15076 0.17234 -0.18403 0.17926 C -0.19697 0.18199 -0.20975 0.18577 -0.22286 0.18724 L -0.23899 0.18934 C -0.26286 0.19291 -0.23681 0.18997 -0.26319 0.19333 C -0.26908 0.19417 -0.27496 0.19459 -0.28084 0.19543 C -0.28756 0.19627 -0.2921 0.19795 -0.29865 0.19942 C -0.30185 0.20005 -0.30504 0.20067 -0.30823 0.20151 C -0.31092 0.20277 -0.31378 0.20403 -0.3163 0.2055 C -0.31849 0.20676 -0.3205 0.20844 -0.32286 0.20949 C -0.32487 0.21054 -0.32706 0.21075 -0.32924 0.21159 C -0.33092 0.21348 -0.33227 0.21579 -0.33412 0.21747 C -0.33647 0.21978 -0.34739 0.22796 -0.35025 0.23174 C -0.3521 0.23405 -0.35328 0.23741 -0.35513 0.23972 C -0.35647 0.2414 -0.35832 0.24224 -0.36 0.24371 C -0.36218 0.2456 -0.36454 0.24748 -0.36639 0.24979 C -0.37227 0.25714 -0.36655 0.25525 -0.37445 0.26197 C -0.3758 0.26302 -0.37765 0.26323 -0.37933 0.26386 C -0.38286 0.27729 -0.37983 0.26827 -0.39227 0.288 L -0.39227 0.288 C -0.39328 0.29073 -0.39412 0.29345 -0.39546 0.29618 L -0.40504 0.31423 C -0.40739 0.31864 -0.40874 0.32263 -0.41311 0.32431 C -0.41681 0.32578 -0.42067 0.32578 -0.42454 0.32641 C -0.42605 0.32704 -0.4284 0.32662 -0.42924 0.3283 C -0.43126 0.33187 -0.42924 0.33921 -0.4326 0.34047 L -0.43731 0.34257 L -0.43731 0.34257 " pathEditMode="relative" ptsTypes="AAAAAAAAAAAAAAAAAAAAAAAAAAAAAAAAAAAAAAA">
                                      <p:cBhvr>
                                        <p:cTn id="50" dur="2000" fill="hold"/>
                                        <p:tgtEl>
                                          <p:spTgt spid="33"/>
                                        </p:tgtEl>
                                        <p:attrNameLst>
                                          <p:attrName>ppt_x</p:attrName>
                                          <p:attrName>ppt_y</p:attrName>
                                        </p:attrNameLst>
                                      </p:cBhvr>
                                    </p:animMotion>
                                  </p:childTnLst>
                                </p:cTn>
                              </p:par>
                              <p:par>
                                <p:cTn id="51" presetID="0" presetClass="path" presetSubtype="0" accel="50000" decel="50000" fill="hold" grpId="0" nodeType="withEffect">
                                  <p:stCondLst>
                                    <p:cond delay="0"/>
                                  </p:stCondLst>
                                  <p:childTnLst>
                                    <p:animMotion origin="layout" path="M 1.84874E-6 -3.94626E-7 L 1.84874E-6 -3.94626E-7 C -0.00067 0.0233 -0.00067 0.04702 -0.00168 0.07032 C -0.00185 0.07326 -0.00252 0.07599 -0.00336 0.07851 C -0.00756 0.09257 -0.00504 0.08082 -0.00975 0.09257 C -0.01177 0.09761 -0.01059 0.10055 -0.01462 0.10475 C -0.01647 0.10664 -0.01882 0.10727 -0.02101 0.10873 C -0.02958 0.1249 -0.01832 0.10538 -0.02908 0.11881 C -0.03042 0.12049 -0.03126 0.1228 -0.03227 0.1249 C -0.04135 0.1398 -0.03664 0.12931 -0.04202 0.14295 C -0.04286 0.14946 -0.04403 0.15848 -0.04521 0.1652 C -0.0474 0.17591 -0.04891 0.18682 -0.05177 0.19732 C -0.05378 0.2055 -0.05647 0.21327 -0.05815 0.22146 C -0.06067 0.23384 -0.05916 0.22691 -0.06303 0.24161 C -0.06353 0.24371 -0.0637 0.24601 -0.06454 0.24769 C -0.06941 0.25651 -0.06672 0.25189 -0.07261 0.26176 C -0.07328 0.26596 -0.07126 0.27225 -0.07429 0.27393 C -0.08471 0.27981 -0.09698 0.27834 -0.10824 0.28191 C -0.12824 0.28842 -0.1479 0.29702 -0.1679 0.30416 C -0.18336 0.30983 -0.19882 0.31654 -0.21462 0.32032 C -0.27597 0.3346 -0.30487 0.34257 -0.35832 0.35244 C -0.37008 0.35475 -0.38185 0.35685 -0.39378 0.35852 C -0.40555 0.36041 -0.41076 0.35978 -0.42118 0.36251 C -0.42286 0.36314 -0.42437 0.36398 -0.42605 0.36461 L -0.59378 0.36251 C -0.60135 0.3623 -0.6163 0.35852 -0.6163 0.35852 C -0.6158 0.36335 -0.6158 0.36818 -0.61479 0.37259 C -0.61429 0.37511 -0.61244 0.37658 -0.6116 0.37868 C -0.61076 0.38057 -0.61076 0.38287 -0.60992 0.38476 C -0.60555 0.39442 -0.60538 0.39106 -0.60034 0.39883 C -0.59899 0.40072 -0.59882 0.40428 -0.59698 0.40491 C -0.59177 0.40659 -0.58622 0.40491 -0.58084 0.40491 L -0.58084 0.40491 " pathEditMode="relative" ptsTypes="AAAAAAAAAAAAAAAAAAAAAAAAAAAAAAAAA">
                                      <p:cBhvr>
                                        <p:cTn id="52" dur="2000" fill="hold"/>
                                        <p:tgtEl>
                                          <p:spTgt spid="16"/>
                                        </p:tgtEl>
                                        <p:attrNameLst>
                                          <p:attrName>ppt_x</p:attrName>
                                          <p:attrName>ppt_y</p:attrName>
                                        </p:attrNameLst>
                                      </p:cBhvr>
                                    </p:animMotion>
                                  </p:childTnLst>
                                </p:cTn>
                              </p:par>
                              <p:par>
                                <p:cTn id="53" presetID="0" presetClass="path" presetSubtype="0" accel="50000" decel="50000" fill="hold" grpId="0" nodeType="withEffect">
                                  <p:stCondLst>
                                    <p:cond delay="0"/>
                                  </p:stCondLst>
                                  <p:childTnLst>
                                    <p:animMotion origin="layout" path="M -0.03681 0.02477 L -0.03681 0.02477 C -0.05899 0.0445 -0.03698 0.02414 -0.06101 0.04891 C -0.06572 0.05373 -0.07109 0.05772 -0.07563 0.06297 C -0.08504 0.07388 -0.09378 0.08585 -0.10303 0.09718 C -0.11244 0.10915 -0.11647 0.11188 -0.12236 0.12552 C -0.12437 0.12993 -0.12773 0.14336 -0.12874 0.14756 C -0.12605 0.16372 -0.12605 0.18094 -0.12067 0.19605 C -0.11866 0.20193 -0.09395 0.22313 -0.09009 0.22628 C -0.08219 0.23236 -0.06353 0.24433 -0.05462 0.24832 C -0.04891 0.25105 -0.04269 0.25231 -0.03681 0.25441 C -0.0242 0.25923 -0.02084 0.26238 -0.00773 0.26448 C -0.00084 0.26574 0.00622 0.26595 0.01311 0.26658 C 0.05277 0.27477 0.00874 0.26616 0.11008 0.27057 C 0.11227 0.27057 0.11428 0.27183 0.11647 0.27267 C 0.12084 0.27414 0.12504 0.27645 0.12941 0.27854 C 0.13428 0.28715 0.14067 0.2966 0.14386 0.30688 C 0.14521 0.31087 0.14638 0.31486 0.14706 0.31885 C 0.14907 0.32892 0.14907 0.339 0.15042 0.34907 C 0.15109 0.35537 0.15243 0.36125 0.15361 0.36734 C 0.1558 0.41016 0.1568 0.40848 0.15193 0.462 C 0.15159 0.46557 0.14958 0.46872 0.14874 0.47208 C 0.14806 0.47481 0.14806 0.47775 0.14706 0.48027 C 0.14588 0.48383 0.14386 0.48698 0.14235 0.49034 C 0.13983 0.50252 0.14134 0.49559 0.13748 0.51049 L 0.13428 0.52246 C 0.13361 0.52456 0.13294 0.52645 0.1326 0.52854 C 0.13059 0.53862 0.13176 0.534 0.12941 0.54261 C 0.12891 0.55079 0.12857 0.55877 0.12773 0.56675 C 0.12706 0.57283 0.12521 0.57367 0.12285 0.57892 C 0.12168 0.58165 0.12084 0.58438 0.11966 0.58711 L 0.11815 0.58102 L 0.11815 0.58102 " pathEditMode="relative" ptsTypes="AAAAAAAAAAAAAAAAAAAAAAAAAAAAAAAAA">
                                      <p:cBhvr>
                                        <p:cTn id="54" dur="2000" fill="hold"/>
                                        <p:tgtEl>
                                          <p:spTgt spid="31"/>
                                        </p:tgtEl>
                                        <p:attrNameLst>
                                          <p:attrName>ppt_x</p:attrName>
                                          <p:attrName>ppt_y</p:attrName>
                                        </p:attrNameLst>
                                      </p:cBhvr>
                                    </p:animMotion>
                                  </p:childTnLst>
                                </p:cTn>
                              </p:par>
                              <p:par>
                                <p:cTn id="55" presetID="0" presetClass="path" presetSubtype="0" accel="50000" decel="50000" fill="hold" grpId="0" nodeType="withEffect">
                                  <p:stCondLst>
                                    <p:cond delay="0"/>
                                  </p:stCondLst>
                                  <p:childTnLst>
                                    <p:animMotion origin="layout" path="M -0.02252 0.02666 L -0.02252 0.02666 C -0.02202 0.04135 -0.02286 0.05625 -0.02101 0.07095 C -0.02 0.0785 -0.01177 0.08144 -0.00807 0.08501 C 0.00655 0.0997 -0.00723 0.09152 0.00958 0.10117 C 0.03815 0.11713 0.0237 0.10915 0.04672 0.11923 C 0.05462 0.12279 0.06269 0.12741 0.07092 0.1293 C 0.0758 0.13035 0.08067 0.13056 0.08554 0.1314 C 0.09294 0.13245 0.1005 0.13413 0.10806 0.13539 C 0.11243 0.13602 0.11664 0.13644 0.12101 0.13728 C 0.12319 0.13791 0.12521 0.13896 0.12739 0.13938 C 0.13378 0.14085 0.14033 0.1419 0.14672 0.14337 L 0.15479 0.14546 C 0.15899 0.14945 0.16437 0.15428 0.16773 0.15953 C 0.17109 0.16478 0.17546 0.16939 0.17748 0.17569 C 0.17849 0.17905 0.17949 0.18241 0.18067 0.18577 C 0.18218 0.18976 0.1842 0.19374 0.18554 0.19773 C 0.18991 0.21075 0.1879 0.2076 0.19042 0.21998 C 0.19126 0.22481 0.19277 0.22922 0.19361 0.23405 C 0.19428 0.23803 0.19445 0.24223 0.19512 0.24622 C 0.20336 0.28715 0.19445 0.23342 0.2 0.26826 C 0.19949 0.29534 0.20739 0.34047 0.19512 0.37112 C 0.19378 0.37468 0.1921 0.37804 0.19042 0.38119 C 0.1884 0.38476 0.18588 0.38791 0.18386 0.39127 C 0.18269 0.39316 0.18185 0.39525 0.18067 0.39735 C 0.17916 0.40008 0.17731 0.4026 0.1758 0.40533 C 0.17143 0.41289 0.17462 0.41016 0.16941 0.41352 L 0.16941 0.41352 " pathEditMode="relative" ptsTypes="AAAAAAAAAAAAAAAAAAAAAAAAAAAA">
                                      <p:cBhvr>
                                        <p:cTn id="56" dur="2000" fill="hold"/>
                                        <p:tgtEl>
                                          <p:spTgt spid="14"/>
                                        </p:tgtEl>
                                        <p:attrNameLst>
                                          <p:attrName>ppt_x</p:attrName>
                                          <p:attrName>ppt_y</p:attrName>
                                        </p:attrNameLst>
                                      </p:cBhvr>
                                    </p:animMotion>
                                  </p:childTnLst>
                                </p:cTn>
                              </p:par>
                              <p:par>
                                <p:cTn id="57" presetID="0" presetClass="path" presetSubtype="0" accel="50000" decel="50000" fill="hold" grpId="0" nodeType="withEffect">
                                  <p:stCondLst>
                                    <p:cond delay="0"/>
                                  </p:stCondLst>
                                  <p:childTnLst>
                                    <p:animMotion origin="layout" path="M -0.16168 0.11083 L -0.16168 0.11104 C -0.16773 0.11818 -0.1721 0.12742 -0.17949 0.13287 C -0.18218 0.13497 -0.18487 0.13665 -0.18739 0.13896 C -0.18924 0.14064 -0.19058 0.14316 -0.19227 0.14505 C -0.19395 0.14652 -0.1958 0.14757 -0.19714 0.14904 C -0.19882 0.15093 -0.20016 0.15365 -0.20201 0.15512 C -0.20453 0.15701 -0.20722 0.15785 -0.21025 0.15911 C -0.22016 0.16373 -0.21815 0.16268 -0.22773 0.1652 C -0.24033 0.17444 -0.23126 0.16877 -0.24554 0.17527 C -0.24823 0.17653 -0.25092 0.17821 -0.25361 0.17926 C -0.25697 0.18031 -0.26 0.18031 -0.26319 0.18136 C -0.26756 0.18241 -0.27193 0.18346 -0.2763 0.18535 C -0.27798 0.18598 -0.27932 0.18682 -0.28101 0.18724 C -0.2842 0.18829 -0.28756 0.1885 -0.29075 0.18934 C -0.29243 0.18976 -0.29411 0.19081 -0.29546 0.19144 C -0.30504 0.19438 -0.30773 0.1927 -0.31815 0.19941 C -0.33445 0.2097 -0.31428 0.19648 -0.33109 0.20949 C -0.33311 0.21117 -0.33563 0.21159 -0.33748 0.21348 C -0.3405 0.21642 -0.34269 0.22061 -0.34554 0.22355 C -0.34857 0.2267 -0.3521 0.2288 -0.35546 0.23174 C -0.36067 0.23678 -0.36605 0.24224 -0.37143 0.24769 C -0.37462 0.25105 -0.37748 0.25504 -0.38101 0.25777 L -0.38907 0.26386 C -0.39529 0.27351 -0.39613 0.27561 -0.40369 0.28401 C -0.40622 0.28695 -0.40924 0.28904 -0.41176 0.29219 C -0.41462 0.29576 -0.41697 0.30038 -0.42 0.30416 C -0.42605 0.31255 -0.43378 0.31906 -0.43916 0.3283 C -0.44857 0.34488 -0.44386 0.33837 -0.4521 0.34845 C -0.4526 0.35265 -0.45193 0.35705 -0.45361 0.36062 C -0.45546 0.3644 -0.45932 0.36566 -0.46185 0.3686 C -0.46302 0.37049 -0.46353 0.37301 -0.46504 0.37469 C -0.46706 0.377 -0.46958 0.37847 -0.47143 0.38077 C -0.47294 0.38245 -0.47361 0.38497 -0.47462 0.38686 C -0.47613 0.38896 -0.47798 0.39064 -0.47949 0.39295 C -0.48084 0.39463 -0.48151 0.39694 -0.48285 0.39883 C -0.48588 0.40428 -0.48958 0.40953 -0.49243 0.41499 C -0.49344 0.41709 -0.49462 0.41919 -0.49563 0.42108 C -0.49714 0.42381 -0.49899 0.42632 -0.5005 0.42905 C -0.50773 0.44375 -0.50033 0.43052 -0.50554 0.44522 C -0.50622 0.44753 -0.50773 0.4492 -0.50857 0.4513 C -0.50924 0.45319 -0.50974 0.45529 -0.51008 0.45739 C -0.51126 0.46075 -0.51227 0.46411 -0.51344 0.46747 C -0.51411 0.46936 -0.51445 0.47145 -0.51495 0.47355 C -0.51596 0.47691 -0.51714 0.48027 -0.51815 0.48363 C -0.51899 0.48573 -0.52067 0.48741 -0.52151 0.48951 C -0.52285 0.49349 -0.52319 0.4979 -0.5247 0.50168 C -0.52588 0.50441 -0.52689 0.50693 -0.5279 0.50966 C -0.52958 0.51449 -0.53042 0.52162 -0.53277 0.52582 C -0.53479 0.52939 -0.54353 0.53254 -0.54571 0.53401 C -0.55058 0.53695 -0.55512 0.54114 -0.56016 0.54408 C -0.56437 0.54639 -0.5689 0.54765 -0.57311 0.54996 C -0.60285 0.56675 -0.58353 0.55836 -0.59731 0.56423 C -0.60437 0.5911 -0.59781 0.57221 -0.6521 0.57221 C -0.66874 0.57221 -0.68554 0.57095 -0.70218 0.57011 C -0.70269 0.57011 -0.70101 0.57011 -0.7005 0.57011 L -0.7005 0.57032 " pathEditMode="relative" rAng="0" ptsTypes="AAAAAAAAAAAAAAAAAAAAAAAAAAAAAAAAAAAAAAAAAAAAAAAAAAAAAAAAA">
                                      <p:cBhvr>
                                        <p:cTn id="58" dur="2000" fill="hold"/>
                                        <p:tgtEl>
                                          <p:spTgt spid="36"/>
                                        </p:tgtEl>
                                        <p:attrNameLst>
                                          <p:attrName>ppt_x</p:attrName>
                                          <p:attrName>ppt_y</p:attrName>
                                        </p:attrNameLst>
                                      </p:cBhvr>
                                      <p:rCtr x="-27025" y="23384"/>
                                    </p:animMotion>
                                  </p:childTnLst>
                                </p:cTn>
                              </p:par>
                              <p:par>
                                <p:cTn id="59" presetID="0" presetClass="path" presetSubtype="0" accel="50000" decel="50000" fill="hold" grpId="0" nodeType="withEffect">
                                  <p:stCondLst>
                                    <p:cond delay="0"/>
                                  </p:stCondLst>
                                  <p:childTnLst>
                                    <p:animMotion origin="layout" path="M 0.18386 0.00504 L 0.18386 0.00525 C 0.17411 0.01847 0.16554 0.03337 0.15462 0.04534 C 0.14554 0.05542 0.13579 0.06465 0.12722 0.07557 C 0.12285 0.08081 0.11882 0.08648 0.11428 0.09152 C 0.10689 0.09992 0.09193 0.11587 0.09193 0.11608 C 0.09075 0.11839 0.08991 0.12133 0.08857 0.12384 C 0.08722 0.12678 0.08537 0.12909 0.08386 0.13182 C 0.08269 0.13392 0.08168 0.13602 0.0805 0.13791 C 0.07647 0.15806 0.07798 0.14861 0.07563 0.16625 C 0.0763 0.17821 0.07596 0.19039 0.07731 0.20235 C 0.07764 0.2055 0.07882 0.20844 0.0805 0.21054 C 0.08336 0.21348 0.08722 0.21432 0.09025 0.21662 C 0.0926 0.2183 0.09462 0.2204 0.09664 0.2225 C 0.09848 0.22439 0.09966 0.22712 0.10151 0.22859 C 0.10285 0.22985 0.1047 0.22985 0.10621 0.23069 C 0.1084 0.23174 0.11058 0.23321 0.11277 0.23468 C 0.12168 0.24118 0.12269 0.24433 0.13042 0.24685 C 0.13311 0.24769 0.13579 0.24811 0.13848 0.24874 C 0.15075 0.25882 0.13529 0.24706 0.14991 0.25483 C 0.16403 0.26238 0.14588 0.25609 0.15949 0.26091 C 0.16134 0.26154 0.16874 0.26343 0.17092 0.2649 C 0.18302 0.2733 0.1763 0.27288 0.18218 0.27288 L 0.18218 0.27309 " pathEditMode="relative" rAng="0" ptsTypes="AAAAAAAAAAAAAAAAAAAAAAAA">
                                      <p:cBhvr>
                                        <p:cTn id="60" dur="2000" fill="hold"/>
                                        <p:tgtEl>
                                          <p:spTgt spid="24"/>
                                        </p:tgtEl>
                                        <p:attrNameLst>
                                          <p:attrName>ppt_x</p:attrName>
                                          <p:attrName>ppt_y</p:attrName>
                                        </p:attrNameLst>
                                      </p:cBhvr>
                                      <p:rCtr x="-5412" y="13392"/>
                                    </p:animMotion>
                                  </p:childTnLst>
                                </p:cTn>
                              </p:par>
                              <p:par>
                                <p:cTn id="61" presetID="0" presetClass="path" presetSubtype="0" accel="50000" decel="50000" fill="hold" grpId="0" nodeType="withEffect">
                                  <p:stCondLst>
                                    <p:cond delay="0"/>
                                  </p:stCondLst>
                                  <p:childTnLst>
                                    <p:animMotion origin="layout" path="M -0.02975 0.02645 L -0.02975 0.02645 C -0.01429 0.03569 1.59664E-6 0.04996 0.01697 0.05458 C 0.04117 0.06109 0.05109 0.06424 0.07832 0.06864 C 0.08958 0.07053 0.1121 0.07263 0.1121 0.07263 C 0.11546 0.0741 0.11865 0.07557 0.12185 0.07683 C 0.12403 0.07746 0.12622 0.07788 0.12823 0.07872 C 0.1316 0.07998 0.13462 0.08208 0.13798 0.08271 C 0.16655 0.0888 0.13092 0.08124 0.1558 0.08691 C 0.15899 0.08754 0.16218 0.08817 0.16538 0.0888 C 0.16941 0.09383 0.17227 0.09677 0.17512 0.10286 C 0.17781 0.10895 0.18269 0.12154 0.1847 0.1291 C 0.18605 0.13372 0.18655 0.13875 0.18807 0.14316 C 0.18924 0.14757 0.19143 0.15135 0.19277 0.15534 C 0.19412 0.15869 0.19496 0.16205 0.19613 0.16541 C 0.19664 0.17087 0.19697 0.17612 0.19765 0.18157 C 0.19815 0.18493 0.19882 0.18829 0.19933 0.19165 C 0.19983 0.19564 0.20033 0.19963 0.20101 0.20382 C 0.19983 0.22125 0.19983 0.23888 0.19765 0.25609 C 0.19714 0.26113 0.19462 0.26575 0.19277 0.27016 C 0.18907 0.27981 0.18454 0.29073 0.17832 0.29849 C 0.17529 0.30227 0.17193 0.30521 0.16857 0.30857 C 0.16807 0.34824 0.16706 0.38791 0.16706 0.42759 L 0.16706 0.42759 L 0.16706 0.42759 " pathEditMode="relative" ptsTypes="AAAAAAAAAAAAAAAAAAAAAAAAA">
                                      <p:cBhvr>
                                        <p:cTn id="62" dur="2000" fill="hold"/>
                                        <p:tgtEl>
                                          <p:spTgt spid="19"/>
                                        </p:tgtEl>
                                        <p:attrNameLst>
                                          <p:attrName>ppt_x</p:attrName>
                                          <p:attrName>ppt_y</p:attrName>
                                        </p:attrNameLst>
                                      </p:cBhvr>
                                    </p:animMotion>
                                  </p:childTnLst>
                                </p:cTn>
                              </p:par>
                              <p:par>
                                <p:cTn id="63" presetID="0" presetClass="path" presetSubtype="0" accel="50000" decel="50000" fill="hold" grpId="0" nodeType="withEffect">
                                  <p:stCondLst>
                                    <p:cond delay="0"/>
                                  </p:stCondLst>
                                  <p:childTnLst>
                                    <p:animMotion origin="layout" path="M -0.04387 0.02854 L -0.04387 0.02854 C -0.03866 0.03106 -0.03328 0.034 -0.0279 0.03652 C -0.02303 0.03862 -0.01798 0.0403 -0.01328 0.04261 C 0.02067 0.05898 -0.01714 0.04219 0.01412 0.05877 C 0.02034 0.06192 0.04084 0.07094 0.04807 0.07283 C 0.06034 0.07598 0.0726 0.07976 0.08504 0.08081 L 0.12857 0.0848 C 0.25429 0.12111 0.13529 0.08879 0.47059 0.09299 C 0.47344 0.09299 0.47597 0.09445 0.47866 0.09487 C 0.48252 0.09571 0.48622 0.09634 0.48992 0.09697 C 0.50874 0.10621 0.48538 0.09571 0.51092 0.10306 C 0.51378 0.1039 0.51647 0.10558 0.51899 0.10705 C 0.52555 0.11083 0.53193 0.11503 0.53832 0.11922 C 0.54168 0.12111 0.54555 0.12195 0.54807 0.1251 L 0.56588 0.14735 C 0.56857 0.15071 0.5721 0.15323 0.57395 0.15743 C 0.57798 0.1675 0.57731 0.16519 0.58034 0.17758 C 0.58101 0.18031 0.58118 0.18304 0.58202 0.18555 C 0.58286 0.18849 0.58403 0.19101 0.58521 0.19374 C 0.58571 0.19836 0.58639 0.20298 0.58672 0.2078 C 0.58756 0.21914 0.58739 0.23068 0.5884 0.24202 C 0.58908 0.25042 0.59277 0.27498 0.59479 0.28442 C 0.60017 0.30793 0.59933 0.29618 0.60286 0.31864 C 0.60353 0.32199 0.60403 0.32535 0.60454 0.32871 C 0.60521 0.33417 0.60538 0.33942 0.60622 0.34487 C 0.60639 0.34697 0.60706 0.34907 0.60773 0.35096 C 0.61076 0.3581 0.61429 0.35873 0.61429 0.36901 L 0.61429 0.38728 L 0.61429 0.38728 " pathEditMode="relative" ptsTypes="AAAAAAAAAAAAAAAAAAAAAAAAAAAAAA">
                                      <p:cBhvr>
                                        <p:cTn id="64" dur="2000" fill="hold"/>
                                        <p:tgtEl>
                                          <p:spTgt spid="25"/>
                                        </p:tgtEl>
                                        <p:attrNameLst>
                                          <p:attrName>ppt_x</p:attrName>
                                          <p:attrName>ppt_y</p:attrName>
                                        </p:attrNameLst>
                                      </p:cBhvr>
                                    </p:animMotion>
                                  </p:childTnLst>
                                </p:cTn>
                              </p:par>
                              <p:par>
                                <p:cTn id="65" presetID="0" presetClass="path" presetSubtype="0" accel="50000" decel="50000" fill="hold" grpId="0" nodeType="withEffect">
                                  <p:stCondLst>
                                    <p:cond delay="0"/>
                                  </p:stCondLst>
                                  <p:childTnLst>
                                    <p:animMotion origin="layout" path="M 0.01597 0.02603 L 0.01597 0.02603 C 0.01798 0.03338 0.01899 0.04135 0.02235 0.04807 C 0.02891 0.06171 0.04689 0.08417 0.05781 0.09236 C 0.0605 0.09446 0.06319 0.09635 0.06588 0.09845 C 0.06924 0.10118 0.07227 0.10411 0.07563 0.10663 C 0.07933 0.10936 0.08622 0.11293 0.09008 0.11461 C 0.09647 0.11734 0.10303 0.12007 0.10941 0.12259 C 0.13378 0.13266 0.10336 0.12028 0.13042 0.13077 C 0.13361 0.13203 0.13681 0.13392 0.14017 0.13476 C 0.14487 0.13602 0.14992 0.13581 0.15462 0.13686 C 0.1595 0.1377 0.1642 0.1398 0.16924 0.14085 C 0.17513 0.14211 0.19311 0.14421 0.19815 0.14484 C 0.22218 0.15155 0.20773 0.1482 0.24185 0.15281 L 0.2563 0.15491 C 0.26 0.15617 0.2637 0.15785 0.26756 0.1589 C 0.27395 0.161 0.2805 0.16184 0.28689 0.16289 C 0.28857 0.16373 0.29025 0.16415 0.29176 0.16499 C 0.29513 0.16709 0.29933 0.17149 0.30151 0.17506 C 0.30336 0.17821 0.30471 0.18178 0.30639 0.18514 C 0.31025 0.19291 0.31109 0.1927 0.31445 0.20319 C 0.3158 0.20781 0.31647 0.21264 0.31765 0.21746 C 0.32218 0.26889 0.31647 0.20466 0.32084 0.25168 C 0.32134 0.25777 0.32202 0.26364 0.32252 0.26973 C 0.32319 0.28128 0.32353 0.29261 0.32403 0.30416 C 0.32454 0.32956 0.32471 0.35516 0.32571 0.38056 C 0.32571 0.38287 0.32639 0.38497 0.32723 0.38665 C 0.32807 0.38833 0.32941 0.38938 0.33059 0.39085 L 0.33059 0.39085 " pathEditMode="relative" ptsTypes="AAAAAAAAAAAAAAAAAAAAAAAAAAAAA">
                                      <p:cBhvr>
                                        <p:cTn id="66" dur="2000" fill="hold"/>
                                        <p:tgtEl>
                                          <p:spTgt spid="35"/>
                                        </p:tgtEl>
                                        <p:attrNameLst>
                                          <p:attrName>ppt_x</p:attrName>
                                          <p:attrName>ppt_y</p:attrName>
                                        </p:attrNameLst>
                                      </p:cBhvr>
                                    </p:animMotion>
                                  </p:childTnLst>
                                </p:cTn>
                              </p:par>
                              <p:par>
                                <p:cTn id="67" presetID="0" presetClass="path" presetSubtype="0" accel="50000" decel="50000" fill="hold" grpId="0" nodeType="withEffect">
                                  <p:stCondLst>
                                    <p:cond delay="0"/>
                                  </p:stCondLst>
                                  <p:childTnLst>
                                    <p:animMotion origin="layout" path="M -5.12605E-6 -3.16541E-6 L -5.12605E-6 -3.16541E-6 C 0.00638 0.00252 0.01293 0.00483 0.01932 0.00798 C 0.0242 0.01029 0.02873 0.01385 0.03377 0.01595 C 0.05159 0.02372 0.05747 0.02225 0.0773 0.02813 C 0.08722 0.03107 0.09663 0.03568 0.10638 0.0382 C 0.11596 0.04051 0.12588 0.04051 0.13546 0.04219 C 0.14571 0.04387 0.15579 0.0466 0.16604 0.04828 C 0.17579 0.04996 0.18554 0.05059 0.19512 0.05227 C 0.20436 0.05395 0.21344 0.05667 0.22268 0.05835 C 0.24033 0.0615 0.27579 0.06633 0.27579 0.06633 C 0.30201 0.07515 0.29781 0.07431 0.3242 0.08039 C 0.34756 0.08585 0.35798 0.08585 0.38403 0.09656 C 0.38873 0.09866 0.39377 0.10034 0.39848 0.10264 C 0.40335 0.10495 0.40823 0.10789 0.4131 0.11062 C 0.42218 0.11629 0.44285 0.12888 0.45344 0.13686 C 0.4726 0.15155 0.46369 0.14631 0.48235 0.1631 C 0.49092 0.17065 0.50033 0.17674 0.50823 0.18514 C 0.5163 0.19395 0.52487 0.20193 0.53243 0.21138 C 0.53562 0.21537 0.53932 0.21893 0.54218 0.22355 C 0.54907 0.2351 0.55512 0.24769 0.56151 0.25987 C 0.5642 0.26511 0.56688 0.27036 0.56957 0.27582 C 0.57176 0.28044 0.57596 0.29009 0.57596 0.29009 C 0.57714 0.29534 0.57781 0.3008 0.57915 0.30605 C 0.57999 0.30898 0.58167 0.31129 0.58251 0.31423 C 0.58319 0.31675 0.58335 0.31969 0.58403 0.32221 C 0.58487 0.32515 0.58739 0.33039 0.58739 0.33039 L 0.58739 0.33039 " pathEditMode="relative" ptsTypes="AAAAAAAAAAAAAAAAAAAAAAAAAAAA">
                                      <p:cBhvr>
                                        <p:cTn id="68" dur="2000" fill="hold"/>
                                        <p:tgtEl>
                                          <p:spTgt spid="26"/>
                                        </p:tgtEl>
                                        <p:attrNameLst>
                                          <p:attrName>ppt_x</p:attrName>
                                          <p:attrName>ppt_y</p:attrName>
                                        </p:attrNameLst>
                                      </p:cBhvr>
                                    </p:animMotion>
                                  </p:childTnLst>
                                </p:cTn>
                              </p:par>
                              <p:par>
                                <p:cTn id="69" presetID="0" presetClass="path" presetSubtype="0" accel="50000" decel="50000" fill="hold" grpId="0" nodeType="withEffect">
                                  <p:stCondLst>
                                    <p:cond delay="0"/>
                                  </p:stCondLst>
                                  <p:childTnLst>
                                    <p:animMotion origin="layout" path="M -0.04201 -0.07997 L -0.04201 -0.06969 L 0.02572 -0.18262 " pathEditMode="relative" ptsTypes="AAA">
                                      <p:cBhvr>
                                        <p:cTn id="70" dur="2000" fill="hold"/>
                                        <p:tgtEl>
                                          <p:spTgt spid="8"/>
                                        </p:tgtEl>
                                        <p:attrNameLst>
                                          <p:attrName>ppt_x</p:attrName>
                                          <p:attrName>ppt_y</p:attrName>
                                        </p:attrNameLst>
                                      </p:cBhvr>
                                    </p:animMotion>
                                  </p:childTnLst>
                                </p:cTn>
                              </p:par>
                              <p:par>
                                <p:cTn id="71" presetID="0" presetClass="path" presetSubtype="0" accel="50000" decel="50000" fill="hold" grpId="1" nodeType="withEffect">
                                  <p:stCondLst>
                                    <p:cond delay="0"/>
                                  </p:stCondLst>
                                  <p:childTnLst>
                                    <p:animMotion origin="layout" path="M 0.56555 0.04157 L 0.56555 0.04178 C 0.56437 0.05353 0.56404 0.0657 0.56219 0.07767 C 0.56151 0.08292 0.5563 0.09005 0.55412 0.09383 C 0.55193 0.09782 0.55059 0.10265 0.54773 0.10601 C 0.54454 0.10958 0.54 0.11105 0.53647 0.11398 C 0.53261 0.11713 0.52908 0.12091 0.52521 0.12406 C 0.52151 0.127 0.51748 0.12931 0.51378 0.13225 C 0.5116 0.13392 0.50958 0.13623 0.5074 0.13812 C 0.50471 0.14043 0.49647 0.14652 0.49294 0.1482 C 0.49076 0.14925 0.48857 0.14967 0.48639 0.1503 C 0.47546 0.15932 0.48908 0.14841 0.47193 0.16037 C 0.46286 0.16667 0.47177 0.16289 0.46067 0.16646 C 0.45899 0.16772 0.45731 0.16898 0.4558 0.17045 C 0.45395 0.17234 0.45244 0.17423 0.45093 0.17654 C 0.44874 0.17989 0.44572 0.18682 0.44454 0.1906 C 0.4432 0.19459 0.44437 0.2011 0.44135 0.20277 C 0.43866 0.20403 0.4358 0.20529 0.43328 0.20676 C 0.4232 0.21222 0.42891 0.21075 0.41546 0.21684 C 0.4042 0.22188 0.4032 0.2202 0.39126 0.22481 C 0.38689 0.22649 0.38269 0.22922 0.37832 0.2309 C 0.35328 0.24014 0.34874 0.23783 0.32353 0.25105 C 0.31328 0.25651 0.30219 0.25966 0.29294 0.26722 L 0.27025 0.28527 C 0.26874 0.28653 0.26538 0.28926 0.26538 0.28947 C 0.24824 0.28863 0.23109 0.28842 0.21378 0.28737 C 0.20168 0.28653 0.21261 0.28317 0.20252 0.28737 L 0.20101 0.29345 L 0.20101 0.29366 " pathEditMode="relative" rAng="0" ptsTypes="AAAAAAAAAAAAAAAAAAAAAAAAAAAAA">
                                      <p:cBhvr>
                                        <p:cTn id="72" dur="2000" fill="hold"/>
                                        <p:tgtEl>
                                          <p:spTgt spid="8"/>
                                        </p:tgtEl>
                                        <p:attrNameLst>
                                          <p:attrName>ppt_x</p:attrName>
                                          <p:attrName>ppt_y</p:attrName>
                                        </p:attrNameLst>
                                      </p:cBhvr>
                                      <p:rCtr x="-18235" y="12594"/>
                                    </p:animMotion>
                                  </p:childTnLst>
                                </p:cTn>
                              </p:par>
                              <p:par>
                                <p:cTn id="73" presetID="0" presetClass="path" presetSubtype="0" accel="50000" decel="50000" fill="hold" grpId="0" nodeType="withEffect">
                                  <p:stCondLst>
                                    <p:cond delay="0"/>
                                  </p:stCondLst>
                                  <p:childTnLst>
                                    <p:animMotion origin="layout" path="M 8.40336E-7 2.51889E-7 L 8.40336E-7 2.51889E-7 C -0.04152 0.01952 -0.00454 0.0042 -0.1032 0.00798 C -0.10757 0.00819 -0.11177 0.00945 -0.11614 0.01008 C -0.12303 0.01071 -0.13009 0.01134 -0.13715 0.01197 C -0.1479 0.01868 -0.13899 0.01386 -0.14992 0.01805 C -0.15328 0.01931 -0.15631 0.02099 -0.15967 0.02204 C -0.17378 0.02687 -0.16236 0.02057 -0.18068 0.02813 L -0.19026 0.03212 C -0.19194 0.03275 -0.19362 0.03317 -0.19513 0.03422 C -0.1995 0.03695 -0.20353 0.04009 -0.20807 0.04219 C -0.21076 0.04366 -0.21345 0.04471 -0.21614 0.04618 C -0.2195 0.04807 -0.22252 0.05059 -0.22589 0.05227 C -0.22891 0.05395 -0.23244 0.05458 -0.23547 0.05626 C -0.24202 0.06004 -0.24841 0.06444 -0.25479 0.06843 C -0.25698 0.06969 -0.25933 0.07074 -0.26135 0.07242 C -0.26353 0.07452 -0.26555 0.07662 -0.26773 0.07851 C -0.27984 0.08858 -0.2721 0.07998 -0.28068 0.09068 C -0.28168 0.09404 -0.28202 0.09803 -0.28387 0.10076 C -0.28656 0.10433 -0.29042 0.10601 -0.29362 0.10873 C -0.31984 0.1314 -0.28841 0.10643 -0.31933 0.12679 C -0.33412 0.13665 -0.32891 0.13686 -0.34353 0.14295 C -0.35715 0.14862 -0.34622 0.14064 -0.35967 0.14904 C -0.37227 0.1568 -0.35731 0.15009 -0.36941 0.15512 C -0.37429 0.16121 -0.37782 0.16163 -0.36941 0.16919 C -0.36336 0.17465 -0.35631 0.17821 -0.35009 0.18325 C -0.34521 0.18745 -0.34017 0.19102 -0.33547 0.19543 C -0.33076 0.19983 -0.32807 0.20193 -0.3242 0.2076 C -0.32303 0.20928 -0.32252 0.21222 -0.32101 0.21348 C -0.31782 0.21642 -0.31059 0.21831 -0.30656 0.21957 C -0.30488 0.22104 -0.30336 0.22271 -0.30168 0.22355 C -0.29849 0.22544 -0.29194 0.22775 -0.29194 0.22775 C -0.28706 0.22691 -0.28236 0.22649 -0.27748 0.22565 C -0.27479 0.22523 -0.2721 0.22439 -0.26941 0.22355 C -0.26723 0.22313 -0.26505 0.22208 -0.26286 0.22166 C -0.25815 0.22062 -0.25328 0.2202 -0.24841 0.21957 C -0.23042 0.20844 -0.23395 0.21222 -0.28387 0.21159 L -0.37261 0.21348 C -0.38941 0.21705 -0.37647 0.21201 -0.3921 0.22775 C -0.39715 0.23279 -0.40353 0.23594 -0.40824 0.24182 C -0.40975 0.24371 -0.4153 0.24727 -0.41294 0.2479 C -0.40807 0.24874 -0.4032 0.24538 -0.39849 0.24371 C -0.3837 0.23888 -0.37328 0.23363 -0.35815 0.22775 C -0.31933 0.21264 -0.3511 0.22544 -0.3032 0.21348 C -0.30051 0.21285 -0.29799 0.21201 -0.29513 0.21159 C -0.28824 0.21054 -0.28118 0.21033 -0.27429 0.20949 C -0.26992 0.20907 -0.26555 0.20823 -0.26135 0.2076 C -0.25967 0.20676 -0.25815 0.20613 -0.25647 0.2055 C -0.25429 0.20466 -0.2521 0.20466 -0.25009 0.2034 C -0.24824 0.20256 -0.24521 0.19711 -0.24521 0.19941 C -0.24521 0.2118 -0.26353 0.20928 -0.26622 0.20949 C -0.26773 0.21012 -0.27278 0.21159 -0.27093 0.21159 C -0.26773 0.21159 -0.26454 0.2097 -0.26135 0.20949 C -0.25597 0.20907 -0.25059 0.20949 -0.24521 0.20949 L -0.24521 0.20949 " pathEditMode="relative" ptsTypes="AAAAAAAAAAAAAAAAAAAAAAAAAAAAAAAAAAAAAAAAAAAAAAAAAAAAAAA">
                                      <p:cBhvr>
                                        <p:cTn id="74" dur="2000" fill="hold"/>
                                        <p:tgtEl>
                                          <p:spTgt spid="20"/>
                                        </p:tgtEl>
                                        <p:attrNameLst>
                                          <p:attrName>ppt_x</p:attrName>
                                          <p:attrName>ppt_y</p:attrName>
                                        </p:attrNameLst>
                                      </p:cBhvr>
                                    </p:animMotion>
                                  </p:childTnLst>
                                </p:cTn>
                              </p:par>
                              <p:par>
                                <p:cTn id="75" presetID="0" presetClass="path" presetSubtype="0" accel="50000" decel="50000" fill="hold" grpId="0" nodeType="withEffect">
                                  <p:stCondLst>
                                    <p:cond delay="0"/>
                                  </p:stCondLst>
                                  <p:childTnLst>
                                    <p:animMotion origin="layout" path="M 6.38655E-6 -3.02267E-7 L 6.38655E-6 -3.02267E-7 C -0.03966 0.00378 -0.01747 0.00252 -0.08083 -3.02267E-7 L -0.11949 -0.0021 L -0.17109 -0.00399 C -0.20554 -0.00336 -0.23999 -0.00399 -0.27445 -0.0021 C -0.28369 -0.00168 -0.29024 0.00608 -0.29865 0.01007 C -0.30268 0.01196 -0.30722 0.01238 -0.31142 0.01406 C -0.31478 0.01532 -0.33512 0.02372 -0.33898 0.02624 C -0.36352 0.04156 -0.37243 0.04912 -0.39377 0.06444 L -0.41966 0.08249 L -0.44218 0.09865 C -0.45428 0.10726 -0.49243 0.13371 -0.49865 0.14294 C -0.53966 0.20445 -0.47613 0.10999 -0.51478 0.16519 C -0.51613 0.16708 -0.51697 0.16918 -0.51798 0.17128 C -0.5205 0.17611 -0.52419 0.18367 -0.52604 0.18933 C -0.5289 0.19794 -0.53411 0.21557 -0.53411 0.21557 C -0.53814 0.26616 -0.53024 0.23383 -0.6084 0.23782 C -0.62554 0.23866 -0.65999 0.24181 -0.65999 0.24181 C -0.66218 0.24307 -0.66436 0.24433 -0.66638 0.2458 C -0.66806 0.24706 -0.66957 0.24895 -0.67125 0.24979 C -0.6847 0.25692 -0.67075 0.2458 -0.68419 0.25587 C -0.68756 0.25839 -0.69394 0.26385 -0.69394 0.26385 C -0.69445 0.26595 -0.6963 0.26826 -0.69545 0.26994 C -0.69428 0.27246 -0.69125 0.27288 -0.68907 0.27393 C -0.68688 0.27498 -0.6847 0.27498 -0.68251 0.27603 C -0.67209 0.28085 -0.68033 0.28001 -0.67125 0.28001 L -0.67125 0.28001 " pathEditMode="relative" ptsTypes="AAAAAAAAAAAAAAAAAAAAAAAAAAAA">
                                      <p:cBhvr>
                                        <p:cTn id="76" dur="2000" fill="hold"/>
                                        <p:tgtEl>
                                          <p:spTgt spid="21"/>
                                        </p:tgtEl>
                                        <p:attrNameLst>
                                          <p:attrName>ppt_x</p:attrName>
                                          <p:attrName>ppt_y</p:attrName>
                                        </p:attrNameLst>
                                      </p:cBhvr>
                                    </p:animMotion>
                                  </p:childTnLst>
                                </p:cTn>
                              </p:par>
                              <p:par>
                                <p:cTn id="77" presetID="0" presetClass="path" presetSubtype="0" accel="50000" decel="50000" fill="hold" grpId="0" nodeType="withEffect">
                                  <p:stCondLst>
                                    <p:cond delay="0"/>
                                  </p:stCondLst>
                                  <p:childTnLst>
                                    <p:animMotion origin="layout" path="M -0.04941 0.02624 L -0.04941 0.02624 C -0.04723 0.06906 -0.05076 0.06297 -0.02521 0.11083 C -0.01496 0.13014 -0.00319 0.14882 0.01025 0.1652 C 0.03126 0.1908 0.06605 0.21788 0.09412 0.22964 C 0.11697 0.23929 0.14387 0.24286 0.1684 0.2437 L 0.26034 0.2458 C 0.26185 0.24706 0.2642 0.24769 0.26521 0.24979 C 0.26655 0.25273 0.26672 0.25651 0.26672 0.25986 C 0.26672 0.27561 0.2679 0.28505 0.26034 0.29618 C 0.2558 0.30268 0.25126 0.3094 0.24571 0.31423 C 0.24151 0.31822 0.23597 0.31969 0.23126 0.32242 C 0.2279 0.32431 0.22487 0.32661 0.22151 0.3285 C 0.21849 0.32997 0.21496 0.33081 0.21193 0.33249 C 0.20538 0.33606 0.20336 0.3432 0.19731 0.34865 C 0.19345 0.35201 0.18857 0.35369 0.18454 0.35663 C 0.1795 0.36041 0.17479 0.36461 0.16992 0.36881 C 0.1684 0.37007 0.16689 0.37195 0.16504 0.37279 L 0.16034 0.37489 C 0.15597 0.37405 0.15092 0.37594 0.14739 0.37279 C 0.14454 0.37028 0.1442 0.36062 0.1442 0.36062 L 0.1442 0.36062 " pathEditMode="relative" ptsTypes="AAAAAAAAAAAAAAAAAAAAAA">
                                      <p:cBhvr>
                                        <p:cTn id="78" dur="2000" fill="hold"/>
                                        <p:tgtEl>
                                          <p:spTgt spid="5"/>
                                        </p:tgtEl>
                                        <p:attrNameLst>
                                          <p:attrName>ppt_x</p:attrName>
                                          <p:attrName>ppt_y</p:attrName>
                                        </p:attrNameLst>
                                      </p:cBhvr>
                                    </p:animMotion>
                                  </p:childTnLst>
                                </p:cTn>
                              </p:par>
                              <p:par>
                                <p:cTn id="79" presetID="0" presetClass="path" presetSubtype="0" accel="50000" decel="50000" fill="hold" grpId="0" nodeType="withEffect">
                                  <p:stCondLst>
                                    <p:cond delay="0"/>
                                  </p:stCondLst>
                                  <p:childTnLst>
                                    <p:animMotion origin="layout" path="M -0.10437 0.0298 L -0.10437 0.02959 C -0.10488 0.02896 -0.10538 0.02812 -0.10589 0.02749 C -0.10723 0.02603 -0.1074 0.02603 -0.10874 0.0254 C -0.10958 0.02435 -0.10958 0.02435 -0.11042 0.02351 C -0.11093 0.0233 -0.11126 0.02309 -0.1116 0.02267 C -0.11412 0.01994 -0.11261 0.02162 -0.11395 0.0191 C -0.11563 0.01637 -0.11462 0.01868 -0.11546 0.01658 C -0.11597 0.01364 -0.11597 0.01364 -0.11546 0.00902 C -0.11546 0.0086 -0.11496 0.00818 -0.11479 0.00776 C -0.11429 0.00692 -0.11412 0.00587 -0.11362 0.00524 C -0.11278 0.0042 -0.11261 0.0042 -0.1121 0.00294 C -0.11177 0.00252 -0.1116 0.0021 -0.11143 0.00168 C -0.11093 0.00105 -0.11042 0.00084 -0.11009 0.00021 C -0.10975 2.97229E-6 -0.10958 -0.00021 -0.10941 -0.00042 C -0.10925 -0.00063 -0.10891 -0.00084 -0.10874 -0.00105 C -0.1074 -0.00273 -0.10857 -0.0021 -0.10706 -0.00273 C -0.10656 -0.00336 -0.10589 -0.00378 -0.10555 -0.00462 C -0.10521 -0.00504 -0.10488 -0.00546 -0.10471 -0.00588 C -0.10437 -0.0063 -0.1042 -0.00651 -0.10404 -0.00672 C -0.10202 -0.00945 -0.1042 -0.00672 -0.10219 -0.00924 C -0.10219 -0.00945 -0.10219 -0.00966 -0.10202 -0.01008 C -0.10185 -0.01029 -0.10168 -0.0105 -0.10152 -0.01071 C -0.10084 -0.01281 -0.10152 -0.01197 -0.10084 -0.0126 L -0.10084 -0.0126 " pathEditMode="relative" rAng="0" ptsTypes="AAAAAAAAAAAAAAAAAAAAAAAAA">
                                      <p:cBhvr>
                                        <p:cTn id="80" dur="2000" fill="hold"/>
                                        <p:tgtEl>
                                          <p:spTgt spid="7"/>
                                        </p:tgtEl>
                                        <p:attrNameLst>
                                          <p:attrName>ppt_x</p:attrName>
                                          <p:attrName>ppt_y</p:attrName>
                                        </p:attrNameLst>
                                      </p:cBhvr>
                                      <p:rCtr x="-403" y="-2120"/>
                                    </p:animMotion>
                                  </p:childTnLst>
                                </p:cTn>
                              </p:par>
                              <p:par>
                                <p:cTn id="81" presetID="0" presetClass="path" presetSubtype="0" accel="50000" decel="50000" fill="hold" grpId="0" nodeType="withEffect">
                                  <p:stCondLst>
                                    <p:cond delay="0"/>
                                  </p:stCondLst>
                                  <p:childTnLst>
                                    <p:animMotion origin="layout" path="M 0.01547 0.02897 L 0.01547 0.02897 C 0.01816 0.03967 0.0195 0.05101 0.02353 0.06108 C 0.02555 0.06675 0.03009 0.07032 0.03311 0.07515 C 0.03715 0.08165 0.04017 0.08921 0.04437 0.0953 C 0.05732 0.11356 0.07916 0.1249 0.09446 0.1356 C 0.09933 0.13896 0.1037 0.14379 0.10891 0.14568 C 0.11984 0.14987 0.13093 0.15218 0.14135 0.15785 C 0.14605 0.16058 0.15076 0.16373 0.1558 0.16583 C 0.16 0.16772 0.16437 0.16835 0.16874 0.17003 C 0.17261 0.17129 0.18874 0.17842 0.19126 0.1801 C 0.19379 0.18157 0.1953 0.18472 0.19782 0.18598 C 0.20185 0.18808 0.21076 0.19018 0.21076 0.19018 C 0.21227 0.19144 0.21379 0.19312 0.21547 0.19417 C 0.21748 0.19521 0.21984 0.19542 0.22202 0.19605 C 0.22353 0.19668 0.22521 0.19731 0.22689 0.19815 C 0.23227 0.20067 0.23463 0.20235 0.23967 0.20424 C 0.24185 0.20487 0.24404 0.20529 0.24622 0.20613 C 0.24874 0.20739 0.26269 0.21558 0.26874 0.21621 C 0.29681 0.21956 0.29614 0.20676 0.29614 0.2204 L 0.29614 0.2204 " pathEditMode="relative" ptsTypes="AAAAAAAAAAAAAAAAAAAAA">
                                      <p:cBhvr>
                                        <p:cTn id="82" dur="2000" fill="hold"/>
                                        <p:tgtEl>
                                          <p:spTgt spid="11"/>
                                        </p:tgtEl>
                                        <p:attrNameLst>
                                          <p:attrName>ppt_x</p:attrName>
                                          <p:attrName>ppt_y</p:attrName>
                                        </p:attrNameLst>
                                      </p:cBhvr>
                                    </p:animMotion>
                                  </p:childTnLst>
                                </p:cTn>
                              </p:par>
                              <p:par>
                                <p:cTn id="83" presetID="0" presetClass="path" presetSubtype="0" accel="50000" decel="50000" fill="hold" grpId="0" nodeType="withEffect">
                                  <p:stCondLst>
                                    <p:cond delay="0"/>
                                  </p:stCondLst>
                                  <p:childTnLst>
                                    <p:animMotion origin="layout" path="M -2.18487E-6 -4.35768E-6 L -2.18487E-6 0.00021 C -0.04807 0.00525 0.00151 0.00021 -0.10017 0.00399 C -0.10991 0.0042 -0.11949 0.00525 -0.12924 0.00588 C -0.13243 0.00651 -0.13563 0.00714 -0.13882 0.00798 C -0.14101 0.0084 -0.14319 0.00945 -0.14538 0.00987 C -0.14907 0.01092 -0.15294 0.01113 -0.15664 0.01197 C -0.15882 0.01239 -0.16084 0.01344 -0.16302 0.01407 C -0.16739 0.01491 -0.17176 0.01533 -0.17596 0.01596 L -0.18722 0.01806 C -0.19378 0.02079 -0.2 0.02393 -0.20672 0.02603 C -0.23563 0.03506 -0.2237 0.03233 -0.24218 0.03611 C -0.24437 0.03758 -0.24638 0.03905 -0.24857 0.0401 C -0.25227 0.04178 -0.2563 0.0422 -0.25983 0.04429 C -0.28 0.05563 -0.25395 0.04639 -0.27277 0.05227 C -0.27546 0.055 -0.27798 0.05794 -0.28084 0.06025 C -0.28285 0.06193 -0.28538 0.06256 -0.28739 0.06445 C -0.29042 0.06717 -0.29243 0.07137 -0.29546 0.07431 C -0.29781 0.07683 -0.30101 0.07809 -0.30353 0.0804 C -0.32403 0.10097 -0.29983 0.08166 -0.31966 0.09656 C -0.32117 0.09929 -0.32252 0.10244 -0.32454 0.10454 C -0.3284 0.10916 -0.33731 0.11671 -0.33731 0.11692 C -0.33849 0.11944 -0.33949 0.12217 -0.34067 0.12469 C -0.34151 0.12679 -0.34302 0.12868 -0.34386 0.13078 C -0.34454 0.13267 -0.3447 0.13497 -0.34538 0.13686 C -0.34638 0.13959 -0.3479 0.14211 -0.34874 0.14484 C -0.34941 0.14757 -0.34874 0.15093 -0.35025 0.15303 C -0.35445 0.15869 -0.36084 0.16121 -0.36487 0.16709 C -0.36756 0.17108 -0.36975 0.1757 -0.37294 0.17906 C -0.37731 0.18388 -0.38739 0.19123 -0.38739 0.19144 L -0.39378 0.2034 L -0.39378 0.20361 L -0.39378 0.2034 " pathEditMode="relative" rAng="0" ptsTypes="AAAAAAAAAAAAAAAAAAAAAAAAAAAAAAAAA">
                                      <p:cBhvr>
                                        <p:cTn id="84" dur="2000" fill="hold"/>
                                        <p:tgtEl>
                                          <p:spTgt spid="30"/>
                                        </p:tgtEl>
                                        <p:attrNameLst>
                                          <p:attrName>ppt_x</p:attrName>
                                          <p:attrName>ppt_y</p:attrName>
                                        </p:attrNameLst>
                                      </p:cBhvr>
                                      <p:rCtr x="-19697" y="10181"/>
                                    </p:animMotion>
                                  </p:childTnLst>
                                </p:cTn>
                              </p:par>
                              <p:par>
                                <p:cTn id="85" presetID="0" presetClass="path" presetSubtype="0" accel="50000" decel="50000" fill="hold" grpId="1" nodeType="withEffect">
                                  <p:stCondLst>
                                    <p:cond delay="0"/>
                                  </p:stCondLst>
                                  <p:childTnLst>
                                    <p:animMotion origin="layout" path="M 0 0 L 0 0 C -0.01361 0.01511 -0.02067 0.01931 -0.02756 0.04009 C -0.03008 0.04786 -0.03075 0.05625 -0.03227 0.06444 C -0.03075 0.08795 -0.03142 0.11188 -0.02756 0.13497 C -0.02689 0.13812 -0.01714 0.1526 -0.01294 0.15701 C -0.00823 0.16184 0.00152 0.17107 0.00152 0.17107 C 0.0032 0.17443 0.00471 0.17779 0.00639 0.18115 C 0.00942 0.18703 0.01496 0.19689 0.01765 0.2034 C 0.02135 0.21242 0.02202 0.21536 0.02421 0.22355 C 0.02421 0.22544 0.02572 0.25168 0.0274 0.25776 C 0.0279 0.26007 0.02975 0.26154 0.03059 0.26385 C 0.03126 0.26574 0.03227 0.26994 0.03227 0.26994 L 0.03227 0.26994 " pathEditMode="relative" ptsTypes="AAAAAAAAAAAAAA">
                                      <p:cBhvr>
                                        <p:cTn id="86"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7" grpId="1"/>
      <p:bldP spid="8" grpId="0"/>
      <p:bldP spid="8" grpId="1"/>
      <p:bldP spid="9" grpId="0"/>
      <p:bldP spid="10" grpId="0"/>
      <p:bldP spid="11" grpId="0"/>
      <p:bldP spid="12" grpId="0"/>
      <p:bldP spid="13" grpId="0"/>
      <p:bldP spid="14" grpId="0"/>
      <p:bldP spid="15" grpId="0"/>
      <p:bldP spid="16" grpId="0"/>
      <p:bldP spid="17" grpId="0"/>
      <p:bldP spid="18" grpId="0"/>
      <p:bldP spid="19" grpId="0"/>
      <p:bldP spid="20" grpId="0"/>
      <p:bldP spid="21"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7"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2" y="276225"/>
            <a:ext cx="5641055" cy="885527"/>
          </a:xfrm>
        </p:spPr>
        <p:txBody>
          <a:bodyPr/>
          <a:lstStyle/>
          <a:p>
            <a:r>
              <a:rPr lang="en-US" sz="3200" b="1" dirty="0">
                <a:solidFill>
                  <a:srgbClr val="0070C0"/>
                </a:solidFill>
              </a:rPr>
              <a:t>Curricular Organization as a Data-science Problem</a:t>
            </a:r>
          </a:p>
        </p:txBody>
      </p:sp>
      <p:sp>
        <p:nvSpPr>
          <p:cNvPr id="3" name="Content Placeholder 2"/>
          <p:cNvSpPr>
            <a:spLocks noGrp="1"/>
          </p:cNvSpPr>
          <p:nvPr>
            <p:ph idx="1"/>
          </p:nvPr>
        </p:nvSpPr>
        <p:spPr>
          <a:xfrm>
            <a:off x="836612" y="1647825"/>
            <a:ext cx="8077200" cy="3188568"/>
          </a:xfrm>
        </p:spPr>
        <p:txBody>
          <a:bodyPr/>
          <a:lstStyle/>
          <a:p>
            <a:r>
              <a:rPr lang="en-US" dirty="0"/>
              <a:t>Prioritization of concepts/skills</a:t>
            </a:r>
          </a:p>
          <a:p>
            <a:r>
              <a:rPr lang="en-US" dirty="0"/>
              <a:t>Use of education research to guide pedagogy </a:t>
            </a:r>
          </a:p>
          <a:p>
            <a:r>
              <a:rPr lang="en-US" dirty="0"/>
              <a:t>Borrowing/adapting existing materials (downscaling, not dumbing-down)</a:t>
            </a:r>
          </a:p>
          <a:p>
            <a:r>
              <a:rPr lang="en-US" dirty="0"/>
              <a:t>Sequencing coverage of concepts/skills</a:t>
            </a:r>
          </a:p>
          <a:p>
            <a:r>
              <a:rPr lang="en-US" dirty="0"/>
              <a:t>Enhancing high priority concepts/skills through repetition</a:t>
            </a:r>
          </a:p>
          <a:p>
            <a:r>
              <a:rPr lang="en-US" dirty="0"/>
              <a:t>Assessing success</a:t>
            </a:r>
          </a:p>
          <a:p>
            <a:endParaRPr lang="en-US" dirty="0"/>
          </a:p>
        </p:txBody>
      </p:sp>
    </p:spTree>
    <p:extLst>
      <p:ext uri="{BB962C8B-B14F-4D97-AF65-F5344CB8AC3E}">
        <p14:creationId xmlns:p14="http://schemas.microsoft.com/office/powerpoint/2010/main" val="25601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2" y="428625"/>
            <a:ext cx="6705600" cy="885527"/>
          </a:xfrm>
        </p:spPr>
        <p:txBody>
          <a:bodyPr/>
          <a:lstStyle/>
          <a:p>
            <a:r>
              <a:rPr lang="en-US" sz="3200" b="1" dirty="0">
                <a:solidFill>
                  <a:schemeClr val="accent2"/>
                </a:solidFill>
              </a:rPr>
              <a:t>Local crowd-sourcing to prioritize concept and skill emphases:</a:t>
            </a:r>
          </a:p>
        </p:txBody>
      </p:sp>
      <p:sp>
        <p:nvSpPr>
          <p:cNvPr id="3" name="Content Placeholder 2"/>
          <p:cNvSpPr>
            <a:spLocks noGrp="1"/>
          </p:cNvSpPr>
          <p:nvPr>
            <p:ph idx="1"/>
          </p:nvPr>
        </p:nvSpPr>
        <p:spPr>
          <a:xfrm>
            <a:off x="836612" y="1647825"/>
            <a:ext cx="7772400" cy="3188568"/>
          </a:xfrm>
        </p:spPr>
        <p:txBody>
          <a:bodyPr/>
          <a:lstStyle/>
          <a:p>
            <a:pPr marL="0" indent="0" defTabSz="642364" eaLnBrk="1" fontAlgn="auto" hangingPunct="1">
              <a:spcBef>
                <a:spcPts val="0"/>
              </a:spcBef>
              <a:spcAft>
                <a:spcPts val="0"/>
              </a:spcAft>
              <a:buNone/>
            </a:pPr>
            <a:r>
              <a:rPr lang="en-US" sz="3200" i="1" dirty="0"/>
              <a:t>Base this upon </a:t>
            </a:r>
            <a:r>
              <a:rPr lang="en-US" sz="3200" b="1" i="1" dirty="0"/>
              <a:t>local needs </a:t>
            </a:r>
            <a:r>
              <a:rPr lang="en-US" sz="3200" i="1" dirty="0"/>
              <a:t>as suggested by the institution’s faculty. This provides confidence that the quantitative training of a student are </a:t>
            </a:r>
            <a:r>
              <a:rPr lang="en-US" sz="3200" b="1" i="1" dirty="0"/>
              <a:t>aligned with the intentions of the faculty</a:t>
            </a:r>
            <a:r>
              <a:rPr lang="en-US" sz="3200" i="1" dirty="0"/>
              <a:t>, that the faculty have given </a:t>
            </a:r>
            <a:r>
              <a:rPr lang="en-US" sz="3200" b="1" i="1" dirty="0"/>
              <a:t>careful thought regarding prioritization of the large array of possible topics to incorporate</a:t>
            </a:r>
            <a:r>
              <a:rPr lang="en-US" sz="3200" i="1" dirty="0"/>
              <a:t>, and that training </a:t>
            </a:r>
            <a:r>
              <a:rPr lang="en-US" sz="3200" b="1" i="1" dirty="0"/>
              <a:t>empowers the students to obtain additional expertise on their own</a:t>
            </a:r>
            <a:r>
              <a:rPr lang="en-US" sz="3200" i="1" dirty="0"/>
              <a:t>, external to the formal and informal components of their training.</a:t>
            </a:r>
            <a:r>
              <a:rPr lang="en-US" sz="3200" dirty="0"/>
              <a:t> </a:t>
            </a:r>
            <a:endParaRPr lang="en-US" sz="3200" i="1" dirty="0"/>
          </a:p>
        </p:txBody>
      </p:sp>
    </p:spTree>
    <p:extLst>
      <p:ext uri="{BB962C8B-B14F-4D97-AF65-F5344CB8AC3E}">
        <p14:creationId xmlns:p14="http://schemas.microsoft.com/office/powerpoint/2010/main" val="1422914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488" y="22225"/>
            <a:ext cx="8029575" cy="1260475"/>
          </a:xfrm>
        </p:spPr>
        <p:txBody>
          <a:bodyPr/>
          <a:lstStyle/>
          <a:p>
            <a:r>
              <a:rPr lang="en-US" sz="3600" b="1" dirty="0">
                <a:solidFill>
                  <a:schemeClr val="accent2"/>
                </a:solidFill>
              </a:rPr>
              <a:t>Method applied to biomedical graduate programs at UTK:</a:t>
            </a:r>
          </a:p>
        </p:txBody>
      </p:sp>
      <p:sp>
        <p:nvSpPr>
          <p:cNvPr id="3" name="Content Placeholder 2"/>
          <p:cNvSpPr>
            <a:spLocks noGrp="1"/>
          </p:cNvSpPr>
          <p:nvPr>
            <p:ph idx="1"/>
          </p:nvPr>
        </p:nvSpPr>
        <p:spPr>
          <a:xfrm>
            <a:off x="696381" y="1995487"/>
            <a:ext cx="8205787" cy="4538663"/>
          </a:xfrm>
        </p:spPr>
        <p:txBody>
          <a:bodyPr/>
          <a:lstStyle/>
          <a:p>
            <a:pPr marL="514350" indent="-514350" defTabSz="914400" eaLnBrk="1" fontAlgn="auto" hangingPunct="1">
              <a:spcBef>
                <a:spcPts val="0"/>
              </a:spcBef>
              <a:spcAft>
                <a:spcPts val="0"/>
              </a:spcAft>
              <a:buAutoNum type="romanLcParenBoth"/>
            </a:pPr>
            <a:r>
              <a:rPr lang="en-US" sz="2400" b="1" dirty="0"/>
              <a:t>Biology faculty in these programs each identify a single recently published journal article that they suggest all biomedical science students should be able to read with comprehension, not necessarily one with a major quantitative emphasis. </a:t>
            </a:r>
          </a:p>
          <a:p>
            <a:pPr marL="514350" indent="-514350" defTabSz="914400" eaLnBrk="1" fontAlgn="auto" hangingPunct="1">
              <a:spcBef>
                <a:spcPts val="0"/>
              </a:spcBef>
              <a:spcAft>
                <a:spcPts val="0"/>
              </a:spcAft>
              <a:buFontTx/>
              <a:buAutoNum type="romanLcParenBoth"/>
            </a:pPr>
            <a:r>
              <a:rPr lang="en-US" sz="2400" b="1" dirty="0"/>
              <a:t>These papers were analyzed for quantitative concepts and methods, mining the papers through expert coding and categorized to provide a rational basis for prioritization of these concepts to be emphasized in the education program. </a:t>
            </a:r>
          </a:p>
        </p:txBody>
      </p:sp>
      <p:pic>
        <p:nvPicPr>
          <p:cNvPr id="5" name="Picture 4" descr="A picture containing text&#10;&#10;Description automatically generated">
            <a:extLst>
              <a:ext uri="{FF2B5EF4-FFF2-40B4-BE49-F238E27FC236}">
                <a16:creationId xmlns:a16="http://schemas.microsoft.com/office/drawing/2014/main" id="{5AF972BA-5F70-F74E-8FE7-2D0175A7D0BB}"/>
              </a:ext>
            </a:extLst>
          </p:cNvPr>
          <p:cNvPicPr>
            <a:picLocks noChangeAspect="1"/>
          </p:cNvPicPr>
          <p:nvPr/>
        </p:nvPicPr>
        <p:blipFill>
          <a:blip r:embed="rId2"/>
          <a:stretch>
            <a:fillRect/>
          </a:stretch>
        </p:blipFill>
        <p:spPr>
          <a:xfrm>
            <a:off x="12700" y="6534150"/>
            <a:ext cx="1968500" cy="1028700"/>
          </a:xfrm>
          <a:prstGeom prst="rect">
            <a:avLst/>
          </a:prstGeom>
        </p:spPr>
      </p:pic>
    </p:spTree>
    <p:extLst>
      <p:ext uri="{BB962C8B-B14F-4D97-AF65-F5344CB8AC3E}">
        <p14:creationId xmlns:p14="http://schemas.microsoft.com/office/powerpoint/2010/main" val="1333958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a:extLst>
              <a:ext uri="{FF2B5EF4-FFF2-40B4-BE49-F238E27FC236}">
                <a16:creationId xmlns:a16="http://schemas.microsoft.com/office/drawing/2014/main" id="{04C39537-CFE5-3740-B4A7-4A3751A59F4D}"/>
              </a:ext>
            </a:extLst>
          </p:cNvPr>
          <p:cNvSpPr>
            <a:spLocks noGrp="1" noChangeArrowheads="1"/>
          </p:cNvSpPr>
          <p:nvPr>
            <p:ph type="title"/>
          </p:nvPr>
        </p:nvSpPr>
        <p:spPr>
          <a:xfrm>
            <a:off x="837972" y="354007"/>
            <a:ext cx="7531903" cy="865849"/>
          </a:xfrm>
        </p:spPr>
        <p:txBody>
          <a:bodyPr/>
          <a:lstStyle/>
          <a:p>
            <a:pPr>
              <a:defRPr/>
            </a:pPr>
            <a:r>
              <a:rPr lang="en-US" b="1" dirty="0">
                <a:solidFill>
                  <a:srgbClr val="0000F3"/>
                </a:solidFill>
                <a:cs typeface="+mj-cs"/>
              </a:rPr>
              <a:t>Diversity of Learner Background</a:t>
            </a:r>
            <a:endParaRPr lang="en-US" b="1" dirty="0">
              <a:solidFill>
                <a:srgbClr val="FFFF66"/>
              </a:solidFill>
              <a:cs typeface="+mj-cs"/>
            </a:endParaRPr>
          </a:p>
        </p:txBody>
      </p:sp>
      <p:sp>
        <p:nvSpPr>
          <p:cNvPr id="717827" name="Rectangle 3">
            <a:extLst>
              <a:ext uri="{FF2B5EF4-FFF2-40B4-BE49-F238E27FC236}">
                <a16:creationId xmlns:a16="http://schemas.microsoft.com/office/drawing/2014/main" id="{5DFA2A58-1535-034E-ACBC-66C7E075862F}"/>
              </a:ext>
            </a:extLst>
          </p:cNvPr>
          <p:cNvSpPr>
            <a:spLocks noGrp="1" noChangeArrowheads="1"/>
          </p:cNvSpPr>
          <p:nvPr>
            <p:ph type="body" idx="1"/>
          </p:nvPr>
        </p:nvSpPr>
        <p:spPr>
          <a:xfrm>
            <a:off x="837972" y="1419225"/>
            <a:ext cx="8032061" cy="5495190"/>
          </a:xfrm>
        </p:spPr>
        <p:txBody>
          <a:bodyPr/>
          <a:lstStyle/>
          <a:p>
            <a:pPr marL="0" indent="0" defTabSz="887180">
              <a:lnSpc>
                <a:spcPct val="90000"/>
              </a:lnSpc>
              <a:buNone/>
            </a:pPr>
            <a:endParaRPr lang="en-US" altLang="en-US" sz="3512" dirty="0">
              <a:ea typeface="ＭＳ Ｐゴシック" panose="020B0600070205080204" pitchFamily="34" charset="-128"/>
            </a:endParaRPr>
          </a:p>
          <a:p>
            <a:pPr marL="332898" indent="-332898" defTabSz="887180">
              <a:lnSpc>
                <a:spcPct val="90000"/>
              </a:lnSpc>
            </a:pPr>
            <a:r>
              <a:rPr lang="en-US" altLang="en-US" sz="3512" dirty="0">
                <a:ea typeface="ＭＳ Ｐゴシック" panose="020B0600070205080204" pitchFamily="34" charset="-128"/>
              </a:rPr>
              <a:t>Meeting students where they are – assessing at the start to guide learning </a:t>
            </a:r>
          </a:p>
          <a:p>
            <a:pPr marL="332898" indent="-332898" defTabSz="887180">
              <a:lnSpc>
                <a:spcPct val="90000"/>
              </a:lnSpc>
            </a:pPr>
            <a:r>
              <a:rPr lang="en-US" altLang="en-US" sz="3512" dirty="0">
                <a:ea typeface="ＭＳ Ｐゴシック" panose="020B0600070205080204" pitchFamily="34" charset="-128"/>
              </a:rPr>
              <a:t>Informed by learning pedagogy – the science of scientific teaching</a:t>
            </a:r>
          </a:p>
          <a:p>
            <a:pPr marL="332898" indent="-332898" defTabSz="887180">
              <a:lnSpc>
                <a:spcPct val="90000"/>
              </a:lnSpc>
            </a:pPr>
            <a:r>
              <a:rPr lang="en-US" altLang="en-US" sz="3512" dirty="0">
                <a:latin typeface="Times" pitchFamily="2" charset="0"/>
                <a:ea typeface="ＭＳ Ｐゴシック" panose="020B0600070205080204" pitchFamily="34" charset="-128"/>
              </a:rPr>
              <a:t>Enhancing learning progression – guided inquiry and various learning </a:t>
            </a:r>
            <a:r>
              <a:rPr lang="en-US" altLang="en-US" sz="3512">
                <a:latin typeface="Times" pitchFamily="2" charset="0"/>
                <a:ea typeface="ＭＳ Ｐゴシック" panose="020B0600070205080204" pitchFamily="34" charset="-128"/>
              </a:rPr>
              <a:t>styles (Engage, Explore, Explain, Elaborate, Evaluate)</a:t>
            </a:r>
            <a:endParaRPr lang="en-US" altLang="en-US" sz="3512" dirty="0">
              <a:latin typeface="Times" pitchFamily="2" charset="0"/>
              <a:ea typeface="ＭＳ Ｐゴシック" panose="020B0600070205080204" pitchFamily="34" charset="-128"/>
            </a:endParaRPr>
          </a:p>
          <a:p>
            <a:pPr marL="332898" indent="-332898" defTabSz="887180">
              <a:lnSpc>
                <a:spcPct val="90000"/>
              </a:lnSpc>
            </a:pPr>
            <a:endParaRPr lang="en-US" altLang="en-US" sz="3099" dirty="0">
              <a:ea typeface="ＭＳ Ｐゴシック" panose="020B0600070205080204" pitchFamily="34" charset="-128"/>
            </a:endParaRPr>
          </a:p>
        </p:txBody>
      </p:sp>
      <p:pic>
        <p:nvPicPr>
          <p:cNvPr id="47108" name="Picture 4" descr="utlogo">
            <a:extLst>
              <a:ext uri="{FF2B5EF4-FFF2-40B4-BE49-F238E27FC236}">
                <a16:creationId xmlns:a16="http://schemas.microsoft.com/office/drawing/2014/main" id="{3A8704FB-836A-214D-AF18-315E83F82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4215" y="6670869"/>
            <a:ext cx="1308613" cy="66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15" descr="NIMBioSlogoshadowc">
            <a:extLst>
              <a:ext uri="{FF2B5EF4-FFF2-40B4-BE49-F238E27FC236}">
                <a16:creationId xmlns:a16="http://schemas.microsoft.com/office/drawing/2014/main" id="{701E1345-1EEF-9C4C-800A-0B13C7ECE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664309"/>
            <a:ext cx="2633624" cy="65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01797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024" y="30692"/>
            <a:ext cx="8029575" cy="1260475"/>
          </a:xfrm>
        </p:spPr>
        <p:txBody>
          <a:bodyPr/>
          <a:lstStyle/>
          <a:p>
            <a:r>
              <a:rPr lang="en-US" dirty="0">
                <a:solidFill>
                  <a:srgbClr val="0000F3"/>
                </a:solidFill>
              </a:rPr>
              <a:t>Team Members: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291" y="158750"/>
            <a:ext cx="1700504" cy="23145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939" y="1044674"/>
            <a:ext cx="2122488" cy="265311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869" y="4038146"/>
            <a:ext cx="2127246" cy="283632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795" y="3217029"/>
            <a:ext cx="1665288" cy="221150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0698" y="222218"/>
            <a:ext cx="2016380" cy="239096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8873" y="3250153"/>
            <a:ext cx="2349500" cy="31750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9280" y="4260171"/>
            <a:ext cx="2421242" cy="2421242"/>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3526" y="1044674"/>
            <a:ext cx="1823932" cy="2425829"/>
          </a:xfrm>
          <a:prstGeom prst="rect">
            <a:avLst/>
          </a:prstGeom>
        </p:spPr>
      </p:pic>
      <p:sp>
        <p:nvSpPr>
          <p:cNvPr id="13" name="TextBox 12"/>
          <p:cNvSpPr txBox="1"/>
          <p:nvPr/>
        </p:nvSpPr>
        <p:spPr>
          <a:xfrm>
            <a:off x="298980" y="2568052"/>
            <a:ext cx="2431520" cy="400110"/>
          </a:xfrm>
          <a:prstGeom prst="rect">
            <a:avLst/>
          </a:prstGeom>
          <a:noFill/>
        </p:spPr>
        <p:txBody>
          <a:bodyPr wrap="square" rtlCol="0">
            <a:spAutoFit/>
          </a:bodyPr>
          <a:lstStyle/>
          <a:p>
            <a:r>
              <a:rPr lang="en-US" sz="2000" dirty="0" err="1"/>
              <a:t>Vitaly</a:t>
            </a:r>
            <a:r>
              <a:rPr lang="en-US" sz="2000" dirty="0"/>
              <a:t> </a:t>
            </a:r>
            <a:r>
              <a:rPr lang="en-US" sz="2000" dirty="0" err="1"/>
              <a:t>Ganusov</a:t>
            </a:r>
            <a:endParaRPr lang="en-US" sz="2000" dirty="0"/>
          </a:p>
        </p:txBody>
      </p:sp>
      <p:sp>
        <p:nvSpPr>
          <p:cNvPr id="14" name="TextBox 13"/>
          <p:cNvSpPr txBox="1"/>
          <p:nvPr/>
        </p:nvSpPr>
        <p:spPr>
          <a:xfrm>
            <a:off x="2112845" y="3630106"/>
            <a:ext cx="2431520" cy="400110"/>
          </a:xfrm>
          <a:prstGeom prst="rect">
            <a:avLst/>
          </a:prstGeom>
          <a:noFill/>
        </p:spPr>
        <p:txBody>
          <a:bodyPr wrap="square" rtlCol="0">
            <a:spAutoFit/>
          </a:bodyPr>
          <a:lstStyle/>
          <a:p>
            <a:r>
              <a:rPr lang="en-US" sz="2000" dirty="0"/>
              <a:t>Albrecht von </a:t>
            </a:r>
            <a:r>
              <a:rPr lang="en-US" sz="2000" dirty="0" err="1"/>
              <a:t>Arnim</a:t>
            </a:r>
            <a:endParaRPr lang="en-US" sz="2000" dirty="0"/>
          </a:p>
        </p:txBody>
      </p:sp>
      <p:sp>
        <p:nvSpPr>
          <p:cNvPr id="15" name="TextBox 14"/>
          <p:cNvSpPr txBox="1"/>
          <p:nvPr/>
        </p:nvSpPr>
        <p:spPr>
          <a:xfrm>
            <a:off x="311209" y="5519181"/>
            <a:ext cx="2431520" cy="400110"/>
          </a:xfrm>
          <a:prstGeom prst="rect">
            <a:avLst/>
          </a:prstGeom>
          <a:noFill/>
        </p:spPr>
        <p:txBody>
          <a:bodyPr wrap="square" rtlCol="0">
            <a:spAutoFit/>
          </a:bodyPr>
          <a:lstStyle/>
          <a:p>
            <a:r>
              <a:rPr lang="en-US" sz="2000" dirty="0"/>
              <a:t>Sondra </a:t>
            </a:r>
            <a:r>
              <a:rPr lang="en-US" sz="2000" dirty="0" err="1"/>
              <a:t>LoRe</a:t>
            </a:r>
            <a:endParaRPr lang="en-US" sz="2000" dirty="0"/>
          </a:p>
        </p:txBody>
      </p:sp>
      <p:sp>
        <p:nvSpPr>
          <p:cNvPr id="16" name="TextBox 15"/>
          <p:cNvSpPr txBox="1"/>
          <p:nvPr/>
        </p:nvSpPr>
        <p:spPr>
          <a:xfrm>
            <a:off x="2332423" y="6777195"/>
            <a:ext cx="2431520" cy="400110"/>
          </a:xfrm>
          <a:prstGeom prst="rect">
            <a:avLst/>
          </a:prstGeom>
          <a:noFill/>
        </p:spPr>
        <p:txBody>
          <a:bodyPr wrap="square" rtlCol="0">
            <a:spAutoFit/>
          </a:bodyPr>
          <a:lstStyle/>
          <a:p>
            <a:r>
              <a:rPr lang="en-US" sz="2000"/>
              <a:t>Tian Hong</a:t>
            </a:r>
            <a:endParaRPr lang="en-US" sz="2000" dirty="0"/>
          </a:p>
        </p:txBody>
      </p:sp>
      <p:sp>
        <p:nvSpPr>
          <p:cNvPr id="17" name="TextBox 16"/>
          <p:cNvSpPr txBox="1"/>
          <p:nvPr/>
        </p:nvSpPr>
        <p:spPr>
          <a:xfrm>
            <a:off x="7210698" y="2670611"/>
            <a:ext cx="2431520" cy="400110"/>
          </a:xfrm>
          <a:prstGeom prst="rect">
            <a:avLst/>
          </a:prstGeom>
          <a:noFill/>
        </p:spPr>
        <p:txBody>
          <a:bodyPr wrap="square" rtlCol="0">
            <a:spAutoFit/>
          </a:bodyPr>
          <a:lstStyle/>
          <a:p>
            <a:r>
              <a:rPr lang="en-US" sz="2000" dirty="0"/>
              <a:t>Rachel McCord</a:t>
            </a:r>
          </a:p>
        </p:txBody>
      </p:sp>
      <p:sp>
        <p:nvSpPr>
          <p:cNvPr id="18" name="TextBox 17"/>
          <p:cNvSpPr txBox="1"/>
          <p:nvPr/>
        </p:nvSpPr>
        <p:spPr>
          <a:xfrm>
            <a:off x="7401921" y="6474364"/>
            <a:ext cx="2431520" cy="400110"/>
          </a:xfrm>
          <a:prstGeom prst="rect">
            <a:avLst/>
          </a:prstGeom>
          <a:noFill/>
        </p:spPr>
        <p:txBody>
          <a:bodyPr wrap="square" rtlCol="0">
            <a:spAutoFit/>
          </a:bodyPr>
          <a:lstStyle/>
          <a:p>
            <a:r>
              <a:rPr lang="en-US" sz="2000" dirty="0"/>
              <a:t>David </a:t>
            </a:r>
            <a:r>
              <a:rPr lang="en-US" sz="2000" dirty="0" err="1"/>
              <a:t>Talmy</a:t>
            </a:r>
            <a:endParaRPr lang="en-US" sz="2000" dirty="0"/>
          </a:p>
        </p:txBody>
      </p:sp>
      <p:sp>
        <p:nvSpPr>
          <p:cNvPr id="19" name="TextBox 18"/>
          <p:cNvSpPr txBox="1"/>
          <p:nvPr/>
        </p:nvSpPr>
        <p:spPr>
          <a:xfrm>
            <a:off x="5125209" y="6823362"/>
            <a:ext cx="2431520" cy="707886"/>
          </a:xfrm>
          <a:prstGeom prst="rect">
            <a:avLst/>
          </a:prstGeom>
          <a:noFill/>
        </p:spPr>
        <p:txBody>
          <a:bodyPr wrap="square" rtlCol="0">
            <a:spAutoFit/>
          </a:bodyPr>
          <a:lstStyle/>
          <a:p>
            <a:r>
              <a:rPr lang="en-US" sz="2000" dirty="0"/>
              <a:t>Christopher Strickland</a:t>
            </a:r>
          </a:p>
        </p:txBody>
      </p:sp>
      <p:sp>
        <p:nvSpPr>
          <p:cNvPr id="20" name="TextBox 19"/>
          <p:cNvSpPr txBox="1"/>
          <p:nvPr/>
        </p:nvSpPr>
        <p:spPr>
          <a:xfrm>
            <a:off x="5112221" y="3430051"/>
            <a:ext cx="2431520" cy="400110"/>
          </a:xfrm>
          <a:prstGeom prst="rect">
            <a:avLst/>
          </a:prstGeom>
          <a:noFill/>
        </p:spPr>
        <p:txBody>
          <a:bodyPr wrap="square" rtlCol="0">
            <a:spAutoFit/>
          </a:bodyPr>
          <a:lstStyle/>
          <a:p>
            <a:r>
              <a:rPr lang="en-US" sz="2000"/>
              <a:t>Greg Wiggins</a:t>
            </a:r>
            <a:endParaRPr lang="en-US" sz="2000" dirty="0"/>
          </a:p>
        </p:txBody>
      </p:sp>
    </p:spTree>
    <p:extLst>
      <p:ext uri="{BB962C8B-B14F-4D97-AF65-F5344CB8AC3E}">
        <p14:creationId xmlns:p14="http://schemas.microsoft.com/office/powerpoint/2010/main" val="16452918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png">
            <a:extLst>
              <a:ext uri="{FF2B5EF4-FFF2-40B4-BE49-F238E27FC236}">
                <a16:creationId xmlns:a16="http://schemas.microsoft.com/office/drawing/2014/main" id="{9CAA4C05-F0C0-0744-92B6-1CEC9CAC1FD8}"/>
              </a:ext>
            </a:extLst>
          </p:cNvPr>
          <p:cNvPicPr/>
          <p:nvPr/>
        </p:nvPicPr>
        <p:blipFill>
          <a:blip r:embed="rId2"/>
          <a:srcRect/>
          <a:stretch>
            <a:fillRect/>
          </a:stretch>
        </p:blipFill>
        <p:spPr>
          <a:xfrm>
            <a:off x="912812" y="1038225"/>
            <a:ext cx="7824788" cy="3200400"/>
          </a:xfrm>
          <a:prstGeom prst="rect">
            <a:avLst/>
          </a:prstGeom>
          <a:ln/>
        </p:spPr>
      </p:pic>
      <p:sp>
        <p:nvSpPr>
          <p:cNvPr id="5" name="TextBox 4">
            <a:extLst>
              <a:ext uri="{FF2B5EF4-FFF2-40B4-BE49-F238E27FC236}">
                <a16:creationId xmlns:a16="http://schemas.microsoft.com/office/drawing/2014/main" id="{BF9813FA-8456-7E4B-B4E2-3E1726B0C03E}"/>
              </a:ext>
            </a:extLst>
          </p:cNvPr>
          <p:cNvSpPr txBox="1"/>
          <p:nvPr/>
        </p:nvSpPr>
        <p:spPr>
          <a:xfrm>
            <a:off x="1065212" y="4924425"/>
            <a:ext cx="7772400" cy="1815882"/>
          </a:xfrm>
          <a:prstGeom prst="rect">
            <a:avLst/>
          </a:prstGeom>
          <a:noFill/>
        </p:spPr>
        <p:txBody>
          <a:bodyPr wrap="square" rtlCol="0">
            <a:spAutoFit/>
          </a:bodyPr>
          <a:lstStyle/>
          <a:p>
            <a:r>
              <a:rPr lang="en-US" sz="2800" dirty="0"/>
              <a:t>Process for data collection and analysis of articles chosen by faculty as appropriate for all biomedical students completing a PhD in their program to read with comprehension. </a:t>
            </a:r>
          </a:p>
        </p:txBody>
      </p:sp>
      <p:pic>
        <p:nvPicPr>
          <p:cNvPr id="6" name="Picture 5" descr="A picture containing text&#10;&#10;Description automatically generated">
            <a:extLst>
              <a:ext uri="{FF2B5EF4-FFF2-40B4-BE49-F238E27FC236}">
                <a16:creationId xmlns:a16="http://schemas.microsoft.com/office/drawing/2014/main" id="{C2F65C9F-A9B0-6243-89A3-39B1A2421BA2}"/>
              </a:ext>
            </a:extLst>
          </p:cNvPr>
          <p:cNvPicPr>
            <a:picLocks noChangeAspect="1"/>
          </p:cNvPicPr>
          <p:nvPr/>
        </p:nvPicPr>
        <p:blipFill>
          <a:blip r:embed="rId3"/>
          <a:stretch>
            <a:fillRect/>
          </a:stretch>
        </p:blipFill>
        <p:spPr>
          <a:xfrm>
            <a:off x="0" y="6767266"/>
            <a:ext cx="1522412" cy="795583"/>
          </a:xfrm>
          <a:prstGeom prst="rect">
            <a:avLst/>
          </a:prstGeom>
        </p:spPr>
      </p:pic>
    </p:spTree>
    <p:extLst>
      <p:ext uri="{BB962C8B-B14F-4D97-AF65-F5344CB8AC3E}">
        <p14:creationId xmlns:p14="http://schemas.microsoft.com/office/powerpoint/2010/main" val="30472291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treemap chart&#10;&#10;Description automatically generated">
            <a:extLst>
              <a:ext uri="{FF2B5EF4-FFF2-40B4-BE49-F238E27FC236}">
                <a16:creationId xmlns:a16="http://schemas.microsoft.com/office/drawing/2014/main" id="{D7B55473-5B27-3347-82A4-CAF828567C38}"/>
              </a:ext>
            </a:extLst>
          </p:cNvPr>
          <p:cNvPicPr>
            <a:picLocks noChangeAspect="1"/>
          </p:cNvPicPr>
          <p:nvPr/>
        </p:nvPicPr>
        <p:blipFill>
          <a:blip r:embed="rId2"/>
          <a:stretch>
            <a:fillRect/>
          </a:stretch>
        </p:blipFill>
        <p:spPr>
          <a:xfrm>
            <a:off x="1162796" y="0"/>
            <a:ext cx="7120033" cy="7562850"/>
          </a:xfrm>
          <a:prstGeom prst="rect">
            <a:avLst/>
          </a:prstGeom>
        </p:spPr>
      </p:pic>
    </p:spTree>
    <p:extLst>
      <p:ext uri="{BB962C8B-B14F-4D97-AF65-F5344CB8AC3E}">
        <p14:creationId xmlns:p14="http://schemas.microsoft.com/office/powerpoint/2010/main" val="3878343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18180674-4D85-FE49-B2F2-E86A97B402F6}"/>
              </a:ext>
            </a:extLst>
          </p:cNvPr>
          <p:cNvPicPr>
            <a:picLocks noChangeAspect="1"/>
          </p:cNvPicPr>
          <p:nvPr/>
        </p:nvPicPr>
        <p:blipFill>
          <a:blip r:embed="rId2"/>
          <a:stretch>
            <a:fillRect/>
          </a:stretch>
        </p:blipFill>
        <p:spPr>
          <a:xfrm>
            <a:off x="0" y="1263793"/>
            <a:ext cx="9445625" cy="5035263"/>
          </a:xfrm>
          <a:prstGeom prst="rect">
            <a:avLst/>
          </a:prstGeom>
        </p:spPr>
      </p:pic>
    </p:spTree>
    <p:extLst>
      <p:ext uri="{BB962C8B-B14F-4D97-AF65-F5344CB8AC3E}">
        <p14:creationId xmlns:p14="http://schemas.microsoft.com/office/powerpoint/2010/main" val="36072371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eemap chart&#10;&#10;Description automatically generated with medium confidence">
            <a:extLst>
              <a:ext uri="{FF2B5EF4-FFF2-40B4-BE49-F238E27FC236}">
                <a16:creationId xmlns:a16="http://schemas.microsoft.com/office/drawing/2014/main" id="{15BA4D4F-7CC4-9E49-AED1-33697AF0C2F1}"/>
              </a:ext>
            </a:extLst>
          </p:cNvPr>
          <p:cNvPicPr>
            <a:picLocks noChangeAspect="1"/>
          </p:cNvPicPr>
          <p:nvPr/>
        </p:nvPicPr>
        <p:blipFill>
          <a:blip r:embed="rId2"/>
          <a:stretch>
            <a:fillRect/>
          </a:stretch>
        </p:blipFill>
        <p:spPr>
          <a:xfrm>
            <a:off x="849312" y="85725"/>
            <a:ext cx="7747000" cy="7391400"/>
          </a:xfrm>
          <a:prstGeom prst="rect">
            <a:avLst/>
          </a:prstGeom>
        </p:spPr>
      </p:pic>
    </p:spTree>
    <p:extLst>
      <p:ext uri="{BB962C8B-B14F-4D97-AF65-F5344CB8AC3E}">
        <p14:creationId xmlns:p14="http://schemas.microsoft.com/office/powerpoint/2010/main" val="18835791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E3F7D0-D4D0-7C48-B24C-9B4E4B894E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212" y="733425"/>
            <a:ext cx="7518086" cy="4511209"/>
          </a:xfrm>
          <a:prstGeom prst="rect">
            <a:avLst/>
          </a:prstGeom>
        </p:spPr>
      </p:pic>
      <p:sp>
        <p:nvSpPr>
          <p:cNvPr id="5" name="TextBox 4">
            <a:extLst>
              <a:ext uri="{FF2B5EF4-FFF2-40B4-BE49-F238E27FC236}">
                <a16:creationId xmlns:a16="http://schemas.microsoft.com/office/drawing/2014/main" id="{9DD7CD12-F822-5A48-823E-3D5E257C76E3}"/>
              </a:ext>
            </a:extLst>
          </p:cNvPr>
          <p:cNvSpPr txBox="1"/>
          <p:nvPr/>
        </p:nvSpPr>
        <p:spPr>
          <a:xfrm>
            <a:off x="697069" y="5457825"/>
            <a:ext cx="8051486" cy="1569660"/>
          </a:xfrm>
          <a:prstGeom prst="rect">
            <a:avLst/>
          </a:prstGeom>
          <a:noFill/>
        </p:spPr>
        <p:txBody>
          <a:bodyPr wrap="square" rtlCol="0">
            <a:spAutoFit/>
          </a:bodyPr>
          <a:lstStyle/>
          <a:p>
            <a:r>
              <a:rPr lang="en-US" sz="2400" b="0" dirty="0"/>
              <a:t>The seven general concepts identified in the submitted papers and the proportions of importance level of each concept. Percentage values indicate the percent of papers in which a given concept was assigned a given importance level. </a:t>
            </a:r>
          </a:p>
        </p:txBody>
      </p:sp>
    </p:spTree>
    <p:extLst>
      <p:ext uri="{BB962C8B-B14F-4D97-AF65-F5344CB8AC3E}">
        <p14:creationId xmlns:p14="http://schemas.microsoft.com/office/powerpoint/2010/main" val="13036263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a:extLst>
              <a:ext uri="{FF2B5EF4-FFF2-40B4-BE49-F238E27FC236}">
                <a16:creationId xmlns:a16="http://schemas.microsoft.com/office/drawing/2014/main" id="{AB04F812-E2C0-F348-B720-52085042D1FC}"/>
              </a:ext>
            </a:extLst>
          </p:cNvPr>
          <p:cNvSpPr>
            <a:spLocks noGrp="1" noChangeArrowheads="1"/>
          </p:cNvSpPr>
          <p:nvPr>
            <p:ph type="title"/>
          </p:nvPr>
        </p:nvSpPr>
        <p:spPr>
          <a:xfrm>
            <a:off x="708025" y="-239713"/>
            <a:ext cx="8029575" cy="1260476"/>
          </a:xfrm>
        </p:spPr>
        <p:txBody>
          <a:bodyPr/>
          <a:lstStyle/>
          <a:p>
            <a:pPr>
              <a:defRPr/>
            </a:pPr>
            <a:r>
              <a:rPr lang="en-US" sz="3600" b="1" dirty="0">
                <a:solidFill>
                  <a:srgbClr val="0000F3"/>
                </a:solidFill>
                <a:cs typeface="+mj-cs"/>
              </a:rPr>
              <a:t>Summary of Results</a:t>
            </a:r>
            <a:endParaRPr lang="en-US" sz="3600" b="1" dirty="0">
              <a:solidFill>
                <a:srgbClr val="FFFF66"/>
              </a:solidFill>
              <a:cs typeface="+mj-cs"/>
            </a:endParaRPr>
          </a:p>
        </p:txBody>
      </p:sp>
      <p:sp>
        <p:nvSpPr>
          <p:cNvPr id="56325" name="TextBox 1">
            <a:extLst>
              <a:ext uri="{FF2B5EF4-FFF2-40B4-BE49-F238E27FC236}">
                <a16:creationId xmlns:a16="http://schemas.microsoft.com/office/drawing/2014/main" id="{0422CB4F-7D4C-4D4C-8D41-380453327982}"/>
              </a:ext>
            </a:extLst>
          </p:cNvPr>
          <p:cNvSpPr txBox="1">
            <a:spLocks noChangeArrowheads="1"/>
          </p:cNvSpPr>
          <p:nvPr/>
        </p:nvSpPr>
        <p:spPr bwMode="auto">
          <a:xfrm>
            <a:off x="150812" y="885825"/>
            <a:ext cx="8913812"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sz="4000" b="1">
                <a:solidFill>
                  <a:schemeClr val="tx1"/>
                </a:solidFill>
                <a:latin typeface="Times New Roman" panose="02020603050405020304" pitchFamily="18" charset="0"/>
                <a:ea typeface="ＭＳ Ｐゴシック" panose="020B0600070205080204" pitchFamily="34" charset="-128"/>
              </a:defRPr>
            </a:lvl1pPr>
            <a:lvl2pPr>
              <a:defRPr sz="4000" b="1">
                <a:solidFill>
                  <a:schemeClr val="tx1"/>
                </a:solidFill>
                <a:latin typeface="Times New Roman" panose="02020603050405020304" pitchFamily="18" charset="0"/>
                <a:ea typeface="ＭＳ Ｐゴシック" panose="020B0600070205080204" pitchFamily="34" charset="-128"/>
              </a:defRPr>
            </a:lvl2pPr>
            <a:lvl3pPr>
              <a:defRPr sz="4000" b="1">
                <a:solidFill>
                  <a:schemeClr val="tx1"/>
                </a:solidFill>
                <a:latin typeface="Times New Roman" panose="02020603050405020304" pitchFamily="18" charset="0"/>
                <a:ea typeface="ＭＳ Ｐゴシック" panose="020B0600070205080204" pitchFamily="34" charset="-128"/>
              </a:defRPr>
            </a:lvl3pPr>
            <a:lvl4pPr>
              <a:defRPr sz="4000" b="1">
                <a:solidFill>
                  <a:schemeClr val="tx1"/>
                </a:solidFill>
                <a:latin typeface="Times New Roman" panose="02020603050405020304" pitchFamily="18" charset="0"/>
                <a:ea typeface="ＭＳ Ｐゴシック" panose="020B0600070205080204" pitchFamily="34" charset="-128"/>
              </a:defRPr>
            </a:lvl4pPr>
            <a:lvl5pPr>
              <a:defRPr sz="4000" b="1">
                <a:solidFill>
                  <a:schemeClr val="tx1"/>
                </a:solidFill>
                <a:latin typeface="Times New Roman" panose="02020603050405020304" pitchFamily="18" charset="0"/>
                <a:ea typeface="ＭＳ Ｐゴシック" panose="020B0600070205080204" pitchFamily="34" charset="-128"/>
              </a:defRPr>
            </a:lvl5pPr>
            <a:lvl6pPr marL="2284413" indent="1588"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6pPr>
            <a:lvl7pPr marL="2741613" indent="1588"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7pPr>
            <a:lvl8pPr marL="3198813" indent="1588"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8pPr>
            <a:lvl9pPr marL="3656013" indent="1588" eaLnBrk="0" fontAlgn="base" hangingPunct="0">
              <a:spcBef>
                <a:spcPct val="0"/>
              </a:spcBef>
              <a:spcAft>
                <a:spcPct val="0"/>
              </a:spcAft>
              <a:defRPr sz="4000" b="1">
                <a:solidFill>
                  <a:schemeClr val="tx1"/>
                </a:solidFill>
                <a:latin typeface="Times New Roman" panose="02020603050405020304" pitchFamily="18" charset="0"/>
                <a:ea typeface="ＭＳ Ｐゴシック" panose="020B0600070205080204" pitchFamily="34" charset="-128"/>
              </a:defRPr>
            </a:lvl9pPr>
          </a:lstStyle>
          <a:p>
            <a:pPr>
              <a:buFont typeface="Arial" panose="020B0604020202020204" pitchFamily="34" charset="0"/>
              <a:buChar char="•"/>
            </a:pPr>
            <a:r>
              <a:rPr lang="en-US" sz="2800" b="0" dirty="0"/>
              <a:t>The key quantitative concepts necessary to comprehend the chosen papers were in areas of data science, including visualization and statistics. </a:t>
            </a:r>
          </a:p>
          <a:p>
            <a:pPr>
              <a:buFont typeface="Arial" panose="020B0604020202020204" pitchFamily="34" charset="0"/>
              <a:buChar char="•"/>
            </a:pPr>
            <a:r>
              <a:rPr lang="en-US" sz="2800" b="0" dirty="0"/>
              <a:t>In contrast, there was little reference to the continuous mathematics, such as calculus, which makes up a large component of the formal undergraduate mathematics training of graduate students in biomedical areas. </a:t>
            </a:r>
          </a:p>
          <a:p>
            <a:pPr>
              <a:buFont typeface="Arial" panose="020B0604020202020204" pitchFamily="34" charset="0"/>
              <a:buChar char="•"/>
            </a:pPr>
            <a:r>
              <a:rPr lang="en-US" sz="2800" b="0" dirty="0"/>
              <a:t>Biomedical graduate programs may need to start offering courses in data science to align training with expectations of the faculty. </a:t>
            </a:r>
          </a:p>
          <a:p>
            <a:pPr>
              <a:buFont typeface="Arial" panose="020B0604020202020204" pitchFamily="34" charset="0"/>
              <a:buChar char="•"/>
            </a:pPr>
            <a:r>
              <a:rPr lang="en-US" altLang="en-US" sz="2800" b="0" dirty="0"/>
              <a:t>The prioritization method developed can be applied in other life science disciplines and we expect would produce different priorities of quantitative topics. </a:t>
            </a:r>
          </a:p>
        </p:txBody>
      </p:sp>
      <p:pic>
        <p:nvPicPr>
          <p:cNvPr id="6" name="Picture 5" descr="A picture containing text&#10;&#10;Description automatically generated">
            <a:extLst>
              <a:ext uri="{FF2B5EF4-FFF2-40B4-BE49-F238E27FC236}">
                <a16:creationId xmlns:a16="http://schemas.microsoft.com/office/drawing/2014/main" id="{8170B183-0C9C-734F-A981-EC2C7F2D9AB1}"/>
              </a:ext>
            </a:extLst>
          </p:cNvPr>
          <p:cNvPicPr>
            <a:picLocks noChangeAspect="1"/>
          </p:cNvPicPr>
          <p:nvPr/>
        </p:nvPicPr>
        <p:blipFill>
          <a:blip r:embed="rId3"/>
          <a:stretch>
            <a:fillRect/>
          </a:stretch>
        </p:blipFill>
        <p:spPr>
          <a:xfrm>
            <a:off x="0" y="6767266"/>
            <a:ext cx="1522412" cy="795583"/>
          </a:xfrm>
          <a:prstGeom prst="rect">
            <a:avLst/>
          </a:prstGeom>
        </p:spPr>
      </p:pic>
    </p:spTree>
    <p:extLst>
      <p:ext uri="{BB962C8B-B14F-4D97-AF65-F5344CB8AC3E}">
        <p14:creationId xmlns:p14="http://schemas.microsoft.com/office/powerpoint/2010/main" val="24325924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684213" y="-257175"/>
            <a:ext cx="8029575" cy="1260475"/>
          </a:xfrm>
        </p:spPr>
        <p:txBody>
          <a:bodyPr/>
          <a:lstStyle/>
          <a:p>
            <a:pPr>
              <a:defRPr/>
            </a:pPr>
            <a:r>
              <a:rPr lang="en-US" sz="3600" b="1" dirty="0">
                <a:solidFill>
                  <a:srgbClr val="0000F3"/>
                </a:solidFill>
                <a:cs typeface="+mj-cs"/>
              </a:rPr>
              <a:t>Education Research Needs</a:t>
            </a:r>
            <a:endParaRPr lang="en-US" sz="3600" b="1" dirty="0">
              <a:solidFill>
                <a:srgbClr val="FFFF66"/>
              </a:solidFill>
              <a:cs typeface="+mj-cs"/>
            </a:endParaRPr>
          </a:p>
        </p:txBody>
      </p:sp>
      <p:sp>
        <p:nvSpPr>
          <p:cNvPr id="904195" name="Rectangle 3"/>
          <p:cNvSpPr>
            <a:spLocks noGrp="1" noChangeArrowheads="1"/>
          </p:cNvSpPr>
          <p:nvPr>
            <p:ph type="body" idx="1"/>
          </p:nvPr>
        </p:nvSpPr>
        <p:spPr>
          <a:xfrm>
            <a:off x="836613" y="1190625"/>
            <a:ext cx="8029575" cy="5867400"/>
          </a:xfrm>
        </p:spPr>
        <p:txBody>
          <a:bodyPr/>
          <a:lstStyle/>
          <a:p>
            <a:pPr>
              <a:lnSpc>
                <a:spcPct val="90000"/>
              </a:lnSpc>
              <a:buFontTx/>
              <a:buNone/>
              <a:defRPr/>
            </a:pPr>
            <a:r>
              <a:rPr lang="en-US" sz="2600" dirty="0">
                <a:cs typeface="+mn-cs"/>
              </a:rPr>
              <a:t>There is some, but not much, evidence that quantitative education of life science students can be enhanced by incorporating biological examples in quantitative courses. </a:t>
            </a:r>
            <a:r>
              <a:rPr lang="en-US" sz="2600" b="1" i="1" dirty="0">
                <a:cs typeface="+mn-cs"/>
              </a:rPr>
              <a:t>Many (likely fundable) projects on this remain to be done by education researchers. </a:t>
            </a:r>
          </a:p>
          <a:p>
            <a:pPr>
              <a:lnSpc>
                <a:spcPct val="90000"/>
              </a:lnSpc>
              <a:buFontTx/>
              <a:buNone/>
              <a:defRPr/>
            </a:pPr>
            <a:r>
              <a:rPr lang="en-US" sz="2600" dirty="0"/>
              <a:t>There is some, but not much, evidence that quantitative education of life science students can be enhanced by incorporating quantitative ideas in biology courses. </a:t>
            </a:r>
            <a:r>
              <a:rPr lang="en-US" sz="2600" b="1" i="1" dirty="0"/>
              <a:t>Many (likely fundable) projects on this remain to be done by education researchers</a:t>
            </a:r>
            <a:r>
              <a:rPr lang="en-US" sz="2600" dirty="0"/>
              <a:t>.</a:t>
            </a:r>
          </a:p>
          <a:p>
            <a:pPr>
              <a:lnSpc>
                <a:spcPct val="90000"/>
              </a:lnSpc>
              <a:buFontTx/>
              <a:buNone/>
              <a:defRPr/>
            </a:pPr>
            <a:r>
              <a:rPr lang="en-US" sz="2600" dirty="0"/>
              <a:t>There is strong evidence, across disciplines, that an interactive engagement approach enhances concept learning, and many model programs implement this, but each institution follows its own path</a:t>
            </a:r>
            <a:r>
              <a:rPr lang="en-US" sz="2800" dirty="0"/>
              <a:t>. </a:t>
            </a:r>
          </a:p>
        </p:txBody>
      </p:sp>
      <p:pic>
        <p:nvPicPr>
          <p:cNvPr id="54276"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ut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48475"/>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a:extLst>
              <a:ext uri="{FF2B5EF4-FFF2-40B4-BE49-F238E27FC236}">
                <a16:creationId xmlns:a16="http://schemas.microsoft.com/office/drawing/2014/main" id="{04C39537-CFE5-3740-B4A7-4A3751A59F4D}"/>
              </a:ext>
            </a:extLst>
          </p:cNvPr>
          <p:cNvSpPr>
            <a:spLocks noGrp="1" noChangeArrowheads="1"/>
          </p:cNvSpPr>
          <p:nvPr>
            <p:ph type="title"/>
          </p:nvPr>
        </p:nvSpPr>
        <p:spPr>
          <a:xfrm>
            <a:off x="837972" y="354007"/>
            <a:ext cx="7531903" cy="865849"/>
          </a:xfrm>
        </p:spPr>
        <p:txBody>
          <a:bodyPr/>
          <a:lstStyle/>
          <a:p>
            <a:pPr>
              <a:defRPr/>
            </a:pPr>
            <a:r>
              <a:rPr lang="en-US" b="1" dirty="0">
                <a:solidFill>
                  <a:srgbClr val="0000F3"/>
                </a:solidFill>
                <a:cs typeface="+mj-cs"/>
              </a:rPr>
              <a:t>Alternative Learning Modalities</a:t>
            </a:r>
            <a:endParaRPr lang="en-US" b="1" dirty="0">
              <a:solidFill>
                <a:srgbClr val="FFFF66"/>
              </a:solidFill>
              <a:cs typeface="+mj-cs"/>
            </a:endParaRPr>
          </a:p>
        </p:txBody>
      </p:sp>
      <p:sp>
        <p:nvSpPr>
          <p:cNvPr id="717827" name="Rectangle 3">
            <a:extLst>
              <a:ext uri="{FF2B5EF4-FFF2-40B4-BE49-F238E27FC236}">
                <a16:creationId xmlns:a16="http://schemas.microsoft.com/office/drawing/2014/main" id="{5DFA2A58-1535-034E-ACBC-66C7E075862F}"/>
              </a:ext>
            </a:extLst>
          </p:cNvPr>
          <p:cNvSpPr>
            <a:spLocks noGrp="1" noChangeArrowheads="1"/>
          </p:cNvSpPr>
          <p:nvPr>
            <p:ph type="body" idx="1"/>
          </p:nvPr>
        </p:nvSpPr>
        <p:spPr>
          <a:xfrm>
            <a:off x="837972" y="1033830"/>
            <a:ext cx="8032061" cy="4347795"/>
          </a:xfrm>
        </p:spPr>
        <p:txBody>
          <a:bodyPr/>
          <a:lstStyle/>
          <a:p>
            <a:pPr marL="0" indent="0" defTabSz="887180">
              <a:lnSpc>
                <a:spcPct val="90000"/>
              </a:lnSpc>
              <a:buNone/>
            </a:pPr>
            <a:endParaRPr lang="en-US" altLang="en-US" sz="3512" dirty="0">
              <a:ea typeface="ＭＳ Ｐゴシック" panose="020B0600070205080204" pitchFamily="34" charset="-128"/>
            </a:endParaRPr>
          </a:p>
          <a:p>
            <a:pPr marL="332898" indent="-332898" defTabSz="887180">
              <a:lnSpc>
                <a:spcPct val="90000"/>
              </a:lnSpc>
            </a:pPr>
            <a:r>
              <a:rPr lang="en-US" altLang="en-US" sz="3512" dirty="0">
                <a:ea typeface="ＭＳ Ｐゴシック" panose="020B0600070205080204" pitchFamily="34" charset="-128"/>
              </a:rPr>
              <a:t>Formal courses – move towards active learning e.g. flipped, peer instruction</a:t>
            </a:r>
          </a:p>
          <a:p>
            <a:pPr marL="332898" indent="-332898" defTabSz="887180">
              <a:lnSpc>
                <a:spcPct val="90000"/>
              </a:lnSpc>
            </a:pPr>
            <a:r>
              <a:rPr lang="en-US" altLang="en-US" sz="3512" dirty="0">
                <a:ea typeface="ＭＳ Ｐゴシック" panose="020B0600070205080204" pitchFamily="34" charset="-128"/>
              </a:rPr>
              <a:t>Technology enhanced – various online, personalized instruction, virtual labs</a:t>
            </a:r>
          </a:p>
          <a:p>
            <a:pPr marL="332898" indent="-332898" defTabSz="887180">
              <a:lnSpc>
                <a:spcPct val="90000"/>
              </a:lnSpc>
            </a:pPr>
            <a:r>
              <a:rPr lang="en-US" altLang="en-US" sz="3512" dirty="0">
                <a:ea typeface="ＭＳ Ｐゴシック" panose="020B0600070205080204" pitchFamily="34" charset="-128"/>
              </a:rPr>
              <a:t>Group/individual learning – REU, lab/field experiences, team learning, bootcamps, tutorials, internships</a:t>
            </a:r>
          </a:p>
          <a:p>
            <a:pPr marL="332898" indent="-332898" defTabSz="887180">
              <a:lnSpc>
                <a:spcPct val="90000"/>
              </a:lnSpc>
            </a:pPr>
            <a:endParaRPr lang="en-US" altLang="en-US" sz="3099" dirty="0">
              <a:ea typeface="ＭＳ Ｐゴシック" panose="020B0600070205080204" pitchFamily="34" charset="-128"/>
            </a:endParaRPr>
          </a:p>
        </p:txBody>
      </p:sp>
      <p:pic>
        <p:nvPicPr>
          <p:cNvPr id="47108" name="Picture 4" descr="utlogo">
            <a:extLst>
              <a:ext uri="{FF2B5EF4-FFF2-40B4-BE49-F238E27FC236}">
                <a16:creationId xmlns:a16="http://schemas.microsoft.com/office/drawing/2014/main" id="{3A8704FB-836A-214D-AF18-315E83F82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4215" y="6670869"/>
            <a:ext cx="1308613" cy="66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15" descr="NIMBioSlogoshadowc">
            <a:extLst>
              <a:ext uri="{FF2B5EF4-FFF2-40B4-BE49-F238E27FC236}">
                <a16:creationId xmlns:a16="http://schemas.microsoft.com/office/drawing/2014/main" id="{701E1345-1EEF-9C4C-800A-0B13C7ECE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664309"/>
            <a:ext cx="2633624" cy="65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CB0A69F-7BFA-CD4C-8929-F8E8C41E1C5F}"/>
              </a:ext>
            </a:extLst>
          </p:cNvPr>
          <p:cNvSpPr txBox="1"/>
          <p:nvPr/>
        </p:nvSpPr>
        <p:spPr>
          <a:xfrm>
            <a:off x="531812" y="5445767"/>
            <a:ext cx="7838063" cy="954107"/>
          </a:xfrm>
          <a:prstGeom prst="rect">
            <a:avLst/>
          </a:prstGeom>
          <a:noFill/>
        </p:spPr>
        <p:txBody>
          <a:bodyPr wrap="square" rtlCol="0">
            <a:spAutoFit/>
          </a:bodyPr>
          <a:lstStyle/>
          <a:p>
            <a:r>
              <a:rPr lang="en-US" sz="2800" b="0" dirty="0"/>
              <a:t>Movements driving these – calculus reform, general biology reform, science of team science</a:t>
            </a:r>
          </a:p>
        </p:txBody>
      </p:sp>
    </p:spTree>
    <p:extLst>
      <p:ext uri="{BB962C8B-B14F-4D97-AF65-F5344CB8AC3E}">
        <p14:creationId xmlns:p14="http://schemas.microsoft.com/office/powerpoint/2010/main" val="95713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a:extLst>
              <a:ext uri="{FF2B5EF4-FFF2-40B4-BE49-F238E27FC236}">
                <a16:creationId xmlns:a16="http://schemas.microsoft.com/office/drawing/2014/main" id="{9AD7A502-300C-ED4D-BB93-D78B7C9A0D22}"/>
              </a:ext>
            </a:extLst>
          </p:cNvPr>
          <p:cNvSpPr>
            <a:spLocks noGrp="1" noChangeArrowheads="1"/>
          </p:cNvSpPr>
          <p:nvPr>
            <p:ph type="body" idx="4294967295"/>
          </p:nvPr>
        </p:nvSpPr>
        <p:spPr>
          <a:xfrm>
            <a:off x="989013" y="5915025"/>
            <a:ext cx="7696200" cy="685800"/>
          </a:xfrm>
        </p:spPr>
        <p:txBody>
          <a:bodyPr/>
          <a:lstStyle/>
          <a:p>
            <a:pPr marL="342900" indent="-342900" defTabSz="914400">
              <a:lnSpc>
                <a:spcPct val="90000"/>
              </a:lnSpc>
              <a:buFontTx/>
              <a:buNone/>
            </a:pPr>
            <a:r>
              <a:rPr lang="en-US" altLang="en-US" sz="2000" dirty="0">
                <a:ea typeface="MS Mincho" panose="02020609040205080304" pitchFamily="49" charset="-128"/>
              </a:rPr>
              <a:t>Koedinger, K. R., J. L. Booth, and D. Klahr.  Instructional Complexity and the Science to Constrain It. </a:t>
            </a:r>
            <a:r>
              <a:rPr lang="en-US" altLang="en-US" sz="2000" i="1" dirty="0">
                <a:ea typeface="MS Mincho" panose="02020609040205080304" pitchFamily="49" charset="-128"/>
              </a:rPr>
              <a:t>Science</a:t>
            </a:r>
            <a:r>
              <a:rPr lang="en-US" altLang="en-US" sz="2000" dirty="0">
                <a:ea typeface="MS Mincho" panose="02020609040205080304" pitchFamily="49" charset="-128"/>
              </a:rPr>
              <a:t> 342:935-7 (2013) </a:t>
            </a:r>
          </a:p>
        </p:txBody>
      </p:sp>
      <p:pic>
        <p:nvPicPr>
          <p:cNvPr id="28675" name="Picture 1" descr="Koedinger2013Fig1.tiff">
            <a:extLst>
              <a:ext uri="{FF2B5EF4-FFF2-40B4-BE49-F238E27FC236}">
                <a16:creationId xmlns:a16="http://schemas.microsoft.com/office/drawing/2014/main" id="{3257A9AB-F168-A043-95C6-35FDEA1F6F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733425"/>
            <a:ext cx="9445625"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15" descr="NIMBioSlogoshadowc">
            <a:extLst>
              <a:ext uri="{FF2B5EF4-FFF2-40B4-BE49-F238E27FC236}">
                <a16:creationId xmlns:a16="http://schemas.microsoft.com/office/drawing/2014/main" id="{D2BA7A73-FA7E-B14A-8AE4-F78589A483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6977063"/>
            <a:ext cx="2119313"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685800" y="0"/>
            <a:ext cx="8029575" cy="1260475"/>
          </a:xfrm>
        </p:spPr>
        <p:txBody>
          <a:bodyPr/>
          <a:lstStyle/>
          <a:p>
            <a:pPr defTabSz="971321">
              <a:defRPr/>
            </a:pPr>
            <a:r>
              <a:rPr lang="en-US" u="sng">
                <a:solidFill>
                  <a:srgbClr val="0000F3"/>
                </a:solidFill>
                <a:cs typeface="+mj-cs"/>
              </a:rPr>
              <a:t>What is science?</a:t>
            </a:r>
            <a:endParaRPr lang="en-US">
              <a:solidFill>
                <a:srgbClr val="FFFF66"/>
              </a:solidFill>
              <a:cs typeface="+mj-cs"/>
            </a:endParaRPr>
          </a:p>
        </p:txBody>
      </p:sp>
      <p:sp>
        <p:nvSpPr>
          <p:cNvPr id="904195" name="Rectangle 3"/>
          <p:cNvSpPr>
            <a:spLocks noGrp="1" noChangeArrowheads="1"/>
          </p:cNvSpPr>
          <p:nvPr>
            <p:ph type="body" idx="1"/>
          </p:nvPr>
        </p:nvSpPr>
        <p:spPr>
          <a:xfrm>
            <a:off x="838200" y="1295400"/>
            <a:ext cx="8029575" cy="5865813"/>
          </a:xfrm>
        </p:spPr>
        <p:txBody>
          <a:bodyPr/>
          <a:lstStyle/>
          <a:p>
            <a:pPr>
              <a:lnSpc>
                <a:spcPct val="90000"/>
              </a:lnSpc>
              <a:buFontTx/>
              <a:buNone/>
            </a:pPr>
            <a:r>
              <a:rPr lang="en-US" altLang="x-none" sz="2600"/>
              <a:t>    </a:t>
            </a:r>
            <a:r>
              <a:rPr lang="en-US" altLang="x-none" sz="2800"/>
              <a:t>Science is thought to be a process of pure reductionism, taking the meaning out of mystery, explaining everything away, concentrating all our attention on measuring things and counting them up. It is not like this at all. The scientific method is guesswork, the making up of stories. The difference between this and other imaginative works of the human mind is that science is then obliged to find out whether the guesses are correct, the stories true. Curiosity drives the enterprise, and the open acknowledgement of ignorance.</a:t>
            </a:r>
          </a:p>
          <a:p>
            <a:pPr>
              <a:lnSpc>
                <a:spcPct val="90000"/>
              </a:lnSpc>
              <a:buFontTx/>
              <a:buNone/>
            </a:pPr>
            <a:r>
              <a:rPr lang="en-US" altLang="x-none" sz="2800"/>
              <a:t>               Lewis Thomas - Sierra Club Bulletin, March/April 1982, P. 52</a:t>
            </a:r>
          </a:p>
        </p:txBody>
      </p:sp>
      <p:pic>
        <p:nvPicPr>
          <p:cNvPr id="2" name="Picture 1" descr="LewisThomas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44675"/>
            <a:ext cx="24003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083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04195">
                                            <p:txEl>
                                              <p:pRg st="0" end="0"/>
                                            </p:txEl>
                                          </p:spTgt>
                                        </p:tgtEl>
                                        <p:attrNameLst>
                                          <p:attrName>style.visibility</p:attrName>
                                        </p:attrNameLst>
                                      </p:cBhvr>
                                      <p:to>
                                        <p:strVal val="visible"/>
                                      </p:to>
                                    </p:set>
                                    <p:anim calcmode="lin" valueType="num">
                                      <p:cBhvr additive="base">
                                        <p:cTn id="7" dur="500" fill="hold"/>
                                        <p:tgtEl>
                                          <p:spTgt spid="90419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041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04195">
                                            <p:txEl>
                                              <p:pRg st="1" end="1"/>
                                            </p:txEl>
                                          </p:spTgt>
                                        </p:tgtEl>
                                        <p:attrNameLst>
                                          <p:attrName>style.visibility</p:attrName>
                                        </p:attrNameLst>
                                      </p:cBhvr>
                                      <p:to>
                                        <p:strVal val="visible"/>
                                      </p:to>
                                    </p:set>
                                    <p:anim calcmode="lin" valueType="num">
                                      <p:cBhvr additive="base">
                                        <p:cTn id="13" dur="500" fill="hold"/>
                                        <p:tgtEl>
                                          <p:spTgt spid="90419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041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195"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1027"/>
          <p:cNvSpPr>
            <a:spLocks noGrp="1" noChangeArrowheads="1"/>
          </p:cNvSpPr>
          <p:nvPr>
            <p:ph idx="1"/>
          </p:nvPr>
        </p:nvSpPr>
        <p:spPr>
          <a:xfrm>
            <a:off x="865188" y="1597025"/>
            <a:ext cx="8029575" cy="5210175"/>
          </a:xfrm>
        </p:spPr>
        <p:txBody>
          <a:bodyPr/>
          <a:lstStyle/>
          <a:p>
            <a:pPr>
              <a:lnSpc>
                <a:spcPct val="90000"/>
              </a:lnSpc>
              <a:buFontTx/>
              <a:buNone/>
            </a:pPr>
            <a:r>
              <a:rPr lang="en-US" altLang="x-none" sz="2600">
                <a:solidFill>
                  <a:srgbClr val="000000"/>
                </a:solidFill>
                <a:latin typeface="Arial" charset="0"/>
              </a:rPr>
              <a:t>    Science is thought to be a process of pure reductionism, taking the meaning out of mystery, explaining everything away, concentrating all our attention on measuring things and counting them up. It is not like this at all. The scientific method is guesswork, the making up of stories. The difference between this and other imaginative works of the human mind is that science is then obliged to find out whether the guesses are correct, the stories true. Curiosity drives the enterprise, and the open acknowledgement of ignorance.</a:t>
            </a:r>
          </a:p>
          <a:p>
            <a:pPr>
              <a:lnSpc>
                <a:spcPct val="90000"/>
              </a:lnSpc>
              <a:buFontTx/>
              <a:buNone/>
            </a:pPr>
            <a:r>
              <a:rPr lang="en-US" altLang="x-none" sz="2600">
                <a:solidFill>
                  <a:srgbClr val="000000"/>
                </a:solidFill>
                <a:latin typeface="Arial" charset="0"/>
              </a:rPr>
              <a:t>               Lewis Thomas - Sierra Club Bulletin, March/April 1982, P. 52</a:t>
            </a:r>
          </a:p>
        </p:txBody>
      </p:sp>
      <p:grpSp>
        <p:nvGrpSpPr>
          <p:cNvPr id="4" name="Group 3"/>
          <p:cNvGrpSpPr>
            <a:grpSpLocks/>
          </p:cNvGrpSpPr>
          <p:nvPr/>
        </p:nvGrpSpPr>
        <p:grpSpPr bwMode="auto">
          <a:xfrm>
            <a:off x="3505200" y="3048000"/>
            <a:ext cx="5715000" cy="990600"/>
            <a:chOff x="3505200" y="3048000"/>
            <a:chExt cx="5715000" cy="990600"/>
          </a:xfrm>
        </p:grpSpPr>
        <p:sp>
          <p:nvSpPr>
            <p:cNvPr id="5" name="Rectangle 4"/>
            <p:cNvSpPr>
              <a:spLocks noChangeArrowheads="1"/>
            </p:cNvSpPr>
            <p:nvPr/>
          </p:nvSpPr>
          <p:spPr bwMode="auto">
            <a:xfrm>
              <a:off x="7772400" y="3276600"/>
              <a:ext cx="1295400" cy="457200"/>
            </a:xfrm>
            <a:prstGeom prst="rect">
              <a:avLst/>
            </a:prstGeom>
            <a:solidFill>
              <a:schemeClr val="bg1"/>
            </a:solidFill>
            <a:ln w="19050">
              <a:solidFill>
                <a:srgbClr val="0000F3"/>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4" rIns="91429" bIns="45714" anchor="ctr"/>
            <a:lstStyle/>
            <a:p>
              <a:pPr>
                <a:defRPr/>
              </a:pPr>
              <a:endParaRPr lang="en-US">
                <a:ea typeface="ＭＳ Ｐゴシック" charset="0"/>
              </a:endParaRPr>
            </a:p>
          </p:txBody>
        </p:sp>
        <p:sp>
          <p:nvSpPr>
            <p:cNvPr id="6" name="Oval 7"/>
            <p:cNvSpPr>
              <a:spLocks noChangeArrowheads="1"/>
            </p:cNvSpPr>
            <p:nvPr/>
          </p:nvSpPr>
          <p:spPr bwMode="auto">
            <a:xfrm>
              <a:off x="3505200" y="3048000"/>
              <a:ext cx="3429000" cy="990600"/>
            </a:xfrm>
            <a:prstGeom prst="ellipse">
              <a:avLst/>
            </a:prstGeom>
            <a:noFill/>
            <a:ln w="28575">
              <a:solidFill>
                <a:srgbClr val="0000F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4" rIns="91429" bIns="45714" anchor="ctr"/>
            <a:lstStyle/>
            <a:p>
              <a:pPr>
                <a:defRPr/>
              </a:pPr>
              <a:endParaRPr lang="en-US">
                <a:ea typeface="ＭＳ Ｐゴシック" charset="0"/>
              </a:endParaRPr>
            </a:p>
          </p:txBody>
        </p:sp>
        <p:sp>
          <p:nvSpPr>
            <p:cNvPr id="7" name="AutoShape 8"/>
            <p:cNvSpPr>
              <a:spLocks noChangeArrowheads="1"/>
            </p:cNvSpPr>
            <p:nvPr/>
          </p:nvSpPr>
          <p:spPr bwMode="auto">
            <a:xfrm>
              <a:off x="7010400" y="3429000"/>
              <a:ext cx="685800" cy="304800"/>
            </a:xfrm>
            <a:prstGeom prst="rightArrow">
              <a:avLst>
                <a:gd name="adj1" fmla="val 50000"/>
                <a:gd name="adj2" fmla="val 56250"/>
              </a:avLst>
            </a:prstGeom>
            <a:solidFill>
              <a:srgbClr val="0000F3"/>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4" rIns="91429" bIns="45714" anchor="ctr"/>
            <a:lstStyle/>
            <a:p>
              <a:pPr>
                <a:defRPr/>
              </a:pPr>
              <a:endParaRPr lang="en-US">
                <a:ea typeface="ＭＳ Ｐゴシック" charset="0"/>
              </a:endParaRPr>
            </a:p>
          </p:txBody>
        </p:sp>
        <p:sp>
          <p:nvSpPr>
            <p:cNvPr id="8" name="Text Box 9"/>
            <p:cNvSpPr txBox="1">
              <a:spLocks noChangeArrowheads="1"/>
            </p:cNvSpPr>
            <p:nvPr/>
          </p:nvSpPr>
          <p:spPr bwMode="auto">
            <a:xfrm>
              <a:off x="7848600" y="3276600"/>
              <a:ext cx="1371600" cy="461963"/>
            </a:xfrm>
            <a:prstGeom prst="rect">
              <a:avLst/>
            </a:prstGeom>
            <a:noFill/>
            <a:ln>
              <a:noFill/>
            </a:ln>
            <a:effectLst>
              <a:outerShdw blurRad="63500" dist="38099" dir="2700000" algn="ctr" rotWithShape="0">
                <a:srgbClr val="0000F2">
                  <a:alpha val="92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9" tIns="45714" rIns="91429" bIns="45714">
              <a:spAutoFit/>
            </a:bodyPr>
            <a:lstStyle/>
            <a:p>
              <a:pPr>
                <a:spcBef>
                  <a:spcPct val="50000"/>
                </a:spcBef>
                <a:defRPr/>
              </a:pPr>
              <a:r>
                <a:rPr lang="en-US" sz="2400" dirty="0">
                  <a:ea typeface="ＭＳ Ｐゴシック" charset="0"/>
                </a:rPr>
                <a:t>Models</a:t>
              </a:r>
            </a:p>
          </p:txBody>
        </p:sp>
      </p:grpSp>
      <p:grpSp>
        <p:nvGrpSpPr>
          <p:cNvPr id="9" name="Group 8"/>
          <p:cNvGrpSpPr>
            <a:grpSpLocks/>
          </p:cNvGrpSpPr>
          <p:nvPr/>
        </p:nvGrpSpPr>
        <p:grpSpPr bwMode="auto">
          <a:xfrm>
            <a:off x="3884613" y="4162425"/>
            <a:ext cx="5715000" cy="990600"/>
            <a:chOff x="3048000" y="4114800"/>
            <a:chExt cx="5715000" cy="990600"/>
          </a:xfrm>
        </p:grpSpPr>
        <p:sp>
          <p:nvSpPr>
            <p:cNvPr id="10" name="Rectangle 4"/>
            <p:cNvSpPr>
              <a:spLocks noChangeArrowheads="1"/>
            </p:cNvSpPr>
            <p:nvPr/>
          </p:nvSpPr>
          <p:spPr bwMode="auto">
            <a:xfrm>
              <a:off x="7391400" y="4419600"/>
              <a:ext cx="914400" cy="457200"/>
            </a:xfrm>
            <a:prstGeom prst="rect">
              <a:avLst/>
            </a:prstGeom>
            <a:solidFill>
              <a:schemeClr val="bg1"/>
            </a:solidFill>
            <a:ln w="19050">
              <a:solidFill>
                <a:srgbClr val="0000F3"/>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4" rIns="91429" bIns="45714" anchor="ctr"/>
            <a:lstStyle/>
            <a:p>
              <a:pPr>
                <a:defRPr/>
              </a:pPr>
              <a:endParaRPr lang="en-US">
                <a:ea typeface="ＭＳ Ｐゴシック" charset="0"/>
              </a:endParaRPr>
            </a:p>
          </p:txBody>
        </p:sp>
        <p:sp>
          <p:nvSpPr>
            <p:cNvPr id="11" name="Oval 7"/>
            <p:cNvSpPr>
              <a:spLocks noChangeArrowheads="1"/>
            </p:cNvSpPr>
            <p:nvPr/>
          </p:nvSpPr>
          <p:spPr bwMode="auto">
            <a:xfrm>
              <a:off x="3048000" y="4114800"/>
              <a:ext cx="3429000" cy="990600"/>
            </a:xfrm>
            <a:prstGeom prst="ellipse">
              <a:avLst/>
            </a:prstGeom>
            <a:noFill/>
            <a:ln w="28575">
              <a:solidFill>
                <a:srgbClr val="0000F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4" rIns="91429" bIns="45714" anchor="ctr"/>
            <a:lstStyle/>
            <a:p>
              <a:pPr>
                <a:defRPr/>
              </a:pPr>
              <a:endParaRPr lang="en-US">
                <a:ea typeface="ＭＳ Ｐゴシック" charset="0"/>
              </a:endParaRPr>
            </a:p>
          </p:txBody>
        </p:sp>
        <p:sp>
          <p:nvSpPr>
            <p:cNvPr id="12" name="AutoShape 8"/>
            <p:cNvSpPr>
              <a:spLocks noChangeArrowheads="1"/>
            </p:cNvSpPr>
            <p:nvPr/>
          </p:nvSpPr>
          <p:spPr bwMode="auto">
            <a:xfrm>
              <a:off x="6553200" y="4495800"/>
              <a:ext cx="685800" cy="304800"/>
            </a:xfrm>
            <a:prstGeom prst="rightArrow">
              <a:avLst>
                <a:gd name="adj1" fmla="val 50000"/>
                <a:gd name="adj2" fmla="val 56250"/>
              </a:avLst>
            </a:prstGeom>
            <a:solidFill>
              <a:srgbClr val="0000F3"/>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4" rIns="91429" bIns="45714" anchor="ctr"/>
            <a:lstStyle/>
            <a:p>
              <a:pPr>
                <a:defRPr/>
              </a:pPr>
              <a:endParaRPr lang="en-US">
                <a:ea typeface="ＭＳ Ｐゴシック" charset="0"/>
              </a:endParaRPr>
            </a:p>
          </p:txBody>
        </p:sp>
        <p:sp>
          <p:nvSpPr>
            <p:cNvPr id="13" name="Text Box 9"/>
            <p:cNvSpPr txBox="1">
              <a:spLocks noChangeArrowheads="1"/>
            </p:cNvSpPr>
            <p:nvPr/>
          </p:nvSpPr>
          <p:spPr bwMode="auto">
            <a:xfrm>
              <a:off x="7391400" y="4419600"/>
              <a:ext cx="1371600" cy="461963"/>
            </a:xfrm>
            <a:prstGeom prst="rect">
              <a:avLst/>
            </a:prstGeom>
            <a:noFill/>
            <a:ln>
              <a:noFill/>
            </a:ln>
            <a:effectLst>
              <a:outerShdw blurRad="63500" dist="38099" dir="2700000" algn="ctr" rotWithShape="0">
                <a:srgbClr val="0000F2">
                  <a:alpha val="92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9" tIns="45714" rIns="91429" bIns="45714">
              <a:spAutoFit/>
            </a:bodyPr>
            <a:lstStyle/>
            <a:p>
              <a:pPr>
                <a:spcBef>
                  <a:spcPct val="50000"/>
                </a:spcBef>
                <a:defRPr/>
              </a:pPr>
              <a:r>
                <a:rPr lang="en-US" sz="2400">
                  <a:ea typeface="ＭＳ Ｐゴシック" charset="0"/>
                </a:rPr>
                <a:t>Data</a:t>
              </a:r>
            </a:p>
          </p:txBody>
        </p:sp>
      </p:grpSp>
      <p:sp>
        <p:nvSpPr>
          <p:cNvPr id="2" name="Title 1"/>
          <p:cNvSpPr>
            <a:spLocks noGrp="1"/>
          </p:cNvSpPr>
          <p:nvPr>
            <p:ph type="title"/>
          </p:nvPr>
        </p:nvSpPr>
        <p:spPr/>
        <p:txBody>
          <a:bodyPr/>
          <a:lstStyle/>
          <a:p>
            <a:pPr>
              <a:defRPr/>
            </a:pPr>
            <a:endParaRPr lang="en-US"/>
          </a:p>
        </p:txBody>
      </p:sp>
      <p:sp>
        <p:nvSpPr>
          <p:cNvPr id="15" name="Rectangle 2"/>
          <p:cNvSpPr txBox="1">
            <a:spLocks noChangeArrowheads="1"/>
          </p:cNvSpPr>
          <p:nvPr/>
        </p:nvSpPr>
        <p:spPr bwMode="auto">
          <a:xfrm>
            <a:off x="685800" y="0"/>
            <a:ext cx="8029575" cy="126047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7171" tIns="48585" rIns="97171" bIns="48585" anchor="ctr"/>
          <a:lstStyle>
            <a:lvl1pPr algn="ctr" defTabSz="969963" rtl="0" eaLnBrk="0" fontAlgn="base" hangingPunct="0">
              <a:spcBef>
                <a:spcPct val="0"/>
              </a:spcBef>
              <a:spcAft>
                <a:spcPct val="0"/>
              </a:spcAft>
              <a:defRPr sz="4700">
                <a:solidFill>
                  <a:schemeClr val="tx2"/>
                </a:solidFill>
                <a:latin typeface="+mj-lt"/>
                <a:ea typeface="+mj-ea"/>
                <a:cs typeface="ＭＳ Ｐゴシック" charset="0"/>
              </a:defRPr>
            </a:lvl1pPr>
            <a:lvl2pPr algn="ctr" defTabSz="969963" rtl="0" eaLnBrk="0" fontAlgn="base" hangingPunct="0">
              <a:spcBef>
                <a:spcPct val="0"/>
              </a:spcBef>
              <a:spcAft>
                <a:spcPct val="0"/>
              </a:spcAft>
              <a:defRPr sz="4700">
                <a:solidFill>
                  <a:schemeClr val="tx2"/>
                </a:solidFill>
                <a:latin typeface="Times New Roman" charset="0"/>
                <a:ea typeface="ＭＳ Ｐゴシック" charset="0"/>
                <a:cs typeface="ＭＳ Ｐゴシック" charset="0"/>
              </a:defRPr>
            </a:lvl2pPr>
            <a:lvl3pPr algn="ctr" defTabSz="969963" rtl="0" eaLnBrk="0" fontAlgn="base" hangingPunct="0">
              <a:spcBef>
                <a:spcPct val="0"/>
              </a:spcBef>
              <a:spcAft>
                <a:spcPct val="0"/>
              </a:spcAft>
              <a:defRPr sz="4700">
                <a:solidFill>
                  <a:schemeClr val="tx2"/>
                </a:solidFill>
                <a:latin typeface="Times New Roman" charset="0"/>
                <a:ea typeface="ＭＳ Ｐゴシック" charset="0"/>
                <a:cs typeface="ＭＳ Ｐゴシック" charset="0"/>
              </a:defRPr>
            </a:lvl3pPr>
            <a:lvl4pPr algn="ctr" defTabSz="969963" rtl="0" eaLnBrk="0" fontAlgn="base" hangingPunct="0">
              <a:spcBef>
                <a:spcPct val="0"/>
              </a:spcBef>
              <a:spcAft>
                <a:spcPct val="0"/>
              </a:spcAft>
              <a:defRPr sz="4700">
                <a:solidFill>
                  <a:schemeClr val="tx2"/>
                </a:solidFill>
                <a:latin typeface="Times New Roman" charset="0"/>
                <a:ea typeface="ＭＳ Ｐゴシック" charset="0"/>
                <a:cs typeface="ＭＳ Ｐゴシック" charset="0"/>
              </a:defRPr>
            </a:lvl4pPr>
            <a:lvl5pPr algn="ctr" defTabSz="969963" rtl="0" eaLnBrk="0" fontAlgn="base" hangingPunct="0">
              <a:spcBef>
                <a:spcPct val="0"/>
              </a:spcBef>
              <a:spcAft>
                <a:spcPct val="0"/>
              </a:spcAft>
              <a:defRPr sz="4700">
                <a:solidFill>
                  <a:schemeClr val="tx2"/>
                </a:solidFill>
                <a:latin typeface="Times New Roman" charset="0"/>
                <a:ea typeface="ＭＳ Ｐゴシック" charset="0"/>
                <a:cs typeface="ＭＳ Ｐゴシック" charset="0"/>
              </a:defRPr>
            </a:lvl5pPr>
            <a:lvl6pPr marL="457146" algn="ctr" defTabSz="971435" rtl="0" eaLnBrk="0" fontAlgn="base" hangingPunct="0">
              <a:spcBef>
                <a:spcPct val="0"/>
              </a:spcBef>
              <a:spcAft>
                <a:spcPct val="0"/>
              </a:spcAft>
              <a:defRPr sz="4700">
                <a:solidFill>
                  <a:schemeClr val="tx2"/>
                </a:solidFill>
                <a:latin typeface="Times New Roman" charset="0"/>
                <a:ea typeface="ＭＳ Ｐゴシック" charset="0"/>
              </a:defRPr>
            </a:lvl6pPr>
            <a:lvl7pPr marL="914293" algn="ctr" defTabSz="971435" rtl="0" eaLnBrk="0" fontAlgn="base" hangingPunct="0">
              <a:spcBef>
                <a:spcPct val="0"/>
              </a:spcBef>
              <a:spcAft>
                <a:spcPct val="0"/>
              </a:spcAft>
              <a:defRPr sz="4700">
                <a:solidFill>
                  <a:schemeClr val="tx2"/>
                </a:solidFill>
                <a:latin typeface="Times New Roman" charset="0"/>
                <a:ea typeface="ＭＳ Ｐゴシック" charset="0"/>
              </a:defRPr>
            </a:lvl7pPr>
            <a:lvl8pPr marL="1371438" algn="ctr" defTabSz="971435" rtl="0" eaLnBrk="0" fontAlgn="base" hangingPunct="0">
              <a:spcBef>
                <a:spcPct val="0"/>
              </a:spcBef>
              <a:spcAft>
                <a:spcPct val="0"/>
              </a:spcAft>
              <a:defRPr sz="4700">
                <a:solidFill>
                  <a:schemeClr val="tx2"/>
                </a:solidFill>
                <a:latin typeface="Times New Roman" charset="0"/>
                <a:ea typeface="ＭＳ Ｐゴシック" charset="0"/>
              </a:defRPr>
            </a:lvl8pPr>
            <a:lvl9pPr marL="1828585" algn="ctr" defTabSz="971435" rtl="0" eaLnBrk="0" fontAlgn="base" hangingPunct="0">
              <a:spcBef>
                <a:spcPct val="0"/>
              </a:spcBef>
              <a:spcAft>
                <a:spcPct val="0"/>
              </a:spcAft>
              <a:defRPr sz="4700">
                <a:solidFill>
                  <a:schemeClr val="tx2"/>
                </a:solidFill>
                <a:latin typeface="Times New Roman" charset="0"/>
                <a:ea typeface="ＭＳ Ｐゴシック" charset="0"/>
              </a:defRPr>
            </a:lvl9pPr>
          </a:lstStyle>
          <a:p>
            <a:pPr defTabSz="971435">
              <a:defRPr/>
            </a:pPr>
            <a:r>
              <a:rPr lang="en-US" u="sng">
                <a:solidFill>
                  <a:srgbClr val="0000F3"/>
                </a:solidFill>
                <a:cs typeface="+mj-cs"/>
              </a:rPr>
              <a:t>What is science?</a:t>
            </a:r>
            <a:endParaRPr lang="en-US" dirty="0">
              <a:solidFill>
                <a:srgbClr val="FFFF66"/>
              </a:solidFill>
              <a:cs typeface="+mj-cs"/>
            </a:endParaRPr>
          </a:p>
        </p:txBody>
      </p:sp>
    </p:spTree>
    <p:extLst>
      <p:ext uri="{BB962C8B-B14F-4D97-AF65-F5344CB8AC3E}">
        <p14:creationId xmlns:p14="http://schemas.microsoft.com/office/powerpoint/2010/main" val="2015744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9842</TotalTime>
  <Words>2996</Words>
  <Application>Microsoft Macintosh PowerPoint</Application>
  <PresentationFormat>Custom</PresentationFormat>
  <Paragraphs>431</Paragraphs>
  <Slides>57</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Times</vt:lpstr>
      <vt:lpstr>Times New Roman</vt:lpstr>
      <vt:lpstr>Verdana</vt:lpstr>
      <vt:lpstr>Blank Presentation</vt:lpstr>
      <vt:lpstr>Quantitative Education for Life Science Students: Lessons from 40 Years of Efforts</vt:lpstr>
      <vt:lpstr>Overview</vt:lpstr>
      <vt:lpstr>Big Challenge in Education</vt:lpstr>
      <vt:lpstr>Methods to Prioritize</vt:lpstr>
      <vt:lpstr>Diversity of Learner Background</vt:lpstr>
      <vt:lpstr>Alternative Learning Modalities</vt:lpstr>
      <vt:lpstr>PowerPoint Presentation</vt:lpstr>
      <vt:lpstr>What is science?</vt:lpstr>
      <vt:lpstr>PowerPoint Presentation</vt:lpstr>
      <vt:lpstr>Models in Biology </vt:lpstr>
      <vt:lpstr>PowerPoint Presentation</vt:lpstr>
      <vt:lpstr>There are resources to provide guidance on the connection between models and data</vt:lpstr>
      <vt:lpstr>Reports and more reports:</vt:lpstr>
      <vt:lpstr>PowerPoint Presentation</vt:lpstr>
      <vt:lpstr>“ There does not exist now, and it is unlikely that there ever will exist, a unique answer to the question of the kind and the extent of training that a mathematical biologist should receive.” </vt:lpstr>
      <vt:lpstr>“Traditional biology courses lay far too much emphasis on the direct acquisition of information. Insufficient attention is given to the interpretation of facts or to the drawing of conclusions from observation and experience. The student is given little opportunity to apply scientific principles to  new situations.” </vt:lpstr>
      <vt:lpstr>PowerPoint Presentation</vt:lpstr>
      <vt:lpstr>Math and Bio Education</vt:lpstr>
      <vt:lpstr>Training Fearless Biologists: Quantitative Concepts for all our Students</vt:lpstr>
      <vt:lpstr>Mathematics for the Life Sciences – Princeton U. Press</vt:lpstr>
      <vt:lpstr>PowerPoint Presentation</vt:lpstr>
      <vt:lpstr>What have we learned from all these efforts? </vt:lpstr>
      <vt:lpstr>PowerPoint Presentation</vt:lpstr>
      <vt:lpstr>PowerPoint Presentation</vt:lpstr>
      <vt:lpstr>PowerPoint Presentation</vt:lpstr>
      <vt:lpstr>What is holding back reform in quantitative bio education? </vt:lpstr>
      <vt:lpstr>PowerPoint Presentation</vt:lpstr>
      <vt:lpstr>The CPAR Approach to Quantitative Curriculum Development across Disciplines</vt:lpstr>
      <vt:lpstr>Routes to Success</vt:lpstr>
      <vt:lpstr>Can an emphasis on quantitative concepts in biology courses enhance quantitative  comprehension? </vt:lpstr>
      <vt:lpstr>PowerPoint Presentation</vt:lpstr>
      <vt:lpstr>PowerPoint Presentation</vt:lpstr>
      <vt:lpstr>Biocalculus Assessment (BCA): Assessing Impacts on Student Learning in Calculus from Inclusion of Biological Examples</vt:lpstr>
      <vt:lpstr>Evidence for the effectiveness of learning quantitative concepts through concrete examples over abstract methods is mostly anecdotal. Very few studies investigate learning gains in mathematics arising from the use of scientific examples.</vt:lpstr>
      <vt:lpstr>PowerPoint Presentation</vt:lpstr>
      <vt:lpstr>BioCalculus Assessment (BCA)</vt:lpstr>
      <vt:lpstr>PowerPoint Presentation</vt:lpstr>
      <vt:lpstr>BioCalculus Assessment (BCA)</vt:lpstr>
      <vt:lpstr>Summary of Results</vt:lpstr>
      <vt:lpstr>A cacophony of specialization</vt:lpstr>
      <vt:lpstr>PowerPoint Presentation</vt:lpstr>
      <vt:lpstr>PowerPoint Presentation</vt:lpstr>
      <vt:lpstr>PowerPoint Presentation</vt:lpstr>
      <vt:lpstr>PowerPoint Presentation</vt:lpstr>
      <vt:lpstr>PowerPoint Presentation</vt:lpstr>
      <vt:lpstr>PowerPoint Presentation</vt:lpstr>
      <vt:lpstr>Curricular Organization as a Data-science Problem</vt:lpstr>
      <vt:lpstr>Local crowd-sourcing to prioritize concept and skill emphases:</vt:lpstr>
      <vt:lpstr>Method applied to biomedical graduate programs at UTK:</vt:lpstr>
      <vt:lpstr>Team Members:</vt:lpstr>
      <vt:lpstr>PowerPoint Presentation</vt:lpstr>
      <vt:lpstr>PowerPoint Presentation</vt:lpstr>
      <vt:lpstr>PowerPoint Presentation</vt:lpstr>
      <vt:lpstr>PowerPoint Presentation</vt:lpstr>
      <vt:lpstr>PowerPoint Presentation</vt:lpstr>
      <vt:lpstr>Summary of Results</vt:lpstr>
      <vt:lpstr>Education Research Needs</vt:lpstr>
    </vt:vector>
  </TitlesOfParts>
  <Company>TIEM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Spatial Control and Individual-Based Modeling: Bears and Hunting in the Southern Appalachians</dc:title>
  <dc:creator>Scott M. Duke-Sylvester</dc:creator>
  <cp:lastModifiedBy>Gross, Louis J</cp:lastModifiedBy>
  <cp:revision>698</cp:revision>
  <cp:lastPrinted>2001-07-31T20:27:52Z</cp:lastPrinted>
  <dcterms:created xsi:type="dcterms:W3CDTF">2001-07-27T14:29:20Z</dcterms:created>
  <dcterms:modified xsi:type="dcterms:W3CDTF">2022-01-10T18:31:21Z</dcterms:modified>
</cp:coreProperties>
</file>