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vml" ContentType="application/vnd.openxmlformats-officedocument.vmlDrawing"/>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4"/>
  </p:notesMasterIdLst>
  <p:handoutMasterIdLst>
    <p:handoutMasterId r:id="rId35"/>
  </p:handoutMasterIdLst>
  <p:sldIdLst>
    <p:sldId id="474" r:id="rId2"/>
    <p:sldId id="952" r:id="rId3"/>
    <p:sldId id="953" r:id="rId4"/>
    <p:sldId id="944" r:id="rId5"/>
    <p:sldId id="956" r:id="rId6"/>
    <p:sldId id="957" r:id="rId7"/>
    <p:sldId id="943" r:id="rId8"/>
    <p:sldId id="794" r:id="rId9"/>
    <p:sldId id="934" r:id="rId10"/>
    <p:sldId id="930" r:id="rId11"/>
    <p:sldId id="938" r:id="rId12"/>
    <p:sldId id="939" r:id="rId13"/>
    <p:sldId id="940" r:id="rId14"/>
    <p:sldId id="945" r:id="rId15"/>
    <p:sldId id="935" r:id="rId16"/>
    <p:sldId id="936" r:id="rId17"/>
    <p:sldId id="870" r:id="rId18"/>
    <p:sldId id="937" r:id="rId19"/>
    <p:sldId id="896" r:id="rId20"/>
    <p:sldId id="897" r:id="rId21"/>
    <p:sldId id="950" r:id="rId22"/>
    <p:sldId id="951" r:id="rId23"/>
    <p:sldId id="946" r:id="rId24"/>
    <p:sldId id="949" r:id="rId25"/>
    <p:sldId id="941" r:id="rId26"/>
    <p:sldId id="871" r:id="rId27"/>
    <p:sldId id="929" r:id="rId28"/>
    <p:sldId id="931" r:id="rId29"/>
    <p:sldId id="932" r:id="rId30"/>
    <p:sldId id="942" r:id="rId31"/>
    <p:sldId id="955" r:id="rId32"/>
    <p:sldId id="933" r:id="rId33"/>
  </p:sldIdLst>
  <p:sldSz cx="9445625" cy="7562850"/>
  <p:notesSz cx="7102475" cy="8991600"/>
  <p:defaultTextStyle>
    <a:defPPr>
      <a:defRPr lang="en-US"/>
    </a:defPPr>
    <a:lvl1pPr algn="l" rtl="0" eaLnBrk="0" fontAlgn="base" hangingPunct="0">
      <a:spcBef>
        <a:spcPct val="0"/>
      </a:spcBef>
      <a:spcAft>
        <a:spcPct val="0"/>
      </a:spcAft>
      <a:defRPr sz="4000" b="1" kern="1200">
        <a:solidFill>
          <a:schemeClr val="tx1"/>
        </a:solidFill>
        <a:latin typeface="Times New Roman" charset="0"/>
        <a:ea typeface="ＭＳ Ｐゴシック" charset="-128"/>
        <a:cs typeface="+mn-cs"/>
      </a:defRPr>
    </a:lvl1pPr>
    <a:lvl2pPr marL="455613" indent="1588" algn="l" rtl="0" eaLnBrk="0" fontAlgn="base" hangingPunct="0">
      <a:spcBef>
        <a:spcPct val="0"/>
      </a:spcBef>
      <a:spcAft>
        <a:spcPct val="0"/>
      </a:spcAft>
      <a:defRPr sz="4000" b="1" kern="1200">
        <a:solidFill>
          <a:schemeClr val="tx1"/>
        </a:solidFill>
        <a:latin typeface="Times New Roman" charset="0"/>
        <a:ea typeface="ＭＳ Ｐゴシック" charset="-128"/>
        <a:cs typeface="+mn-cs"/>
      </a:defRPr>
    </a:lvl2pPr>
    <a:lvl3pPr marL="912813" indent="1588" algn="l" rtl="0" eaLnBrk="0" fontAlgn="base" hangingPunct="0">
      <a:spcBef>
        <a:spcPct val="0"/>
      </a:spcBef>
      <a:spcAft>
        <a:spcPct val="0"/>
      </a:spcAft>
      <a:defRPr sz="4000" b="1" kern="1200">
        <a:solidFill>
          <a:schemeClr val="tx1"/>
        </a:solidFill>
        <a:latin typeface="Times New Roman" charset="0"/>
        <a:ea typeface="ＭＳ Ｐゴシック" charset="-128"/>
        <a:cs typeface="+mn-cs"/>
      </a:defRPr>
    </a:lvl3pPr>
    <a:lvl4pPr marL="1370013" indent="1588" algn="l" rtl="0" eaLnBrk="0" fontAlgn="base" hangingPunct="0">
      <a:spcBef>
        <a:spcPct val="0"/>
      </a:spcBef>
      <a:spcAft>
        <a:spcPct val="0"/>
      </a:spcAft>
      <a:defRPr sz="4000" b="1" kern="1200">
        <a:solidFill>
          <a:schemeClr val="tx1"/>
        </a:solidFill>
        <a:latin typeface="Times New Roman" charset="0"/>
        <a:ea typeface="ＭＳ Ｐゴシック" charset="-128"/>
        <a:cs typeface="+mn-cs"/>
      </a:defRPr>
    </a:lvl4pPr>
    <a:lvl5pPr marL="1827213" indent="1588" algn="l" rtl="0" eaLnBrk="0" fontAlgn="base" hangingPunct="0">
      <a:spcBef>
        <a:spcPct val="0"/>
      </a:spcBef>
      <a:spcAft>
        <a:spcPct val="0"/>
      </a:spcAft>
      <a:defRPr sz="4000" b="1" kern="1200">
        <a:solidFill>
          <a:schemeClr val="tx1"/>
        </a:solidFill>
        <a:latin typeface="Times New Roman" charset="0"/>
        <a:ea typeface="ＭＳ Ｐゴシック" charset="-128"/>
        <a:cs typeface="+mn-cs"/>
      </a:defRPr>
    </a:lvl5pPr>
    <a:lvl6pPr marL="2286000" algn="l" defTabSz="914400" rtl="0" eaLnBrk="1" latinLnBrk="0" hangingPunct="1">
      <a:defRPr sz="4000" b="1" kern="1200">
        <a:solidFill>
          <a:schemeClr val="tx1"/>
        </a:solidFill>
        <a:latin typeface="Times New Roman" charset="0"/>
        <a:ea typeface="ＭＳ Ｐゴシック" charset="-128"/>
        <a:cs typeface="+mn-cs"/>
      </a:defRPr>
    </a:lvl6pPr>
    <a:lvl7pPr marL="2743200" algn="l" defTabSz="914400" rtl="0" eaLnBrk="1" latinLnBrk="0" hangingPunct="1">
      <a:defRPr sz="4000" b="1" kern="1200">
        <a:solidFill>
          <a:schemeClr val="tx1"/>
        </a:solidFill>
        <a:latin typeface="Times New Roman" charset="0"/>
        <a:ea typeface="ＭＳ Ｐゴシック" charset="-128"/>
        <a:cs typeface="+mn-cs"/>
      </a:defRPr>
    </a:lvl7pPr>
    <a:lvl8pPr marL="3200400" algn="l" defTabSz="914400" rtl="0" eaLnBrk="1" latinLnBrk="0" hangingPunct="1">
      <a:defRPr sz="4000" b="1" kern="1200">
        <a:solidFill>
          <a:schemeClr val="tx1"/>
        </a:solidFill>
        <a:latin typeface="Times New Roman" charset="0"/>
        <a:ea typeface="ＭＳ Ｐゴシック" charset="-128"/>
        <a:cs typeface="+mn-cs"/>
      </a:defRPr>
    </a:lvl8pPr>
    <a:lvl9pPr marL="3657600" algn="l" defTabSz="914400" rtl="0" eaLnBrk="1" latinLnBrk="0" hangingPunct="1">
      <a:defRPr sz="4000" b="1" kern="1200">
        <a:solidFill>
          <a:schemeClr val="tx1"/>
        </a:solidFill>
        <a:latin typeface="Times New Roman" charset="0"/>
        <a:ea typeface="ＭＳ Ｐゴシック" charset="-128"/>
        <a:cs typeface="+mn-cs"/>
      </a:defRPr>
    </a:lvl9pPr>
  </p:defaultTextStyle>
  <p:extLst>
    <p:ext uri="{EFAFB233-063F-42B5-8137-9DF3F51BA10A}">
      <p15:sldGuideLst xmlns:p15="http://schemas.microsoft.com/office/powerpoint/2012/main">
        <p15:guide id="1" orient="horz" pos="2400">
          <p15:clr>
            <a:srgbClr val="A4A3A4"/>
          </p15:clr>
        </p15:guide>
        <p15:guide id="2" pos="2975">
          <p15:clr>
            <a:srgbClr val="A4A3A4"/>
          </p15:clr>
        </p15:guide>
      </p15:sldGuideLst>
    </p:ext>
    <p:ext uri="{2D200454-40CA-4A62-9FC3-DE9A4176ACB9}">
      <p15:notesGuideLst xmlns:p15="http://schemas.microsoft.com/office/powerpoint/2012/main">
        <p15:guide id="1" orient="horz" pos="2832">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FFFF66"/>
    <a:srgbClr val="CC3399"/>
    <a:srgbClr val="660033"/>
    <a:srgbClr val="FFCC00"/>
    <a:srgbClr val="FF66CC"/>
    <a:srgbClr val="33CC33"/>
    <a:srgbClr val="0000F3"/>
    <a:srgbClr val="0000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40"/>
    <p:restoredTop sz="94624"/>
  </p:normalViewPr>
  <p:slideViewPr>
    <p:cSldViewPr>
      <p:cViewPr varScale="1">
        <p:scale>
          <a:sx n="96" d="100"/>
          <a:sy n="96" d="100"/>
        </p:scale>
        <p:origin x="1176" y="184"/>
      </p:cViewPr>
      <p:guideLst>
        <p:guide orient="horz" pos="2400"/>
        <p:guide pos="2975"/>
      </p:guideLst>
    </p:cSldViewPr>
  </p:slideViewPr>
  <p:outlineViewPr>
    <p:cViewPr>
      <p:scale>
        <a:sx n="50" d="100"/>
        <a:sy n="50"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0" d="100"/>
          <a:sy n="80" d="100"/>
        </p:scale>
        <p:origin x="-2928" y="-104"/>
      </p:cViewPr>
      <p:guideLst>
        <p:guide orient="horz" pos="2832"/>
        <p:guide pos="2237"/>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2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 Id="rId2"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3078163" cy="449263"/>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200" b="0">
                <a:ea typeface="ＭＳ Ｐゴシック" charset="0"/>
                <a:cs typeface="+mn-cs"/>
              </a:defRPr>
            </a:lvl1pPr>
          </a:lstStyle>
          <a:p>
            <a:pPr>
              <a:defRPr/>
            </a:pPr>
            <a:endParaRPr lang="en-US"/>
          </a:p>
        </p:txBody>
      </p:sp>
      <p:sp>
        <p:nvSpPr>
          <p:cNvPr id="47107" name="Rectangle 3"/>
          <p:cNvSpPr>
            <a:spLocks noGrp="1" noChangeArrowheads="1"/>
          </p:cNvSpPr>
          <p:nvPr>
            <p:ph type="dt" sz="quarter" idx="1"/>
          </p:nvPr>
        </p:nvSpPr>
        <p:spPr bwMode="auto">
          <a:xfrm>
            <a:off x="4024313" y="0"/>
            <a:ext cx="3078162" cy="449263"/>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200" b="0">
                <a:ea typeface="ＭＳ Ｐゴシック" charset="0"/>
                <a:cs typeface="+mn-cs"/>
              </a:defRPr>
            </a:lvl1pPr>
          </a:lstStyle>
          <a:p>
            <a:pPr>
              <a:defRPr/>
            </a:pPr>
            <a:endParaRPr lang="en-US"/>
          </a:p>
        </p:txBody>
      </p:sp>
      <p:sp>
        <p:nvSpPr>
          <p:cNvPr id="47108" name="Rectangle 4"/>
          <p:cNvSpPr>
            <a:spLocks noGrp="1" noChangeArrowheads="1"/>
          </p:cNvSpPr>
          <p:nvPr>
            <p:ph type="ftr" sz="quarter" idx="2"/>
          </p:nvPr>
        </p:nvSpPr>
        <p:spPr bwMode="auto">
          <a:xfrm>
            <a:off x="0" y="8542338"/>
            <a:ext cx="3078163" cy="449262"/>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b="0">
                <a:ea typeface="ＭＳ Ｐゴシック" charset="0"/>
                <a:cs typeface="+mn-cs"/>
              </a:defRPr>
            </a:lvl1pPr>
          </a:lstStyle>
          <a:p>
            <a:pPr>
              <a:defRPr/>
            </a:pPr>
            <a:endParaRPr lang="en-US"/>
          </a:p>
        </p:txBody>
      </p:sp>
      <p:sp>
        <p:nvSpPr>
          <p:cNvPr id="47109" name="Rectangle 5"/>
          <p:cNvSpPr>
            <a:spLocks noGrp="1" noChangeArrowheads="1"/>
          </p:cNvSpPr>
          <p:nvPr>
            <p:ph type="sldNum" sz="quarter" idx="3"/>
          </p:nvPr>
        </p:nvSpPr>
        <p:spPr bwMode="auto">
          <a:xfrm>
            <a:off x="4024313" y="8542338"/>
            <a:ext cx="3078162" cy="449262"/>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07465A01-502D-514C-BF27-1EDA220E8484}" type="slidenum">
              <a:rPr lang="en-US" altLang="en-US"/>
              <a:pPr/>
              <a:t>‹#›</a:t>
            </a:fld>
            <a:endParaRPr lang="en-US" altLang="en-US"/>
          </a:p>
        </p:txBody>
      </p:sp>
    </p:spTree>
    <p:extLst>
      <p:ext uri="{BB962C8B-B14F-4D97-AF65-F5344CB8AC3E}">
        <p14:creationId xmlns:p14="http://schemas.microsoft.com/office/powerpoint/2010/main" val="5545673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3078163" cy="449263"/>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200" b="0">
                <a:ea typeface="ＭＳ Ｐゴシック" charset="0"/>
                <a:cs typeface="+mn-cs"/>
              </a:defRPr>
            </a:lvl1pPr>
          </a:lstStyle>
          <a:p>
            <a:pPr>
              <a:defRPr/>
            </a:pPr>
            <a:endParaRPr lang="en-US"/>
          </a:p>
        </p:txBody>
      </p:sp>
      <p:sp>
        <p:nvSpPr>
          <p:cNvPr id="28675" name="Rectangle 3"/>
          <p:cNvSpPr>
            <a:spLocks noGrp="1" noChangeArrowheads="1"/>
          </p:cNvSpPr>
          <p:nvPr>
            <p:ph type="dt" idx="1"/>
          </p:nvPr>
        </p:nvSpPr>
        <p:spPr bwMode="auto">
          <a:xfrm>
            <a:off x="4024313" y="0"/>
            <a:ext cx="3078162" cy="449263"/>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200" b="0">
                <a:ea typeface="ＭＳ Ｐゴシック" charset="0"/>
                <a:cs typeface="+mn-cs"/>
              </a:defRPr>
            </a:lvl1pPr>
          </a:lstStyle>
          <a:p>
            <a:pPr>
              <a:defRPr/>
            </a:pPr>
            <a:endParaRPr lang="en-US"/>
          </a:p>
        </p:txBody>
      </p:sp>
      <p:sp>
        <p:nvSpPr>
          <p:cNvPr id="28676" name="Rectangle 4"/>
          <p:cNvSpPr>
            <a:spLocks noGrp="1" noRot="1" noChangeAspect="1" noChangeArrowheads="1" noTextEdit="1"/>
          </p:cNvSpPr>
          <p:nvPr>
            <p:ph type="sldImg" idx="2"/>
          </p:nvPr>
        </p:nvSpPr>
        <p:spPr bwMode="auto">
          <a:xfrm>
            <a:off x="1446213" y="674688"/>
            <a:ext cx="4211637" cy="337185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28677" name="Rectangle 5"/>
          <p:cNvSpPr>
            <a:spLocks noGrp="1" noChangeArrowheads="1"/>
          </p:cNvSpPr>
          <p:nvPr>
            <p:ph type="body" sz="quarter" idx="3"/>
          </p:nvPr>
        </p:nvSpPr>
        <p:spPr bwMode="auto">
          <a:xfrm>
            <a:off x="947738" y="4270375"/>
            <a:ext cx="5207000" cy="4046538"/>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8678" name="Rectangle 6"/>
          <p:cNvSpPr>
            <a:spLocks noGrp="1" noChangeArrowheads="1"/>
          </p:cNvSpPr>
          <p:nvPr>
            <p:ph type="ftr" sz="quarter" idx="4"/>
          </p:nvPr>
        </p:nvSpPr>
        <p:spPr bwMode="auto">
          <a:xfrm>
            <a:off x="0" y="8542338"/>
            <a:ext cx="3078163" cy="449262"/>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b="0">
                <a:ea typeface="ＭＳ Ｐゴシック" charset="0"/>
                <a:cs typeface="+mn-cs"/>
              </a:defRPr>
            </a:lvl1pPr>
          </a:lstStyle>
          <a:p>
            <a:pPr>
              <a:defRPr/>
            </a:pPr>
            <a:endParaRPr lang="en-US"/>
          </a:p>
        </p:txBody>
      </p:sp>
      <p:sp>
        <p:nvSpPr>
          <p:cNvPr id="28679" name="Rectangle 7"/>
          <p:cNvSpPr>
            <a:spLocks noGrp="1" noChangeArrowheads="1"/>
          </p:cNvSpPr>
          <p:nvPr>
            <p:ph type="sldNum" sz="quarter" idx="5"/>
          </p:nvPr>
        </p:nvSpPr>
        <p:spPr bwMode="auto">
          <a:xfrm>
            <a:off x="4024313" y="8542338"/>
            <a:ext cx="3078162" cy="449262"/>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9A4660B6-3BD9-2E4A-85C9-8AF732A0F233}" type="slidenum">
              <a:rPr lang="en-US" altLang="en-US"/>
              <a:pPr/>
              <a:t>‹#›</a:t>
            </a:fld>
            <a:endParaRPr lang="en-US" altLang="en-US"/>
          </a:p>
        </p:txBody>
      </p:sp>
    </p:spTree>
    <p:extLst>
      <p:ext uri="{BB962C8B-B14F-4D97-AF65-F5344CB8AC3E}">
        <p14:creationId xmlns:p14="http://schemas.microsoft.com/office/powerpoint/2010/main" val="12508045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5613"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2813"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0013"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7213"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5731" algn="l" defTabSz="457146" rtl="0" eaLnBrk="1" latinLnBrk="0" hangingPunct="1">
      <a:defRPr sz="1200" kern="1200">
        <a:solidFill>
          <a:schemeClr val="tx1"/>
        </a:solidFill>
        <a:latin typeface="+mn-lt"/>
        <a:ea typeface="+mn-ea"/>
        <a:cs typeface="+mn-cs"/>
      </a:defRPr>
    </a:lvl6pPr>
    <a:lvl7pPr marL="2742877" algn="l" defTabSz="457146" rtl="0" eaLnBrk="1" latinLnBrk="0" hangingPunct="1">
      <a:defRPr sz="1200" kern="1200">
        <a:solidFill>
          <a:schemeClr val="tx1"/>
        </a:solidFill>
        <a:latin typeface="+mn-lt"/>
        <a:ea typeface="+mn-ea"/>
        <a:cs typeface="+mn-cs"/>
      </a:defRPr>
    </a:lvl7pPr>
    <a:lvl8pPr marL="3200023" algn="l" defTabSz="457146" rtl="0" eaLnBrk="1" latinLnBrk="0" hangingPunct="1">
      <a:defRPr sz="1200" kern="1200">
        <a:solidFill>
          <a:schemeClr val="tx1"/>
        </a:solidFill>
        <a:latin typeface="+mn-lt"/>
        <a:ea typeface="+mn-ea"/>
        <a:cs typeface="+mn-cs"/>
      </a:defRPr>
    </a:lvl8pPr>
    <a:lvl9pPr marL="3657169" algn="l" defTabSz="45714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DDCF54A4-6F78-3B44-927A-1BF878FA8F20}" type="slidenum">
              <a:rPr lang="en-US" altLang="en-US" sz="1200" b="0"/>
              <a:pPr/>
              <a:t>1</a:t>
            </a:fld>
            <a:endParaRPr lang="en-US" altLang="en-US" sz="1200" b="0"/>
          </a:p>
        </p:txBody>
      </p:sp>
      <p:sp>
        <p:nvSpPr>
          <p:cNvPr id="322562" name="Rectangle 2"/>
          <p:cNvSpPr>
            <a:spLocks noGrp="1" noRot="1" noChangeAspect="1" noChangeArrowheads="1" noTextEdit="1"/>
          </p:cNvSpPr>
          <p:nvPr>
            <p:ph type="sldImg"/>
          </p:nvPr>
        </p:nvSpPr>
        <p:spPr>
          <a:xfrm>
            <a:off x="1447800" y="674688"/>
            <a:ext cx="4210050" cy="3371850"/>
          </a:xfrm>
          <a:ln/>
          <a:extLst>
            <a:ext uri="{FAA26D3D-D897-4be2-8F04-BA451C77F1D7}">
              <ma14:placeholderFlag xmlns:ma14="http://schemas.microsoft.com/office/mac/drawingml/2011/main" val="1"/>
            </a:ext>
          </a:extLst>
        </p:spPr>
      </p:sp>
      <p:sp>
        <p:nvSpPr>
          <p:cNvPr id="322563" name="Rectangle 3"/>
          <p:cNvSpPr>
            <a:spLocks noGrp="1" noChangeArrowheads="1"/>
          </p:cNvSpPr>
          <p:nvPr>
            <p:ph type="body" idx="1"/>
          </p:nvPr>
        </p:nvSpPr>
        <p:spPr/>
        <p:txBody>
          <a:bodyPr/>
          <a:lstStyle/>
          <a:p>
            <a:pPr>
              <a:defRPr/>
            </a:pPr>
            <a:endParaRPr lang="en-US" smtClean="0">
              <a:cs typeface="+mn-cs"/>
            </a:endParaRPr>
          </a:p>
        </p:txBody>
      </p:sp>
    </p:spTree>
    <p:extLst>
      <p:ext uri="{BB962C8B-B14F-4D97-AF65-F5344CB8AC3E}">
        <p14:creationId xmlns:p14="http://schemas.microsoft.com/office/powerpoint/2010/main" val="534120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4C0148C-5064-F54B-ACBC-25D32A23FCA4}" type="slidenum">
              <a:rPr lang="en-US" altLang="en-US" sz="1200" b="0"/>
              <a:pPr/>
              <a:t>17</a:t>
            </a:fld>
            <a:endParaRPr lang="en-US" altLang="en-US" sz="1200" b="0"/>
          </a:p>
        </p:txBody>
      </p:sp>
      <p:sp>
        <p:nvSpPr>
          <p:cNvPr id="1083394" name="Rectangle 2"/>
          <p:cNvSpPr>
            <a:spLocks noGrp="1" noRot="1" noChangeAspect="1" noChangeArrowheads="1"/>
          </p:cNvSpPr>
          <p:nvPr>
            <p:ph type="sldImg"/>
          </p:nvPr>
        </p:nvSpPr>
        <p:spPr>
          <a:xfrm>
            <a:off x="1446213" y="674688"/>
            <a:ext cx="4210050" cy="3371850"/>
          </a:xfrm>
          <a:solidFill>
            <a:srgbClr val="FFFFFF"/>
          </a:solidFill>
          <a:ln/>
          <a:extLst>
            <a:ext uri="{FAA26D3D-D897-4be2-8F04-BA451C77F1D7}">
              <ma14:placeholderFlag xmlns:ma14="http://schemas.microsoft.com/office/mac/drawingml/2011/main" val="1"/>
            </a:ext>
          </a:extLst>
        </p:spPr>
      </p:sp>
      <p:sp>
        <p:nvSpPr>
          <p:cNvPr id="10833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sz="2400" dirty="0" smtClean="0"/>
              <a:t>These were the key quantitative concepts in the BIO2010 report. </a:t>
            </a:r>
            <a:endParaRPr lang="en-US" sz="2400" dirty="0"/>
          </a:p>
        </p:txBody>
      </p:sp>
    </p:spTree>
    <p:extLst>
      <p:ext uri="{BB962C8B-B14F-4D97-AF65-F5344CB8AC3E}">
        <p14:creationId xmlns:p14="http://schemas.microsoft.com/office/powerpoint/2010/main" val="906236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11C9956E-3282-5B4F-B76A-6110DEBAF39F}" type="slidenum">
              <a:rPr lang="en-US" altLang="en-US" sz="1200" b="0"/>
              <a:pPr/>
              <a:t>18</a:t>
            </a:fld>
            <a:endParaRPr lang="en-US" altLang="en-US" sz="1200" b="0"/>
          </a:p>
        </p:txBody>
      </p:sp>
      <p:sp>
        <p:nvSpPr>
          <p:cNvPr id="1083394" name="Rectangle 2"/>
          <p:cNvSpPr>
            <a:spLocks noGrp="1" noRot="1" noChangeAspect="1" noChangeArrowheads="1"/>
          </p:cNvSpPr>
          <p:nvPr>
            <p:ph type="sldImg"/>
          </p:nvPr>
        </p:nvSpPr>
        <p:spPr>
          <a:xfrm>
            <a:off x="1446213" y="674688"/>
            <a:ext cx="4210050" cy="3371850"/>
          </a:xfrm>
          <a:solidFill>
            <a:srgbClr val="FFFFFF"/>
          </a:solidFill>
          <a:ln/>
          <a:extLst>
            <a:ext uri="{FAA26D3D-D897-4be2-8F04-BA451C77F1D7}">
              <ma14:placeholderFlag xmlns:ma14="http://schemas.microsoft.com/office/mac/drawingml/2011/main" val="1"/>
            </a:ext>
          </a:extLst>
        </p:spPr>
      </p:sp>
      <p:sp>
        <p:nvSpPr>
          <p:cNvPr id="10833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1162343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dirty="0" smtClean="0"/>
              <a:t>- learning not training, research participation not canned labs, peer collaboration.</a:t>
            </a:r>
          </a:p>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BF486B29-04A1-4442-B21E-15362FBC1AC0}" type="slidenum">
              <a:rPr lang="en-US" altLang="en-US" sz="1200" b="0"/>
              <a:pPr/>
              <a:t>19</a:t>
            </a:fld>
            <a:endParaRPr lang="en-US" altLang="en-US" sz="1200" b="0"/>
          </a:p>
        </p:txBody>
      </p:sp>
    </p:spTree>
    <p:extLst>
      <p:ext uri="{BB962C8B-B14F-4D97-AF65-F5344CB8AC3E}">
        <p14:creationId xmlns:p14="http://schemas.microsoft.com/office/powerpoint/2010/main" val="1997178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dirty="0" smtClean="0"/>
              <a:t>This contains curricular </a:t>
            </a:r>
            <a:r>
              <a:rPr lang="en-US" sz="1800" i="1" dirty="0" smtClean="0"/>
              <a:t>models</a:t>
            </a:r>
            <a:r>
              <a:rPr lang="en-US" sz="1800" dirty="0" smtClean="0"/>
              <a:t>, </a:t>
            </a:r>
            <a:r>
              <a:rPr lang="en-US" sz="1800" i="1" dirty="0" smtClean="0"/>
              <a:t>processes</a:t>
            </a:r>
            <a:r>
              <a:rPr lang="en-US" sz="1800" dirty="0" smtClean="0"/>
              <a:t> to implement them, and </a:t>
            </a:r>
            <a:r>
              <a:rPr lang="en-US" sz="1800" i="1" dirty="0" smtClean="0"/>
              <a:t>future</a:t>
            </a:r>
            <a:r>
              <a:rPr lang="en-US" sz="1800" dirty="0" smtClean="0"/>
              <a:t> directions. from programs at 22 different institutions</a:t>
            </a: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221FA8AE-DF04-8240-B717-9E929BA9010B}" type="slidenum">
              <a:rPr lang="en-US" altLang="en-US" sz="1200" b="0"/>
              <a:pPr/>
              <a:t>20</a:t>
            </a:fld>
            <a:endParaRPr lang="en-US" altLang="en-US" sz="1200" b="0"/>
          </a:p>
        </p:txBody>
      </p:sp>
    </p:spTree>
    <p:extLst>
      <p:ext uri="{BB962C8B-B14F-4D97-AF65-F5344CB8AC3E}">
        <p14:creationId xmlns:p14="http://schemas.microsoft.com/office/powerpoint/2010/main" val="1406268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9AC60B6A-CECE-1A41-9572-E1EA2C53A392}" type="slidenum">
              <a:rPr lang="en-US" altLang="en-US" sz="1200" b="0">
                <a:latin typeface="Arial" charset="0"/>
              </a:rPr>
              <a:pPr/>
              <a:t>21</a:t>
            </a:fld>
            <a:endParaRPr lang="en-US" altLang="en-US" sz="1200" b="0">
              <a:latin typeface="Arial"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endParaRPr lang="en-US" dirty="0">
              <a:latin typeface="Arial" charset="0"/>
            </a:endParaRPr>
          </a:p>
        </p:txBody>
      </p:sp>
    </p:spTree>
    <p:extLst>
      <p:ext uri="{BB962C8B-B14F-4D97-AF65-F5344CB8AC3E}">
        <p14:creationId xmlns:p14="http://schemas.microsoft.com/office/powerpoint/2010/main" val="1543186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5BBFD313-DAD4-434F-9CFC-7BFEC13F220E}" type="slidenum">
              <a:rPr lang="en-US" altLang="en-US" sz="1200" b="0">
                <a:latin typeface="Arial" charset="0"/>
              </a:rPr>
              <a:pPr/>
              <a:t>22</a:t>
            </a:fld>
            <a:endParaRPr lang="en-US" altLang="en-US" sz="1200" b="0">
              <a:latin typeface="Arial"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endParaRPr lang="en-US" dirty="0">
              <a:latin typeface="Arial" charset="0"/>
            </a:endParaRPr>
          </a:p>
        </p:txBody>
      </p:sp>
    </p:spTree>
    <p:extLst>
      <p:ext uri="{BB962C8B-B14F-4D97-AF65-F5344CB8AC3E}">
        <p14:creationId xmlns:p14="http://schemas.microsoft.com/office/powerpoint/2010/main" val="1032612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dirty="0" smtClean="0"/>
              <a:t>- learning not training, research participation not canned labs, peer collaboration.</a:t>
            </a:r>
          </a:p>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23</a:t>
            </a:fld>
            <a:endParaRPr lang="en-US" altLang="en-US" sz="1200" b="0"/>
          </a:p>
        </p:txBody>
      </p:sp>
    </p:spTree>
    <p:extLst>
      <p:ext uri="{BB962C8B-B14F-4D97-AF65-F5344CB8AC3E}">
        <p14:creationId xmlns:p14="http://schemas.microsoft.com/office/powerpoint/2010/main" val="9576957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1CB6A53B-ED20-DF4A-A5DD-0558A0D6785F}" type="slidenum">
              <a:rPr lang="en-US" altLang="en-US" sz="1200" b="0">
                <a:latin typeface="Arial" charset="0"/>
              </a:rPr>
              <a:pPr/>
              <a:t>24</a:t>
            </a:fld>
            <a:endParaRPr lang="en-US" altLang="en-US" sz="1200" b="0">
              <a:latin typeface="Arial" charset="0"/>
            </a:endParaRPr>
          </a:p>
        </p:txBody>
      </p:sp>
      <p:sp>
        <p:nvSpPr>
          <p:cNvPr id="117763" name="Rectangle 2"/>
          <p:cNvSpPr>
            <a:spLocks noGrp="1" noRot="1" noChangeAspect="1" noChangeArrowheads="1"/>
          </p:cNvSpPr>
          <p:nvPr>
            <p:ph type="sldImg"/>
          </p:nvPr>
        </p:nvSpPr>
        <p:spPr>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pPr>
              <a:defRPr/>
            </a:pPr>
            <a:r>
              <a:rPr lang="en-US" sz="1800" dirty="0" smtClean="0">
                <a:latin typeface="Arial" charset="0"/>
              </a:rPr>
              <a:t>There is not going to be one solution to this. Each institution will be finding its own way, with perhaps some general guidance. Some will want</a:t>
            </a:r>
          </a:p>
          <a:p>
            <a:pPr>
              <a:defRPr/>
            </a:pPr>
            <a:r>
              <a:rPr lang="en-US" sz="1800" dirty="0" smtClean="0">
                <a:latin typeface="Arial" charset="0"/>
              </a:rPr>
              <a:t> a formal degree program,</a:t>
            </a:r>
          </a:p>
          <a:p>
            <a:pPr>
              <a:defRPr/>
            </a:pPr>
            <a:r>
              <a:rPr lang="en-US" sz="1800" dirty="0" smtClean="0">
                <a:latin typeface="Arial" charset="0"/>
              </a:rPr>
              <a:t> one will want a minor, </a:t>
            </a:r>
          </a:p>
          <a:p>
            <a:pPr>
              <a:defRPr/>
            </a:pPr>
            <a:r>
              <a:rPr lang="en-US" sz="1800" dirty="0" smtClean="0">
                <a:latin typeface="Arial" charset="0"/>
              </a:rPr>
              <a:t>some will want to have a data science thread built throughout the curriculum (like writing or quantitative general core requirements, </a:t>
            </a:r>
          </a:p>
          <a:p>
            <a:pPr>
              <a:defRPr/>
            </a:pPr>
            <a:r>
              <a:rPr lang="en-US" sz="1800" dirty="0" smtClean="0">
                <a:latin typeface="Arial" charset="0"/>
              </a:rPr>
              <a:t>some accreditation agency will come into play eventually. </a:t>
            </a:r>
          </a:p>
          <a:p>
            <a:pPr>
              <a:defRPr/>
            </a:pPr>
            <a:r>
              <a:rPr lang="en-US" sz="1800" dirty="0" smtClean="0">
                <a:latin typeface="Arial" charset="0"/>
              </a:rPr>
              <a:t>There are multiple routes to success in building data science into the undergrad curriculum. The home for these will be in various places dependent upon history, local politics and convenience. </a:t>
            </a:r>
          </a:p>
          <a:p>
            <a:pPr>
              <a:defRPr/>
            </a:pPr>
            <a:r>
              <a:rPr lang="en-US" sz="1800" dirty="0" smtClean="0">
                <a:latin typeface="Arial" charset="0"/>
              </a:rPr>
              <a:t>IT IS UP TO THE LOCAL FACULTY</a:t>
            </a:r>
            <a:endParaRPr lang="en-US" sz="1800" dirty="0">
              <a:latin typeface="Arial" charset="0"/>
            </a:endParaRPr>
          </a:p>
        </p:txBody>
      </p:sp>
    </p:spTree>
    <p:extLst>
      <p:ext uri="{BB962C8B-B14F-4D97-AF65-F5344CB8AC3E}">
        <p14:creationId xmlns:p14="http://schemas.microsoft.com/office/powerpoint/2010/main" val="1726736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a:ea typeface="ＭＳ Ｐゴシック" charset="-128"/>
              </a:rPr>
              <a:t>Beyond the undergrad level there is a cacophony of specialization. Some of us in this audience, could with effort over a day or so take any of these more specialized texts and understand the key conceptual components well enough to explain them to advanced undergrad and graduate students, even though they have never worked in that particular area. This is a rare ability and one I would hope that we continue to foster in our programs for the applied math types who can think broadly about math. </a:t>
            </a: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D838008A-E866-8549-98E9-59196E45812B}" type="slidenum">
              <a:rPr lang="en-US" altLang="en-US" sz="1200" b="0"/>
              <a:pPr/>
              <a:t>25</a:t>
            </a:fld>
            <a:endParaRPr lang="en-US" altLang="en-US" sz="1200" b="0"/>
          </a:p>
        </p:txBody>
      </p:sp>
    </p:spTree>
    <p:extLst>
      <p:ext uri="{BB962C8B-B14F-4D97-AF65-F5344CB8AC3E}">
        <p14:creationId xmlns:p14="http://schemas.microsoft.com/office/powerpoint/2010/main" val="21002199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170C896F-D0B3-4747-8FFB-171F73E80441}" type="slidenum">
              <a:rPr lang="en-US" altLang="en-US" sz="1200" b="0"/>
              <a:pPr/>
              <a:t>26</a:t>
            </a:fld>
            <a:endParaRPr lang="en-US" altLang="en-US" sz="1200" b="0"/>
          </a:p>
        </p:txBody>
      </p:sp>
      <p:sp>
        <p:nvSpPr>
          <p:cNvPr id="10342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0342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p>
        </p:txBody>
      </p:sp>
    </p:spTree>
    <p:extLst>
      <p:ext uri="{BB962C8B-B14F-4D97-AF65-F5344CB8AC3E}">
        <p14:creationId xmlns:p14="http://schemas.microsoft.com/office/powerpoint/2010/main" val="207926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644F28B-F814-8D48-888A-706DB30D5B02}" type="slidenum">
              <a:rPr lang="en-US" altLang="en-US" sz="1200" b="0"/>
              <a:pPr/>
              <a:t>7</a:t>
            </a:fld>
            <a:endParaRPr lang="en-US" altLang="en-US" sz="1200" b="0"/>
          </a:p>
        </p:txBody>
      </p:sp>
      <p:sp>
        <p:nvSpPr>
          <p:cNvPr id="9553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955395"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altLang="en-US" sz="1800">
                <a:ea typeface="ＭＳ Ｐゴシック" charset="-128"/>
              </a:rPr>
              <a:t>Data angiosperms are circles, conifers are triangles.</a:t>
            </a:r>
          </a:p>
          <a:p>
            <a:endParaRPr lang="en-US" altLang="en-US" sz="1800">
              <a:ea typeface="ＭＳ Ｐゴシック" charset="-128"/>
            </a:endParaRPr>
          </a:p>
          <a:p>
            <a:r>
              <a:rPr lang="en-US" altLang="en-US" sz="1800">
                <a:ea typeface="ＭＳ Ｐゴシック" charset="-128"/>
              </a:rPr>
              <a:t>What were the steps that you and your partner went through in analyzing this? </a:t>
            </a:r>
          </a:p>
          <a:p>
            <a:r>
              <a:rPr lang="en-US" altLang="en-US" sz="1800">
                <a:ea typeface="ＭＳ Ｐゴシック" charset="-128"/>
              </a:rPr>
              <a:t>Look at the data to see if the linear characterization makes sense? Look at the axes to see the scaling? Decide what type of relationship linear means? Try to interpret the implications of this? Decide what causation would require? </a:t>
            </a:r>
          </a:p>
          <a:p>
            <a:endParaRPr lang="en-US" altLang="en-US" sz="1800">
              <a:ea typeface="ＭＳ Ｐゴシック" charset="-128"/>
            </a:endParaRPr>
          </a:p>
          <a:p>
            <a:r>
              <a:rPr lang="en-US" altLang="en-US" sz="1800">
                <a:ea typeface="ＭＳ Ｐゴシック" charset="-128"/>
              </a:rPr>
              <a:t>I use this to point out that quantitative reasoning from data is not trivial – even for relatively simple relationships. It really does require an educational process to get you there. </a:t>
            </a:r>
          </a:p>
        </p:txBody>
      </p:sp>
    </p:spTree>
    <p:extLst>
      <p:ext uri="{BB962C8B-B14F-4D97-AF65-F5344CB8AC3E}">
        <p14:creationId xmlns:p14="http://schemas.microsoft.com/office/powerpoint/2010/main" val="1526741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BDD90AC8-507D-814A-A585-C865DC3F02EA}" type="slidenum">
              <a:rPr lang="en-US" altLang="en-US" sz="1200" b="0">
                <a:latin typeface="Arial" charset="0"/>
              </a:rPr>
              <a:pPr/>
              <a:t>27</a:t>
            </a:fld>
            <a:endParaRPr lang="en-US" altLang="en-US" sz="1200" b="0">
              <a:latin typeface="Arial"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sz="1800">
                <a:latin typeface="Arial" charset="0"/>
                <a:ea typeface="ＭＳ Ｐゴシック" charset="-128"/>
              </a:rPr>
              <a:t>1. Understand the Constraints under which your colleagues in other disciplines operate - the limitations on time available in their curriculum for quantitative training.</a:t>
            </a:r>
          </a:p>
          <a:p>
            <a:r>
              <a:rPr lang="en-US" altLang="en-US" sz="1800">
                <a:latin typeface="Arial" charset="0"/>
                <a:ea typeface="ＭＳ Ｐゴシック" charset="-128"/>
              </a:rPr>
              <a:t>2. Work with these colleagues to Prioritize the quantitative concepts their students really need, and ensure that your courses include these. </a:t>
            </a:r>
          </a:p>
          <a:p>
            <a:pPr>
              <a:lnSpc>
                <a:spcPct val="90000"/>
              </a:lnSpc>
            </a:pPr>
            <a:r>
              <a:rPr lang="en-US" altLang="en-US" sz="1800">
                <a:latin typeface="Arial" charset="0"/>
                <a:ea typeface="ＭＳ Ｐゴシック" charset="-128"/>
              </a:rPr>
              <a:t>3. </a:t>
            </a:r>
            <a:r>
              <a:rPr lang="en-US" altLang="en-US" sz="1800">
                <a:solidFill>
                  <a:srgbClr val="0000FF"/>
                </a:solidFill>
                <a:latin typeface="Arial" charset="0"/>
                <a:ea typeface="ＭＳ Ｐゴシック" charset="-128"/>
              </a:rPr>
              <a:t>A</a:t>
            </a:r>
            <a:r>
              <a:rPr lang="en-US" altLang="en-US" sz="1800">
                <a:solidFill>
                  <a:srgbClr val="FF6600"/>
                </a:solidFill>
                <a:latin typeface="Arial" charset="0"/>
                <a:ea typeface="ＭＳ Ｐゴシック" charset="-128"/>
              </a:rPr>
              <a:t>id</a:t>
            </a:r>
            <a:r>
              <a:rPr lang="en-US" altLang="en-US" sz="1800">
                <a:latin typeface="Arial" charset="0"/>
                <a:ea typeface="ＭＳ Ｐゴシック" charset="-128"/>
              </a:rPr>
              <a:t> these colleagues in developing quantitative concepts in their own courses that enhance a student</a:t>
            </a:r>
            <a:r>
              <a:rPr lang="ja-JP" altLang="en-US" sz="1800">
                <a:latin typeface="Arial" charset="0"/>
                <a:ea typeface="ＭＳ Ｐゴシック" charset="-128"/>
              </a:rPr>
              <a:t>’</a:t>
            </a:r>
            <a:r>
              <a:rPr lang="en-US" altLang="ja-JP" sz="1800">
                <a:latin typeface="Arial" charset="0"/>
                <a:ea typeface="ＭＳ Ｐゴシック" charset="-128"/>
              </a:rPr>
              <a:t>s realization of the importance of mathematics in their own discipline. This could include team teaching of appropriate courses. </a:t>
            </a:r>
          </a:p>
          <a:p>
            <a:pPr>
              <a:lnSpc>
                <a:spcPct val="90000"/>
              </a:lnSpc>
            </a:pPr>
            <a:r>
              <a:rPr lang="en-US" altLang="en-US" sz="1800">
                <a:latin typeface="Arial" charset="0"/>
                <a:ea typeface="ＭＳ Ｐゴシック" charset="-128"/>
              </a:rPr>
              <a:t>4. Consider the full curriculum as an opportunity to reinforce concepts, extend the student</a:t>
            </a:r>
            <a:r>
              <a:rPr lang="ja-JP" altLang="en-US" sz="1800">
                <a:latin typeface="Arial" charset="0"/>
                <a:ea typeface="ＭＳ Ｐゴシック" charset="-128"/>
              </a:rPr>
              <a:t>’</a:t>
            </a:r>
            <a:r>
              <a:rPr lang="en-US" altLang="ja-JP" sz="1800">
                <a:latin typeface="Arial" charset="0"/>
                <a:ea typeface="ＭＳ Ｐゴシック" charset="-128"/>
              </a:rPr>
              <a:t>s appreciation of their applicability and </a:t>
            </a:r>
            <a:r>
              <a:rPr lang="en-US" altLang="ja-JP" sz="1800">
                <a:solidFill>
                  <a:srgbClr val="0000FF"/>
                </a:solidFill>
                <a:latin typeface="Arial" charset="0"/>
                <a:ea typeface="ＭＳ Ｐゴシック" charset="-128"/>
              </a:rPr>
              <a:t>R</a:t>
            </a:r>
            <a:r>
              <a:rPr lang="en-US" altLang="ja-JP" sz="1800">
                <a:solidFill>
                  <a:srgbClr val="FF6600"/>
                </a:solidFill>
                <a:latin typeface="Arial" charset="0"/>
                <a:ea typeface="ＭＳ Ｐゴシック" charset="-128"/>
              </a:rPr>
              <a:t>epeat</a:t>
            </a:r>
            <a:r>
              <a:rPr lang="en-US" altLang="ja-JP" sz="1800">
                <a:latin typeface="Arial" charset="0"/>
                <a:ea typeface="ＭＳ Ｐゴシック" charset="-128"/>
              </a:rPr>
              <a:t> the quantitative concepts their students really need, and expand on these by introducing them with different skills. This goes along with cognitive research that indicates repetition (even of something that is false)  can lead to acceptance. </a:t>
            </a:r>
          </a:p>
          <a:p>
            <a:pPr>
              <a:lnSpc>
                <a:spcPct val="90000"/>
              </a:lnSpc>
            </a:pPr>
            <a:r>
              <a:rPr lang="en-US" altLang="en-US" sz="1800">
                <a:latin typeface="Arial" charset="0"/>
                <a:ea typeface="ＭＳ Ｐゴシック" charset="-128"/>
              </a:rPr>
              <a:t>5. This argues for development of concept maps of themes throughout the curriculum, in which we try to ensure that the highest priority concepts are repeated several ways in different courses or experiences, independent of the exact sequence or number of these courses a student takes.</a:t>
            </a:r>
            <a:endParaRPr lang="en-US" altLang="en-US" sz="1800" b="1">
              <a:latin typeface="Arial" charset="0"/>
              <a:ea typeface="ＭＳ Ｐゴシック" charset="-128"/>
            </a:endParaRPr>
          </a:p>
          <a:p>
            <a:endParaRPr lang="en-US" altLang="en-US">
              <a:latin typeface="Arial" charset="0"/>
              <a:ea typeface="ＭＳ Ｐゴシック" charset="-128"/>
            </a:endParaRPr>
          </a:p>
        </p:txBody>
      </p:sp>
    </p:spTree>
    <p:extLst>
      <p:ext uri="{BB962C8B-B14F-4D97-AF65-F5344CB8AC3E}">
        <p14:creationId xmlns:p14="http://schemas.microsoft.com/office/powerpoint/2010/main" val="667867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DC75980-FF71-B64E-96C2-CAEEB72A0641}" type="slidenum">
              <a:rPr lang="en-US" altLang="en-US" sz="1200" b="0"/>
              <a:pPr/>
              <a:t>28</a:t>
            </a:fld>
            <a:endParaRPr lang="en-US" altLang="en-US" sz="1200" b="0"/>
          </a:p>
        </p:txBody>
      </p:sp>
      <p:sp>
        <p:nvSpPr>
          <p:cNvPr id="9052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9052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extLst>
      <p:ext uri="{BB962C8B-B14F-4D97-AF65-F5344CB8AC3E}">
        <p14:creationId xmlns:p14="http://schemas.microsoft.com/office/powerpoint/2010/main" val="20997349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E78A13E8-1027-CA4B-8E8E-214C674AA438}" type="slidenum">
              <a:rPr lang="en-US" altLang="en-US" sz="1200" b="0"/>
              <a:pPr/>
              <a:t>29</a:t>
            </a:fld>
            <a:endParaRPr lang="en-US" altLang="en-US" sz="1200" b="0"/>
          </a:p>
        </p:txBody>
      </p:sp>
      <p:sp>
        <p:nvSpPr>
          <p:cNvPr id="102297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0229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sz="1800" dirty="0" smtClean="0">
                <a:cs typeface="+mn-cs"/>
              </a:rPr>
              <a:t>UCLA is in process of developing a pre-</a:t>
            </a:r>
            <a:r>
              <a:rPr lang="en-US" sz="1800" dirty="0" err="1" smtClean="0">
                <a:cs typeface="+mn-cs"/>
              </a:rPr>
              <a:t>calc</a:t>
            </a:r>
            <a:r>
              <a:rPr lang="en-US" sz="1800" dirty="0" smtClean="0">
                <a:cs typeface="+mn-cs"/>
              </a:rPr>
              <a:t> course specifically designed for </a:t>
            </a:r>
            <a:r>
              <a:rPr lang="en-US" sz="1800" dirty="0" err="1" smtClean="0">
                <a:cs typeface="+mn-cs"/>
              </a:rPr>
              <a:t>lif</a:t>
            </a:r>
            <a:r>
              <a:rPr lang="en-US" sz="1800" dirty="0" smtClean="0">
                <a:cs typeface="+mn-cs"/>
              </a:rPr>
              <a:t> science students</a:t>
            </a:r>
          </a:p>
        </p:txBody>
      </p:sp>
    </p:spTree>
    <p:extLst>
      <p:ext uri="{BB962C8B-B14F-4D97-AF65-F5344CB8AC3E}">
        <p14:creationId xmlns:p14="http://schemas.microsoft.com/office/powerpoint/2010/main" val="646735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87FF96F8-CCDD-DB40-B179-FC3E7E2A64ED}" type="slidenum">
              <a:rPr lang="en-US" altLang="en-US" sz="1200" b="0"/>
              <a:pPr/>
              <a:t>30</a:t>
            </a:fld>
            <a:endParaRPr lang="en-US" altLang="en-US" sz="1200" b="0"/>
          </a:p>
        </p:txBody>
      </p:sp>
      <p:sp>
        <p:nvSpPr>
          <p:cNvPr id="9052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9052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extLst>
      <p:ext uri="{BB962C8B-B14F-4D97-AF65-F5344CB8AC3E}">
        <p14:creationId xmlns:p14="http://schemas.microsoft.com/office/powerpoint/2010/main" val="1263483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28431CCD-E4ED-2649-AAB1-07CF05EF935A}" type="slidenum">
              <a:rPr lang="en-US" altLang="en-US" sz="1200" b="0"/>
              <a:pPr/>
              <a:t>32</a:t>
            </a:fld>
            <a:endParaRPr lang="en-US" altLang="en-US" sz="1200" b="0"/>
          </a:p>
        </p:txBody>
      </p:sp>
      <p:sp>
        <p:nvSpPr>
          <p:cNvPr id="9052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9052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extLst>
      <p:ext uri="{BB962C8B-B14F-4D97-AF65-F5344CB8AC3E}">
        <p14:creationId xmlns:p14="http://schemas.microsoft.com/office/powerpoint/2010/main" val="1044076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F30320BD-0943-4446-82E0-26C39953D7A1}" type="slidenum">
              <a:rPr lang="en-US" altLang="en-US" sz="1200" b="0"/>
              <a:pPr/>
              <a:t>8</a:t>
            </a:fld>
            <a:endParaRPr lang="en-US" altLang="en-US" sz="1200" b="0"/>
          </a:p>
        </p:txBody>
      </p:sp>
      <p:sp>
        <p:nvSpPr>
          <p:cNvPr id="100249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002499"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altLang="en-US" sz="1800">
                <a:ea typeface="ＭＳ Ｐゴシック" charset="-128"/>
              </a:rPr>
              <a:t>Biology has become a major driver of undergraduate students, more than engineering, and far more than math, chemistry and physics combined. Yet there has been relatively little emphasis on these changes by the mathematics community.  The quantitative education of life science undergrads is still mired in 19</a:t>
            </a:r>
            <a:r>
              <a:rPr lang="en-US" altLang="en-US" sz="1800" baseline="30000">
                <a:ea typeface="ＭＳ Ｐゴシック" charset="-128"/>
              </a:rPr>
              <a:t>th</a:t>
            </a:r>
            <a:r>
              <a:rPr lang="en-US" altLang="en-US" sz="1800">
                <a:ea typeface="ＭＳ Ｐゴシック" charset="-128"/>
              </a:rPr>
              <a:t> century mathematics, for the most part, across the US. The engineering community has placed a lot more emphasis on biology – 4 out of the 8 departments in the UT engineering college now have “bio” in their name!</a:t>
            </a:r>
          </a:p>
        </p:txBody>
      </p:sp>
    </p:spTree>
    <p:extLst>
      <p:ext uri="{BB962C8B-B14F-4D97-AF65-F5344CB8AC3E}">
        <p14:creationId xmlns:p14="http://schemas.microsoft.com/office/powerpoint/2010/main" val="1234158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933D45AE-C3D9-2B4D-872F-124219487A58}" type="slidenum">
              <a:rPr lang="en-US" altLang="en-US" sz="1200" b="0"/>
              <a:pPr/>
              <a:t>9</a:t>
            </a:fld>
            <a:endParaRPr lang="en-US" altLang="en-US" sz="1200" b="0"/>
          </a:p>
        </p:txBody>
      </p:sp>
      <p:sp>
        <p:nvSpPr>
          <p:cNvPr id="100249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002499"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altLang="en-US" sz="1800">
                <a:ea typeface="ＭＳ Ｐゴシック" charset="-128"/>
              </a:rPr>
              <a:t>As one aspect of diversity in S&amp;E the female population for these degrees has been increasing but again much more so in biology than in other fields and CS has lost ground on female BS degrees. Looking at relative changes in females since 2000, number of Female Bio degrees have increased 46%, math has increased 38%, physical sciences 30%, engineering by 20% and CS has dropped by 26%.</a:t>
            </a:r>
          </a:p>
        </p:txBody>
      </p:sp>
    </p:spTree>
    <p:extLst>
      <p:ext uri="{BB962C8B-B14F-4D97-AF65-F5344CB8AC3E}">
        <p14:creationId xmlns:p14="http://schemas.microsoft.com/office/powerpoint/2010/main" val="2109334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pPr eaLnBrk="1" hangingPunct="1"/>
            <a:fld id="{BEBB06D1-5E61-D349-9312-5974F4AD8D1F}" type="slidenum">
              <a:rPr lang="en-US" altLang="en-US" sz="1200" b="0">
                <a:latin typeface="Calibri" charset="0"/>
              </a:rPr>
              <a:pPr eaLnBrk="1" hangingPunct="1"/>
              <a:t>10</a:t>
            </a:fld>
            <a:endParaRPr lang="en-US" altLang="en-US" sz="1200" b="0">
              <a:latin typeface="Calibri" charset="0"/>
            </a:endParaRPr>
          </a:p>
        </p:txBody>
      </p:sp>
      <p:sp>
        <p:nvSpPr>
          <p:cNvPr id="153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5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altLang="en-US" sz="1800">
                <a:latin typeface="Calibri" charset="0"/>
                <a:ea typeface="ＭＳ Ｐゴシック" charset="-128"/>
              </a:rPr>
              <a:t>Earliest report on mathematics in life science was the Cullowhee conference in 1961 and many of the remarks made there still rind true today including their comment that there is no unique route to appropriate quantitative education in math biology. Since then there have been numerous reports over the last decade that have included a focus on undergrad bio education, all of which note the important connection to quantitative science. </a:t>
            </a:r>
          </a:p>
        </p:txBody>
      </p:sp>
    </p:spTree>
    <p:extLst>
      <p:ext uri="{BB962C8B-B14F-4D97-AF65-F5344CB8AC3E}">
        <p14:creationId xmlns:p14="http://schemas.microsoft.com/office/powerpoint/2010/main" val="920577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2400" dirty="0" smtClean="0"/>
              <a:t>The first gathering I am aware of that focused on math connections to Bio with an educational focus, emphasizing graduate education.</a:t>
            </a:r>
            <a:endParaRPr lang="en-US" sz="24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6F41DEBD-6AC4-C045-AA0E-86A3875E267E}" type="slidenum">
              <a:rPr lang="en-US" altLang="en-US" sz="1200" b="0"/>
              <a:pPr/>
              <a:t>11</a:t>
            </a:fld>
            <a:endParaRPr lang="en-US" altLang="en-US" sz="1200" b="0"/>
          </a:p>
        </p:txBody>
      </p:sp>
    </p:spTree>
    <p:extLst>
      <p:ext uri="{BB962C8B-B14F-4D97-AF65-F5344CB8AC3E}">
        <p14:creationId xmlns:p14="http://schemas.microsoft.com/office/powerpoint/2010/main" val="1672588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4371F4FB-11DA-844F-A873-02DE91045D12}" type="slidenum">
              <a:rPr lang="en-US" altLang="en-US" sz="1200" b="0"/>
              <a:pPr/>
              <a:t>14</a:t>
            </a:fld>
            <a:endParaRPr lang="en-US" altLang="en-US" sz="1200" b="0"/>
          </a:p>
        </p:txBody>
      </p:sp>
      <p:sp>
        <p:nvSpPr>
          <p:cNvPr id="100249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0024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extLst>
      <p:ext uri="{BB962C8B-B14F-4D97-AF65-F5344CB8AC3E}">
        <p14:creationId xmlns:p14="http://schemas.microsoft.com/office/powerpoint/2010/main" val="299067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txBox="1">
            <a:spLocks noGrp="1" noChangeArrowheads="1"/>
          </p:cNvSpPr>
          <p:nvPr/>
        </p:nvSpPr>
        <p:spPr bwMode="auto">
          <a:xfrm>
            <a:off x="4024313" y="8542338"/>
            <a:ext cx="307816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pPr algn="r"/>
            <a:fld id="{6F7A2276-DF87-1B4A-A732-8BC850628B5B}" type="slidenum">
              <a:rPr lang="en-US" altLang="en-US" sz="1200">
                <a:solidFill>
                  <a:srgbClr val="000000"/>
                </a:solidFill>
                <a:latin typeface="Arial" charset="0"/>
              </a:rPr>
              <a:pPr algn="r"/>
              <a:t>15</a:t>
            </a:fld>
            <a:endParaRPr lang="en-US" altLang="en-US" sz="1200">
              <a:solidFill>
                <a:srgbClr val="000000"/>
              </a:solidFill>
              <a:latin typeface="Arial" charset="0"/>
            </a:endParaRPr>
          </a:p>
        </p:txBody>
      </p:sp>
      <p:sp>
        <p:nvSpPr>
          <p:cNvPr id="162819" name="Rectangle 2"/>
          <p:cNvSpPr>
            <a:spLocks noGrp="1" noRot="1" noChangeAspect="1" noChangeArrowheads="1"/>
          </p:cNvSpPr>
          <p:nvPr>
            <p:ph type="sldImg"/>
          </p:nvPr>
        </p:nvSpPr>
        <p:spPr>
          <a:xfrm>
            <a:off x="1446213" y="674688"/>
            <a:ext cx="4210050" cy="3371850"/>
          </a:xfrm>
          <a:solidFill>
            <a:srgbClr val="FFFFFF"/>
          </a:solidFill>
          <a:ln/>
          <a:extLst>
            <a:ext uri="{FAA26D3D-D897-4be2-8F04-BA451C77F1D7}">
              <ma14:placeholderFlag xmlns:ma14="http://schemas.microsoft.com/office/mac/drawingml/2011/main" val="1"/>
            </a:ext>
          </a:extLst>
        </p:spPr>
      </p:sp>
      <p:sp>
        <p:nvSpPr>
          <p:cNvPr id="1628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latin typeface="Arial" charset="0"/>
            </a:endParaRPr>
          </a:p>
        </p:txBody>
      </p:sp>
    </p:spTree>
    <p:extLst>
      <p:ext uri="{BB962C8B-B14F-4D97-AF65-F5344CB8AC3E}">
        <p14:creationId xmlns:p14="http://schemas.microsoft.com/office/powerpoint/2010/main" val="642165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txBox="1">
            <a:spLocks noGrp="1" noChangeArrowheads="1"/>
          </p:cNvSpPr>
          <p:nvPr/>
        </p:nvSpPr>
        <p:spPr bwMode="auto">
          <a:xfrm>
            <a:off x="4024313" y="8542338"/>
            <a:ext cx="307816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pPr algn="r"/>
            <a:fld id="{7E3F800B-80C7-124A-B7BE-7B9FFA081606}" type="slidenum">
              <a:rPr lang="en-US" altLang="en-US" sz="1200">
                <a:solidFill>
                  <a:srgbClr val="000000"/>
                </a:solidFill>
                <a:latin typeface="Arial" charset="0"/>
              </a:rPr>
              <a:pPr algn="r"/>
              <a:t>16</a:t>
            </a:fld>
            <a:endParaRPr lang="en-US" altLang="en-US" sz="1200">
              <a:solidFill>
                <a:srgbClr val="000000"/>
              </a:solidFill>
              <a:latin typeface="Arial" charset="0"/>
            </a:endParaRPr>
          </a:p>
        </p:txBody>
      </p:sp>
      <p:sp>
        <p:nvSpPr>
          <p:cNvPr id="162819" name="Rectangle 2"/>
          <p:cNvSpPr>
            <a:spLocks noGrp="1" noRot="1" noChangeAspect="1" noChangeArrowheads="1"/>
          </p:cNvSpPr>
          <p:nvPr>
            <p:ph type="sldImg"/>
          </p:nvPr>
        </p:nvSpPr>
        <p:spPr>
          <a:xfrm>
            <a:off x="1446213" y="674688"/>
            <a:ext cx="4210050" cy="3371850"/>
          </a:xfrm>
          <a:solidFill>
            <a:srgbClr val="FFFFFF"/>
          </a:solidFill>
          <a:ln/>
          <a:extLst>
            <a:ext uri="{FAA26D3D-D897-4be2-8F04-BA451C77F1D7}">
              <ma14:placeholderFlag xmlns:ma14="http://schemas.microsoft.com/office/mac/drawingml/2011/main" val="1"/>
            </a:ext>
          </a:extLst>
        </p:spPr>
      </p:sp>
      <p:sp>
        <p:nvSpPr>
          <p:cNvPr id="1628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latin typeface="Arial" charset="0"/>
            </a:endParaRPr>
          </a:p>
        </p:txBody>
      </p:sp>
    </p:spTree>
    <p:extLst>
      <p:ext uri="{BB962C8B-B14F-4D97-AF65-F5344CB8AC3E}">
        <p14:creationId xmlns:p14="http://schemas.microsoft.com/office/powerpoint/2010/main" val="1766517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08025" y="2349500"/>
            <a:ext cx="8029575" cy="1620839"/>
          </a:xfrm>
        </p:spPr>
        <p:txBody>
          <a:bodyPr/>
          <a:lstStyle/>
          <a:p>
            <a:r>
              <a:rPr lang="en-US" smtClean="0"/>
              <a:t>Click to edit Master title style</a:t>
            </a:r>
            <a:endParaRPr lang="en-US"/>
          </a:p>
        </p:txBody>
      </p:sp>
      <p:sp>
        <p:nvSpPr>
          <p:cNvPr id="3" name="Subtitle 2"/>
          <p:cNvSpPr>
            <a:spLocks noGrp="1"/>
          </p:cNvSpPr>
          <p:nvPr>
            <p:ph type="subTitle" idx="1"/>
          </p:nvPr>
        </p:nvSpPr>
        <p:spPr>
          <a:xfrm>
            <a:off x="1417638" y="4286251"/>
            <a:ext cx="6611938" cy="1931988"/>
          </a:xfrm>
        </p:spPr>
        <p:txBody>
          <a:bodyPr/>
          <a:lstStyle>
            <a:lvl1pPr marL="0" indent="0" algn="ctr">
              <a:buNone/>
              <a:defRPr/>
            </a:lvl1pPr>
            <a:lvl2pPr marL="457146" indent="0" algn="ctr">
              <a:buNone/>
              <a:defRPr/>
            </a:lvl2pPr>
            <a:lvl3pPr marL="914293" indent="0" algn="ctr">
              <a:buNone/>
              <a:defRPr/>
            </a:lvl3pPr>
            <a:lvl4pPr marL="1371438" indent="0" algn="ctr">
              <a:buNone/>
              <a:defRPr/>
            </a:lvl4pPr>
            <a:lvl5pPr marL="1828585" indent="0" algn="ctr">
              <a:buNone/>
              <a:defRPr/>
            </a:lvl5pPr>
            <a:lvl6pPr marL="2285731" indent="0" algn="ctr">
              <a:buNone/>
              <a:defRPr/>
            </a:lvl6pPr>
            <a:lvl7pPr marL="2742877" indent="0" algn="ctr">
              <a:buNone/>
              <a:defRPr/>
            </a:lvl7pPr>
            <a:lvl8pPr marL="3200023" indent="0" algn="ctr">
              <a:buNone/>
              <a:defRPr/>
            </a:lvl8pPr>
            <a:lvl9pPr marL="3657169"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C9A8294-D97C-9245-97E4-D763DDC8372A}" type="slidenum">
              <a:rPr lang="en-US" altLang="en-US"/>
              <a:pPr/>
              <a:t>‹#›</a:t>
            </a:fld>
            <a:endParaRPr lang="en-US" altLang="en-US"/>
          </a:p>
        </p:txBody>
      </p:sp>
    </p:spTree>
    <p:extLst>
      <p:ext uri="{BB962C8B-B14F-4D97-AF65-F5344CB8AC3E}">
        <p14:creationId xmlns:p14="http://schemas.microsoft.com/office/powerpoint/2010/main" val="699175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1402738-15D1-594A-87E1-24D35971EF0E}" type="slidenum">
              <a:rPr lang="en-US" altLang="en-US"/>
              <a:pPr/>
              <a:t>‹#›</a:t>
            </a:fld>
            <a:endParaRPr lang="en-US" altLang="en-US"/>
          </a:p>
        </p:txBody>
      </p:sp>
    </p:spTree>
    <p:extLst>
      <p:ext uri="{BB962C8B-B14F-4D97-AF65-F5344CB8AC3E}">
        <p14:creationId xmlns:p14="http://schemas.microsoft.com/office/powerpoint/2010/main" val="95040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1000" y="671512"/>
            <a:ext cx="2006600" cy="60515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08026" y="671512"/>
            <a:ext cx="5870575" cy="60515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582DC38-2ABE-5E45-90C4-470C79C267F8}" type="slidenum">
              <a:rPr lang="en-US" altLang="en-US"/>
              <a:pPr/>
              <a:t>‹#›</a:t>
            </a:fld>
            <a:endParaRPr lang="en-US" altLang="en-US"/>
          </a:p>
        </p:txBody>
      </p:sp>
    </p:spTree>
    <p:extLst>
      <p:ext uri="{BB962C8B-B14F-4D97-AF65-F5344CB8AC3E}">
        <p14:creationId xmlns:p14="http://schemas.microsoft.com/office/powerpoint/2010/main" val="396509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06A39A7-F5BE-7347-9556-C6A169B8778D}" type="slidenum">
              <a:rPr lang="en-US" altLang="en-US"/>
              <a:pPr/>
              <a:t>‹#›</a:t>
            </a:fld>
            <a:endParaRPr lang="en-US" altLang="en-US"/>
          </a:p>
        </p:txBody>
      </p:sp>
    </p:spTree>
    <p:extLst>
      <p:ext uri="{BB962C8B-B14F-4D97-AF65-F5344CB8AC3E}">
        <p14:creationId xmlns:p14="http://schemas.microsoft.com/office/powerpoint/2010/main" val="5338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46126" y="4859339"/>
            <a:ext cx="8029575"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46126" y="3205163"/>
            <a:ext cx="8029575" cy="1654175"/>
          </a:xfrm>
        </p:spPr>
        <p:txBody>
          <a:bodyPr anchor="b"/>
          <a:lstStyle>
            <a:lvl1pPr marL="0" indent="0">
              <a:buNone/>
              <a:defRPr sz="2000"/>
            </a:lvl1pPr>
            <a:lvl2pPr marL="457146" indent="0">
              <a:buNone/>
              <a:defRPr sz="1800"/>
            </a:lvl2pPr>
            <a:lvl3pPr marL="914293" indent="0">
              <a:buNone/>
              <a:defRPr sz="1600"/>
            </a:lvl3pPr>
            <a:lvl4pPr marL="1371438" indent="0">
              <a:buNone/>
              <a:defRPr sz="1400"/>
            </a:lvl4pPr>
            <a:lvl5pPr marL="1828585" indent="0">
              <a:buNone/>
              <a:defRPr sz="1400"/>
            </a:lvl5pPr>
            <a:lvl6pPr marL="2285731" indent="0">
              <a:buNone/>
              <a:defRPr sz="1400"/>
            </a:lvl6pPr>
            <a:lvl7pPr marL="2742877" indent="0">
              <a:buNone/>
              <a:defRPr sz="1400"/>
            </a:lvl7pPr>
            <a:lvl8pPr marL="3200023" indent="0">
              <a:buNone/>
              <a:defRPr sz="1400"/>
            </a:lvl8pPr>
            <a:lvl9pPr marL="3657169"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3D27179-947D-914A-AB6C-652548A5645E}" type="slidenum">
              <a:rPr lang="en-US" altLang="en-US"/>
              <a:pPr/>
              <a:t>‹#›</a:t>
            </a:fld>
            <a:endParaRPr lang="en-US" altLang="en-US"/>
          </a:p>
        </p:txBody>
      </p:sp>
    </p:spTree>
    <p:extLst>
      <p:ext uri="{BB962C8B-B14F-4D97-AF65-F5344CB8AC3E}">
        <p14:creationId xmlns:p14="http://schemas.microsoft.com/office/powerpoint/2010/main" val="1683978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08025" y="2184401"/>
            <a:ext cx="3938588" cy="4538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99014" y="2184401"/>
            <a:ext cx="3938587" cy="4538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CFFFB4A-05F2-5D4A-8061-21B6F0BBC43D}" type="slidenum">
              <a:rPr lang="en-US" altLang="en-US"/>
              <a:pPr/>
              <a:t>‹#›</a:t>
            </a:fld>
            <a:endParaRPr lang="en-US" altLang="en-US"/>
          </a:p>
        </p:txBody>
      </p:sp>
    </p:spTree>
    <p:extLst>
      <p:ext uri="{BB962C8B-B14F-4D97-AF65-F5344CB8AC3E}">
        <p14:creationId xmlns:p14="http://schemas.microsoft.com/office/powerpoint/2010/main" val="943665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3075" y="303213"/>
            <a:ext cx="8501063" cy="1260475"/>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73075" y="1692276"/>
            <a:ext cx="4171950" cy="706438"/>
          </a:xfrm>
        </p:spPr>
        <p:txBody>
          <a:bodyPr anchor="b"/>
          <a:lstStyle>
            <a:lvl1pPr marL="0" indent="0">
              <a:buNone/>
              <a:defRPr sz="2400" b="1"/>
            </a:lvl1pPr>
            <a:lvl2pPr marL="457146" indent="0">
              <a:buNone/>
              <a:defRPr sz="2000" b="1"/>
            </a:lvl2pPr>
            <a:lvl3pPr marL="914293" indent="0">
              <a:buNone/>
              <a:defRPr sz="1800" b="1"/>
            </a:lvl3pPr>
            <a:lvl4pPr marL="1371438" indent="0">
              <a:buNone/>
              <a:defRPr sz="1600" b="1"/>
            </a:lvl4pPr>
            <a:lvl5pPr marL="1828585" indent="0">
              <a:buNone/>
              <a:defRPr sz="1600" b="1"/>
            </a:lvl5pPr>
            <a:lvl6pPr marL="2285731" indent="0">
              <a:buNone/>
              <a:defRPr sz="1600" b="1"/>
            </a:lvl6pPr>
            <a:lvl7pPr marL="2742877" indent="0">
              <a:buNone/>
              <a:defRPr sz="1600" b="1"/>
            </a:lvl7pPr>
            <a:lvl8pPr marL="3200023" indent="0">
              <a:buNone/>
              <a:defRPr sz="1600" b="1"/>
            </a:lvl8pPr>
            <a:lvl9pPr marL="365716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73075" y="2398714"/>
            <a:ext cx="4171950" cy="43576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799014" y="1692276"/>
            <a:ext cx="4175125" cy="706438"/>
          </a:xfrm>
        </p:spPr>
        <p:txBody>
          <a:bodyPr anchor="b"/>
          <a:lstStyle>
            <a:lvl1pPr marL="0" indent="0">
              <a:buNone/>
              <a:defRPr sz="2400" b="1"/>
            </a:lvl1pPr>
            <a:lvl2pPr marL="457146" indent="0">
              <a:buNone/>
              <a:defRPr sz="2000" b="1"/>
            </a:lvl2pPr>
            <a:lvl3pPr marL="914293" indent="0">
              <a:buNone/>
              <a:defRPr sz="1800" b="1"/>
            </a:lvl3pPr>
            <a:lvl4pPr marL="1371438" indent="0">
              <a:buNone/>
              <a:defRPr sz="1600" b="1"/>
            </a:lvl4pPr>
            <a:lvl5pPr marL="1828585" indent="0">
              <a:buNone/>
              <a:defRPr sz="1600" b="1"/>
            </a:lvl5pPr>
            <a:lvl6pPr marL="2285731" indent="0">
              <a:buNone/>
              <a:defRPr sz="1600" b="1"/>
            </a:lvl6pPr>
            <a:lvl7pPr marL="2742877" indent="0">
              <a:buNone/>
              <a:defRPr sz="1600" b="1"/>
            </a:lvl7pPr>
            <a:lvl8pPr marL="3200023" indent="0">
              <a:buNone/>
              <a:defRPr sz="1600" b="1"/>
            </a:lvl8pPr>
            <a:lvl9pPr marL="365716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99014" y="2398714"/>
            <a:ext cx="4175125" cy="43576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79C79F0-6686-1C4A-B99C-1207C57EB1F8}" type="slidenum">
              <a:rPr lang="en-US" altLang="en-US"/>
              <a:pPr/>
              <a:t>‹#›</a:t>
            </a:fld>
            <a:endParaRPr lang="en-US" altLang="en-US"/>
          </a:p>
        </p:txBody>
      </p:sp>
    </p:spTree>
    <p:extLst>
      <p:ext uri="{BB962C8B-B14F-4D97-AF65-F5344CB8AC3E}">
        <p14:creationId xmlns:p14="http://schemas.microsoft.com/office/powerpoint/2010/main" val="1023577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2DDF6A2-A560-1D45-B334-CCC2CC7D905A}" type="slidenum">
              <a:rPr lang="en-US" altLang="en-US"/>
              <a:pPr/>
              <a:t>‹#›</a:t>
            </a:fld>
            <a:endParaRPr lang="en-US" altLang="en-US"/>
          </a:p>
        </p:txBody>
      </p:sp>
    </p:spTree>
    <p:extLst>
      <p:ext uri="{BB962C8B-B14F-4D97-AF65-F5344CB8AC3E}">
        <p14:creationId xmlns:p14="http://schemas.microsoft.com/office/powerpoint/2010/main" val="1924307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460A7A0-4AE9-1C48-AB80-793E5B5AEC08}" type="slidenum">
              <a:rPr lang="en-US" altLang="en-US"/>
              <a:pPr/>
              <a:t>‹#›</a:t>
            </a:fld>
            <a:endParaRPr lang="en-US" altLang="en-US"/>
          </a:p>
        </p:txBody>
      </p:sp>
    </p:spTree>
    <p:extLst>
      <p:ext uri="{BB962C8B-B14F-4D97-AF65-F5344CB8AC3E}">
        <p14:creationId xmlns:p14="http://schemas.microsoft.com/office/powerpoint/2010/main" val="730109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3076" y="301626"/>
            <a:ext cx="3106738" cy="1281113"/>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692525" y="301627"/>
            <a:ext cx="5281613" cy="645477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73076" y="1582738"/>
            <a:ext cx="3106738" cy="5173662"/>
          </a:xfrm>
        </p:spPr>
        <p:txBody>
          <a:bodyPr/>
          <a:lstStyle>
            <a:lvl1pPr marL="0" indent="0">
              <a:buNone/>
              <a:defRPr sz="1400"/>
            </a:lvl1pPr>
            <a:lvl2pPr marL="457146" indent="0">
              <a:buNone/>
              <a:defRPr sz="1200"/>
            </a:lvl2pPr>
            <a:lvl3pPr marL="914293" indent="0">
              <a:buNone/>
              <a:defRPr sz="1000"/>
            </a:lvl3pPr>
            <a:lvl4pPr marL="1371438" indent="0">
              <a:buNone/>
              <a:defRPr sz="900"/>
            </a:lvl4pPr>
            <a:lvl5pPr marL="1828585" indent="0">
              <a:buNone/>
              <a:defRPr sz="900"/>
            </a:lvl5pPr>
            <a:lvl6pPr marL="2285731" indent="0">
              <a:buNone/>
              <a:defRPr sz="900"/>
            </a:lvl6pPr>
            <a:lvl7pPr marL="2742877" indent="0">
              <a:buNone/>
              <a:defRPr sz="900"/>
            </a:lvl7pPr>
            <a:lvl8pPr marL="3200023" indent="0">
              <a:buNone/>
              <a:defRPr sz="900"/>
            </a:lvl8pPr>
            <a:lvl9pPr marL="365716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0D0E9F0-E158-E048-BB87-602AA5A67E89}" type="slidenum">
              <a:rPr lang="en-US" altLang="en-US"/>
              <a:pPr/>
              <a:t>‹#›</a:t>
            </a:fld>
            <a:endParaRPr lang="en-US" altLang="en-US"/>
          </a:p>
        </p:txBody>
      </p:sp>
    </p:spTree>
    <p:extLst>
      <p:ext uri="{BB962C8B-B14F-4D97-AF65-F5344CB8AC3E}">
        <p14:creationId xmlns:p14="http://schemas.microsoft.com/office/powerpoint/2010/main" val="225681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51025" y="5294314"/>
            <a:ext cx="5667375" cy="62388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51025" y="676275"/>
            <a:ext cx="5667375" cy="4537075"/>
          </a:xfrm>
        </p:spPr>
        <p:txBody>
          <a:bodyPr/>
          <a:lstStyle>
            <a:lvl1pPr marL="0" indent="0">
              <a:buNone/>
              <a:defRPr sz="3200"/>
            </a:lvl1pPr>
            <a:lvl2pPr marL="457146" indent="0">
              <a:buNone/>
              <a:defRPr sz="2800"/>
            </a:lvl2pPr>
            <a:lvl3pPr marL="914293" indent="0">
              <a:buNone/>
              <a:defRPr sz="2400"/>
            </a:lvl3pPr>
            <a:lvl4pPr marL="1371438" indent="0">
              <a:buNone/>
              <a:defRPr sz="2000"/>
            </a:lvl4pPr>
            <a:lvl5pPr marL="1828585" indent="0">
              <a:buNone/>
              <a:defRPr sz="2000"/>
            </a:lvl5pPr>
            <a:lvl6pPr marL="2285731" indent="0">
              <a:buNone/>
              <a:defRPr sz="2000"/>
            </a:lvl6pPr>
            <a:lvl7pPr marL="2742877" indent="0">
              <a:buNone/>
              <a:defRPr sz="2000"/>
            </a:lvl7pPr>
            <a:lvl8pPr marL="3200023" indent="0">
              <a:buNone/>
              <a:defRPr sz="2000"/>
            </a:lvl8pPr>
            <a:lvl9pPr marL="3657169" indent="0">
              <a:buNone/>
              <a:defRPr sz="2000"/>
            </a:lvl9pPr>
          </a:lstStyle>
          <a:p>
            <a:pPr lvl="0"/>
            <a:endParaRPr lang="en-US" noProof="0" smtClean="0"/>
          </a:p>
        </p:txBody>
      </p:sp>
      <p:sp>
        <p:nvSpPr>
          <p:cNvPr id="4" name="Text Placeholder 3"/>
          <p:cNvSpPr>
            <a:spLocks noGrp="1"/>
          </p:cNvSpPr>
          <p:nvPr>
            <p:ph type="body" sz="half" idx="2"/>
          </p:nvPr>
        </p:nvSpPr>
        <p:spPr>
          <a:xfrm>
            <a:off x="1851025" y="5918200"/>
            <a:ext cx="5667375" cy="889000"/>
          </a:xfrm>
        </p:spPr>
        <p:txBody>
          <a:bodyPr/>
          <a:lstStyle>
            <a:lvl1pPr marL="0" indent="0">
              <a:buNone/>
              <a:defRPr sz="1400"/>
            </a:lvl1pPr>
            <a:lvl2pPr marL="457146" indent="0">
              <a:buNone/>
              <a:defRPr sz="1200"/>
            </a:lvl2pPr>
            <a:lvl3pPr marL="914293" indent="0">
              <a:buNone/>
              <a:defRPr sz="1000"/>
            </a:lvl3pPr>
            <a:lvl4pPr marL="1371438" indent="0">
              <a:buNone/>
              <a:defRPr sz="900"/>
            </a:lvl4pPr>
            <a:lvl5pPr marL="1828585" indent="0">
              <a:buNone/>
              <a:defRPr sz="900"/>
            </a:lvl5pPr>
            <a:lvl6pPr marL="2285731" indent="0">
              <a:buNone/>
              <a:defRPr sz="900"/>
            </a:lvl6pPr>
            <a:lvl7pPr marL="2742877" indent="0">
              <a:buNone/>
              <a:defRPr sz="900"/>
            </a:lvl7pPr>
            <a:lvl8pPr marL="3200023" indent="0">
              <a:buNone/>
              <a:defRPr sz="900"/>
            </a:lvl8pPr>
            <a:lvl9pPr marL="365716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002A880-C453-B243-B046-C4C2FDD435F1}" type="slidenum">
              <a:rPr lang="en-US" altLang="en-US"/>
              <a:pPr/>
              <a:t>‹#›</a:t>
            </a:fld>
            <a:endParaRPr lang="en-US" altLang="en-US"/>
          </a:p>
        </p:txBody>
      </p:sp>
    </p:spTree>
    <p:extLst>
      <p:ext uri="{BB962C8B-B14F-4D97-AF65-F5344CB8AC3E}">
        <p14:creationId xmlns:p14="http://schemas.microsoft.com/office/powerpoint/2010/main" val="5718414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08025" y="671513"/>
            <a:ext cx="8029575" cy="1260475"/>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171" tIns="48585" rIns="97171" bIns="4858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708025" y="2184400"/>
            <a:ext cx="8029575" cy="4538663"/>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171" tIns="48585" rIns="97171" bIns="4858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08025" y="6891338"/>
            <a:ext cx="1968500" cy="503237"/>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171" tIns="48585" rIns="97171" bIns="48585" numCol="1" anchor="t" anchorCtr="0" compatLnSpc="1">
            <a:prstTxWarp prst="textNoShape">
              <a:avLst/>
            </a:prstTxWarp>
          </a:bodyPr>
          <a:lstStyle>
            <a:lvl1pPr defTabSz="971435">
              <a:defRPr sz="1500" b="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227388" y="6891338"/>
            <a:ext cx="2990850" cy="503237"/>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171" tIns="48585" rIns="97171" bIns="48585" numCol="1" anchor="t" anchorCtr="0" compatLnSpc="1">
            <a:prstTxWarp prst="textNoShape">
              <a:avLst/>
            </a:prstTxWarp>
          </a:bodyPr>
          <a:lstStyle>
            <a:lvl1pPr algn="ctr" defTabSz="971435">
              <a:defRPr sz="1500" b="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769100" y="6891338"/>
            <a:ext cx="1968500" cy="503237"/>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171" tIns="48585" rIns="97171" bIns="48585" numCol="1" anchor="t" anchorCtr="0" compatLnSpc="1">
            <a:prstTxWarp prst="textNoShape">
              <a:avLst/>
            </a:prstTxWarp>
          </a:bodyPr>
          <a:lstStyle>
            <a:lvl1pPr algn="r" defTabSz="969963">
              <a:defRPr sz="1500" b="0"/>
            </a:lvl1pPr>
          </a:lstStyle>
          <a:p>
            <a:fld id="{E7C3E58E-4048-EA4D-BB28-ADDE5A01428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69963" rtl="0" eaLnBrk="0" fontAlgn="base" hangingPunct="0">
        <a:spcBef>
          <a:spcPct val="0"/>
        </a:spcBef>
        <a:spcAft>
          <a:spcPct val="0"/>
        </a:spcAft>
        <a:defRPr sz="4700">
          <a:solidFill>
            <a:schemeClr val="tx2"/>
          </a:solidFill>
          <a:latin typeface="+mj-lt"/>
          <a:ea typeface="+mj-ea"/>
          <a:cs typeface="ＭＳ Ｐゴシック" charset="0"/>
        </a:defRPr>
      </a:lvl1pPr>
      <a:lvl2pPr algn="ctr" defTabSz="969963" rtl="0" eaLnBrk="0" fontAlgn="base" hangingPunct="0">
        <a:spcBef>
          <a:spcPct val="0"/>
        </a:spcBef>
        <a:spcAft>
          <a:spcPct val="0"/>
        </a:spcAft>
        <a:defRPr sz="4700">
          <a:solidFill>
            <a:schemeClr val="tx2"/>
          </a:solidFill>
          <a:latin typeface="Times New Roman" charset="0"/>
          <a:ea typeface="ＭＳ Ｐゴシック" charset="0"/>
          <a:cs typeface="ＭＳ Ｐゴシック" charset="0"/>
        </a:defRPr>
      </a:lvl2pPr>
      <a:lvl3pPr algn="ctr" defTabSz="969963" rtl="0" eaLnBrk="0" fontAlgn="base" hangingPunct="0">
        <a:spcBef>
          <a:spcPct val="0"/>
        </a:spcBef>
        <a:spcAft>
          <a:spcPct val="0"/>
        </a:spcAft>
        <a:defRPr sz="4700">
          <a:solidFill>
            <a:schemeClr val="tx2"/>
          </a:solidFill>
          <a:latin typeface="Times New Roman" charset="0"/>
          <a:ea typeface="ＭＳ Ｐゴシック" charset="0"/>
          <a:cs typeface="ＭＳ Ｐゴシック" charset="0"/>
        </a:defRPr>
      </a:lvl3pPr>
      <a:lvl4pPr algn="ctr" defTabSz="969963" rtl="0" eaLnBrk="0" fontAlgn="base" hangingPunct="0">
        <a:spcBef>
          <a:spcPct val="0"/>
        </a:spcBef>
        <a:spcAft>
          <a:spcPct val="0"/>
        </a:spcAft>
        <a:defRPr sz="4700">
          <a:solidFill>
            <a:schemeClr val="tx2"/>
          </a:solidFill>
          <a:latin typeface="Times New Roman" charset="0"/>
          <a:ea typeface="ＭＳ Ｐゴシック" charset="0"/>
          <a:cs typeface="ＭＳ Ｐゴシック" charset="0"/>
        </a:defRPr>
      </a:lvl4pPr>
      <a:lvl5pPr algn="ctr" defTabSz="969963" rtl="0" eaLnBrk="0" fontAlgn="base" hangingPunct="0">
        <a:spcBef>
          <a:spcPct val="0"/>
        </a:spcBef>
        <a:spcAft>
          <a:spcPct val="0"/>
        </a:spcAft>
        <a:defRPr sz="4700">
          <a:solidFill>
            <a:schemeClr val="tx2"/>
          </a:solidFill>
          <a:latin typeface="Times New Roman" charset="0"/>
          <a:ea typeface="ＭＳ Ｐゴシック" charset="0"/>
          <a:cs typeface="ＭＳ Ｐゴシック" charset="0"/>
        </a:defRPr>
      </a:lvl5pPr>
      <a:lvl6pPr marL="457146" algn="ctr" defTabSz="971435" rtl="0" eaLnBrk="0" fontAlgn="base" hangingPunct="0">
        <a:spcBef>
          <a:spcPct val="0"/>
        </a:spcBef>
        <a:spcAft>
          <a:spcPct val="0"/>
        </a:spcAft>
        <a:defRPr sz="4700">
          <a:solidFill>
            <a:schemeClr val="tx2"/>
          </a:solidFill>
          <a:latin typeface="Times New Roman" charset="0"/>
          <a:ea typeface="ＭＳ Ｐゴシック" charset="0"/>
        </a:defRPr>
      </a:lvl6pPr>
      <a:lvl7pPr marL="914293" algn="ctr" defTabSz="971435" rtl="0" eaLnBrk="0" fontAlgn="base" hangingPunct="0">
        <a:spcBef>
          <a:spcPct val="0"/>
        </a:spcBef>
        <a:spcAft>
          <a:spcPct val="0"/>
        </a:spcAft>
        <a:defRPr sz="4700">
          <a:solidFill>
            <a:schemeClr val="tx2"/>
          </a:solidFill>
          <a:latin typeface="Times New Roman" charset="0"/>
          <a:ea typeface="ＭＳ Ｐゴシック" charset="0"/>
        </a:defRPr>
      </a:lvl7pPr>
      <a:lvl8pPr marL="1371438" algn="ctr" defTabSz="971435" rtl="0" eaLnBrk="0" fontAlgn="base" hangingPunct="0">
        <a:spcBef>
          <a:spcPct val="0"/>
        </a:spcBef>
        <a:spcAft>
          <a:spcPct val="0"/>
        </a:spcAft>
        <a:defRPr sz="4700">
          <a:solidFill>
            <a:schemeClr val="tx2"/>
          </a:solidFill>
          <a:latin typeface="Times New Roman" charset="0"/>
          <a:ea typeface="ＭＳ Ｐゴシック" charset="0"/>
        </a:defRPr>
      </a:lvl8pPr>
      <a:lvl9pPr marL="1828585" algn="ctr" defTabSz="971435" rtl="0" eaLnBrk="0" fontAlgn="base" hangingPunct="0">
        <a:spcBef>
          <a:spcPct val="0"/>
        </a:spcBef>
        <a:spcAft>
          <a:spcPct val="0"/>
        </a:spcAft>
        <a:defRPr sz="4700">
          <a:solidFill>
            <a:schemeClr val="tx2"/>
          </a:solidFill>
          <a:latin typeface="Times New Roman" charset="0"/>
          <a:ea typeface="ＭＳ Ｐゴシック" charset="0"/>
        </a:defRPr>
      </a:lvl9pPr>
    </p:titleStyle>
    <p:bodyStyle>
      <a:lvl1pPr marL="363538" indent="-363538" algn="l" defTabSz="969963" rtl="0" eaLnBrk="0" fontAlgn="base" hangingPunct="0">
        <a:spcBef>
          <a:spcPct val="20000"/>
        </a:spcBef>
        <a:spcAft>
          <a:spcPct val="0"/>
        </a:spcAft>
        <a:buChar char="•"/>
        <a:defRPr sz="3400">
          <a:solidFill>
            <a:schemeClr val="tx1"/>
          </a:solidFill>
          <a:latin typeface="+mn-lt"/>
          <a:ea typeface="+mn-ea"/>
          <a:cs typeface="ＭＳ Ｐゴシック" charset="0"/>
        </a:defRPr>
      </a:lvl1pPr>
      <a:lvl2pPr marL="787400" indent="-301625" algn="l" defTabSz="969963" rtl="0" eaLnBrk="0" fontAlgn="base" hangingPunct="0">
        <a:spcBef>
          <a:spcPct val="20000"/>
        </a:spcBef>
        <a:spcAft>
          <a:spcPct val="0"/>
        </a:spcAft>
        <a:buChar char="–"/>
        <a:defRPr sz="3000">
          <a:solidFill>
            <a:schemeClr val="tx1"/>
          </a:solidFill>
          <a:latin typeface="+mn-lt"/>
          <a:ea typeface="+mn-ea"/>
        </a:defRPr>
      </a:lvl2pPr>
      <a:lvl3pPr marL="1212850" indent="-241300" algn="l" defTabSz="969963" rtl="0" eaLnBrk="0" fontAlgn="base" hangingPunct="0">
        <a:spcBef>
          <a:spcPct val="20000"/>
        </a:spcBef>
        <a:spcAft>
          <a:spcPct val="0"/>
        </a:spcAft>
        <a:buChar char="•"/>
        <a:defRPr sz="2600">
          <a:solidFill>
            <a:schemeClr val="tx1"/>
          </a:solidFill>
          <a:latin typeface="+mn-lt"/>
          <a:ea typeface="+mn-ea"/>
        </a:defRPr>
      </a:lvl3pPr>
      <a:lvl4pPr marL="1698625" indent="-241300" algn="l" defTabSz="969963" rtl="0" eaLnBrk="0" fontAlgn="base" hangingPunct="0">
        <a:spcBef>
          <a:spcPct val="20000"/>
        </a:spcBef>
        <a:spcAft>
          <a:spcPct val="0"/>
        </a:spcAft>
        <a:buChar char="–"/>
        <a:defRPr sz="2100">
          <a:solidFill>
            <a:schemeClr val="tx1"/>
          </a:solidFill>
          <a:latin typeface="+mn-lt"/>
          <a:ea typeface="+mn-ea"/>
        </a:defRPr>
      </a:lvl4pPr>
      <a:lvl5pPr marL="2184400" indent="-241300" algn="l" defTabSz="969963" rtl="0" eaLnBrk="0" fontAlgn="base" hangingPunct="0">
        <a:spcBef>
          <a:spcPct val="20000"/>
        </a:spcBef>
        <a:spcAft>
          <a:spcPct val="0"/>
        </a:spcAft>
        <a:buChar char="»"/>
        <a:defRPr sz="2100">
          <a:solidFill>
            <a:schemeClr val="tx1"/>
          </a:solidFill>
          <a:latin typeface="+mn-lt"/>
          <a:ea typeface="+mn-ea"/>
        </a:defRPr>
      </a:lvl5pPr>
      <a:lvl6pPr marL="2642876" indent="-242859" algn="l" defTabSz="971435" rtl="0" eaLnBrk="0" fontAlgn="base" hangingPunct="0">
        <a:spcBef>
          <a:spcPct val="20000"/>
        </a:spcBef>
        <a:spcAft>
          <a:spcPct val="0"/>
        </a:spcAft>
        <a:buChar char="»"/>
        <a:defRPr sz="2100">
          <a:solidFill>
            <a:schemeClr val="tx1"/>
          </a:solidFill>
          <a:latin typeface="+mn-lt"/>
          <a:ea typeface="+mn-ea"/>
        </a:defRPr>
      </a:lvl6pPr>
      <a:lvl7pPr marL="3100023" indent="-242859" algn="l" defTabSz="971435" rtl="0" eaLnBrk="0" fontAlgn="base" hangingPunct="0">
        <a:spcBef>
          <a:spcPct val="20000"/>
        </a:spcBef>
        <a:spcAft>
          <a:spcPct val="0"/>
        </a:spcAft>
        <a:buChar char="»"/>
        <a:defRPr sz="2100">
          <a:solidFill>
            <a:schemeClr val="tx1"/>
          </a:solidFill>
          <a:latin typeface="+mn-lt"/>
          <a:ea typeface="+mn-ea"/>
        </a:defRPr>
      </a:lvl7pPr>
      <a:lvl8pPr marL="3557169" indent="-242859" algn="l" defTabSz="971435" rtl="0" eaLnBrk="0" fontAlgn="base" hangingPunct="0">
        <a:spcBef>
          <a:spcPct val="20000"/>
        </a:spcBef>
        <a:spcAft>
          <a:spcPct val="0"/>
        </a:spcAft>
        <a:buChar char="»"/>
        <a:defRPr sz="2100">
          <a:solidFill>
            <a:schemeClr val="tx1"/>
          </a:solidFill>
          <a:latin typeface="+mn-lt"/>
          <a:ea typeface="+mn-ea"/>
        </a:defRPr>
      </a:lvl8pPr>
      <a:lvl9pPr marL="4014316" indent="-242859" algn="l" defTabSz="971435" rtl="0" eaLnBrk="0" fontAlgn="base" hangingPunct="0">
        <a:spcBef>
          <a:spcPct val="20000"/>
        </a:spcBef>
        <a:spcAft>
          <a:spcPct val="0"/>
        </a:spcAft>
        <a:buChar char="»"/>
        <a:defRPr sz="2100">
          <a:solidFill>
            <a:schemeClr val="tx1"/>
          </a:solidFill>
          <a:latin typeface="+mn-lt"/>
          <a:ea typeface="+mn-ea"/>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38" algn="l" defTabSz="457146" rtl="0" eaLnBrk="1" latinLnBrk="0" hangingPunct="1">
        <a:defRPr sz="1800" kern="1200">
          <a:solidFill>
            <a:schemeClr val="tx1"/>
          </a:solidFill>
          <a:latin typeface="+mn-lt"/>
          <a:ea typeface="+mn-ea"/>
          <a:cs typeface="+mn-cs"/>
        </a:defRPr>
      </a:lvl4pPr>
      <a:lvl5pPr marL="1828585" algn="l" defTabSz="457146" rtl="0" eaLnBrk="1" latinLnBrk="0" hangingPunct="1">
        <a:defRPr sz="1800" kern="1200">
          <a:solidFill>
            <a:schemeClr val="tx1"/>
          </a:solidFill>
          <a:latin typeface="+mn-lt"/>
          <a:ea typeface="+mn-ea"/>
          <a:cs typeface="+mn-cs"/>
        </a:defRPr>
      </a:lvl5pPr>
      <a:lvl6pPr marL="2285731" algn="l" defTabSz="457146" rtl="0" eaLnBrk="1" latinLnBrk="0" hangingPunct="1">
        <a:defRPr sz="1800" kern="1200">
          <a:solidFill>
            <a:schemeClr val="tx1"/>
          </a:solidFill>
          <a:latin typeface="+mn-lt"/>
          <a:ea typeface="+mn-ea"/>
          <a:cs typeface="+mn-cs"/>
        </a:defRPr>
      </a:lvl6pPr>
      <a:lvl7pPr marL="2742877" algn="l" defTabSz="457146" rtl="0" eaLnBrk="1" latinLnBrk="0" hangingPunct="1">
        <a:defRPr sz="1800" kern="1200">
          <a:solidFill>
            <a:schemeClr val="tx1"/>
          </a:solidFill>
          <a:latin typeface="+mn-lt"/>
          <a:ea typeface="+mn-ea"/>
          <a:cs typeface="+mn-cs"/>
        </a:defRPr>
      </a:lvl7pPr>
      <a:lvl8pPr marL="3200023" algn="l" defTabSz="457146" rtl="0" eaLnBrk="1" latinLnBrk="0" hangingPunct="1">
        <a:defRPr sz="1800" kern="1200">
          <a:solidFill>
            <a:schemeClr val="tx1"/>
          </a:solidFill>
          <a:latin typeface="+mn-lt"/>
          <a:ea typeface="+mn-ea"/>
          <a:cs typeface="+mn-cs"/>
        </a:defRPr>
      </a:lvl8pPr>
      <a:lvl9pPr marL="3657169" algn="l" defTabSz="4571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1" Type="http://schemas.openxmlformats.org/officeDocument/2006/relationships/themeOverride" Target="../theme/themeOverride1.x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4.jpe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1" Type="http://schemas.openxmlformats.org/officeDocument/2006/relationships/image" Target="../media/image22.png"/><Relationship Id="rId12"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24.jpeg"/><Relationship Id="rId6" Type="http://schemas.openxmlformats.org/officeDocument/2006/relationships/image" Target="../media/image27.png"/><Relationship Id="rId7" Type="http://schemas.openxmlformats.org/officeDocument/2006/relationships/image" Target="../media/image28.jpe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31.jpeg"/><Relationship Id="rId6"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7"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11" Type="http://schemas.openxmlformats.org/officeDocument/2006/relationships/image" Target="../media/image52.jpeg"/><Relationship Id="rId12" Type="http://schemas.openxmlformats.org/officeDocument/2006/relationships/image" Target="../media/image53.jpeg"/><Relationship Id="rId13" Type="http://schemas.openxmlformats.org/officeDocument/2006/relationships/image" Target="../media/image54.jpeg"/><Relationship Id="rId14" Type="http://schemas.openxmlformats.org/officeDocument/2006/relationships/image" Target="../media/image55.jpeg"/><Relationship Id="rId15" Type="http://schemas.openxmlformats.org/officeDocument/2006/relationships/image" Target="../media/image56.jpeg"/><Relationship Id="rId16" Type="http://schemas.openxmlformats.org/officeDocument/2006/relationships/image" Target="../media/image57.jpeg"/><Relationship Id="rId17" Type="http://schemas.openxmlformats.org/officeDocument/2006/relationships/image" Target="../media/image58.jpeg"/><Relationship Id="rId18" Type="http://schemas.openxmlformats.org/officeDocument/2006/relationships/image" Target="../media/image59.jpeg"/><Relationship Id="rId19"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7" Type="http://schemas.openxmlformats.org/officeDocument/2006/relationships/image" Target="../media/image48.jpeg"/><Relationship Id="rId8" Type="http://schemas.openxmlformats.org/officeDocument/2006/relationships/image" Target="../media/image49.jpeg"/><Relationship Id="rId9" Type="http://schemas.openxmlformats.org/officeDocument/2006/relationships/image" Target="../media/image50.jpeg"/><Relationship Id="rId10" Type="http://schemas.openxmlformats.org/officeDocument/2006/relationships/image" Target="../media/image5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1.png"/><Relationship Id="rId5" Type="http://schemas.openxmlformats.org/officeDocument/2006/relationships/image" Target="../media/image62.jpeg"/><Relationship Id="rId6" Type="http://schemas.openxmlformats.org/officeDocument/2006/relationships/image" Target="../media/image63.png"/><Relationship Id="rId7"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png"/><Relationship Id="rId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64.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tiff"/></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tiff"/><Relationship Id="rId1" Type="http://schemas.openxmlformats.org/officeDocument/2006/relationships/slideLayout" Target="../slideLayouts/slideLayout7.xml"/><Relationship Id="rId2" Type="http://schemas.openxmlformats.org/officeDocument/2006/relationships/image" Target="../media/image11.tif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3.png"/><Relationship Id="rId5" Type="http://schemas.openxmlformats.org/officeDocument/2006/relationships/oleObject" Target="../embeddings/oleObject1.bin"/><Relationship Id="rId6" Type="http://schemas.openxmlformats.org/officeDocument/2006/relationships/image" Target="../media/image14.emf"/><Relationship Id="rId7" Type="http://schemas.openxmlformats.org/officeDocument/2006/relationships/oleObject" Target="../embeddings/oleObject2.bin"/><Relationship Id="rId8" Type="http://schemas.openxmlformats.org/officeDocument/2006/relationships/image" Target="../media/image15.emf"/><Relationship Id="rId9" Type="http://schemas.openxmlformats.org/officeDocument/2006/relationships/image" Target="../media/image16.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7.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8.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ChangeArrowheads="1"/>
          </p:cNvSpPr>
          <p:nvPr>
            <p:ph type="ctrTitle"/>
          </p:nvPr>
        </p:nvSpPr>
        <p:spPr>
          <a:xfrm>
            <a:off x="762000" y="1219200"/>
            <a:ext cx="8029575" cy="1763713"/>
          </a:xfrm>
          <a:extLst>
            <a:ext uri="{909E8E84-426E-40dd-AFC4-6F175D3DCCD1}">
              <a14:hiddenFill xmlns="" xmlns:a14="http://schemas.microsoft.com/office/drawing/2010/main">
                <a:solidFill>
                  <a:srgbClr val="FFFF66"/>
                </a:solidFill>
              </a14:hiddenFill>
            </a:ext>
          </a:extLst>
        </p:spPr>
        <p:txBody>
          <a:bodyPr/>
          <a:lstStyle/>
          <a:p>
            <a:pPr defTabSz="971435">
              <a:defRPr/>
            </a:pPr>
            <a:r>
              <a:rPr lang="en-US" sz="4000" b="1" dirty="0">
                <a:solidFill>
                  <a:srgbClr val="0000F3"/>
                </a:solidFill>
              </a:rPr>
              <a:t>Mathematics Education for Life Science Undergraduates:</a:t>
            </a:r>
            <a:br>
              <a:rPr lang="en-US" sz="4000" b="1" dirty="0">
                <a:solidFill>
                  <a:srgbClr val="0000F3"/>
                </a:solidFill>
              </a:rPr>
            </a:br>
            <a:r>
              <a:rPr lang="en-US" sz="4000" b="1" dirty="0">
                <a:solidFill>
                  <a:srgbClr val="0000F3"/>
                </a:solidFill>
              </a:rPr>
              <a:t>Lessons from 40 Years of Efforts</a:t>
            </a:r>
            <a:endParaRPr lang="en-US" dirty="0" smtClean="0">
              <a:latin typeface="Verdana" charset="0"/>
              <a:cs typeface="+mj-cs"/>
            </a:endParaRPr>
          </a:p>
        </p:txBody>
      </p:sp>
      <p:sp>
        <p:nvSpPr>
          <p:cNvPr id="321539" name="Rectangle 3"/>
          <p:cNvSpPr>
            <a:spLocks noGrp="1" noChangeArrowheads="1"/>
          </p:cNvSpPr>
          <p:nvPr>
            <p:ph type="subTitle" idx="1"/>
          </p:nvPr>
        </p:nvSpPr>
        <p:spPr>
          <a:xfrm>
            <a:off x="914400" y="3429000"/>
            <a:ext cx="7924800" cy="1931988"/>
          </a:xfrm>
        </p:spPr>
        <p:txBody>
          <a:bodyPr/>
          <a:lstStyle/>
          <a:p>
            <a:pPr defTabSz="971435">
              <a:defRPr/>
            </a:pPr>
            <a:r>
              <a:rPr lang="en-US" sz="3000" dirty="0">
                <a:solidFill>
                  <a:srgbClr val="CCFF33"/>
                </a:solidFill>
                <a:cs typeface="+mn-cs"/>
              </a:rPr>
              <a:t> </a:t>
            </a:r>
            <a:r>
              <a:rPr lang="en-US" sz="3000" dirty="0">
                <a:cs typeface="+mn-cs"/>
              </a:rPr>
              <a:t>Louis J. Gross</a:t>
            </a:r>
          </a:p>
          <a:p>
            <a:pPr defTabSz="971435">
              <a:defRPr/>
            </a:pPr>
            <a:r>
              <a:rPr lang="en-US" sz="3000" dirty="0">
                <a:cs typeface="+mn-cs"/>
              </a:rPr>
              <a:t>National Institute for Mathematical and Biological Synthesis</a:t>
            </a:r>
          </a:p>
          <a:p>
            <a:pPr defTabSz="971435">
              <a:defRPr/>
            </a:pPr>
            <a:r>
              <a:rPr lang="en-US" sz="3000" dirty="0">
                <a:cs typeface="+mn-cs"/>
              </a:rPr>
              <a:t>Departments of Ecology and Evolutionary Biology and Mathematics</a:t>
            </a:r>
          </a:p>
          <a:p>
            <a:pPr defTabSz="971435">
              <a:defRPr/>
            </a:pPr>
            <a:r>
              <a:rPr lang="en-US" sz="3000" dirty="0">
                <a:cs typeface="+mn-cs"/>
              </a:rPr>
              <a:t>University of Tennessee, Knoxville</a:t>
            </a:r>
          </a:p>
          <a:p>
            <a:pPr defTabSz="971435">
              <a:defRPr/>
            </a:pPr>
            <a:endParaRPr lang="en-US" sz="3000" dirty="0">
              <a:solidFill>
                <a:srgbClr val="FFFF66"/>
              </a:solidFill>
              <a:cs typeface="+mn-cs"/>
            </a:endParaRPr>
          </a:p>
          <a:p>
            <a:pPr defTabSz="971435">
              <a:defRPr/>
            </a:pPr>
            <a:endParaRPr lang="en-US" sz="3000" dirty="0">
              <a:solidFill>
                <a:srgbClr val="CCFF33"/>
              </a:solidFill>
              <a:cs typeface="+mn-cs"/>
            </a:endParaRPr>
          </a:p>
        </p:txBody>
      </p:sp>
      <p:pic>
        <p:nvPicPr>
          <p:cNvPr id="15364" name="Picture 11" descr="tiemlogo_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851650"/>
            <a:ext cx="183832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13" descr="ut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7525" y="0"/>
            <a:ext cx="13081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15" descr="NIMBioSlogoshadow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1963" y="6705600"/>
            <a:ext cx="26336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2" descr="nsf1_print.t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700" y="0"/>
            <a:ext cx="8763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a:xfrm>
            <a:off x="684213" y="34925"/>
            <a:ext cx="8029575" cy="1260475"/>
          </a:xfrm>
        </p:spPr>
        <p:txBody>
          <a:bodyPr/>
          <a:lstStyle/>
          <a:p>
            <a:pPr eaLnBrk="1" hangingPunct="1">
              <a:defRPr/>
            </a:pPr>
            <a:r>
              <a:rPr lang="en-US" sz="3400" b="1" dirty="0">
                <a:latin typeface="Calibri" charset="0"/>
              </a:rPr>
              <a:t>Reports and more reports:</a:t>
            </a:r>
            <a:endParaRPr lang="en-US" b="1" i="1" u="sng" dirty="0">
              <a:latin typeface="Calibri" charset="0"/>
            </a:endParaRPr>
          </a:p>
        </p:txBody>
      </p:sp>
      <p:sp>
        <p:nvSpPr>
          <p:cNvPr id="925699" name="Rectangle 3"/>
          <p:cNvSpPr>
            <a:spLocks noChangeArrowheads="1"/>
          </p:cNvSpPr>
          <p:nvPr/>
        </p:nvSpPr>
        <p:spPr bwMode="auto">
          <a:xfrm>
            <a:off x="708025" y="4033838"/>
            <a:ext cx="8029575" cy="4705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7171" tIns="48585" rIns="97171" bIns="48585"/>
          <a:lstStyle/>
          <a:p>
            <a:pPr marL="387305" indent="-387305" defTabSz="1031753" fontAlgn="auto">
              <a:lnSpc>
                <a:spcPct val="90000"/>
              </a:lnSpc>
              <a:spcBef>
                <a:spcPct val="20000"/>
              </a:spcBef>
              <a:spcAft>
                <a:spcPts val="0"/>
              </a:spcAft>
              <a:defRPr/>
            </a:pPr>
            <a:endParaRPr lang="en-US" sz="2800">
              <a:latin typeface="+mn-lt"/>
              <a:ea typeface="+mn-ea"/>
            </a:endParaRP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4613" y="1266825"/>
            <a:ext cx="1554162" cy="249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thandbio2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0213" y="1114425"/>
            <a:ext cx="18669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descr="HHMIReport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413" y="4391025"/>
            <a:ext cx="2189162"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7" descr="visionandchange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5413" y="4129088"/>
            <a:ext cx="257175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 descr="NewBiologyCover.tif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03613" y="4162425"/>
            <a:ext cx="2214562"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3" descr="Culloweebookcover.jpg                                          000A0FA5Macintosh HD                   B74677A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013" y="962025"/>
            <a:ext cx="2293937"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lloweecoverpage.jpg                                          000A0FA5Macintosh HD                   B74677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3950" y="420688"/>
            <a:ext cx="4157663"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descr="Culloweebookcover.jpg                                          000A0FA5Macintosh HD                   B74677A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275" y="420688"/>
            <a:ext cx="4610100" cy="638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descr="NIMBioSlogoshadow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2213" y="6900863"/>
            <a:ext cx="19002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1"/>
          <p:cNvSpPr txBox="1">
            <a:spLocks noChangeArrowheads="1"/>
          </p:cNvSpPr>
          <p:nvPr/>
        </p:nvSpPr>
        <p:spPr bwMode="auto">
          <a:xfrm>
            <a:off x="-457200" y="3935413"/>
            <a:ext cx="184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endParaRPr lang="en-US" alt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ChangeArrowheads="1"/>
          </p:cNvSpPr>
          <p:nvPr>
            <p:ph type="title"/>
          </p:nvPr>
        </p:nvSpPr>
        <p:spPr>
          <a:xfrm>
            <a:off x="550863" y="0"/>
            <a:ext cx="8107362" cy="4873625"/>
          </a:xfrm>
        </p:spPr>
        <p:txBody>
          <a:bodyPr/>
          <a:lstStyle/>
          <a:p>
            <a:pPr algn="l"/>
            <a:r>
              <a:rPr lang="ja-JP" altLang="en-US" sz="3400" b="1">
                <a:latin typeface="Arial" charset="0"/>
              </a:rPr>
              <a:t>“</a:t>
            </a:r>
            <a:r>
              <a:rPr lang="en-US" altLang="ja-JP" sz="3400" b="1"/>
              <a:t> There does not exist now, and it is unlikely that there ever will exist, a unique answer to the question of the kind and the extent of training that a mathematical biologist should receive.</a:t>
            </a:r>
            <a:r>
              <a:rPr lang="ja-JP" altLang="en-US" sz="3400" b="1">
                <a:latin typeface="Arial" charset="0"/>
              </a:rPr>
              <a:t>”</a:t>
            </a:r>
            <a:r>
              <a:rPr lang="en-US" altLang="ja-JP" sz="3400" b="1"/>
              <a:t> </a:t>
            </a:r>
            <a:endParaRPr lang="en-US" altLang="en-US" sz="3400" b="1"/>
          </a:p>
        </p:txBody>
      </p:sp>
      <p:sp>
        <p:nvSpPr>
          <p:cNvPr id="311299" name="Text Box 3"/>
          <p:cNvSpPr txBox="1">
            <a:spLocks noChangeArrowheads="1"/>
          </p:cNvSpPr>
          <p:nvPr/>
        </p:nvSpPr>
        <p:spPr bwMode="auto">
          <a:xfrm>
            <a:off x="3148013" y="4621213"/>
            <a:ext cx="4802187" cy="1714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7182" tIns="48591" rIns="97182" bIns="48591">
            <a:spAutoFit/>
          </a:bodyPr>
          <a:lstStyle/>
          <a:p>
            <a:pPr>
              <a:spcBef>
                <a:spcPct val="50000"/>
              </a:spcBef>
              <a:defRPr/>
            </a:pPr>
            <a:r>
              <a:rPr lang="en-US" sz="3400">
                <a:ea typeface="ＭＳ Ｐゴシック" charset="0"/>
                <a:cs typeface="Times New Roman" charset="0"/>
              </a:rPr>
              <a:t>J. Z. Hearon, Chief, Office of Mathematical Research, NIH</a:t>
            </a:r>
            <a:r>
              <a:rPr lang="en-US" sz="3400">
                <a:ea typeface="ＭＳ Ｐゴシック" charset="0"/>
                <a:cs typeface="ＭＳ Ｐゴシック" charset="0"/>
              </a:rPr>
              <a:t>  (1961)</a:t>
            </a:r>
          </a:p>
        </p:txBody>
      </p:sp>
      <p:pic>
        <p:nvPicPr>
          <p:cNvPr id="27652" name="Picture 4" descr="NIMBioSlogoshadow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3613" y="6840538"/>
            <a:ext cx="212883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session1cartoon.jpg                                            000A0FA5Macintosh HD                   B74677A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2013" y="276225"/>
            <a:ext cx="4545012" cy="705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6419" name="Text Box 3"/>
          <p:cNvSpPr txBox="1">
            <a:spLocks noChangeArrowheads="1"/>
          </p:cNvSpPr>
          <p:nvPr/>
        </p:nvSpPr>
        <p:spPr bwMode="auto">
          <a:xfrm>
            <a:off x="7237413" y="3857625"/>
            <a:ext cx="1968500" cy="2314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7182" tIns="48591" rIns="97182" bIns="48591">
            <a:spAutoFit/>
          </a:bodyPr>
          <a:lstStyle/>
          <a:p>
            <a:pPr>
              <a:spcBef>
                <a:spcPct val="50000"/>
              </a:spcBef>
              <a:defRPr/>
            </a:pPr>
            <a:r>
              <a:rPr lang="en-US" sz="1800" dirty="0">
                <a:ea typeface="ＭＳ Ｐゴシック" charset="0"/>
                <a:cs typeface="ＭＳ Ｐゴシック" charset="0"/>
              </a:rPr>
              <a:t>Cartoons by</a:t>
            </a:r>
          </a:p>
          <a:p>
            <a:pPr>
              <a:spcBef>
                <a:spcPct val="50000"/>
              </a:spcBef>
              <a:defRPr/>
            </a:pPr>
            <a:r>
              <a:rPr lang="en-US" sz="1800" dirty="0">
                <a:ea typeface="ＭＳ Ｐゴシック" charset="0"/>
                <a:cs typeface="ＭＳ Ｐゴシック" charset="0"/>
              </a:rPr>
              <a:t>J. R. Troyer</a:t>
            </a:r>
          </a:p>
          <a:p>
            <a:pPr>
              <a:spcBef>
                <a:spcPct val="50000"/>
              </a:spcBef>
              <a:defRPr/>
            </a:pPr>
            <a:r>
              <a:rPr lang="en-US" sz="1800" dirty="0">
                <a:ea typeface="ＭＳ Ｐゴシック" charset="0"/>
                <a:cs typeface="ＭＳ Ｐゴシック" charset="0"/>
              </a:rPr>
              <a:t>Botany and Bacteriology</a:t>
            </a:r>
          </a:p>
          <a:p>
            <a:pPr>
              <a:spcBef>
                <a:spcPct val="50000"/>
              </a:spcBef>
              <a:defRPr/>
            </a:pPr>
            <a:r>
              <a:rPr lang="en-US" sz="1800" dirty="0">
                <a:ea typeface="ＭＳ Ｐゴシック" charset="0"/>
                <a:cs typeface="ＭＳ Ｐゴシック" charset="0"/>
              </a:rPr>
              <a:t>NC State U.</a:t>
            </a:r>
          </a:p>
          <a:p>
            <a:pPr>
              <a:spcBef>
                <a:spcPct val="50000"/>
              </a:spcBef>
              <a:defRPr/>
            </a:pPr>
            <a:r>
              <a:rPr lang="en-US" sz="1800" dirty="0">
                <a:ea typeface="ＭＳ Ｐゴシック" charset="0"/>
                <a:cs typeface="ＭＳ Ｐゴシック" charset="0"/>
              </a:rPr>
              <a:t>Raleigh, NC</a:t>
            </a:r>
          </a:p>
        </p:txBody>
      </p:sp>
      <p:pic>
        <p:nvPicPr>
          <p:cNvPr id="28676" name="Picture 4" descr="NIMBioSlogoshadow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2213" y="6900863"/>
            <a:ext cx="19002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1"/>
          <p:cNvSpPr txBox="1">
            <a:spLocks noChangeArrowheads="1"/>
          </p:cNvSpPr>
          <p:nvPr/>
        </p:nvSpPr>
        <p:spPr bwMode="auto">
          <a:xfrm>
            <a:off x="6627813" y="1190625"/>
            <a:ext cx="2667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sz="2000"/>
              <a:t>In biomathematics let us follow the course charted so well by theoretical physics</a:t>
            </a:r>
          </a:p>
        </p:txBody>
      </p:sp>
      <p:sp>
        <p:nvSpPr>
          <p:cNvPr id="28678" name="Right Brace 3"/>
          <p:cNvSpPr>
            <a:spLocks/>
          </p:cNvSpPr>
          <p:nvPr/>
        </p:nvSpPr>
        <p:spPr bwMode="auto">
          <a:xfrm>
            <a:off x="6246813" y="1266825"/>
            <a:ext cx="152400" cy="838200"/>
          </a:xfrm>
          <a:prstGeom prst="rightBrace">
            <a:avLst>
              <a:gd name="adj1" fmla="val 8326"/>
              <a:gd name="adj2" fmla="val 50000"/>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endParaRPr lang="en-US" altLang="en-US" sz="2400" b="0">
              <a:solidFill>
                <a:srgbClr val="00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a:xfrm>
            <a:off x="685800" y="0"/>
            <a:ext cx="8029575" cy="1260475"/>
          </a:xfrm>
        </p:spPr>
        <p:txBody>
          <a:bodyPr/>
          <a:lstStyle/>
          <a:p>
            <a:pPr defTabSz="971435">
              <a:defRPr/>
            </a:pPr>
            <a:r>
              <a:rPr lang="en-US" dirty="0" smtClean="0">
                <a:solidFill>
                  <a:schemeClr val="tx1"/>
                </a:solidFill>
                <a:cs typeface="+mj-cs"/>
              </a:rPr>
              <a:t>Math and Bio Education</a:t>
            </a:r>
            <a:endParaRPr lang="en-US" dirty="0" smtClean="0">
              <a:solidFill>
                <a:srgbClr val="FFFF66"/>
              </a:solidFill>
              <a:cs typeface="+mj-cs"/>
            </a:endParaRPr>
          </a:p>
        </p:txBody>
      </p:sp>
      <p:pic>
        <p:nvPicPr>
          <p:cNvPr id="46083" name="Picture 5" descr="ut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48475"/>
            <a:ext cx="13081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descr="NIMBioSlogoshadow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2213" y="6900863"/>
            <a:ext cx="19002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085" name="Group 9"/>
          <p:cNvGrpSpPr>
            <a:grpSpLocks/>
          </p:cNvGrpSpPr>
          <p:nvPr/>
        </p:nvGrpSpPr>
        <p:grpSpPr bwMode="auto">
          <a:xfrm>
            <a:off x="989013" y="6143625"/>
            <a:ext cx="7010400" cy="538163"/>
            <a:chOff x="989012" y="6143625"/>
            <a:chExt cx="7010400" cy="537865"/>
          </a:xfrm>
        </p:grpSpPr>
        <p:cxnSp>
          <p:nvCxnSpPr>
            <p:cNvPr id="4" name="Straight Arrow Connector 3"/>
            <p:cNvCxnSpPr/>
            <p:nvPr/>
          </p:nvCxnSpPr>
          <p:spPr bwMode="auto">
            <a:xfrm>
              <a:off x="1065212" y="6143625"/>
              <a:ext cx="6934200" cy="0"/>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6117" name="TextBox 7"/>
            <p:cNvSpPr txBox="1">
              <a:spLocks noChangeArrowheads="1"/>
            </p:cNvSpPr>
            <p:nvPr/>
          </p:nvSpPr>
          <p:spPr bwMode="auto">
            <a:xfrm>
              <a:off x="989012" y="6219825"/>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sz="2400"/>
                <a:t>1960</a:t>
              </a:r>
            </a:p>
          </p:txBody>
        </p:sp>
        <p:sp>
          <p:nvSpPr>
            <p:cNvPr id="46118" name="TextBox 12"/>
            <p:cNvSpPr txBox="1">
              <a:spLocks noChangeArrowheads="1"/>
            </p:cNvSpPr>
            <p:nvPr/>
          </p:nvSpPr>
          <p:spPr bwMode="auto">
            <a:xfrm>
              <a:off x="2132012" y="6219825"/>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sz="2400"/>
                <a:t>1970</a:t>
              </a:r>
            </a:p>
          </p:txBody>
        </p:sp>
        <p:sp>
          <p:nvSpPr>
            <p:cNvPr id="46119" name="TextBox 13"/>
            <p:cNvSpPr txBox="1">
              <a:spLocks noChangeArrowheads="1"/>
            </p:cNvSpPr>
            <p:nvPr/>
          </p:nvSpPr>
          <p:spPr bwMode="auto">
            <a:xfrm>
              <a:off x="3275012" y="6219825"/>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sz="2400"/>
                <a:t>1980</a:t>
              </a:r>
            </a:p>
          </p:txBody>
        </p:sp>
        <p:sp>
          <p:nvSpPr>
            <p:cNvPr id="46120" name="TextBox 14"/>
            <p:cNvSpPr txBox="1">
              <a:spLocks noChangeArrowheads="1"/>
            </p:cNvSpPr>
            <p:nvPr/>
          </p:nvSpPr>
          <p:spPr bwMode="auto">
            <a:xfrm>
              <a:off x="4341812" y="6219825"/>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sz="2400"/>
                <a:t>1990</a:t>
              </a:r>
            </a:p>
          </p:txBody>
        </p:sp>
        <p:sp>
          <p:nvSpPr>
            <p:cNvPr id="46121" name="TextBox 15"/>
            <p:cNvSpPr txBox="1">
              <a:spLocks noChangeArrowheads="1"/>
            </p:cNvSpPr>
            <p:nvPr/>
          </p:nvSpPr>
          <p:spPr bwMode="auto">
            <a:xfrm>
              <a:off x="5484812" y="6219825"/>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sz="2400"/>
                <a:t>2000</a:t>
              </a:r>
            </a:p>
          </p:txBody>
        </p:sp>
        <p:sp>
          <p:nvSpPr>
            <p:cNvPr id="46122" name="TextBox 16"/>
            <p:cNvSpPr txBox="1">
              <a:spLocks noChangeArrowheads="1"/>
            </p:cNvSpPr>
            <p:nvPr/>
          </p:nvSpPr>
          <p:spPr bwMode="auto">
            <a:xfrm>
              <a:off x="6627812" y="6219825"/>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sz="2400"/>
                <a:t>2010</a:t>
              </a:r>
            </a:p>
          </p:txBody>
        </p:sp>
      </p:grpSp>
      <p:grpSp>
        <p:nvGrpSpPr>
          <p:cNvPr id="46086" name="Group 31771"/>
          <p:cNvGrpSpPr>
            <a:grpSpLocks/>
          </p:cNvGrpSpPr>
          <p:nvPr/>
        </p:nvGrpSpPr>
        <p:grpSpPr bwMode="auto">
          <a:xfrm>
            <a:off x="0" y="2028825"/>
            <a:ext cx="1652588" cy="4013200"/>
            <a:chOff x="0" y="2028825"/>
            <a:chExt cx="1653340" cy="4012637"/>
          </a:xfrm>
        </p:grpSpPr>
        <p:pic>
          <p:nvPicPr>
            <p:cNvPr id="46114" name="Picture 3" descr="Culloweebookcover.jpg                                          000A0FA5Macintosh HD                   B74677A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28825"/>
              <a:ext cx="165014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p:nvPr/>
          </p:nvCxnSpPr>
          <p:spPr bwMode="auto">
            <a:xfrm>
              <a:off x="1065698" y="4390694"/>
              <a:ext cx="587642" cy="1650768"/>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31773" name="Group 31772"/>
          <p:cNvGrpSpPr>
            <a:grpSpLocks/>
          </p:cNvGrpSpPr>
          <p:nvPr/>
        </p:nvGrpSpPr>
        <p:grpSpPr bwMode="auto">
          <a:xfrm>
            <a:off x="1674813" y="1343025"/>
            <a:ext cx="2036762" cy="4775200"/>
            <a:chOff x="1674812" y="1343025"/>
            <a:chExt cx="2037041" cy="4774637"/>
          </a:xfrm>
        </p:grpSpPr>
        <p:pic>
          <p:nvPicPr>
            <p:cNvPr id="46112" name="Picture 17" descr="batscheletimage.tif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74812" y="1343025"/>
              <a:ext cx="2037041" cy="134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Straight Arrow Connector 26"/>
            <p:cNvCxnSpPr/>
            <p:nvPr/>
          </p:nvCxnSpPr>
          <p:spPr bwMode="auto">
            <a:xfrm>
              <a:off x="2208285" y="2714463"/>
              <a:ext cx="685894" cy="3403199"/>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31774" name="Group 31773"/>
          <p:cNvGrpSpPr>
            <a:grpSpLocks/>
          </p:cNvGrpSpPr>
          <p:nvPr/>
        </p:nvGrpSpPr>
        <p:grpSpPr bwMode="auto">
          <a:xfrm>
            <a:off x="2665413" y="2943225"/>
            <a:ext cx="1414462" cy="3133725"/>
            <a:chOff x="2665412" y="2943225"/>
            <a:chExt cx="1414094" cy="3133162"/>
          </a:xfrm>
        </p:grpSpPr>
        <p:pic>
          <p:nvPicPr>
            <p:cNvPr id="46110" name="Picture 21" descr="hugheshallet.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65412" y="2943225"/>
              <a:ext cx="1396068"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Arrow Connector 30"/>
            <p:cNvCxnSpPr/>
            <p:nvPr/>
          </p:nvCxnSpPr>
          <p:spPr bwMode="auto">
            <a:xfrm>
              <a:off x="3351034" y="4695510"/>
              <a:ext cx="728472" cy="1380877"/>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32" name="Group 31"/>
          <p:cNvGrpSpPr>
            <a:grpSpLocks/>
          </p:cNvGrpSpPr>
          <p:nvPr/>
        </p:nvGrpSpPr>
        <p:grpSpPr bwMode="auto">
          <a:xfrm>
            <a:off x="4494213" y="1800225"/>
            <a:ext cx="1447800" cy="4394200"/>
            <a:chOff x="4494212" y="1800225"/>
            <a:chExt cx="1447800" cy="4393637"/>
          </a:xfrm>
        </p:grpSpPr>
        <p:sp>
          <p:nvSpPr>
            <p:cNvPr id="46108" name="TextBox 29"/>
            <p:cNvSpPr txBox="1">
              <a:spLocks noChangeArrowheads="1"/>
            </p:cNvSpPr>
            <p:nvPr/>
          </p:nvSpPr>
          <p:spPr bwMode="auto">
            <a:xfrm>
              <a:off x="4494212" y="1800225"/>
              <a:ext cx="1447800" cy="10156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sz="2000"/>
                <a:t>Math across the curriculum</a:t>
              </a:r>
            </a:p>
          </p:txBody>
        </p:sp>
        <p:cxnSp>
          <p:nvCxnSpPr>
            <p:cNvPr id="42" name="Straight Arrow Connector 41"/>
            <p:cNvCxnSpPr/>
            <p:nvPr/>
          </p:nvCxnSpPr>
          <p:spPr bwMode="auto">
            <a:xfrm>
              <a:off x="4799012" y="2866888"/>
              <a:ext cx="152400" cy="3326974"/>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34" name="Group 33"/>
          <p:cNvGrpSpPr>
            <a:grpSpLocks/>
          </p:cNvGrpSpPr>
          <p:nvPr/>
        </p:nvGrpSpPr>
        <p:grpSpPr bwMode="auto">
          <a:xfrm>
            <a:off x="6018213" y="2181225"/>
            <a:ext cx="1158875" cy="3937000"/>
            <a:chOff x="6018212" y="2181225"/>
            <a:chExt cx="1158875" cy="3936437"/>
          </a:xfrm>
        </p:grpSpPr>
        <p:pic>
          <p:nvPicPr>
            <p:cNvPr id="4610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8212" y="2181225"/>
              <a:ext cx="1158875" cy="1856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0" name="Straight Arrow Connector 49"/>
            <p:cNvCxnSpPr>
              <a:stCxn id="46106" idx="2"/>
            </p:cNvCxnSpPr>
            <p:nvPr/>
          </p:nvCxnSpPr>
          <p:spPr bwMode="auto">
            <a:xfrm flipH="1">
              <a:off x="6170612" y="4038334"/>
              <a:ext cx="427037" cy="2079328"/>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35" name="Group 34"/>
          <p:cNvGrpSpPr>
            <a:grpSpLocks/>
          </p:cNvGrpSpPr>
          <p:nvPr/>
        </p:nvGrpSpPr>
        <p:grpSpPr bwMode="auto">
          <a:xfrm>
            <a:off x="6551613" y="1343025"/>
            <a:ext cx="1751012" cy="4775200"/>
            <a:chOff x="6551612" y="1343025"/>
            <a:chExt cx="1751013" cy="4774637"/>
          </a:xfrm>
        </p:grpSpPr>
        <p:pic>
          <p:nvPicPr>
            <p:cNvPr id="46104" name="Picture 5" descr="mathandbio20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7412" y="1343025"/>
              <a:ext cx="1065213" cy="1474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2" name="Straight Arrow Connector 51"/>
            <p:cNvCxnSpPr/>
            <p:nvPr/>
          </p:nvCxnSpPr>
          <p:spPr bwMode="auto">
            <a:xfrm flipH="1">
              <a:off x="6551612" y="2866845"/>
              <a:ext cx="990601" cy="3250817"/>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36" name="Group 35"/>
          <p:cNvGrpSpPr>
            <a:grpSpLocks/>
          </p:cNvGrpSpPr>
          <p:nvPr/>
        </p:nvGrpSpPr>
        <p:grpSpPr bwMode="auto">
          <a:xfrm>
            <a:off x="6856413" y="2943225"/>
            <a:ext cx="1793875" cy="3146425"/>
            <a:chOff x="6856412" y="2943225"/>
            <a:chExt cx="1793410" cy="3146428"/>
          </a:xfrm>
        </p:grpSpPr>
        <p:pic>
          <p:nvPicPr>
            <p:cNvPr id="46102" name="Picture 6" descr="HHMIReport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18412" y="2943225"/>
              <a:ext cx="1031410"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6" name="Straight Arrow Connector 55"/>
            <p:cNvCxnSpPr/>
            <p:nvPr/>
          </p:nvCxnSpPr>
          <p:spPr bwMode="auto">
            <a:xfrm flipH="1">
              <a:off x="6856412" y="4467226"/>
              <a:ext cx="837983" cy="1622427"/>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37" name="Group 36"/>
          <p:cNvGrpSpPr>
            <a:grpSpLocks/>
          </p:cNvGrpSpPr>
          <p:nvPr/>
        </p:nvGrpSpPr>
        <p:grpSpPr bwMode="auto">
          <a:xfrm>
            <a:off x="7008813" y="4467225"/>
            <a:ext cx="2097087" cy="1622425"/>
            <a:chOff x="7008812" y="4467225"/>
            <a:chExt cx="2097234" cy="1622428"/>
          </a:xfrm>
        </p:grpSpPr>
        <p:pic>
          <p:nvPicPr>
            <p:cNvPr id="46100" name="Picture 7" descr="visionandchange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75612" y="4467225"/>
              <a:ext cx="1030434"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0" name="Straight Arrow Connector 59"/>
            <p:cNvCxnSpPr>
              <a:stCxn id="46100" idx="1"/>
            </p:cNvCxnSpPr>
            <p:nvPr/>
          </p:nvCxnSpPr>
          <p:spPr bwMode="auto">
            <a:xfrm flipH="1">
              <a:off x="7008812" y="5157789"/>
              <a:ext cx="1066875" cy="931864"/>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33" name="Group 32"/>
          <p:cNvGrpSpPr>
            <a:grpSpLocks/>
          </p:cNvGrpSpPr>
          <p:nvPr/>
        </p:nvGrpSpPr>
        <p:grpSpPr bwMode="auto">
          <a:xfrm>
            <a:off x="4570413" y="4162425"/>
            <a:ext cx="1600200" cy="1990725"/>
            <a:chOff x="4570412" y="4162425"/>
            <a:chExt cx="1600200" cy="1990162"/>
          </a:xfrm>
        </p:grpSpPr>
        <p:cxnSp>
          <p:nvCxnSpPr>
            <p:cNvPr id="44" name="Straight Arrow Connector 43"/>
            <p:cNvCxnSpPr>
              <a:stCxn id="40" idx="2"/>
            </p:cNvCxnSpPr>
            <p:nvPr/>
          </p:nvCxnSpPr>
          <p:spPr bwMode="auto">
            <a:xfrm flipH="1">
              <a:off x="5180012" y="5178138"/>
              <a:ext cx="190500" cy="974449"/>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0" name="TextBox 39"/>
            <p:cNvSpPr txBox="1"/>
            <p:nvPr/>
          </p:nvSpPr>
          <p:spPr>
            <a:xfrm>
              <a:off x="4570412" y="4162425"/>
              <a:ext cx="1600200" cy="1015713"/>
            </a:xfrm>
            <a:prstGeom prst="rect">
              <a:avLst/>
            </a:prstGeom>
            <a:solidFill>
              <a:schemeClr val="accent1">
                <a:lumMod val="60000"/>
                <a:lumOff val="40000"/>
              </a:schemeClr>
            </a:solidFill>
          </p:spPr>
          <p:txBody>
            <a:bodyPr>
              <a:spAutoFit/>
            </a:bodyPr>
            <a:lstStyle/>
            <a:p>
              <a:pPr>
                <a:defRPr/>
              </a:pPr>
              <a:r>
                <a:rPr lang="en-US" sz="2000" dirty="0">
                  <a:ea typeface="ＭＳ Ｐゴシック" charset="0"/>
                  <a:cs typeface="ＭＳ Ｐゴシック" charset="0"/>
                </a:rPr>
                <a:t>Quantitative Life Science Workshops</a:t>
              </a:r>
            </a:p>
          </p:txBody>
        </p:sp>
      </p:grpSp>
      <p:grpSp>
        <p:nvGrpSpPr>
          <p:cNvPr id="31775" name="Group 31774"/>
          <p:cNvGrpSpPr>
            <a:grpSpLocks/>
          </p:cNvGrpSpPr>
          <p:nvPr/>
        </p:nvGrpSpPr>
        <p:grpSpPr bwMode="auto">
          <a:xfrm>
            <a:off x="3579813" y="3095625"/>
            <a:ext cx="2241550" cy="2971800"/>
            <a:chOff x="3579812" y="3095625"/>
            <a:chExt cx="2240868" cy="2971800"/>
          </a:xfrm>
        </p:grpSpPr>
        <p:pic>
          <p:nvPicPr>
            <p:cNvPr id="46096" name="Picture 31765" descr="bioquestlogo.tif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579812" y="3095625"/>
              <a:ext cx="224086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8" name="Straight Arrow Connector 67"/>
            <p:cNvCxnSpPr/>
            <p:nvPr/>
          </p:nvCxnSpPr>
          <p:spPr bwMode="auto">
            <a:xfrm flipH="1">
              <a:off x="4265403" y="3933825"/>
              <a:ext cx="228530" cy="2133600"/>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13113538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7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7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77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idx="4294967295"/>
          </p:nvPr>
        </p:nvSpPr>
        <p:spPr>
          <a:xfrm>
            <a:off x="684213" y="0"/>
            <a:ext cx="8029575" cy="1260475"/>
          </a:xfrm>
        </p:spPr>
        <p:txBody>
          <a:bodyPr/>
          <a:lstStyle/>
          <a:p>
            <a:pPr defTabSz="971435" eaLnBrk="1" hangingPunct="1">
              <a:defRPr/>
            </a:pPr>
            <a:r>
              <a:rPr lang="en-US" sz="4000" dirty="0" smtClean="0">
                <a:latin typeface="Arial" charset="0"/>
              </a:rPr>
              <a:t>MCAT (Medical College Admissions Test)</a:t>
            </a:r>
          </a:p>
        </p:txBody>
      </p:sp>
      <p:sp>
        <p:nvSpPr>
          <p:cNvPr id="161795" name="Rectangle 3"/>
          <p:cNvSpPr>
            <a:spLocks noGrp="1" noChangeArrowheads="1"/>
          </p:cNvSpPr>
          <p:nvPr>
            <p:ph type="body" idx="4294967295"/>
          </p:nvPr>
        </p:nvSpPr>
        <p:spPr>
          <a:xfrm>
            <a:off x="608013" y="1495425"/>
            <a:ext cx="8029575" cy="4537075"/>
          </a:xfrm>
        </p:spPr>
        <p:txBody>
          <a:bodyPr/>
          <a:lstStyle/>
          <a:p>
            <a:pPr marL="0" indent="0" defTabSz="971435" eaLnBrk="1" hangingPunct="1">
              <a:lnSpc>
                <a:spcPct val="90000"/>
              </a:lnSpc>
              <a:buFontTx/>
              <a:buNone/>
              <a:defRPr/>
            </a:pPr>
            <a:r>
              <a:rPr lang="en-US" sz="2400" dirty="0" smtClean="0">
                <a:latin typeface="Arial" charset="0"/>
              </a:rPr>
              <a:t>    Questions on data-based and statistical reasoning: </a:t>
            </a:r>
          </a:p>
          <a:p>
            <a:pPr marL="0" indent="0" defTabSz="971435" eaLnBrk="1" hangingPunct="1">
              <a:lnSpc>
                <a:spcPct val="90000"/>
              </a:lnSpc>
              <a:buFontTx/>
              <a:buNone/>
              <a:defRPr/>
            </a:pPr>
            <a:endParaRPr lang="en-US" sz="2800" dirty="0" smtClean="0">
              <a:latin typeface="Arial" charset="0"/>
            </a:endParaRPr>
          </a:p>
          <a:p>
            <a:pPr marL="365082" indent="-365082" defTabSz="971435" eaLnBrk="1" hangingPunct="1">
              <a:lnSpc>
                <a:spcPct val="90000"/>
              </a:lnSpc>
              <a:defRPr/>
            </a:pPr>
            <a:r>
              <a:rPr lang="en-US" sz="2000" dirty="0">
                <a:latin typeface="Arial" charset="0"/>
              </a:rPr>
              <a:t> Using, analyzing, and interpreting data in figures, graphs, and tables</a:t>
            </a:r>
          </a:p>
          <a:p>
            <a:pPr marL="365082" indent="-365082" defTabSz="971435" eaLnBrk="1" hangingPunct="1">
              <a:lnSpc>
                <a:spcPct val="90000"/>
              </a:lnSpc>
              <a:defRPr/>
            </a:pPr>
            <a:r>
              <a:rPr lang="en-US" sz="2000" dirty="0">
                <a:latin typeface="Arial" charset="0"/>
              </a:rPr>
              <a:t> Evaluating whether representations make sense for particular scientific observations and data</a:t>
            </a:r>
          </a:p>
          <a:p>
            <a:pPr marL="365082" indent="-365082" defTabSz="971435" eaLnBrk="1" hangingPunct="1">
              <a:lnSpc>
                <a:spcPct val="90000"/>
              </a:lnSpc>
              <a:defRPr/>
            </a:pPr>
            <a:r>
              <a:rPr lang="en-US" sz="2000" dirty="0">
                <a:latin typeface="Arial" charset="0"/>
              </a:rPr>
              <a:t> Using measures of central tendency (mean, median, and mode) and measures of dispersion (range, inter-quartile range, and standard deviation) to describe data</a:t>
            </a:r>
          </a:p>
          <a:p>
            <a:pPr marL="365082" indent="-365082" defTabSz="971435" eaLnBrk="1" hangingPunct="1">
              <a:lnSpc>
                <a:spcPct val="90000"/>
              </a:lnSpc>
              <a:defRPr/>
            </a:pPr>
            <a:r>
              <a:rPr lang="en-US" sz="2000" dirty="0">
                <a:latin typeface="Arial" charset="0"/>
              </a:rPr>
              <a:t> Reasoning about random and systematic error</a:t>
            </a:r>
          </a:p>
          <a:p>
            <a:pPr marL="365082" indent="-365082" defTabSz="971435" eaLnBrk="1" hangingPunct="1">
              <a:lnSpc>
                <a:spcPct val="90000"/>
              </a:lnSpc>
              <a:defRPr/>
            </a:pPr>
            <a:r>
              <a:rPr lang="en-US" sz="2000" dirty="0">
                <a:latin typeface="Arial" charset="0"/>
              </a:rPr>
              <a:t> Reasoning about statistical significance and uncertainty (i.e., interpreting statistical significance levels, interpreting a confidence interval)</a:t>
            </a:r>
          </a:p>
          <a:p>
            <a:pPr marL="365082" indent="-365082" defTabSz="971435" eaLnBrk="1" hangingPunct="1">
              <a:lnSpc>
                <a:spcPct val="90000"/>
              </a:lnSpc>
              <a:defRPr/>
            </a:pPr>
            <a:r>
              <a:rPr lang="en-US" sz="2000" dirty="0">
                <a:latin typeface="Arial" charset="0"/>
              </a:rPr>
              <a:t> Using data to explain relationships between variables or make predictions</a:t>
            </a:r>
          </a:p>
          <a:p>
            <a:pPr marL="365082" indent="-365082" defTabSz="971435" eaLnBrk="1" hangingPunct="1">
              <a:lnSpc>
                <a:spcPct val="90000"/>
              </a:lnSpc>
              <a:defRPr/>
            </a:pPr>
            <a:r>
              <a:rPr lang="en-US" sz="2000" dirty="0">
                <a:latin typeface="Arial" charset="0"/>
              </a:rPr>
              <a:t> Using data to answer research questions and draw conclusions</a:t>
            </a:r>
            <a:endParaRPr lang="en-US" sz="2000" dirty="0" smtClean="0">
              <a:latin typeface="Arial" charset="0"/>
            </a:endParaRPr>
          </a:p>
        </p:txBody>
      </p:sp>
      <p:pic>
        <p:nvPicPr>
          <p:cNvPr id="29700" name="Picture 7" descr="NIMBioSlogoshadow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0938" y="7004050"/>
            <a:ext cx="1935162"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idx="4294967295"/>
          </p:nvPr>
        </p:nvSpPr>
        <p:spPr>
          <a:xfrm>
            <a:off x="684213" y="0"/>
            <a:ext cx="8029575" cy="1260475"/>
          </a:xfrm>
        </p:spPr>
        <p:txBody>
          <a:bodyPr/>
          <a:lstStyle/>
          <a:p>
            <a:pPr defTabSz="971435" eaLnBrk="1" hangingPunct="1">
              <a:defRPr/>
            </a:pPr>
            <a:r>
              <a:rPr lang="en-US" dirty="0" smtClean="0">
                <a:latin typeface="Arial" charset="0"/>
              </a:rPr>
              <a:t>MCAT  </a:t>
            </a:r>
          </a:p>
        </p:txBody>
      </p:sp>
      <p:sp>
        <p:nvSpPr>
          <p:cNvPr id="161795" name="Rectangle 3"/>
          <p:cNvSpPr>
            <a:spLocks noGrp="1" noChangeArrowheads="1"/>
          </p:cNvSpPr>
          <p:nvPr>
            <p:ph type="body" idx="4294967295"/>
          </p:nvPr>
        </p:nvSpPr>
        <p:spPr>
          <a:xfrm>
            <a:off x="608013" y="1114425"/>
            <a:ext cx="8029575" cy="4537075"/>
          </a:xfrm>
        </p:spPr>
        <p:txBody>
          <a:bodyPr/>
          <a:lstStyle/>
          <a:p>
            <a:pPr marL="0" indent="0" eaLnBrk="1" hangingPunct="1">
              <a:lnSpc>
                <a:spcPct val="90000"/>
              </a:lnSpc>
              <a:buFontTx/>
              <a:buNone/>
            </a:pPr>
            <a:r>
              <a:rPr lang="en-US" altLang="en-US" sz="2400">
                <a:latin typeface="Arial" charset="0"/>
              </a:rPr>
              <a:t>General math concepts competency expected: </a:t>
            </a:r>
          </a:p>
          <a:p>
            <a:pPr marL="0" indent="0" eaLnBrk="1" hangingPunct="1">
              <a:lnSpc>
                <a:spcPct val="90000"/>
              </a:lnSpc>
              <a:buFontTx/>
              <a:buNone/>
            </a:pPr>
            <a:endParaRPr lang="en-US" altLang="en-US" sz="2400">
              <a:latin typeface="Arial" charset="0"/>
            </a:endParaRPr>
          </a:p>
          <a:p>
            <a:pPr marL="0" indent="0" eaLnBrk="1" hangingPunct="1">
              <a:lnSpc>
                <a:spcPct val="90000"/>
              </a:lnSpc>
            </a:pPr>
            <a:r>
              <a:rPr lang="en-US" altLang="en-US" sz="1800">
                <a:latin typeface="Arial" charset="0"/>
              </a:rPr>
              <a:t>Recognize and interpret linear, semilog, and log-log scales and calculate slopes from data found in figures, graphs, and tables</a:t>
            </a:r>
          </a:p>
          <a:p>
            <a:pPr marL="0" indent="0" eaLnBrk="1" hangingPunct="1">
              <a:lnSpc>
                <a:spcPct val="90000"/>
              </a:lnSpc>
            </a:pPr>
            <a:r>
              <a:rPr lang="en-US" altLang="en-US" sz="1800">
                <a:latin typeface="Arial" charset="0"/>
              </a:rPr>
              <a:t> Demonstrate a general understanding of significant digits and the use of reasonable numerical estimates in measurements and calculations</a:t>
            </a:r>
          </a:p>
          <a:p>
            <a:pPr marL="0" indent="0" eaLnBrk="1" hangingPunct="1">
              <a:lnSpc>
                <a:spcPct val="90000"/>
              </a:lnSpc>
            </a:pPr>
            <a:r>
              <a:rPr lang="en-US" altLang="en-US" sz="1800">
                <a:latin typeface="Arial" charset="0"/>
              </a:rPr>
              <a:t> Use metric units; dimensional analysis </a:t>
            </a:r>
          </a:p>
          <a:p>
            <a:pPr marL="0" indent="0" eaLnBrk="1" hangingPunct="1">
              <a:lnSpc>
                <a:spcPct val="90000"/>
              </a:lnSpc>
            </a:pPr>
            <a:r>
              <a:rPr lang="en-US" altLang="en-US" sz="1800">
                <a:latin typeface="Arial" charset="0"/>
              </a:rPr>
              <a:t> Perform arithmetic calculations involving the following: probability, proportion, ratio, percentage, square-root estimations</a:t>
            </a:r>
          </a:p>
          <a:p>
            <a:pPr marL="0" indent="0" eaLnBrk="1" hangingPunct="1">
              <a:lnSpc>
                <a:spcPct val="90000"/>
              </a:lnSpc>
            </a:pPr>
            <a:r>
              <a:rPr lang="en-US" altLang="en-US" sz="1800">
                <a:latin typeface="Arial" charset="0"/>
              </a:rPr>
              <a:t> Demonstrate understanding (Algebra II-level) of exponentials and logarithms (natural and base ten), scientific notation, solving simultaneous equations</a:t>
            </a:r>
          </a:p>
          <a:p>
            <a:pPr marL="0" indent="0" eaLnBrk="1" hangingPunct="1">
              <a:lnSpc>
                <a:spcPct val="90000"/>
              </a:lnSpc>
            </a:pPr>
            <a:r>
              <a:rPr lang="en-US" altLang="en-US" sz="1800">
                <a:latin typeface="Arial" charset="0"/>
              </a:rPr>
              <a:t> Demonstrate understanding of trigonometry: definitions of basic (sine, cosine, tangent) and inverse functions; sin and cos values of 0°, 90°, and 180°; relationships between the lengths of sides or right triangles containing angles of 30°, 45°, and 60°</a:t>
            </a:r>
          </a:p>
          <a:p>
            <a:pPr marL="0" indent="0" eaLnBrk="1" hangingPunct="1">
              <a:lnSpc>
                <a:spcPct val="90000"/>
              </a:lnSpc>
            </a:pPr>
            <a:r>
              <a:rPr lang="en-US" altLang="en-US" sz="1800">
                <a:latin typeface="Arial" charset="0"/>
              </a:rPr>
              <a:t> Demonstrate understanding of vector addition and subtraction</a:t>
            </a:r>
          </a:p>
          <a:p>
            <a:pPr marL="0" indent="0" eaLnBrk="1" hangingPunct="1">
              <a:lnSpc>
                <a:spcPct val="90000"/>
              </a:lnSpc>
              <a:buFontTx/>
              <a:buNone/>
            </a:pPr>
            <a:endParaRPr lang="en-US" altLang="en-US" sz="1800">
              <a:latin typeface="Arial" charset="0"/>
            </a:endParaRPr>
          </a:p>
          <a:p>
            <a:pPr marL="0" indent="0" eaLnBrk="1" hangingPunct="1">
              <a:lnSpc>
                <a:spcPct val="90000"/>
              </a:lnSpc>
              <a:buFontTx/>
              <a:buNone/>
            </a:pPr>
            <a:r>
              <a:rPr lang="en-US" altLang="en-US" sz="3200">
                <a:latin typeface="Arial" charset="0"/>
              </a:rPr>
              <a:t>Understanding of Calculus is NOT required</a:t>
            </a:r>
          </a:p>
          <a:p>
            <a:pPr marL="0" indent="0" eaLnBrk="1" hangingPunct="1">
              <a:lnSpc>
                <a:spcPct val="90000"/>
              </a:lnSpc>
              <a:buFontTx/>
              <a:buNone/>
            </a:pPr>
            <a:endParaRPr lang="en-US" altLang="en-US" sz="2800">
              <a:latin typeface="Arial" charset="0"/>
            </a:endParaRPr>
          </a:p>
        </p:txBody>
      </p:sp>
      <p:pic>
        <p:nvPicPr>
          <p:cNvPr id="31748" name="Picture 7" descr="NIMBioSlogoshadow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0463" y="6977063"/>
            <a:ext cx="1935162"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370" name="Rectangle 2"/>
          <p:cNvSpPr>
            <a:spLocks noGrp="1" noChangeArrowheads="1"/>
          </p:cNvSpPr>
          <p:nvPr>
            <p:ph type="title" idx="4294967295"/>
          </p:nvPr>
        </p:nvSpPr>
        <p:spPr>
          <a:xfrm>
            <a:off x="708025" y="252413"/>
            <a:ext cx="8029575" cy="1260475"/>
          </a:xfrm>
        </p:spPr>
        <p:txBody>
          <a:bodyPr/>
          <a:lstStyle/>
          <a:p>
            <a:pPr>
              <a:defRPr/>
            </a:pPr>
            <a:r>
              <a:rPr lang="en-US" sz="3400" b="1"/>
              <a:t>Training Fearless Biologists: Quantitative Concepts for all our Students</a:t>
            </a:r>
          </a:p>
        </p:txBody>
      </p:sp>
      <p:sp>
        <p:nvSpPr>
          <p:cNvPr id="1082371" name="Rectangle 3"/>
          <p:cNvSpPr>
            <a:spLocks noGrp="1" noChangeArrowheads="1"/>
          </p:cNvSpPr>
          <p:nvPr>
            <p:ph type="body" idx="4294967295"/>
          </p:nvPr>
        </p:nvSpPr>
        <p:spPr>
          <a:xfrm>
            <a:off x="2046288" y="2016125"/>
            <a:ext cx="5353050" cy="4538663"/>
          </a:xfrm>
        </p:spPr>
        <p:txBody>
          <a:bodyPr/>
          <a:lstStyle/>
          <a:p>
            <a:pPr marL="342900" indent="-342900" defTabSz="914400">
              <a:lnSpc>
                <a:spcPct val="90000"/>
              </a:lnSpc>
              <a:buFontTx/>
              <a:buNone/>
              <a:defRPr/>
            </a:pPr>
            <a:r>
              <a:rPr lang="en-US" sz="2600" b="1" dirty="0">
                <a:ea typeface="MS Mincho" charset="0"/>
                <a:cs typeface="MS Mincho" charset="0"/>
              </a:rPr>
              <a:t>1. Rate of change   </a:t>
            </a:r>
            <a:endParaRPr lang="en-US" sz="2600" b="1" dirty="0">
              <a:cs typeface="Courier New" charset="0"/>
            </a:endParaRPr>
          </a:p>
          <a:p>
            <a:pPr marL="342900" indent="-342900" defTabSz="914400">
              <a:lnSpc>
                <a:spcPct val="90000"/>
              </a:lnSpc>
              <a:buFontTx/>
              <a:buNone/>
              <a:defRPr/>
            </a:pPr>
            <a:r>
              <a:rPr lang="en-US" sz="2600" b="1" dirty="0">
                <a:ea typeface="MS Mincho" charset="0"/>
                <a:cs typeface="MS Mincho" charset="0"/>
              </a:rPr>
              <a:t>2. Modeling </a:t>
            </a:r>
            <a:endParaRPr lang="en-US" sz="2600" b="1" dirty="0">
              <a:cs typeface="Courier New" charset="0"/>
            </a:endParaRPr>
          </a:p>
          <a:p>
            <a:pPr marL="342900" indent="-342900" defTabSz="914400">
              <a:lnSpc>
                <a:spcPct val="90000"/>
              </a:lnSpc>
              <a:buFontTx/>
              <a:buNone/>
              <a:defRPr/>
            </a:pPr>
            <a:r>
              <a:rPr lang="en-US" sz="2600" b="1" dirty="0">
                <a:ea typeface="MS Mincho" charset="0"/>
                <a:cs typeface="MS Mincho" charset="0"/>
              </a:rPr>
              <a:t>3. </a:t>
            </a:r>
            <a:r>
              <a:rPr lang="en-US" sz="2600" b="1" dirty="0" err="1">
                <a:ea typeface="MS Mincho" charset="0"/>
                <a:cs typeface="MS Mincho" charset="0"/>
              </a:rPr>
              <a:t>Equilibria</a:t>
            </a:r>
            <a:r>
              <a:rPr lang="en-US" sz="2600" b="1" dirty="0">
                <a:ea typeface="MS Mincho" charset="0"/>
                <a:cs typeface="MS Mincho" charset="0"/>
              </a:rPr>
              <a:t> and stability</a:t>
            </a:r>
            <a:endParaRPr lang="en-US" sz="2600" b="1" dirty="0">
              <a:cs typeface="Courier New" charset="0"/>
            </a:endParaRPr>
          </a:p>
          <a:p>
            <a:pPr marL="342900" indent="-342900" defTabSz="914400">
              <a:lnSpc>
                <a:spcPct val="90000"/>
              </a:lnSpc>
              <a:buFontTx/>
              <a:buNone/>
              <a:defRPr/>
            </a:pPr>
            <a:r>
              <a:rPr lang="en-US" sz="2600" b="1" dirty="0">
                <a:ea typeface="MS Mincho" charset="0"/>
                <a:cs typeface="MS Mincho" charset="0"/>
              </a:rPr>
              <a:t>4. Structure </a:t>
            </a:r>
            <a:endParaRPr lang="en-US" sz="2600" b="1" dirty="0">
              <a:cs typeface="Courier New" charset="0"/>
            </a:endParaRPr>
          </a:p>
          <a:p>
            <a:pPr marL="342900" indent="-342900" defTabSz="914400">
              <a:lnSpc>
                <a:spcPct val="90000"/>
              </a:lnSpc>
              <a:buFontTx/>
              <a:buNone/>
              <a:defRPr/>
            </a:pPr>
            <a:r>
              <a:rPr lang="en-US" sz="2600" b="1" dirty="0">
                <a:ea typeface="MS Mincho" charset="0"/>
                <a:cs typeface="MS Mincho" charset="0"/>
              </a:rPr>
              <a:t>5. Interactions </a:t>
            </a:r>
            <a:endParaRPr lang="en-US" sz="2600" b="1" dirty="0">
              <a:cs typeface="Courier New" charset="0"/>
            </a:endParaRPr>
          </a:p>
          <a:p>
            <a:pPr marL="342900" indent="-342900" defTabSz="914400">
              <a:lnSpc>
                <a:spcPct val="90000"/>
              </a:lnSpc>
              <a:buFontTx/>
              <a:buNone/>
              <a:defRPr/>
            </a:pPr>
            <a:r>
              <a:rPr lang="en-US" sz="2600" b="1" dirty="0">
                <a:ea typeface="MS Mincho" charset="0"/>
                <a:cs typeface="MS Mincho" charset="0"/>
              </a:rPr>
              <a:t>6. Data and measurement</a:t>
            </a:r>
            <a:endParaRPr lang="en-US" sz="2600" b="1" dirty="0">
              <a:cs typeface="Courier New" charset="0"/>
            </a:endParaRPr>
          </a:p>
          <a:p>
            <a:pPr marL="342900" indent="-342900" defTabSz="914400">
              <a:lnSpc>
                <a:spcPct val="90000"/>
              </a:lnSpc>
              <a:buFontTx/>
              <a:buNone/>
              <a:defRPr/>
            </a:pPr>
            <a:r>
              <a:rPr lang="en-US" sz="2600" b="1" dirty="0">
                <a:ea typeface="MS Mincho" charset="0"/>
                <a:cs typeface="MS Mincho" charset="0"/>
              </a:rPr>
              <a:t>7. </a:t>
            </a:r>
            <a:r>
              <a:rPr lang="en-US" sz="2600" b="1" dirty="0" err="1">
                <a:ea typeface="MS Mincho" charset="0"/>
                <a:cs typeface="MS Mincho" charset="0"/>
              </a:rPr>
              <a:t>Stochasticity</a:t>
            </a:r>
            <a:r>
              <a:rPr lang="en-US" sz="2600" b="1" dirty="0">
                <a:ea typeface="MS Mincho" charset="0"/>
                <a:cs typeface="MS Mincho" charset="0"/>
              </a:rPr>
              <a:t> </a:t>
            </a:r>
            <a:endParaRPr lang="en-US" sz="2600" b="1" dirty="0">
              <a:cs typeface="Courier New" charset="0"/>
            </a:endParaRPr>
          </a:p>
          <a:p>
            <a:pPr marL="342900" indent="-342900" defTabSz="914400">
              <a:lnSpc>
                <a:spcPct val="90000"/>
              </a:lnSpc>
              <a:buFontTx/>
              <a:buNone/>
              <a:defRPr/>
            </a:pPr>
            <a:r>
              <a:rPr lang="en-US" sz="2600" b="1" dirty="0">
                <a:ea typeface="MS Mincho" charset="0"/>
                <a:cs typeface="MS Mincho" charset="0"/>
              </a:rPr>
              <a:t>8. Visualizing </a:t>
            </a:r>
            <a:endParaRPr lang="en-US" sz="2600" b="1" dirty="0">
              <a:cs typeface="Courier New" charset="0"/>
            </a:endParaRPr>
          </a:p>
          <a:p>
            <a:pPr marL="342900" indent="-342900" defTabSz="914400">
              <a:lnSpc>
                <a:spcPct val="90000"/>
              </a:lnSpc>
              <a:buFontTx/>
              <a:buNone/>
              <a:defRPr/>
            </a:pPr>
            <a:r>
              <a:rPr lang="en-US" sz="2600" b="1" dirty="0">
                <a:ea typeface="MS Mincho" charset="0"/>
                <a:cs typeface="MS Mincho" charset="0"/>
              </a:rPr>
              <a:t>9. Algorithms</a:t>
            </a:r>
            <a:endParaRPr lang="en-US" sz="2600" b="1" dirty="0">
              <a:cs typeface="Courier New" charset="0"/>
            </a:endParaRPr>
          </a:p>
          <a:p>
            <a:pPr marL="342900" indent="-342900" defTabSz="914400">
              <a:lnSpc>
                <a:spcPct val="90000"/>
              </a:lnSpc>
              <a:buFontTx/>
              <a:buNone/>
              <a:defRPr/>
            </a:pPr>
            <a:endParaRPr lang="en-US" sz="2600" b="1" dirty="0"/>
          </a:p>
        </p:txBody>
      </p:sp>
      <p:sp>
        <p:nvSpPr>
          <p:cNvPr id="1082372" name="Text Box 4"/>
          <p:cNvSpPr txBox="1">
            <a:spLocks noChangeArrowheads="1"/>
          </p:cNvSpPr>
          <p:nvPr/>
        </p:nvSpPr>
        <p:spPr bwMode="auto">
          <a:xfrm>
            <a:off x="150813" y="6600825"/>
            <a:ext cx="6400800" cy="708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dirty="0">
                <a:ea typeface="ＭＳ Ｐゴシック" charset="0"/>
                <a:cs typeface="ＭＳ Ｐゴシック" charset="0"/>
              </a:rPr>
              <a:t>Slide presented at Bio2010 public release - Sept. 10, 2002 Listing arose from Workshops at UTK in 1992 and 1994</a:t>
            </a:r>
          </a:p>
        </p:txBody>
      </p:sp>
      <p:pic>
        <p:nvPicPr>
          <p:cNvPr id="33797" name="Picture 4" descr="NIMBioSlogoshadow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2213" y="6900863"/>
            <a:ext cx="19002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8813" y="2257425"/>
            <a:ext cx="1554162" cy="249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370" name="Rectangle 2"/>
          <p:cNvSpPr>
            <a:spLocks noGrp="1" noChangeArrowheads="1"/>
          </p:cNvSpPr>
          <p:nvPr>
            <p:ph type="title" idx="4294967295"/>
          </p:nvPr>
        </p:nvSpPr>
        <p:spPr>
          <a:xfrm>
            <a:off x="257175" y="0"/>
            <a:ext cx="9231313" cy="1260475"/>
          </a:xfrm>
        </p:spPr>
        <p:txBody>
          <a:bodyPr>
            <a:normAutofit/>
          </a:bodyPr>
          <a:lstStyle/>
          <a:p>
            <a:r>
              <a:rPr lang="en-US" altLang="en-US" sz="3000" b="1"/>
              <a:t>Mathematics for the Life Sciences – Princeton U. Press</a:t>
            </a:r>
          </a:p>
        </p:txBody>
      </p:sp>
      <p:sp>
        <p:nvSpPr>
          <p:cNvPr id="1082371" name="Rectangle 3"/>
          <p:cNvSpPr>
            <a:spLocks noGrp="1" noChangeArrowheads="1"/>
          </p:cNvSpPr>
          <p:nvPr>
            <p:ph type="body" idx="4294967295"/>
          </p:nvPr>
        </p:nvSpPr>
        <p:spPr>
          <a:xfrm>
            <a:off x="1358900" y="1025525"/>
            <a:ext cx="6858000" cy="4538663"/>
          </a:xfrm>
        </p:spPr>
        <p:txBody>
          <a:bodyPr>
            <a:normAutofit/>
          </a:bodyPr>
          <a:lstStyle/>
          <a:p>
            <a:pPr marL="341313" indent="-341313" defTabSz="912813">
              <a:lnSpc>
                <a:spcPct val="90000"/>
              </a:lnSpc>
              <a:buFontTx/>
              <a:buNone/>
            </a:pPr>
            <a:r>
              <a:rPr lang="en-US" altLang="en-US" sz="2600" b="1" i="1">
                <a:ea typeface="MS Mincho" charset="-128"/>
              </a:rPr>
              <a:t>Rule of Five-  </a:t>
            </a:r>
            <a:r>
              <a:rPr lang="en-US" altLang="en-US" sz="2600" b="1">
                <a:ea typeface="MS Mincho" charset="-128"/>
              </a:rPr>
              <a:t>different learning styles to meet needs of diverse students: Symbolically, Graphically, Numerically, Verbally, Data-driven </a:t>
            </a:r>
          </a:p>
          <a:p>
            <a:pPr marL="341313" indent="-341313" defTabSz="912813">
              <a:lnSpc>
                <a:spcPct val="90000"/>
              </a:lnSpc>
              <a:buFontTx/>
              <a:buNone/>
            </a:pPr>
            <a:r>
              <a:rPr lang="en-US" altLang="en-US" sz="2600"/>
              <a:t>We use this approach throughout the text which includes descriptive statistics (regression, semi-log, log-log), matrix algebra (eigenvalues, eigenvectors), discrete probability, discrete dynamical systems, basic calculus, differential equations, emphasizing data and hypothesis formulation (math and biological).</a:t>
            </a:r>
          </a:p>
          <a:p>
            <a:pPr marL="341313" indent="-341313" defTabSz="912813">
              <a:lnSpc>
                <a:spcPct val="90000"/>
              </a:lnSpc>
              <a:buFontTx/>
              <a:buNone/>
            </a:pPr>
            <a:endParaRPr lang="en-US" altLang="en-US" sz="2600" b="1"/>
          </a:p>
        </p:txBody>
      </p:sp>
      <p:pic>
        <p:nvPicPr>
          <p:cNvPr id="35844" name="Picture 4" descr="NIMBioSlogoshadow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2213" y="6900863"/>
            <a:ext cx="19002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7" descr="BodineCover.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006975"/>
            <a:ext cx="1801813"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8" descr="ErinBodine(LG).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5140325"/>
            <a:ext cx="26543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9"/>
          <p:cNvSpPr txBox="1">
            <a:spLocks noChangeArrowheads="1"/>
          </p:cNvSpPr>
          <p:nvPr/>
        </p:nvSpPr>
        <p:spPr bwMode="auto">
          <a:xfrm>
            <a:off x="2403475" y="7080250"/>
            <a:ext cx="2070100" cy="460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18" tIns="45709" rIns="91418" bIns="45709">
            <a:spAutoFit/>
          </a:bodyPr>
          <a:lstStyle/>
          <a:p>
            <a:pPr>
              <a:spcBef>
                <a:spcPct val="50000"/>
              </a:spcBef>
              <a:defRPr/>
            </a:pPr>
            <a:r>
              <a:rPr lang="en-US" sz="2400" dirty="0">
                <a:ea typeface="ＭＳ Ｐゴシック" charset="0"/>
                <a:cs typeface="ＭＳ Ｐゴシック" charset="0"/>
              </a:rPr>
              <a:t>Erin </a:t>
            </a:r>
            <a:r>
              <a:rPr lang="en-US" sz="2400" dirty="0" err="1">
                <a:ea typeface="ＭＳ Ｐゴシック" charset="0"/>
                <a:cs typeface="ＭＳ Ｐゴシック" charset="0"/>
              </a:rPr>
              <a:t>Bodine</a:t>
            </a:r>
            <a:endParaRPr lang="en-US" sz="2400" dirty="0">
              <a:ea typeface="ＭＳ Ｐゴシック" charset="0"/>
              <a:cs typeface="ＭＳ Ｐゴシック" charset="0"/>
            </a:endParaRPr>
          </a:p>
        </p:txBody>
      </p:sp>
      <p:sp>
        <p:nvSpPr>
          <p:cNvPr id="11" name="Text Box 9"/>
          <p:cNvSpPr txBox="1">
            <a:spLocks noChangeArrowheads="1"/>
          </p:cNvSpPr>
          <p:nvPr/>
        </p:nvSpPr>
        <p:spPr bwMode="auto">
          <a:xfrm>
            <a:off x="5103813" y="7100888"/>
            <a:ext cx="2446337" cy="4619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18" tIns="45709" rIns="91418" bIns="45709">
            <a:spAutoFit/>
          </a:bodyPr>
          <a:lstStyle/>
          <a:p>
            <a:pPr>
              <a:spcBef>
                <a:spcPct val="50000"/>
              </a:spcBef>
              <a:defRPr/>
            </a:pPr>
            <a:r>
              <a:rPr lang="en-US" sz="2400" dirty="0">
                <a:ea typeface="ＭＳ Ｐゴシック" charset="0"/>
                <a:cs typeface="ＭＳ Ｐゴシック" charset="0"/>
              </a:rPr>
              <a:t>Suzanne </a:t>
            </a:r>
            <a:r>
              <a:rPr lang="en-US" sz="2400" dirty="0" err="1">
                <a:ea typeface="ＭＳ Ｐゴシック" charset="0"/>
                <a:cs typeface="ＭＳ Ｐゴシック" charset="0"/>
              </a:rPr>
              <a:t>Lenhart</a:t>
            </a:r>
            <a:endParaRPr lang="en-US" sz="2400" dirty="0">
              <a:ea typeface="ＭＳ Ｐゴシック" charset="0"/>
              <a:cs typeface="ＭＳ Ｐゴシック" charset="0"/>
            </a:endParaRPr>
          </a:p>
        </p:txBody>
      </p:sp>
      <p:pic>
        <p:nvPicPr>
          <p:cNvPr id="35849" name="Picture 9" descr="SuzanneScotlandcrop.tif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13413" y="5153025"/>
            <a:ext cx="1589087"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708025" y="420688"/>
            <a:ext cx="8029575" cy="1260475"/>
          </a:xfrm>
        </p:spPr>
        <p:txBody>
          <a:bodyPr/>
          <a:lstStyle/>
          <a:p>
            <a:pPr>
              <a:defRPr/>
            </a:pPr>
            <a:r>
              <a:rPr lang="en-US" sz="4400" b="1" dirty="0" smtClean="0"/>
              <a:t>What have we learned from all these efforts? </a:t>
            </a:r>
            <a:endParaRPr lang="en-US" sz="4400" b="1" dirty="0"/>
          </a:p>
        </p:txBody>
      </p:sp>
      <p:sp>
        <p:nvSpPr>
          <p:cNvPr id="321539" name="Rectangle 3"/>
          <p:cNvSpPr>
            <a:spLocks noGrp="1" noChangeArrowheads="1"/>
          </p:cNvSpPr>
          <p:nvPr>
            <p:ph type="body" idx="1"/>
          </p:nvPr>
        </p:nvSpPr>
        <p:spPr>
          <a:ln>
            <a:solidFill>
              <a:schemeClr val="bg1"/>
            </a:solidFill>
          </a:ln>
        </p:spPr>
        <p:txBody>
          <a:bodyPr/>
          <a:lstStyle/>
          <a:p>
            <a:pPr>
              <a:lnSpc>
                <a:spcPct val="90000"/>
              </a:lnSpc>
              <a:buFontTx/>
              <a:buNone/>
              <a:defRPr/>
            </a:pPr>
            <a:r>
              <a:rPr lang="en-US" sz="4000" b="1" dirty="0"/>
              <a:t>Many model programs </a:t>
            </a:r>
            <a:r>
              <a:rPr lang="en-US" sz="4000" b="1" dirty="0" smtClean="0"/>
              <a:t>developed;</a:t>
            </a:r>
            <a:endParaRPr lang="en-US" sz="4000" b="1" dirty="0"/>
          </a:p>
          <a:p>
            <a:pPr>
              <a:lnSpc>
                <a:spcPct val="90000"/>
              </a:lnSpc>
              <a:buFontTx/>
              <a:buNone/>
              <a:defRPr/>
            </a:pPr>
            <a:r>
              <a:rPr lang="en-US" sz="4000" b="1" dirty="0"/>
              <a:t>Lots of </a:t>
            </a:r>
            <a:r>
              <a:rPr lang="en-US" sz="4000" b="1" dirty="0" smtClean="0"/>
              <a:t>new curricular material;</a:t>
            </a:r>
            <a:endParaRPr lang="en-US" sz="4000" b="1" dirty="0"/>
          </a:p>
          <a:p>
            <a:pPr>
              <a:lnSpc>
                <a:spcPct val="90000"/>
              </a:lnSpc>
              <a:buFontTx/>
              <a:buNone/>
              <a:defRPr/>
            </a:pPr>
            <a:r>
              <a:rPr lang="en-US" sz="4000" b="1" dirty="0"/>
              <a:t>Biologists </a:t>
            </a:r>
            <a:r>
              <a:rPr lang="en-US" sz="4000" b="1" dirty="0" smtClean="0"/>
              <a:t>more </a:t>
            </a:r>
            <a:r>
              <a:rPr lang="en-US" sz="4000" b="1" dirty="0"/>
              <a:t>attuned to </a:t>
            </a:r>
            <a:r>
              <a:rPr lang="en-US" sz="4000" b="1" dirty="0" smtClean="0"/>
              <a:t>quantitative </a:t>
            </a:r>
            <a:r>
              <a:rPr lang="en-US" sz="4000" b="1" dirty="0"/>
              <a:t>approaches;</a:t>
            </a:r>
          </a:p>
          <a:p>
            <a:pPr>
              <a:lnSpc>
                <a:spcPct val="90000"/>
              </a:lnSpc>
              <a:buFontTx/>
              <a:buNone/>
              <a:defRPr/>
            </a:pPr>
            <a:r>
              <a:rPr lang="en-US" sz="4000" b="1" dirty="0"/>
              <a:t>Education research provides guidance on what really </a:t>
            </a:r>
            <a:r>
              <a:rPr lang="en-US" sz="4000" b="1" dirty="0" smtClean="0"/>
              <a:t>works.</a:t>
            </a:r>
            <a:endParaRPr lang="en-US" sz="4000" b="1" dirty="0"/>
          </a:p>
        </p:txBody>
      </p:sp>
      <p:pic>
        <p:nvPicPr>
          <p:cNvPr id="37892" name="Picture 4" descr="NIMBioSlogoshadow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2213" y="6900863"/>
            <a:ext cx="19002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8012" y="7008753"/>
            <a:ext cx="6553200" cy="400110"/>
          </a:xfrm>
          <a:prstGeom prst="rect">
            <a:avLst/>
          </a:prstGeom>
          <a:noFill/>
        </p:spPr>
        <p:txBody>
          <a:bodyPr wrap="square" rtlCol="0">
            <a:spAutoFit/>
          </a:bodyPr>
          <a:lstStyle/>
          <a:p>
            <a:r>
              <a:rPr lang="en-US" sz="2000" dirty="0" err="1"/>
              <a:t>www.nimbios.org</a:t>
            </a:r>
            <a:r>
              <a:rPr lang="en-US" sz="2000" dirty="0"/>
              <a:t>/</a:t>
            </a:r>
            <a:r>
              <a:rPr lang="en-US" sz="2000" dirty="0" err="1"/>
              <a:t>workinggroups</a:t>
            </a:r>
            <a:r>
              <a:rPr lang="en-US" sz="2000" dirty="0"/>
              <a:t>/</a:t>
            </a:r>
            <a:r>
              <a:rPr lang="en-US" sz="2000" dirty="0" err="1"/>
              <a:t>WG_quantbio</a:t>
            </a:r>
            <a:r>
              <a:rPr lang="en-US" sz="2000" dirty="0"/>
              <a:t>-cc</a:t>
            </a:r>
          </a:p>
        </p:txBody>
      </p:sp>
      <p:pic>
        <p:nvPicPr>
          <p:cNvPr id="5" name="Picture 15" descr="NIMBioSlogoshadow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1963" y="6705600"/>
            <a:ext cx="26336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046"/>
            <a:ext cx="9445625" cy="639997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012" y="4530639"/>
            <a:ext cx="4646613" cy="2354284"/>
          </a:xfrm>
          <a:prstGeom prst="rect">
            <a:avLst/>
          </a:prstGeom>
        </p:spPr>
      </p:pic>
    </p:spTree>
    <p:extLst>
      <p:ext uri="{BB962C8B-B14F-4D97-AF65-F5344CB8AC3E}">
        <p14:creationId xmlns:p14="http://schemas.microsoft.com/office/powerpoint/2010/main" val="11768756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9" name="Rectangle 3"/>
          <p:cNvSpPr>
            <a:spLocks noGrp="1" noChangeArrowheads="1"/>
          </p:cNvSpPr>
          <p:nvPr>
            <p:ph type="body" idx="1"/>
          </p:nvPr>
        </p:nvSpPr>
        <p:spPr>
          <a:xfrm>
            <a:off x="836613" y="581025"/>
            <a:ext cx="8029575" cy="4538663"/>
          </a:xfrm>
          <a:ln>
            <a:solidFill>
              <a:schemeClr val="bg1"/>
            </a:solidFill>
          </a:ln>
        </p:spPr>
        <p:txBody>
          <a:bodyPr/>
          <a:lstStyle/>
          <a:p>
            <a:pPr marL="0" indent="0" algn="ctr">
              <a:lnSpc>
                <a:spcPct val="115000"/>
              </a:lnSpc>
              <a:spcBef>
                <a:spcPts val="0"/>
              </a:spcBef>
              <a:spcAft>
                <a:spcPts val="1000"/>
              </a:spcAft>
              <a:buFontTx/>
              <a:buNone/>
              <a:defRPr/>
            </a:pPr>
            <a:r>
              <a:rPr lang="en-US" sz="3200" b="1" dirty="0" smtClean="0">
                <a:latin typeface="Arial"/>
                <a:ea typeface="Calibri"/>
                <a:cs typeface="Arial"/>
              </a:rPr>
              <a:t>Undergraduate Mathematics for the Life Sciences: Models, Processes, and Directions</a:t>
            </a:r>
          </a:p>
          <a:p>
            <a:pPr marL="0" indent="0" algn="ctr">
              <a:lnSpc>
                <a:spcPct val="115000"/>
              </a:lnSpc>
              <a:spcBef>
                <a:spcPts val="0"/>
              </a:spcBef>
              <a:spcAft>
                <a:spcPts val="1000"/>
              </a:spcAft>
              <a:buFontTx/>
              <a:buNone/>
              <a:defRPr/>
            </a:pPr>
            <a:endParaRPr lang="en-US" sz="3200" b="1" dirty="0">
              <a:latin typeface="Arial"/>
              <a:ea typeface="Calibri"/>
              <a:cs typeface="Arial"/>
            </a:endParaRPr>
          </a:p>
          <a:p>
            <a:pPr marL="0" indent="0" algn="ctr">
              <a:lnSpc>
                <a:spcPct val="115000"/>
              </a:lnSpc>
              <a:spcBef>
                <a:spcPts val="0"/>
              </a:spcBef>
              <a:spcAft>
                <a:spcPts val="1000"/>
              </a:spcAft>
              <a:buFontTx/>
              <a:buNone/>
              <a:defRPr/>
            </a:pPr>
            <a:endParaRPr lang="en-US" sz="3200" b="1" dirty="0" smtClean="0">
              <a:latin typeface="Arial"/>
              <a:ea typeface="Calibri"/>
              <a:cs typeface="Arial"/>
            </a:endParaRPr>
          </a:p>
          <a:p>
            <a:pPr marL="0" indent="0">
              <a:buFontTx/>
              <a:buNone/>
              <a:defRPr/>
            </a:pPr>
            <a:r>
              <a:rPr lang="en-US" sz="2000" b="1" dirty="0" smtClean="0"/>
              <a:t>Glenn </a:t>
            </a:r>
            <a:r>
              <a:rPr lang="en-US" sz="2000" b="1" dirty="0" err="1" smtClean="0"/>
              <a:t>Ledder</a:t>
            </a:r>
            <a:r>
              <a:rPr lang="en-US" sz="2000" dirty="0" smtClean="0"/>
              <a:t>, </a:t>
            </a:r>
            <a:r>
              <a:rPr lang="en-US" sz="2000" b="1" dirty="0" smtClean="0"/>
              <a:t>Jenna </a:t>
            </a:r>
            <a:r>
              <a:rPr lang="en-US" sz="2000" b="1" dirty="0"/>
              <a:t>P. </a:t>
            </a:r>
            <a:r>
              <a:rPr lang="en-US" sz="2000" b="1" dirty="0" smtClean="0"/>
              <a:t>Carpenter</a:t>
            </a:r>
            <a:r>
              <a:rPr lang="en-US" sz="2000" dirty="0"/>
              <a:t> </a:t>
            </a:r>
            <a:r>
              <a:rPr lang="en-US" sz="2000" b="1" dirty="0" smtClean="0"/>
              <a:t>and </a:t>
            </a:r>
            <a:r>
              <a:rPr lang="en-US" sz="2000" b="1" dirty="0"/>
              <a:t>Timothy D. </a:t>
            </a:r>
            <a:r>
              <a:rPr lang="en-US" sz="2000" b="1" dirty="0" err="1" smtClean="0"/>
              <a:t>Comar</a:t>
            </a:r>
            <a:r>
              <a:rPr lang="en-US" sz="2000" b="1" dirty="0" smtClean="0"/>
              <a:t> (editors)</a:t>
            </a:r>
          </a:p>
          <a:p>
            <a:pPr marL="0" indent="0">
              <a:buFontTx/>
              <a:buNone/>
              <a:defRPr/>
            </a:pPr>
            <a:r>
              <a:rPr lang="en-US" sz="2000" b="1" dirty="0" smtClean="0"/>
              <a:t>Mathematical Association of America Notes (2014)</a:t>
            </a:r>
          </a:p>
          <a:p>
            <a:pPr>
              <a:lnSpc>
                <a:spcPct val="90000"/>
              </a:lnSpc>
              <a:buFontTx/>
              <a:buNone/>
              <a:defRPr/>
            </a:pPr>
            <a:endParaRPr lang="en-US" sz="3200" b="1" dirty="0"/>
          </a:p>
        </p:txBody>
      </p:sp>
      <p:pic>
        <p:nvPicPr>
          <p:cNvPr id="39939" name="Picture 4" descr="NIMBioSlogoshadow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2213" y="6900863"/>
            <a:ext cx="19002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1" descr="gledder2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08413" y="2409825"/>
            <a:ext cx="19177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2" descr="timcomar_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80213" y="1800225"/>
            <a:ext cx="1522412"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3" descr="jenna.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03413" y="1800225"/>
            <a:ext cx="1462087"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2" descr="LedderBookCover.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08413" y="4848225"/>
            <a:ext cx="18415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3" descr="EngageToExcelCover.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0"/>
            <a:ext cx="577691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52623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1" descr="EngageQuote0.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0025"/>
            <a:ext cx="9445625"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Picture 2" descr="EngageQuote1.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028825"/>
            <a:ext cx="9445625"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4" name="Picture 3" descr="EngageQuote2.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157663"/>
            <a:ext cx="9445625"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a:spLocks noChangeArrowheads="1"/>
          </p:cNvSpPr>
          <p:nvPr/>
        </p:nvSpPr>
        <p:spPr bwMode="auto">
          <a:xfrm>
            <a:off x="0" y="4391025"/>
            <a:ext cx="9296400" cy="1981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endParaRPr lang="en-US" altLang="en-US" sz="2400" b="0">
              <a:solidFill>
                <a:srgbClr val="000000"/>
              </a:solidFill>
            </a:endParaRPr>
          </a:p>
        </p:txBody>
      </p:sp>
      <p:pic>
        <p:nvPicPr>
          <p:cNvPr id="6" name="Picture 5" descr="TPSEMathLogo.tif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2413" y="2257425"/>
            <a:ext cx="62865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57023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708025" y="420688"/>
            <a:ext cx="8029575" cy="1260475"/>
          </a:xfrm>
        </p:spPr>
        <p:txBody>
          <a:bodyPr/>
          <a:lstStyle/>
          <a:p>
            <a:pPr>
              <a:defRPr/>
            </a:pPr>
            <a:r>
              <a:rPr lang="en-US" sz="4400" b="1" dirty="0" smtClean="0">
                <a:solidFill>
                  <a:srgbClr val="000090"/>
                </a:solidFill>
              </a:rPr>
              <a:t>What is holding back reform in quantitative bio education? </a:t>
            </a:r>
            <a:endParaRPr lang="en-US" sz="4400" b="1" dirty="0">
              <a:solidFill>
                <a:srgbClr val="000090"/>
              </a:solidFill>
            </a:endParaRPr>
          </a:p>
        </p:txBody>
      </p:sp>
      <p:sp>
        <p:nvSpPr>
          <p:cNvPr id="321539" name="Rectangle 3"/>
          <p:cNvSpPr>
            <a:spLocks noGrp="1" noChangeArrowheads="1"/>
          </p:cNvSpPr>
          <p:nvPr>
            <p:ph type="body" idx="1"/>
          </p:nvPr>
        </p:nvSpPr>
        <p:spPr>
          <a:xfrm>
            <a:off x="1428750" y="2181225"/>
            <a:ext cx="8029575" cy="911225"/>
          </a:xfrm>
          <a:ln>
            <a:solidFill>
              <a:schemeClr val="bg1"/>
            </a:solidFill>
          </a:ln>
        </p:spPr>
        <p:txBody>
          <a:bodyPr/>
          <a:lstStyle/>
          <a:p>
            <a:pPr>
              <a:lnSpc>
                <a:spcPct val="90000"/>
              </a:lnSpc>
              <a:buFontTx/>
              <a:buNone/>
              <a:defRPr/>
            </a:pPr>
            <a:r>
              <a:rPr lang="en-US" sz="5400" b="1" dirty="0" smtClean="0"/>
              <a:t>Lethargy</a:t>
            </a:r>
            <a:endParaRPr lang="en-US" sz="5400" b="1" dirty="0"/>
          </a:p>
        </p:txBody>
      </p:sp>
      <p:pic>
        <p:nvPicPr>
          <p:cNvPr id="90116" name="Picture 4" descr="NIMBioSlogoshadow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2213" y="6900863"/>
            <a:ext cx="19002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1416050" y="3476625"/>
            <a:ext cx="8029575" cy="911225"/>
          </a:xfrm>
          <a:prstGeom prst="rect">
            <a:avLst/>
          </a:prstGeom>
          <a:noFill/>
          <a:ln>
            <a:solidFill>
              <a:schemeClr val="bg1"/>
            </a:solid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7171" tIns="48585" rIns="97171" bIns="48585"/>
          <a:lstStyle>
            <a:lvl1pPr marL="363538" indent="-363538" algn="l" defTabSz="969963" rtl="0" eaLnBrk="0" fontAlgn="base" hangingPunct="0">
              <a:spcBef>
                <a:spcPct val="20000"/>
              </a:spcBef>
              <a:spcAft>
                <a:spcPct val="0"/>
              </a:spcAft>
              <a:buChar char="•"/>
              <a:defRPr sz="3400">
                <a:solidFill>
                  <a:schemeClr val="tx1"/>
                </a:solidFill>
                <a:latin typeface="+mn-lt"/>
                <a:ea typeface="+mn-ea"/>
                <a:cs typeface="ＭＳ Ｐゴシック" charset="0"/>
              </a:defRPr>
            </a:lvl1pPr>
            <a:lvl2pPr marL="787400" indent="-301625" algn="l" defTabSz="969963" rtl="0" eaLnBrk="0" fontAlgn="base" hangingPunct="0">
              <a:spcBef>
                <a:spcPct val="20000"/>
              </a:spcBef>
              <a:spcAft>
                <a:spcPct val="0"/>
              </a:spcAft>
              <a:buChar char="–"/>
              <a:defRPr sz="3000">
                <a:solidFill>
                  <a:schemeClr val="tx1"/>
                </a:solidFill>
                <a:latin typeface="+mn-lt"/>
                <a:ea typeface="+mn-ea"/>
              </a:defRPr>
            </a:lvl2pPr>
            <a:lvl3pPr marL="1212850" indent="-241300" algn="l" defTabSz="969963" rtl="0" eaLnBrk="0" fontAlgn="base" hangingPunct="0">
              <a:spcBef>
                <a:spcPct val="20000"/>
              </a:spcBef>
              <a:spcAft>
                <a:spcPct val="0"/>
              </a:spcAft>
              <a:buChar char="•"/>
              <a:defRPr sz="2600">
                <a:solidFill>
                  <a:schemeClr val="tx1"/>
                </a:solidFill>
                <a:latin typeface="+mn-lt"/>
                <a:ea typeface="+mn-ea"/>
              </a:defRPr>
            </a:lvl3pPr>
            <a:lvl4pPr marL="1698625" indent="-241300" algn="l" defTabSz="969963" rtl="0" eaLnBrk="0" fontAlgn="base" hangingPunct="0">
              <a:spcBef>
                <a:spcPct val="20000"/>
              </a:spcBef>
              <a:spcAft>
                <a:spcPct val="0"/>
              </a:spcAft>
              <a:buChar char="–"/>
              <a:defRPr sz="2100">
                <a:solidFill>
                  <a:schemeClr val="tx1"/>
                </a:solidFill>
                <a:latin typeface="+mn-lt"/>
                <a:ea typeface="+mn-ea"/>
              </a:defRPr>
            </a:lvl4pPr>
            <a:lvl5pPr marL="2184400" indent="-241300" algn="l" defTabSz="969963" rtl="0" eaLnBrk="0" fontAlgn="base" hangingPunct="0">
              <a:spcBef>
                <a:spcPct val="20000"/>
              </a:spcBef>
              <a:spcAft>
                <a:spcPct val="0"/>
              </a:spcAft>
              <a:buChar char="»"/>
              <a:defRPr sz="2100">
                <a:solidFill>
                  <a:schemeClr val="tx1"/>
                </a:solidFill>
                <a:latin typeface="+mn-lt"/>
                <a:ea typeface="+mn-ea"/>
              </a:defRPr>
            </a:lvl5pPr>
            <a:lvl6pPr marL="2642876" indent="-242859" algn="l" defTabSz="971435" rtl="0" eaLnBrk="0" fontAlgn="base" hangingPunct="0">
              <a:spcBef>
                <a:spcPct val="20000"/>
              </a:spcBef>
              <a:spcAft>
                <a:spcPct val="0"/>
              </a:spcAft>
              <a:buChar char="»"/>
              <a:defRPr sz="2100">
                <a:solidFill>
                  <a:schemeClr val="tx1"/>
                </a:solidFill>
                <a:latin typeface="+mn-lt"/>
                <a:ea typeface="+mn-ea"/>
              </a:defRPr>
            </a:lvl6pPr>
            <a:lvl7pPr marL="3100023" indent="-242859" algn="l" defTabSz="971435" rtl="0" eaLnBrk="0" fontAlgn="base" hangingPunct="0">
              <a:spcBef>
                <a:spcPct val="20000"/>
              </a:spcBef>
              <a:spcAft>
                <a:spcPct val="0"/>
              </a:spcAft>
              <a:buChar char="»"/>
              <a:defRPr sz="2100">
                <a:solidFill>
                  <a:schemeClr val="tx1"/>
                </a:solidFill>
                <a:latin typeface="+mn-lt"/>
                <a:ea typeface="+mn-ea"/>
              </a:defRPr>
            </a:lvl7pPr>
            <a:lvl8pPr marL="3557169" indent="-242859" algn="l" defTabSz="971435" rtl="0" eaLnBrk="0" fontAlgn="base" hangingPunct="0">
              <a:spcBef>
                <a:spcPct val="20000"/>
              </a:spcBef>
              <a:spcAft>
                <a:spcPct val="0"/>
              </a:spcAft>
              <a:buChar char="»"/>
              <a:defRPr sz="2100">
                <a:solidFill>
                  <a:schemeClr val="tx1"/>
                </a:solidFill>
                <a:latin typeface="+mn-lt"/>
                <a:ea typeface="+mn-ea"/>
              </a:defRPr>
            </a:lvl8pPr>
            <a:lvl9pPr marL="4014316" indent="-242859" algn="l" defTabSz="971435" rtl="0" eaLnBrk="0" fontAlgn="base" hangingPunct="0">
              <a:spcBef>
                <a:spcPct val="20000"/>
              </a:spcBef>
              <a:spcAft>
                <a:spcPct val="0"/>
              </a:spcAft>
              <a:buChar char="»"/>
              <a:defRPr sz="2100">
                <a:solidFill>
                  <a:schemeClr val="tx1"/>
                </a:solidFill>
                <a:latin typeface="+mn-lt"/>
                <a:ea typeface="+mn-ea"/>
              </a:defRPr>
            </a:lvl9pPr>
          </a:lstStyle>
          <a:p>
            <a:pPr>
              <a:lnSpc>
                <a:spcPct val="90000"/>
              </a:lnSpc>
              <a:buFontTx/>
              <a:buNone/>
              <a:defRPr/>
            </a:pPr>
            <a:r>
              <a:rPr lang="en-US" sz="5400" dirty="0" smtClean="0"/>
              <a:t>Inertia</a:t>
            </a:r>
            <a:endParaRPr lang="en-US" sz="5400" dirty="0"/>
          </a:p>
        </p:txBody>
      </p:sp>
      <p:sp>
        <p:nvSpPr>
          <p:cNvPr id="6" name="Rectangle 3"/>
          <p:cNvSpPr txBox="1">
            <a:spLocks noChangeArrowheads="1"/>
          </p:cNvSpPr>
          <p:nvPr/>
        </p:nvSpPr>
        <p:spPr bwMode="auto">
          <a:xfrm>
            <a:off x="1395413" y="4924425"/>
            <a:ext cx="8029575" cy="911225"/>
          </a:xfrm>
          <a:prstGeom prst="rect">
            <a:avLst/>
          </a:prstGeom>
          <a:noFill/>
          <a:ln>
            <a:solidFill>
              <a:schemeClr val="bg1"/>
            </a:solid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7171" tIns="48585" rIns="97171" bIns="48585"/>
          <a:lstStyle>
            <a:lvl1pPr marL="363538" indent="-363538" algn="l" defTabSz="969963" rtl="0" eaLnBrk="0" fontAlgn="base" hangingPunct="0">
              <a:spcBef>
                <a:spcPct val="20000"/>
              </a:spcBef>
              <a:spcAft>
                <a:spcPct val="0"/>
              </a:spcAft>
              <a:buChar char="•"/>
              <a:defRPr sz="3400">
                <a:solidFill>
                  <a:schemeClr val="tx1"/>
                </a:solidFill>
                <a:latin typeface="+mn-lt"/>
                <a:ea typeface="+mn-ea"/>
                <a:cs typeface="ＭＳ Ｐゴシック" charset="0"/>
              </a:defRPr>
            </a:lvl1pPr>
            <a:lvl2pPr marL="787400" indent="-301625" algn="l" defTabSz="969963" rtl="0" eaLnBrk="0" fontAlgn="base" hangingPunct="0">
              <a:spcBef>
                <a:spcPct val="20000"/>
              </a:spcBef>
              <a:spcAft>
                <a:spcPct val="0"/>
              </a:spcAft>
              <a:buChar char="–"/>
              <a:defRPr sz="3000">
                <a:solidFill>
                  <a:schemeClr val="tx1"/>
                </a:solidFill>
                <a:latin typeface="+mn-lt"/>
                <a:ea typeface="+mn-ea"/>
              </a:defRPr>
            </a:lvl2pPr>
            <a:lvl3pPr marL="1212850" indent="-241300" algn="l" defTabSz="969963" rtl="0" eaLnBrk="0" fontAlgn="base" hangingPunct="0">
              <a:spcBef>
                <a:spcPct val="20000"/>
              </a:spcBef>
              <a:spcAft>
                <a:spcPct val="0"/>
              </a:spcAft>
              <a:buChar char="•"/>
              <a:defRPr sz="2600">
                <a:solidFill>
                  <a:schemeClr val="tx1"/>
                </a:solidFill>
                <a:latin typeface="+mn-lt"/>
                <a:ea typeface="+mn-ea"/>
              </a:defRPr>
            </a:lvl3pPr>
            <a:lvl4pPr marL="1698625" indent="-241300" algn="l" defTabSz="969963" rtl="0" eaLnBrk="0" fontAlgn="base" hangingPunct="0">
              <a:spcBef>
                <a:spcPct val="20000"/>
              </a:spcBef>
              <a:spcAft>
                <a:spcPct val="0"/>
              </a:spcAft>
              <a:buChar char="–"/>
              <a:defRPr sz="2100">
                <a:solidFill>
                  <a:schemeClr val="tx1"/>
                </a:solidFill>
                <a:latin typeface="+mn-lt"/>
                <a:ea typeface="+mn-ea"/>
              </a:defRPr>
            </a:lvl4pPr>
            <a:lvl5pPr marL="2184400" indent="-241300" algn="l" defTabSz="969963" rtl="0" eaLnBrk="0" fontAlgn="base" hangingPunct="0">
              <a:spcBef>
                <a:spcPct val="20000"/>
              </a:spcBef>
              <a:spcAft>
                <a:spcPct val="0"/>
              </a:spcAft>
              <a:buChar char="»"/>
              <a:defRPr sz="2100">
                <a:solidFill>
                  <a:schemeClr val="tx1"/>
                </a:solidFill>
                <a:latin typeface="+mn-lt"/>
                <a:ea typeface="+mn-ea"/>
              </a:defRPr>
            </a:lvl5pPr>
            <a:lvl6pPr marL="2642876" indent="-242859" algn="l" defTabSz="971435" rtl="0" eaLnBrk="0" fontAlgn="base" hangingPunct="0">
              <a:spcBef>
                <a:spcPct val="20000"/>
              </a:spcBef>
              <a:spcAft>
                <a:spcPct val="0"/>
              </a:spcAft>
              <a:buChar char="»"/>
              <a:defRPr sz="2100">
                <a:solidFill>
                  <a:schemeClr val="tx1"/>
                </a:solidFill>
                <a:latin typeface="+mn-lt"/>
                <a:ea typeface="+mn-ea"/>
              </a:defRPr>
            </a:lvl6pPr>
            <a:lvl7pPr marL="3100023" indent="-242859" algn="l" defTabSz="971435" rtl="0" eaLnBrk="0" fontAlgn="base" hangingPunct="0">
              <a:spcBef>
                <a:spcPct val="20000"/>
              </a:spcBef>
              <a:spcAft>
                <a:spcPct val="0"/>
              </a:spcAft>
              <a:buChar char="»"/>
              <a:defRPr sz="2100">
                <a:solidFill>
                  <a:schemeClr val="tx1"/>
                </a:solidFill>
                <a:latin typeface="+mn-lt"/>
                <a:ea typeface="+mn-ea"/>
              </a:defRPr>
            </a:lvl7pPr>
            <a:lvl8pPr marL="3557169" indent="-242859" algn="l" defTabSz="971435" rtl="0" eaLnBrk="0" fontAlgn="base" hangingPunct="0">
              <a:spcBef>
                <a:spcPct val="20000"/>
              </a:spcBef>
              <a:spcAft>
                <a:spcPct val="0"/>
              </a:spcAft>
              <a:buChar char="»"/>
              <a:defRPr sz="2100">
                <a:solidFill>
                  <a:schemeClr val="tx1"/>
                </a:solidFill>
                <a:latin typeface="+mn-lt"/>
                <a:ea typeface="+mn-ea"/>
              </a:defRPr>
            </a:lvl8pPr>
            <a:lvl9pPr marL="4014316" indent="-242859" algn="l" defTabSz="971435" rtl="0" eaLnBrk="0" fontAlgn="base" hangingPunct="0">
              <a:spcBef>
                <a:spcPct val="20000"/>
              </a:spcBef>
              <a:spcAft>
                <a:spcPct val="0"/>
              </a:spcAft>
              <a:buChar char="»"/>
              <a:defRPr sz="2100">
                <a:solidFill>
                  <a:schemeClr val="tx1"/>
                </a:solidFill>
                <a:latin typeface="+mn-lt"/>
                <a:ea typeface="+mn-ea"/>
              </a:defRPr>
            </a:lvl9pPr>
          </a:lstStyle>
          <a:p>
            <a:pPr>
              <a:lnSpc>
                <a:spcPct val="90000"/>
              </a:lnSpc>
              <a:buFontTx/>
              <a:buNone/>
              <a:defRPr/>
            </a:pPr>
            <a:r>
              <a:rPr lang="en-US" sz="5400" dirty="0" smtClean="0"/>
              <a:t>Infrastructure</a:t>
            </a:r>
            <a:endParaRPr lang="en-US" sz="5400" dirty="0"/>
          </a:p>
        </p:txBody>
      </p:sp>
    </p:spTree>
    <p:extLst>
      <p:ext uri="{BB962C8B-B14F-4D97-AF65-F5344CB8AC3E}">
        <p14:creationId xmlns:p14="http://schemas.microsoft.com/office/powerpoint/2010/main" val="5574035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21539">
                                            <p:txEl>
                                              <p:pRg st="0" end="0"/>
                                            </p:txEl>
                                          </p:spTgt>
                                        </p:tgtEl>
                                        <p:attrNameLst>
                                          <p:attrName>style.visibility</p:attrName>
                                        </p:attrNameLst>
                                      </p:cBhvr>
                                      <p:to>
                                        <p:strVal val="visible"/>
                                      </p:to>
                                    </p:set>
                                    <p:anim calcmode="lin" valueType="num">
                                      <p:cBhvr additive="base">
                                        <p:cTn id="7" dur="500" fill="hold"/>
                                        <p:tgtEl>
                                          <p:spTgt spid="32153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215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39" grpId="0" build="p" autoUpdateAnimBg="0"/>
      <p:bldP spid="5" grpId="0" build="p" autoUpdateAnimBg="0"/>
      <p:bldP spid="6"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6258" name="Picture 2" descr="silos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445625" cy="708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Rectangle 3"/>
          <p:cNvSpPr>
            <a:spLocks noChangeArrowheads="1"/>
          </p:cNvSpPr>
          <p:nvPr/>
        </p:nvSpPr>
        <p:spPr bwMode="auto">
          <a:xfrm rot="-5400000">
            <a:off x="2672557" y="5145881"/>
            <a:ext cx="219075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7182" tIns="48591" rIns="97182" bIns="48591">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sz="2800">
                <a:solidFill>
                  <a:srgbClr val="FFFF00"/>
                </a:solidFill>
              </a:rPr>
              <a:t>Mathematics</a:t>
            </a:r>
          </a:p>
        </p:txBody>
      </p:sp>
      <p:sp>
        <p:nvSpPr>
          <p:cNvPr id="96260" name="Rectangle 3"/>
          <p:cNvSpPr>
            <a:spLocks noChangeArrowheads="1"/>
          </p:cNvSpPr>
          <p:nvPr/>
        </p:nvSpPr>
        <p:spPr bwMode="auto">
          <a:xfrm rot="-5400000">
            <a:off x="1591469" y="5007769"/>
            <a:ext cx="1914525"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7182" tIns="48591" rIns="97182" bIns="48591">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sz="2800">
                <a:solidFill>
                  <a:srgbClr val="FFFF00"/>
                </a:solidFill>
              </a:rPr>
              <a:t>Geography</a:t>
            </a:r>
          </a:p>
        </p:txBody>
      </p:sp>
      <p:sp>
        <p:nvSpPr>
          <p:cNvPr id="96261" name="Rectangle 3"/>
          <p:cNvSpPr>
            <a:spLocks noChangeArrowheads="1"/>
          </p:cNvSpPr>
          <p:nvPr/>
        </p:nvSpPr>
        <p:spPr bwMode="auto">
          <a:xfrm rot="-5400000">
            <a:off x="3567113" y="4708525"/>
            <a:ext cx="2992438"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7182" tIns="48591" rIns="97182" bIns="48591">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sz="2800">
                <a:solidFill>
                  <a:srgbClr val="FFFF00"/>
                </a:solidFill>
              </a:rPr>
              <a:t>Computer Science</a:t>
            </a:r>
          </a:p>
        </p:txBody>
      </p:sp>
      <p:sp>
        <p:nvSpPr>
          <p:cNvPr id="96262" name="Rectangle 3"/>
          <p:cNvSpPr>
            <a:spLocks noChangeArrowheads="1"/>
          </p:cNvSpPr>
          <p:nvPr/>
        </p:nvSpPr>
        <p:spPr bwMode="auto">
          <a:xfrm rot="-5400000">
            <a:off x="5419725" y="4456113"/>
            <a:ext cx="1573213"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7182" tIns="48591" rIns="97182" bIns="48591">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sz="2800">
                <a:solidFill>
                  <a:srgbClr val="FFFF00"/>
                </a:solidFill>
              </a:rPr>
              <a:t>Statistics</a:t>
            </a:r>
          </a:p>
        </p:txBody>
      </p:sp>
      <p:sp>
        <p:nvSpPr>
          <p:cNvPr id="96263" name="Rectangle 3"/>
          <p:cNvSpPr>
            <a:spLocks noChangeArrowheads="1"/>
          </p:cNvSpPr>
          <p:nvPr/>
        </p:nvSpPr>
        <p:spPr bwMode="auto">
          <a:xfrm rot="-5400000">
            <a:off x="5929313" y="4022725"/>
            <a:ext cx="3297238"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7182" tIns="48591" rIns="97182" bIns="48591">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sz="2800">
                <a:solidFill>
                  <a:srgbClr val="FFFF00"/>
                </a:solidFill>
              </a:rPr>
              <a:t>Information Science</a:t>
            </a:r>
          </a:p>
        </p:txBody>
      </p:sp>
      <p:grpSp>
        <p:nvGrpSpPr>
          <p:cNvPr id="6" name="Group 5"/>
          <p:cNvGrpSpPr>
            <a:grpSpLocks/>
          </p:cNvGrpSpPr>
          <p:nvPr/>
        </p:nvGrpSpPr>
        <p:grpSpPr bwMode="auto">
          <a:xfrm>
            <a:off x="684213" y="352425"/>
            <a:ext cx="7620000" cy="1336675"/>
            <a:chOff x="684212" y="352425"/>
            <a:chExt cx="7620000" cy="1336610"/>
          </a:xfrm>
        </p:grpSpPr>
        <p:pic>
          <p:nvPicPr>
            <p:cNvPr id="96265" name="Picture 3" descr="parasolclip1.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4212" y="352425"/>
              <a:ext cx="7620000" cy="1336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665412" y="657210"/>
              <a:ext cx="3200400" cy="707991"/>
            </a:xfrm>
            <a:prstGeom prst="rect">
              <a:avLst/>
            </a:prstGeom>
            <a:noFill/>
          </p:spPr>
          <p:txBody>
            <a:bodyPr>
              <a:spAutoFit/>
            </a:bodyPr>
            <a:lstStyle/>
            <a:p>
              <a:pPr>
                <a:defRPr/>
              </a:pPr>
              <a:r>
                <a:rPr lang="en-US" dirty="0">
                  <a:solidFill>
                    <a:schemeClr val="bg1">
                      <a:lumMod val="95000"/>
                    </a:schemeClr>
                  </a:solidFill>
                  <a:ea typeface="ＭＳ Ｐゴシック" charset="0"/>
                  <a:cs typeface="ＭＳ Ｐゴシック" charset="0"/>
                </a:rPr>
                <a:t>Data Science</a:t>
              </a:r>
            </a:p>
          </p:txBody>
        </p:sp>
      </p:grpSp>
    </p:spTree>
    <p:extLst>
      <p:ext uri="{BB962C8B-B14F-4D97-AF65-F5344CB8AC3E}">
        <p14:creationId xmlns:p14="http://schemas.microsoft.com/office/powerpoint/2010/main" val="967728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13" y="22225"/>
            <a:ext cx="8029575" cy="1260475"/>
          </a:xfrm>
        </p:spPr>
        <p:txBody>
          <a:bodyPr/>
          <a:lstStyle/>
          <a:p>
            <a:pPr>
              <a:defRPr/>
            </a:pPr>
            <a:r>
              <a:rPr lang="en-US" dirty="0" smtClean="0"/>
              <a:t>A cacophony of specialization</a:t>
            </a:r>
            <a:endParaRPr lang="en-US" dirty="0"/>
          </a:p>
        </p:txBody>
      </p:sp>
      <p:pic>
        <p:nvPicPr>
          <p:cNvPr id="4" name="Picture 3" descr="AlonCov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013" y="1266825"/>
            <a:ext cx="2459037"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BioinfoCov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7613" y="2857500"/>
            <a:ext cx="2454275"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BioOntologiescove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70213" y="1038225"/>
            <a:ext cx="208121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BrauerandCarlosCover.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70213" y="3248025"/>
            <a:ext cx="2867025"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ompSystemsBioCancer.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75213" y="1724025"/>
            <a:ext cx="2413000"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DataMicroarraysCover.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323013" y="1114425"/>
            <a:ext cx="222250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DiekmanCover.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85013" y="3781425"/>
            <a:ext cx="2125662"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EllnerCover.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256213" y="4384675"/>
            <a:ext cx="2232025"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KenerCover.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55613" y="4086225"/>
            <a:ext cx="2452687"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MathSystemsBio.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717675" y="1114425"/>
            <a:ext cx="2533650"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Murraybookcover.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196138" y="962025"/>
            <a:ext cx="2224087"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OttoDaycover.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713413" y="3933825"/>
            <a:ext cx="2620962"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QuantBiocover.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50813" y="1038225"/>
            <a:ext cx="2392362"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Robevacover.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513013" y="3476625"/>
            <a:ext cx="271145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SmallCover.jp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265613" y="1114425"/>
            <a:ext cx="2259012"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StochSystemsBiocover.jp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099300" y="3705225"/>
            <a:ext cx="2338388" cy="35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SystemsBiocover.jp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760413" y="3552825"/>
            <a:ext cx="2109787"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09"/>
                                          </p:stCondLst>
                                        </p:cTn>
                                        <p:tgtEl>
                                          <p:spTgt spid="4"/>
                                        </p:tgtEl>
                                        <p:attrNameLst>
                                          <p:attrName>style.visibility</p:attrName>
                                        </p:attrNameLst>
                                      </p:cBhvr>
                                      <p:to>
                                        <p:strVal val="visible"/>
                                      </p:to>
                                    </p:set>
                                  </p:childTnLst>
                                </p:cTn>
                              </p:par>
                            </p:childTnLst>
                          </p:cTn>
                        </p:par>
                        <p:par>
                          <p:cTn id="7" fill="hold" nodeType="afterGroup">
                            <p:stCondLst>
                              <p:cond delay="410"/>
                            </p:stCondLst>
                            <p:childTnLst>
                              <p:par>
                                <p:cTn id="8" presetID="1" presetClass="entr" presetSubtype="0" fill="hold" nodeType="afterEffect">
                                  <p:stCondLst>
                                    <p:cond delay="0"/>
                                  </p:stCondLst>
                                  <p:childTnLst>
                                    <p:set>
                                      <p:cBhvr>
                                        <p:cTn id="9" dur="1" fill="hold">
                                          <p:stCondLst>
                                            <p:cond delay="209"/>
                                          </p:stCondLst>
                                        </p:cTn>
                                        <p:tgtEl>
                                          <p:spTgt spid="5"/>
                                        </p:tgtEl>
                                        <p:attrNameLst>
                                          <p:attrName>style.visibility</p:attrName>
                                        </p:attrNameLst>
                                      </p:cBhvr>
                                      <p:to>
                                        <p:strVal val="visible"/>
                                      </p:to>
                                    </p:set>
                                  </p:childTnLst>
                                </p:cTn>
                              </p:par>
                            </p:childTnLst>
                          </p:cTn>
                        </p:par>
                        <p:par>
                          <p:cTn id="10" fill="hold" nodeType="afterGroup">
                            <p:stCondLst>
                              <p:cond delay="620"/>
                            </p:stCondLst>
                            <p:childTnLst>
                              <p:par>
                                <p:cTn id="11" presetID="1" presetClass="entr" presetSubtype="0" fill="hold" nodeType="afterEffect">
                                  <p:stCondLst>
                                    <p:cond delay="0"/>
                                  </p:stCondLst>
                                  <p:childTnLst>
                                    <p:set>
                                      <p:cBhvr>
                                        <p:cTn id="12" dur="1" fill="hold">
                                          <p:stCondLst>
                                            <p:cond delay="209"/>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409"/>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399"/>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399"/>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399"/>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399"/>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399"/>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399"/>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399"/>
                                          </p:stCondLst>
                                        </p:cTn>
                                        <p:tgtEl>
                                          <p:spTgt spid="1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399"/>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399"/>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399"/>
                                          </p:stCondLst>
                                        </p:cTn>
                                        <p:tgtEl>
                                          <p:spTgt spid="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39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NIMBioSlogoshadow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8788" y="6705600"/>
            <a:ext cx="26336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225" name="Rectangle 9"/>
          <p:cNvSpPr>
            <a:spLocks noChangeArrowheads="1"/>
          </p:cNvSpPr>
          <p:nvPr/>
        </p:nvSpPr>
        <p:spPr bwMode="auto">
          <a:xfrm>
            <a:off x="1524000" y="1676400"/>
            <a:ext cx="6705600" cy="44196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cs typeface="ＭＳ Ｐゴシック" charset="0"/>
            </a:endParaRPr>
          </a:p>
        </p:txBody>
      </p:sp>
      <p:sp>
        <p:nvSpPr>
          <p:cNvPr id="1033226" name="Freeform 10"/>
          <p:cNvSpPr>
            <a:spLocks/>
          </p:cNvSpPr>
          <p:nvPr/>
        </p:nvSpPr>
        <p:spPr bwMode="auto">
          <a:xfrm>
            <a:off x="3352800" y="1676400"/>
            <a:ext cx="1638300" cy="4419600"/>
          </a:xfrm>
          <a:custGeom>
            <a:avLst/>
            <a:gdLst>
              <a:gd name="T0" fmla="*/ 240 w 1032"/>
              <a:gd name="T1" fmla="*/ 0 h 2784"/>
              <a:gd name="T2" fmla="*/ 864 w 1032"/>
              <a:gd name="T3" fmla="*/ 384 h 2784"/>
              <a:gd name="T4" fmla="*/ 1008 w 1032"/>
              <a:gd name="T5" fmla="*/ 912 h 2784"/>
              <a:gd name="T6" fmla="*/ 1008 w 1032"/>
              <a:gd name="T7" fmla="*/ 1248 h 2784"/>
              <a:gd name="T8" fmla="*/ 912 w 1032"/>
              <a:gd name="T9" fmla="*/ 1584 h 2784"/>
              <a:gd name="T10" fmla="*/ 624 w 1032"/>
              <a:gd name="T11" fmla="*/ 2112 h 2784"/>
              <a:gd name="T12" fmla="*/ 384 w 1032"/>
              <a:gd name="T13" fmla="*/ 2448 h 2784"/>
              <a:gd name="T14" fmla="*/ 0 w 1032"/>
              <a:gd name="T15" fmla="*/ 2784 h 27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2" h="2784">
                <a:moveTo>
                  <a:pt x="240" y="0"/>
                </a:moveTo>
                <a:cubicBezTo>
                  <a:pt x="488" y="116"/>
                  <a:pt x="736" y="232"/>
                  <a:pt x="864" y="384"/>
                </a:cubicBezTo>
                <a:cubicBezTo>
                  <a:pt x="992" y="536"/>
                  <a:pt x="984" y="768"/>
                  <a:pt x="1008" y="912"/>
                </a:cubicBezTo>
                <a:cubicBezTo>
                  <a:pt x="1032" y="1056"/>
                  <a:pt x="1024" y="1136"/>
                  <a:pt x="1008" y="1248"/>
                </a:cubicBezTo>
                <a:cubicBezTo>
                  <a:pt x="992" y="1360"/>
                  <a:pt x="976" y="1440"/>
                  <a:pt x="912" y="1584"/>
                </a:cubicBezTo>
                <a:cubicBezTo>
                  <a:pt x="848" y="1728"/>
                  <a:pt x="712" y="1968"/>
                  <a:pt x="624" y="2112"/>
                </a:cubicBezTo>
                <a:cubicBezTo>
                  <a:pt x="536" y="2256"/>
                  <a:pt x="488" y="2336"/>
                  <a:pt x="384" y="2448"/>
                </a:cubicBezTo>
                <a:cubicBezTo>
                  <a:pt x="280" y="2560"/>
                  <a:pt x="64" y="2728"/>
                  <a:pt x="0" y="2784"/>
                </a:cubicBez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cs typeface="ＭＳ Ｐゴシック" charset="0"/>
            </a:endParaRPr>
          </a:p>
        </p:txBody>
      </p:sp>
      <p:sp>
        <p:nvSpPr>
          <p:cNvPr id="1033227" name="Freeform 11"/>
          <p:cNvSpPr>
            <a:spLocks/>
          </p:cNvSpPr>
          <p:nvPr/>
        </p:nvSpPr>
        <p:spPr bwMode="auto">
          <a:xfrm>
            <a:off x="6324600" y="1676400"/>
            <a:ext cx="1905000" cy="1905000"/>
          </a:xfrm>
          <a:custGeom>
            <a:avLst/>
            <a:gdLst>
              <a:gd name="T0" fmla="*/ 0 w 1200"/>
              <a:gd name="T1" fmla="*/ 0 h 1200"/>
              <a:gd name="T2" fmla="*/ 624 w 1200"/>
              <a:gd name="T3" fmla="*/ 240 h 1200"/>
              <a:gd name="T4" fmla="*/ 1056 w 1200"/>
              <a:gd name="T5" fmla="*/ 864 h 1200"/>
              <a:gd name="T6" fmla="*/ 1200 w 1200"/>
              <a:gd name="T7" fmla="*/ 1200 h 1200"/>
            </a:gdLst>
            <a:ahLst/>
            <a:cxnLst>
              <a:cxn ang="0">
                <a:pos x="T0" y="T1"/>
              </a:cxn>
              <a:cxn ang="0">
                <a:pos x="T2" y="T3"/>
              </a:cxn>
              <a:cxn ang="0">
                <a:pos x="T4" y="T5"/>
              </a:cxn>
              <a:cxn ang="0">
                <a:pos x="T6" y="T7"/>
              </a:cxn>
            </a:cxnLst>
            <a:rect l="0" t="0" r="r" b="b"/>
            <a:pathLst>
              <a:path w="1200" h="1200">
                <a:moveTo>
                  <a:pt x="0" y="0"/>
                </a:moveTo>
                <a:cubicBezTo>
                  <a:pt x="224" y="48"/>
                  <a:pt x="448" y="96"/>
                  <a:pt x="624" y="240"/>
                </a:cubicBezTo>
                <a:cubicBezTo>
                  <a:pt x="800" y="384"/>
                  <a:pt x="960" y="704"/>
                  <a:pt x="1056" y="864"/>
                </a:cubicBezTo>
                <a:cubicBezTo>
                  <a:pt x="1152" y="1024"/>
                  <a:pt x="1176" y="1144"/>
                  <a:pt x="1200" y="1200"/>
                </a:cubicBez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cs typeface="ＭＳ Ｐゴシック" charset="0"/>
            </a:endParaRPr>
          </a:p>
        </p:txBody>
      </p:sp>
      <p:sp>
        <p:nvSpPr>
          <p:cNvPr id="1033228" name="Text Box 12"/>
          <p:cNvSpPr txBox="1">
            <a:spLocks noChangeArrowheads="1"/>
          </p:cNvSpPr>
          <p:nvPr/>
        </p:nvSpPr>
        <p:spPr bwMode="auto">
          <a:xfrm>
            <a:off x="1905000" y="3505200"/>
            <a:ext cx="2286000"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200">
                <a:ea typeface="ＭＳ Ｐゴシック" charset="0"/>
                <a:cs typeface="ＭＳ Ｐゴシック" charset="0"/>
              </a:rPr>
              <a:t>Teaching</a:t>
            </a:r>
            <a:endParaRPr lang="en-US">
              <a:ea typeface="ＭＳ Ｐゴシック" charset="0"/>
              <a:cs typeface="ＭＳ Ｐゴシック" charset="0"/>
            </a:endParaRPr>
          </a:p>
        </p:txBody>
      </p:sp>
      <p:sp>
        <p:nvSpPr>
          <p:cNvPr id="1033229" name="Text Box 13"/>
          <p:cNvSpPr txBox="1">
            <a:spLocks noChangeArrowheads="1"/>
          </p:cNvSpPr>
          <p:nvPr/>
        </p:nvSpPr>
        <p:spPr bwMode="auto">
          <a:xfrm>
            <a:off x="5334000" y="3581400"/>
            <a:ext cx="2286000"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200">
                <a:ea typeface="ＭＳ Ｐゴシック" charset="0"/>
                <a:cs typeface="ＭＳ Ｐゴシック" charset="0"/>
              </a:rPr>
              <a:t>Research</a:t>
            </a:r>
            <a:endParaRPr lang="en-US">
              <a:ea typeface="ＭＳ Ｐゴシック" charset="0"/>
              <a:cs typeface="ＭＳ Ｐゴシック" charset="0"/>
            </a:endParaRPr>
          </a:p>
        </p:txBody>
      </p:sp>
      <p:sp>
        <p:nvSpPr>
          <p:cNvPr id="1033230" name="Text Box 14"/>
          <p:cNvSpPr txBox="1">
            <a:spLocks noChangeArrowheads="1"/>
          </p:cNvSpPr>
          <p:nvPr/>
        </p:nvSpPr>
        <p:spPr bwMode="auto">
          <a:xfrm>
            <a:off x="7543800" y="838200"/>
            <a:ext cx="1676400"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3200">
                <a:ea typeface="ＭＳ Ｐゴシック" charset="0"/>
                <a:cs typeface="ＭＳ Ｐゴシック" charset="0"/>
              </a:rPr>
              <a:t>Service</a:t>
            </a:r>
            <a:endParaRPr lang="en-US">
              <a:ea typeface="ＭＳ Ｐゴシック" charset="0"/>
              <a:cs typeface="ＭＳ Ｐゴシック" charset="0"/>
            </a:endParaRPr>
          </a:p>
        </p:txBody>
      </p:sp>
      <p:sp>
        <p:nvSpPr>
          <p:cNvPr id="1033231" name="Line 15"/>
          <p:cNvSpPr>
            <a:spLocks noChangeShapeType="1"/>
          </p:cNvSpPr>
          <p:nvPr/>
        </p:nvSpPr>
        <p:spPr bwMode="auto">
          <a:xfrm flipH="1">
            <a:off x="7848600" y="1371600"/>
            <a:ext cx="381000" cy="6096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cs typeface="ＭＳ Ｐゴシック" charset="0"/>
            </a:endParaRPr>
          </a:p>
        </p:txBody>
      </p:sp>
      <p:sp>
        <p:nvSpPr>
          <p:cNvPr id="1033232" name="Text Box 16"/>
          <p:cNvSpPr txBox="1">
            <a:spLocks noChangeArrowheads="1"/>
          </p:cNvSpPr>
          <p:nvPr/>
        </p:nvSpPr>
        <p:spPr bwMode="auto">
          <a:xfrm>
            <a:off x="2133600" y="381000"/>
            <a:ext cx="54102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600">
                <a:solidFill>
                  <a:srgbClr val="0000F3"/>
                </a:solidFill>
                <a:ea typeface="ＭＳ Ｐゴシック" charset="0"/>
                <a:cs typeface="ＭＳ Ｐゴシック" charset="0"/>
              </a:rPr>
              <a:t>Faculty Time Allocation</a:t>
            </a:r>
            <a:endParaRPr lang="en-US">
              <a:ea typeface="ＭＳ Ｐゴシック" charset="0"/>
              <a:cs typeface="ＭＳ Ｐゴシック" charset="0"/>
            </a:endParaRPr>
          </a:p>
        </p:txBody>
      </p:sp>
      <p:sp>
        <p:nvSpPr>
          <p:cNvPr id="1033233" name="Text Box 17"/>
          <p:cNvSpPr txBox="1">
            <a:spLocks noChangeArrowheads="1"/>
          </p:cNvSpPr>
          <p:nvPr/>
        </p:nvSpPr>
        <p:spPr bwMode="auto">
          <a:xfrm>
            <a:off x="914400" y="6324600"/>
            <a:ext cx="61722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pPr>
              <a:spcBef>
                <a:spcPct val="50000"/>
              </a:spcBef>
            </a:pPr>
            <a:r>
              <a:rPr lang="en-US" altLang="en-US" sz="3200" i="1"/>
              <a:t>What</a:t>
            </a:r>
            <a:r>
              <a:rPr lang="ja-JP" altLang="en-US" sz="3200" i="1">
                <a:latin typeface="Arial" charset="0"/>
              </a:rPr>
              <a:t>’</a:t>
            </a:r>
            <a:r>
              <a:rPr lang="en-US" altLang="ja-JP" sz="3200" i="1"/>
              <a:t>s left over in the above is for curriculum development!</a:t>
            </a:r>
            <a:r>
              <a:rPr lang="en-US" altLang="ja-JP" sz="3200"/>
              <a:t> </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3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2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684213" y="428625"/>
            <a:ext cx="8029575" cy="1260475"/>
          </a:xfrm>
        </p:spPr>
        <p:txBody>
          <a:bodyPr/>
          <a:lstStyle/>
          <a:p>
            <a:pPr>
              <a:defRPr/>
            </a:pPr>
            <a:r>
              <a:rPr lang="en-US" sz="3400" dirty="0">
                <a:latin typeface="Arial" charset="0"/>
              </a:rPr>
              <a:t>The CPAR Approach to Quantitative Curriculum Development across Disciplines</a:t>
            </a:r>
          </a:p>
        </p:txBody>
      </p:sp>
      <p:sp>
        <p:nvSpPr>
          <p:cNvPr id="122883" name="Rectangle 3"/>
          <p:cNvSpPr>
            <a:spLocks noGrp="1" noChangeArrowheads="1"/>
          </p:cNvSpPr>
          <p:nvPr>
            <p:ph type="body" idx="1"/>
          </p:nvPr>
        </p:nvSpPr>
        <p:spPr>
          <a:xfrm>
            <a:off x="2208213" y="2028825"/>
            <a:ext cx="5181600" cy="4537075"/>
          </a:xfrm>
        </p:spPr>
        <p:txBody>
          <a:bodyPr/>
          <a:lstStyle/>
          <a:p>
            <a:pPr>
              <a:lnSpc>
                <a:spcPct val="90000"/>
              </a:lnSpc>
              <a:defRPr/>
            </a:pPr>
            <a:endParaRPr lang="en-US" sz="2600" dirty="0">
              <a:latin typeface="Arial" charset="0"/>
            </a:endParaRPr>
          </a:p>
          <a:p>
            <a:pPr>
              <a:lnSpc>
                <a:spcPct val="90000"/>
              </a:lnSpc>
              <a:buFontTx/>
              <a:buNone/>
              <a:defRPr/>
            </a:pPr>
            <a:r>
              <a:rPr lang="en-US" sz="2600" b="1" dirty="0">
                <a:latin typeface="Arial" charset="0"/>
              </a:rPr>
              <a:t>  </a:t>
            </a:r>
            <a:r>
              <a:rPr lang="en-US" sz="2600" b="1" dirty="0" smtClean="0">
                <a:latin typeface="Arial" charset="0"/>
              </a:rPr>
              <a:t> </a:t>
            </a:r>
            <a:r>
              <a:rPr lang="en-US" sz="4800" b="1" dirty="0" smtClean="0">
                <a:solidFill>
                  <a:srgbClr val="0000FF"/>
                </a:solidFill>
                <a:latin typeface="Arial" charset="0"/>
              </a:rPr>
              <a:t>C</a:t>
            </a:r>
            <a:r>
              <a:rPr lang="en-US" sz="4800" dirty="0" smtClean="0">
                <a:solidFill>
                  <a:srgbClr val="FF6600"/>
                </a:solidFill>
                <a:latin typeface="Arial" charset="0"/>
              </a:rPr>
              <a:t>onstraints</a:t>
            </a:r>
            <a:endParaRPr lang="en-US" sz="4800" b="1" dirty="0">
              <a:solidFill>
                <a:srgbClr val="0000FF"/>
              </a:solidFill>
              <a:latin typeface="Arial" charset="0"/>
            </a:endParaRPr>
          </a:p>
          <a:p>
            <a:pPr>
              <a:lnSpc>
                <a:spcPct val="90000"/>
              </a:lnSpc>
              <a:buFontTx/>
              <a:buNone/>
              <a:defRPr/>
            </a:pPr>
            <a:r>
              <a:rPr lang="en-US" sz="4800" b="1" dirty="0" smtClean="0">
                <a:solidFill>
                  <a:srgbClr val="0000FF"/>
                </a:solidFill>
                <a:latin typeface="Arial" charset="0"/>
              </a:rPr>
              <a:t>  P</a:t>
            </a:r>
            <a:r>
              <a:rPr lang="en-US" sz="4800" dirty="0" smtClean="0">
                <a:solidFill>
                  <a:srgbClr val="FF6600"/>
                </a:solidFill>
                <a:latin typeface="Arial" charset="0"/>
              </a:rPr>
              <a:t>rioritize</a:t>
            </a:r>
            <a:endParaRPr lang="en-US" sz="4800" b="1" dirty="0">
              <a:solidFill>
                <a:srgbClr val="0000FF"/>
              </a:solidFill>
              <a:latin typeface="Arial" charset="0"/>
            </a:endParaRPr>
          </a:p>
          <a:p>
            <a:pPr>
              <a:lnSpc>
                <a:spcPct val="90000"/>
              </a:lnSpc>
              <a:buFontTx/>
              <a:buNone/>
              <a:defRPr/>
            </a:pPr>
            <a:r>
              <a:rPr lang="en-US" sz="4800" b="1" dirty="0" smtClean="0">
                <a:solidFill>
                  <a:srgbClr val="0000FF"/>
                </a:solidFill>
                <a:latin typeface="Arial" charset="0"/>
              </a:rPr>
              <a:t>  A</a:t>
            </a:r>
            <a:r>
              <a:rPr lang="en-US" sz="4800" dirty="0" smtClean="0">
                <a:solidFill>
                  <a:srgbClr val="FF6600"/>
                </a:solidFill>
                <a:latin typeface="Arial" charset="0"/>
              </a:rPr>
              <a:t>id</a:t>
            </a:r>
            <a:endParaRPr lang="en-US" sz="4800" b="1" dirty="0">
              <a:solidFill>
                <a:srgbClr val="0000FF"/>
              </a:solidFill>
              <a:latin typeface="Arial" charset="0"/>
            </a:endParaRPr>
          </a:p>
          <a:p>
            <a:pPr>
              <a:lnSpc>
                <a:spcPct val="90000"/>
              </a:lnSpc>
              <a:buFontTx/>
              <a:buNone/>
              <a:defRPr/>
            </a:pPr>
            <a:r>
              <a:rPr lang="en-US" sz="4800" b="1" dirty="0" smtClean="0">
                <a:solidFill>
                  <a:srgbClr val="0000FF"/>
                </a:solidFill>
                <a:latin typeface="Arial" charset="0"/>
              </a:rPr>
              <a:t>  R</a:t>
            </a:r>
            <a:r>
              <a:rPr lang="en-US" sz="4800" dirty="0" smtClean="0">
                <a:solidFill>
                  <a:srgbClr val="FF6600"/>
                </a:solidFill>
                <a:latin typeface="Arial" charset="0"/>
              </a:rPr>
              <a:t>epeat</a:t>
            </a:r>
            <a:endParaRPr lang="en-US" sz="4800" dirty="0">
              <a:solidFill>
                <a:srgbClr val="FF6600"/>
              </a:solidFill>
              <a:latin typeface="Arial" charset="0"/>
            </a:endParaRPr>
          </a:p>
          <a:p>
            <a:pPr>
              <a:lnSpc>
                <a:spcPct val="90000"/>
              </a:lnSpc>
              <a:buFontTx/>
              <a:buNone/>
              <a:defRPr/>
            </a:pPr>
            <a:r>
              <a:rPr lang="en-US" sz="4800" b="1" dirty="0">
                <a:latin typeface="Arial" charset="0"/>
              </a:rPr>
              <a:t>      </a:t>
            </a:r>
          </a:p>
          <a:p>
            <a:pPr>
              <a:lnSpc>
                <a:spcPct val="90000"/>
              </a:lnSpc>
              <a:buFontTx/>
              <a:buNone/>
              <a:defRPr/>
            </a:pPr>
            <a:r>
              <a:rPr lang="en-US" sz="2600" b="1" dirty="0">
                <a:latin typeface="Arial" charset="0"/>
              </a:rPr>
              <a:t>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685800" y="0"/>
            <a:ext cx="8029575" cy="1260475"/>
          </a:xfrm>
        </p:spPr>
        <p:txBody>
          <a:bodyPr/>
          <a:lstStyle/>
          <a:p>
            <a:pPr>
              <a:defRPr/>
            </a:pPr>
            <a:r>
              <a:rPr lang="en-US" sz="3600" b="1" dirty="0" smtClean="0">
                <a:solidFill>
                  <a:srgbClr val="0000F3"/>
                </a:solidFill>
                <a:cs typeface="+mj-cs"/>
              </a:rPr>
              <a:t>My Perspective on Major Barriers arising from Mathematics</a:t>
            </a:r>
            <a:endParaRPr lang="en-US" sz="3600" b="1" dirty="0" smtClean="0">
              <a:solidFill>
                <a:srgbClr val="FFFF66"/>
              </a:solidFill>
              <a:cs typeface="+mj-cs"/>
            </a:endParaRPr>
          </a:p>
        </p:txBody>
      </p:sp>
      <p:sp>
        <p:nvSpPr>
          <p:cNvPr id="904195" name="Rectangle 3"/>
          <p:cNvSpPr>
            <a:spLocks noGrp="1" noChangeArrowheads="1"/>
          </p:cNvSpPr>
          <p:nvPr>
            <p:ph type="body" idx="1"/>
          </p:nvPr>
        </p:nvSpPr>
        <p:spPr>
          <a:xfrm>
            <a:off x="836613" y="1419225"/>
            <a:ext cx="8029575" cy="5867400"/>
          </a:xfrm>
        </p:spPr>
        <p:txBody>
          <a:bodyPr/>
          <a:lstStyle/>
          <a:p>
            <a:pPr>
              <a:lnSpc>
                <a:spcPct val="90000"/>
              </a:lnSpc>
              <a:buFontTx/>
              <a:buNone/>
              <a:defRPr/>
            </a:pPr>
            <a:r>
              <a:rPr lang="en-US" sz="2800" dirty="0" smtClean="0">
                <a:cs typeface="+mn-cs"/>
              </a:rPr>
              <a:t>The bane of undergraduate math education in the US is that it has been developed by, and mostly taught by, those for whom math came easy. </a:t>
            </a:r>
          </a:p>
          <a:p>
            <a:pPr>
              <a:lnSpc>
                <a:spcPct val="90000"/>
              </a:lnSpc>
              <a:buFontTx/>
              <a:buNone/>
              <a:defRPr/>
            </a:pPr>
            <a:r>
              <a:rPr lang="en-US" sz="2800" dirty="0" smtClean="0">
                <a:cs typeface="+mn-cs"/>
              </a:rPr>
              <a:t>There is tremendous inefficiency in the system. The vast majority of entry-level college math courses cover material the students have already seen in high school, including college algebra, pre-calculus and calculus.</a:t>
            </a:r>
          </a:p>
          <a:p>
            <a:pPr>
              <a:lnSpc>
                <a:spcPct val="90000"/>
              </a:lnSpc>
              <a:buFontTx/>
              <a:buNone/>
              <a:defRPr/>
            </a:pPr>
            <a:r>
              <a:rPr lang="en-US" sz="2800" dirty="0" smtClean="0">
                <a:cs typeface="+mn-cs"/>
              </a:rPr>
              <a:t>A significant fraction of entry-level college math is taught by graduate students with little prior experience or knowledge of alternative pedagogical approaches, and many of these individuals were not themselves educated in the US. </a:t>
            </a:r>
          </a:p>
          <a:p>
            <a:pPr>
              <a:lnSpc>
                <a:spcPct val="90000"/>
              </a:lnSpc>
              <a:buFontTx/>
              <a:buNone/>
              <a:defRPr/>
            </a:pPr>
            <a:endParaRPr lang="en-US" sz="2800" dirty="0" smtClean="0">
              <a:cs typeface="+mn-cs"/>
            </a:endParaRPr>
          </a:p>
          <a:p>
            <a:pPr>
              <a:lnSpc>
                <a:spcPct val="90000"/>
              </a:lnSpc>
              <a:buFontTx/>
              <a:buNone/>
              <a:defRPr/>
            </a:pPr>
            <a:endParaRPr lang="en-US" sz="2800" dirty="0" smtClean="0">
              <a:cs typeface="+mn-cs"/>
            </a:endParaRPr>
          </a:p>
        </p:txBody>
      </p:sp>
      <p:pic>
        <p:nvPicPr>
          <p:cNvPr id="48132" name="Picture 4" descr="NIMBioSlogoshadow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8788" y="6705600"/>
            <a:ext cx="26336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descr="ut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848475"/>
            <a:ext cx="13081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4" name="Rectangle 2"/>
          <p:cNvSpPr>
            <a:spLocks noGrp="1" noChangeArrowheads="1"/>
          </p:cNvSpPr>
          <p:nvPr>
            <p:ph type="title"/>
          </p:nvPr>
        </p:nvSpPr>
        <p:spPr>
          <a:xfrm>
            <a:off x="685800" y="0"/>
            <a:ext cx="8029575" cy="1260475"/>
          </a:xfrm>
        </p:spPr>
        <p:txBody>
          <a:bodyPr/>
          <a:lstStyle/>
          <a:p>
            <a:pPr>
              <a:defRPr/>
            </a:pPr>
            <a:r>
              <a:rPr lang="en-US" u="sng" dirty="0" smtClean="0">
                <a:solidFill>
                  <a:srgbClr val="0000F2"/>
                </a:solidFill>
                <a:cs typeface="+mj-cs"/>
              </a:rPr>
              <a:t>Routes to Success</a:t>
            </a:r>
            <a:endParaRPr lang="en-US" dirty="0" smtClean="0">
              <a:solidFill>
                <a:srgbClr val="FFFF66"/>
              </a:solidFill>
              <a:cs typeface="+mj-cs"/>
            </a:endParaRPr>
          </a:p>
        </p:txBody>
      </p:sp>
      <p:sp>
        <p:nvSpPr>
          <p:cNvPr id="1021955" name="Rectangle 3"/>
          <p:cNvSpPr>
            <a:spLocks noGrp="1" noChangeArrowheads="1"/>
          </p:cNvSpPr>
          <p:nvPr>
            <p:ph type="body" idx="1"/>
          </p:nvPr>
        </p:nvSpPr>
        <p:spPr>
          <a:xfrm>
            <a:off x="838200" y="1143000"/>
            <a:ext cx="8029575" cy="5867400"/>
          </a:xfrm>
        </p:spPr>
        <p:txBody>
          <a:bodyPr/>
          <a:lstStyle/>
          <a:p>
            <a:pPr>
              <a:lnSpc>
                <a:spcPct val="90000"/>
              </a:lnSpc>
            </a:pPr>
            <a:r>
              <a:rPr lang="en-US" altLang="en-US" sz="3000"/>
              <a:t>Tie the math to data and observation.</a:t>
            </a:r>
          </a:p>
          <a:p>
            <a:pPr>
              <a:lnSpc>
                <a:spcPct val="90000"/>
              </a:lnSpc>
            </a:pPr>
            <a:r>
              <a:rPr lang="en-US" altLang="en-US" sz="3000"/>
              <a:t>Put the math in a new context (not just a repeat of high school), such as biology.</a:t>
            </a:r>
          </a:p>
          <a:p>
            <a:pPr>
              <a:lnSpc>
                <a:spcPct val="90000"/>
              </a:lnSpc>
            </a:pPr>
            <a:r>
              <a:rPr lang="en-US" altLang="en-US" sz="3000"/>
              <a:t>Provide models of approaches that work from different institutions and celebrate the differences. </a:t>
            </a:r>
          </a:p>
          <a:p>
            <a:pPr>
              <a:lnSpc>
                <a:spcPct val="90000"/>
              </a:lnSpc>
            </a:pPr>
            <a:r>
              <a:rPr lang="en-US" altLang="en-US" sz="3000"/>
              <a:t>Encourage a whole curriculum view rather than a “course” view.</a:t>
            </a:r>
          </a:p>
          <a:p>
            <a:pPr>
              <a:lnSpc>
                <a:spcPct val="90000"/>
              </a:lnSpc>
            </a:pPr>
            <a:r>
              <a:rPr lang="en-US" altLang="en-US" sz="3000"/>
              <a:t>Adopt multi-cultural mentoring for instructors</a:t>
            </a:r>
          </a:p>
          <a:p>
            <a:pPr>
              <a:lnSpc>
                <a:spcPct val="90000"/>
              </a:lnSpc>
            </a:pPr>
            <a:r>
              <a:rPr lang="en-US" altLang="en-US" sz="3000"/>
              <a:t>Support quantitative learning centers – similar to writing centers  </a:t>
            </a:r>
          </a:p>
        </p:txBody>
      </p:sp>
      <p:pic>
        <p:nvPicPr>
          <p:cNvPr id="50180" name="Picture 4" descr="NIMBioSlogoshadow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8788" y="6705600"/>
            <a:ext cx="26336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5" descr="ut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848475"/>
            <a:ext cx="13081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19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19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195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195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2195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2195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195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1812" y="3173148"/>
            <a:ext cx="5181600" cy="369332"/>
          </a:xfrm>
          <a:prstGeom prst="rect">
            <a:avLst/>
          </a:prstGeom>
          <a:noFill/>
        </p:spPr>
        <p:txBody>
          <a:bodyPr wrap="square" rtlCol="0">
            <a:spAutoFit/>
          </a:bodyPr>
          <a:lstStyle/>
          <a:p>
            <a:r>
              <a:rPr lang="en-US" sz="1800" dirty="0" err="1"/>
              <a:t>openstax.org</a:t>
            </a:r>
            <a:r>
              <a:rPr lang="en-US" sz="1800" dirty="0"/>
              <a:t>/details/books/biology-2e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812" y="200026"/>
            <a:ext cx="4114800" cy="297312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212" y="3933825"/>
            <a:ext cx="5373688" cy="3480410"/>
          </a:xfrm>
          <a:prstGeom prst="rect">
            <a:avLst/>
          </a:prstGeom>
        </p:spPr>
      </p:pic>
      <p:sp>
        <p:nvSpPr>
          <p:cNvPr id="7" name="TextBox 6"/>
          <p:cNvSpPr txBox="1"/>
          <p:nvPr/>
        </p:nvSpPr>
        <p:spPr>
          <a:xfrm>
            <a:off x="2817812" y="3749159"/>
            <a:ext cx="5181600" cy="369332"/>
          </a:xfrm>
          <a:prstGeom prst="rect">
            <a:avLst/>
          </a:prstGeom>
          <a:noFill/>
        </p:spPr>
        <p:txBody>
          <a:bodyPr wrap="square" rtlCol="0">
            <a:spAutoFit/>
          </a:bodyPr>
          <a:lstStyle/>
          <a:p>
            <a:r>
              <a:rPr lang="en-US" sz="1800" dirty="0" smtClean="0"/>
              <a:t>Quantitative Modules for General Biology</a:t>
            </a:r>
            <a:endParaRPr lang="en-US" sz="1800" dirty="0"/>
          </a:p>
        </p:txBody>
      </p:sp>
      <p:sp>
        <p:nvSpPr>
          <p:cNvPr id="8" name="TextBox 7"/>
          <p:cNvSpPr txBox="1"/>
          <p:nvPr/>
        </p:nvSpPr>
        <p:spPr>
          <a:xfrm>
            <a:off x="4379946" y="4821020"/>
            <a:ext cx="5334000" cy="369332"/>
          </a:xfrm>
          <a:prstGeom prst="rect">
            <a:avLst/>
          </a:prstGeom>
          <a:noFill/>
        </p:spPr>
        <p:txBody>
          <a:bodyPr wrap="square" rtlCol="0">
            <a:spAutoFit/>
          </a:bodyPr>
          <a:lstStyle/>
          <a:p>
            <a:r>
              <a:rPr lang="en-US" sz="1800" dirty="0" err="1"/>
              <a:t>www.tiem.utk.edu</a:t>
            </a:r>
            <a:r>
              <a:rPr lang="en-US" sz="1800" dirty="0"/>
              <a:t>/~gross/</a:t>
            </a:r>
            <a:r>
              <a:rPr lang="en-US" sz="1800" dirty="0" err="1"/>
              <a:t>bioed</a:t>
            </a:r>
            <a:r>
              <a:rPr lang="en-US" sz="1800" dirty="0"/>
              <a:t>/</a:t>
            </a:r>
            <a:r>
              <a:rPr lang="en-US" sz="1800" dirty="0" err="1"/>
              <a:t>modulelist.html</a:t>
            </a:r>
            <a:endParaRPr lang="en-US" sz="1800" dirty="0"/>
          </a:p>
        </p:txBody>
      </p:sp>
      <p:sp>
        <p:nvSpPr>
          <p:cNvPr id="9" name="TextBox 8"/>
          <p:cNvSpPr txBox="1"/>
          <p:nvPr/>
        </p:nvSpPr>
        <p:spPr>
          <a:xfrm>
            <a:off x="5103812" y="949265"/>
            <a:ext cx="3581400" cy="1938992"/>
          </a:xfrm>
          <a:prstGeom prst="rect">
            <a:avLst/>
          </a:prstGeom>
          <a:noFill/>
        </p:spPr>
        <p:txBody>
          <a:bodyPr wrap="square" rtlCol="0">
            <a:spAutoFit/>
          </a:bodyPr>
          <a:lstStyle/>
          <a:p>
            <a:r>
              <a:rPr lang="en-US" sz="2400" dirty="0" smtClean="0"/>
              <a:t>One of the projects of the Working Group is addition of existing quantitative modules to the </a:t>
            </a:r>
            <a:r>
              <a:rPr lang="en-US" sz="2400" dirty="0" err="1" smtClean="0"/>
              <a:t>OpenStax</a:t>
            </a:r>
            <a:r>
              <a:rPr lang="en-US" sz="2400" dirty="0" smtClean="0"/>
              <a:t> Biology text</a:t>
            </a:r>
            <a:endParaRPr lang="en-US" sz="2400" dirty="0"/>
          </a:p>
        </p:txBody>
      </p:sp>
      <p:pic>
        <p:nvPicPr>
          <p:cNvPr id="10" name="Picture 15" descr="NIMBioSlogoshadow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1963" y="6771483"/>
            <a:ext cx="26336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60965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684213" y="-257175"/>
            <a:ext cx="8029575" cy="1260475"/>
          </a:xfrm>
        </p:spPr>
        <p:txBody>
          <a:bodyPr/>
          <a:lstStyle/>
          <a:p>
            <a:pPr>
              <a:defRPr/>
            </a:pPr>
            <a:r>
              <a:rPr lang="en-US" sz="3600" b="1" dirty="0" smtClean="0">
                <a:solidFill>
                  <a:srgbClr val="0000F3"/>
                </a:solidFill>
                <a:cs typeface="+mj-cs"/>
              </a:rPr>
              <a:t>Assessing Success</a:t>
            </a:r>
            <a:endParaRPr lang="en-US" sz="3600" b="1" dirty="0" smtClean="0">
              <a:solidFill>
                <a:srgbClr val="FFFF66"/>
              </a:solidFill>
              <a:cs typeface="+mj-cs"/>
            </a:endParaRPr>
          </a:p>
        </p:txBody>
      </p:sp>
      <p:sp>
        <p:nvSpPr>
          <p:cNvPr id="904195" name="Rectangle 3"/>
          <p:cNvSpPr>
            <a:spLocks noGrp="1" noChangeArrowheads="1"/>
          </p:cNvSpPr>
          <p:nvPr>
            <p:ph type="body" idx="1"/>
          </p:nvPr>
        </p:nvSpPr>
        <p:spPr>
          <a:xfrm>
            <a:off x="836613" y="962025"/>
            <a:ext cx="8029575" cy="3810000"/>
          </a:xfrm>
        </p:spPr>
        <p:txBody>
          <a:bodyPr/>
          <a:lstStyle/>
          <a:p>
            <a:pPr>
              <a:lnSpc>
                <a:spcPct val="90000"/>
              </a:lnSpc>
              <a:buFontTx/>
              <a:buNone/>
            </a:pPr>
            <a:r>
              <a:rPr lang="en-US" altLang="en-US" sz="2600" dirty="0"/>
              <a:t>An ongoing recent activity in undergraduate education research is the proliferation of “concept inventories” for various fields, as a means to provide some uniformity in assessment of learning outcomes – see Jerome Epstein AMS Notices Sept. 2013 for Calculus Concept Inventory summary. </a:t>
            </a:r>
          </a:p>
          <a:p>
            <a:pPr>
              <a:lnSpc>
                <a:spcPct val="90000"/>
              </a:lnSpc>
              <a:buFontTx/>
              <a:buNone/>
            </a:pPr>
            <a:r>
              <a:rPr lang="en-US" altLang="en-US" sz="2600" dirty="0"/>
              <a:t>Missing from this literature is an interdisciplinary focus on quantitative education assessment –  we are currently developing </a:t>
            </a:r>
            <a:r>
              <a:rPr lang="en-US" altLang="en-US" sz="2600" dirty="0" smtClean="0"/>
              <a:t>a</a:t>
            </a:r>
            <a:r>
              <a:rPr lang="en-US" altLang="en-US" sz="2600" b="1" dirty="0" smtClean="0"/>
              <a:t> Biology Calculus </a:t>
            </a:r>
            <a:r>
              <a:rPr lang="en-US" altLang="en-US" sz="2600" b="1" dirty="0"/>
              <a:t>Concept Inventory </a:t>
            </a:r>
            <a:endParaRPr lang="en-US" altLang="en-US" sz="2800" b="1" dirty="0"/>
          </a:p>
        </p:txBody>
      </p:sp>
      <p:pic>
        <p:nvPicPr>
          <p:cNvPr id="52228" name="Picture 4" descr="NIMBioSlogoshadow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8788" y="6705600"/>
            <a:ext cx="26336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9013" y="4467225"/>
            <a:ext cx="1560512"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21" descr="kmoran_130x1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8813" y="4543425"/>
            <a:ext cx="13747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1" descr="SuzanneBioBoxTeaching.tif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03813" y="4467225"/>
            <a:ext cx="2922587"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TextBox 2"/>
          <p:cNvSpPr txBox="1">
            <a:spLocks noChangeArrowheads="1"/>
          </p:cNvSpPr>
          <p:nvPr/>
        </p:nvSpPr>
        <p:spPr bwMode="auto">
          <a:xfrm>
            <a:off x="912813" y="6753225"/>
            <a:ext cx="1905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sz="2400"/>
              <a:t>Pam Bishop</a:t>
            </a:r>
          </a:p>
        </p:txBody>
      </p:sp>
      <p:sp>
        <p:nvSpPr>
          <p:cNvPr id="52233" name="TextBox 9"/>
          <p:cNvSpPr txBox="1">
            <a:spLocks noChangeArrowheads="1"/>
          </p:cNvSpPr>
          <p:nvPr/>
        </p:nvSpPr>
        <p:spPr bwMode="auto">
          <a:xfrm>
            <a:off x="3122613" y="6711950"/>
            <a:ext cx="1905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sz="2400"/>
              <a:t>Kelly Sturner</a:t>
            </a:r>
          </a:p>
        </p:txBody>
      </p:sp>
      <p:sp>
        <p:nvSpPr>
          <p:cNvPr id="52234" name="TextBox 10"/>
          <p:cNvSpPr txBox="1">
            <a:spLocks noChangeArrowheads="1"/>
          </p:cNvSpPr>
          <p:nvPr/>
        </p:nvSpPr>
        <p:spPr bwMode="auto">
          <a:xfrm>
            <a:off x="5027613" y="6600825"/>
            <a:ext cx="1905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sz="2400"/>
              <a:t>Suzanne Lenhart</a:t>
            </a:r>
          </a:p>
        </p:txBody>
      </p:sp>
      <p:pic>
        <p:nvPicPr>
          <p:cNvPr id="52235" name="Picture 12" descr="nsf1_print.t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6699250"/>
            <a:ext cx="8763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061" y="545971"/>
            <a:ext cx="2021954" cy="1956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7805" y="486936"/>
            <a:ext cx="6984187" cy="6513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4"/>
          <p:cNvPicPr>
            <a:picLocks noChangeAspect="1" noChangeArrowheads="1"/>
          </p:cNvPicPr>
          <p:nvPr/>
        </p:nvPicPr>
        <p:blipFill>
          <a:blip r:embed="rId4">
            <a:extLst>
              <a:ext uri="{28A0092B-C50C-407E-A947-70E740481C1C}">
                <a14:useLocalDpi xmlns:a14="http://schemas.microsoft.com/office/drawing/2010/main" val="0"/>
              </a:ext>
            </a:extLst>
          </a:blip>
          <a:srcRect t="18666" b="76379"/>
          <a:stretch>
            <a:fillRect/>
          </a:stretch>
        </p:blipFill>
        <p:spPr bwMode="auto">
          <a:xfrm>
            <a:off x="5198373" y="470538"/>
            <a:ext cx="3894681" cy="344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7214" y="5355696"/>
            <a:ext cx="3609344" cy="180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912812" y="6759626"/>
            <a:ext cx="5104606" cy="707886"/>
          </a:xfrm>
          <a:prstGeom prst="rect">
            <a:avLst/>
          </a:prstGeom>
          <a:noFill/>
        </p:spPr>
        <p:txBody>
          <a:bodyPr wrap="square" rtlCol="0">
            <a:spAutoFit/>
          </a:bodyPr>
          <a:lstStyle/>
          <a:p>
            <a:r>
              <a:rPr lang="en-US" dirty="0" err="1" smtClean="0"/>
              <a:t>STEMeval.org</a:t>
            </a:r>
            <a:endParaRPr lang="en-US" dirty="0"/>
          </a:p>
        </p:txBody>
      </p:sp>
      <p:pic>
        <p:nvPicPr>
          <p:cNvPr id="7" name="Picture 4" descr="NIMBioSlogoshadow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7412" y="6958860"/>
            <a:ext cx="2151232" cy="57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73220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684213" y="-257175"/>
            <a:ext cx="8029575" cy="1260475"/>
          </a:xfrm>
        </p:spPr>
        <p:txBody>
          <a:bodyPr/>
          <a:lstStyle/>
          <a:p>
            <a:pPr>
              <a:defRPr/>
            </a:pPr>
            <a:r>
              <a:rPr lang="en-US" sz="3600" b="1" dirty="0" smtClean="0">
                <a:solidFill>
                  <a:srgbClr val="0000F3"/>
                </a:solidFill>
                <a:cs typeface="+mj-cs"/>
              </a:rPr>
              <a:t>Education Research Needs</a:t>
            </a:r>
            <a:endParaRPr lang="en-US" sz="3600" b="1" dirty="0" smtClean="0">
              <a:solidFill>
                <a:srgbClr val="FFFF66"/>
              </a:solidFill>
              <a:cs typeface="+mj-cs"/>
            </a:endParaRPr>
          </a:p>
        </p:txBody>
      </p:sp>
      <p:sp>
        <p:nvSpPr>
          <p:cNvPr id="904195" name="Rectangle 3"/>
          <p:cNvSpPr>
            <a:spLocks noGrp="1" noChangeArrowheads="1"/>
          </p:cNvSpPr>
          <p:nvPr>
            <p:ph type="body" idx="1"/>
          </p:nvPr>
        </p:nvSpPr>
        <p:spPr>
          <a:xfrm>
            <a:off x="836613" y="1190625"/>
            <a:ext cx="8029575" cy="5867400"/>
          </a:xfrm>
        </p:spPr>
        <p:txBody>
          <a:bodyPr/>
          <a:lstStyle/>
          <a:p>
            <a:pPr>
              <a:lnSpc>
                <a:spcPct val="90000"/>
              </a:lnSpc>
              <a:buFontTx/>
              <a:buNone/>
              <a:defRPr/>
            </a:pPr>
            <a:r>
              <a:rPr lang="en-US" sz="2600" dirty="0" smtClean="0">
                <a:cs typeface="+mn-cs"/>
              </a:rPr>
              <a:t>There is some, but not much, evidence that quantitative education of life science students can be enhanced by incorporating biological examples in quantitative courses. </a:t>
            </a:r>
            <a:r>
              <a:rPr lang="en-US" sz="2600" b="1" i="1" dirty="0" smtClean="0">
                <a:cs typeface="+mn-cs"/>
              </a:rPr>
              <a:t>Many (</a:t>
            </a:r>
            <a:r>
              <a:rPr lang="en-US" sz="2600" b="1" i="1" dirty="0">
                <a:cs typeface="+mn-cs"/>
              </a:rPr>
              <a:t>l</a:t>
            </a:r>
            <a:r>
              <a:rPr lang="en-US" sz="2600" b="1" i="1" dirty="0" smtClean="0">
                <a:cs typeface="+mn-cs"/>
              </a:rPr>
              <a:t>ikely fundable) projects on this remain to be done by education researchers. </a:t>
            </a:r>
          </a:p>
          <a:p>
            <a:pPr>
              <a:lnSpc>
                <a:spcPct val="90000"/>
              </a:lnSpc>
              <a:buFontTx/>
              <a:buNone/>
              <a:defRPr/>
            </a:pPr>
            <a:r>
              <a:rPr lang="en-US" sz="2600" dirty="0"/>
              <a:t>There is some, but not much</a:t>
            </a:r>
            <a:r>
              <a:rPr lang="en-US" sz="2600" dirty="0" smtClean="0"/>
              <a:t>, </a:t>
            </a:r>
            <a:r>
              <a:rPr lang="en-US" sz="2600" dirty="0"/>
              <a:t>evidence that quantitative education of life science students can be enhanced by incorporating </a:t>
            </a:r>
            <a:r>
              <a:rPr lang="en-US" sz="2600" dirty="0" smtClean="0"/>
              <a:t>quantitative ideas </a:t>
            </a:r>
            <a:r>
              <a:rPr lang="en-US" sz="2600" dirty="0"/>
              <a:t>in </a:t>
            </a:r>
            <a:r>
              <a:rPr lang="en-US" sz="2600" dirty="0" smtClean="0"/>
              <a:t>biology courses. </a:t>
            </a:r>
            <a:r>
              <a:rPr lang="en-US" sz="2600" b="1" i="1" dirty="0"/>
              <a:t>Many (likely fundable) projects on this remain to be done by education researchers</a:t>
            </a:r>
            <a:r>
              <a:rPr lang="en-US" sz="2600" dirty="0" smtClean="0"/>
              <a:t>.</a:t>
            </a:r>
          </a:p>
          <a:p>
            <a:pPr>
              <a:lnSpc>
                <a:spcPct val="90000"/>
              </a:lnSpc>
              <a:buFontTx/>
              <a:buNone/>
              <a:defRPr/>
            </a:pPr>
            <a:r>
              <a:rPr lang="en-US" sz="2600" dirty="0" smtClean="0"/>
              <a:t>There is strong evidence, across disciplines, that an interactive engagement approach enhances concept learning, and many model programs implement this, but each institution follows its own path</a:t>
            </a:r>
            <a:r>
              <a:rPr lang="en-US" sz="2800" dirty="0" smtClean="0"/>
              <a:t>. </a:t>
            </a:r>
            <a:endParaRPr lang="en-US" sz="2800" dirty="0"/>
          </a:p>
        </p:txBody>
      </p:sp>
      <p:pic>
        <p:nvPicPr>
          <p:cNvPr id="54276" name="Picture 4" descr="NIMBioSlogoshadow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8788" y="6705600"/>
            <a:ext cx="26336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5" descr="ut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848475"/>
            <a:ext cx="13081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descr="qubeshubwebpage.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1025"/>
            <a:ext cx="9445625" cy="583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2"/>
          <p:cNvSpPr txBox="1">
            <a:spLocks noChangeArrowheads="1"/>
          </p:cNvSpPr>
          <p:nvPr/>
        </p:nvSpPr>
        <p:spPr bwMode="auto">
          <a:xfrm>
            <a:off x="1827213" y="6753225"/>
            <a:ext cx="5257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a:t>QUBESHub.org</a:t>
            </a:r>
          </a:p>
        </p:txBody>
      </p:sp>
    </p:spTree>
    <p:extLst>
      <p:ext uri="{BB962C8B-B14F-4D97-AF65-F5344CB8AC3E}">
        <p14:creationId xmlns:p14="http://schemas.microsoft.com/office/powerpoint/2010/main" val="5257718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5" y="11182"/>
            <a:ext cx="9445625" cy="6756724"/>
          </a:xfrm>
          <a:prstGeom prst="rect">
            <a:avLst/>
          </a:prstGeom>
        </p:spPr>
      </p:pic>
      <p:sp>
        <p:nvSpPr>
          <p:cNvPr id="3" name="TextBox 2"/>
          <p:cNvSpPr txBox="1"/>
          <p:nvPr/>
        </p:nvSpPr>
        <p:spPr>
          <a:xfrm>
            <a:off x="2208212" y="6767906"/>
            <a:ext cx="4724400" cy="707886"/>
          </a:xfrm>
          <a:prstGeom prst="rect">
            <a:avLst/>
          </a:prstGeom>
          <a:noFill/>
        </p:spPr>
        <p:txBody>
          <a:bodyPr wrap="square" rtlCol="0">
            <a:spAutoFit/>
          </a:bodyPr>
          <a:lstStyle/>
          <a:p>
            <a:r>
              <a:rPr lang="en-US" smtClean="0"/>
              <a:t>BioQUEST.org</a:t>
            </a:r>
            <a:endParaRPr lang="en-US" dirty="0"/>
          </a:p>
        </p:txBody>
      </p:sp>
    </p:spTree>
    <p:extLst>
      <p:ext uri="{BB962C8B-B14F-4D97-AF65-F5344CB8AC3E}">
        <p14:creationId xmlns:p14="http://schemas.microsoft.com/office/powerpoint/2010/main" val="661921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7612" y="0"/>
            <a:ext cx="6475413" cy="251222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6212" y="2630534"/>
            <a:ext cx="2432285" cy="459268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612" y="2642544"/>
            <a:ext cx="4047559" cy="4772025"/>
          </a:xfrm>
          <a:prstGeom prst="rect">
            <a:avLst/>
          </a:prstGeom>
        </p:spPr>
      </p:pic>
      <p:sp>
        <p:nvSpPr>
          <p:cNvPr id="5" name="TextBox 4"/>
          <p:cNvSpPr txBox="1"/>
          <p:nvPr/>
        </p:nvSpPr>
        <p:spPr>
          <a:xfrm>
            <a:off x="5789612" y="885825"/>
            <a:ext cx="3429000" cy="523220"/>
          </a:xfrm>
          <a:prstGeom prst="rect">
            <a:avLst/>
          </a:prstGeom>
          <a:noFill/>
        </p:spPr>
        <p:txBody>
          <a:bodyPr wrap="square" rtlCol="0">
            <a:spAutoFit/>
          </a:bodyPr>
          <a:lstStyle/>
          <a:p>
            <a:r>
              <a:rPr lang="en-US" sz="2800" dirty="0" err="1" smtClean="0"/>
              <a:t>Amer</a:t>
            </a:r>
            <a:r>
              <a:rPr lang="en-US" sz="2800" dirty="0" smtClean="0"/>
              <a:t> Math </a:t>
            </a:r>
            <a:r>
              <a:rPr lang="en-US" sz="2800" dirty="0" err="1" smtClean="0"/>
              <a:t>Soc</a:t>
            </a:r>
            <a:r>
              <a:rPr lang="en-US" sz="2800" dirty="0" smtClean="0"/>
              <a:t> 2018</a:t>
            </a:r>
            <a:endParaRPr lang="en-US" sz="2800" dirty="0"/>
          </a:p>
        </p:txBody>
      </p:sp>
    </p:spTree>
    <p:extLst>
      <p:ext uri="{BB962C8B-B14F-4D97-AF65-F5344CB8AC3E}">
        <p14:creationId xmlns:p14="http://schemas.microsoft.com/office/powerpoint/2010/main" val="1571712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70" name="Rectangle 2"/>
          <p:cNvSpPr>
            <a:spLocks noGrp="1" noChangeArrowheads="1"/>
          </p:cNvSpPr>
          <p:nvPr>
            <p:ph type="title"/>
          </p:nvPr>
        </p:nvSpPr>
        <p:spPr>
          <a:xfrm>
            <a:off x="685800" y="0"/>
            <a:ext cx="8029575" cy="1260475"/>
          </a:xfrm>
        </p:spPr>
        <p:txBody>
          <a:bodyPr/>
          <a:lstStyle/>
          <a:p>
            <a:pPr>
              <a:defRPr/>
            </a:pPr>
            <a:r>
              <a:rPr lang="en-US" dirty="0" smtClean="0">
                <a:solidFill>
                  <a:schemeClr val="tx1"/>
                </a:solidFill>
                <a:cs typeface="+mj-cs"/>
              </a:rPr>
              <a:t>Pair and share</a:t>
            </a:r>
            <a:endParaRPr lang="en-US" dirty="0" smtClean="0">
              <a:solidFill>
                <a:srgbClr val="FFFF66"/>
              </a:solidFill>
              <a:cs typeface="+mj-cs"/>
            </a:endParaRPr>
          </a:p>
        </p:txBody>
      </p:sp>
      <p:sp>
        <p:nvSpPr>
          <p:cNvPr id="954371" name="Rectangle 3"/>
          <p:cNvSpPr>
            <a:spLocks noGrp="1" noChangeArrowheads="1"/>
          </p:cNvSpPr>
          <p:nvPr>
            <p:ph type="body" idx="1"/>
          </p:nvPr>
        </p:nvSpPr>
        <p:spPr>
          <a:xfrm>
            <a:off x="836613" y="1114425"/>
            <a:ext cx="8029575" cy="1905000"/>
          </a:xfrm>
        </p:spPr>
        <p:txBody>
          <a:bodyPr/>
          <a:lstStyle/>
          <a:p>
            <a:pPr>
              <a:lnSpc>
                <a:spcPct val="90000"/>
              </a:lnSpc>
              <a:buFontTx/>
              <a:buNone/>
              <a:defRPr/>
            </a:pPr>
            <a:r>
              <a:rPr lang="en-US" sz="2400" dirty="0" smtClean="0">
                <a:cs typeface="+mn-cs"/>
              </a:rPr>
              <a:t>     For the following quantitative concept, discuss how you learned about it and decide whether your understanding of this is derived from your experience in formal math classes, on a scale from 0 to 5 with:</a:t>
            </a:r>
          </a:p>
          <a:p>
            <a:pPr>
              <a:lnSpc>
                <a:spcPct val="90000"/>
              </a:lnSpc>
              <a:buFontTx/>
              <a:buNone/>
              <a:defRPr/>
            </a:pPr>
            <a:r>
              <a:rPr lang="en-US" sz="2400" dirty="0">
                <a:cs typeface="+mn-cs"/>
              </a:rPr>
              <a:t> </a:t>
            </a:r>
            <a:r>
              <a:rPr lang="en-US" sz="2400" dirty="0" smtClean="0">
                <a:cs typeface="+mn-cs"/>
              </a:rPr>
              <a:t>     0   not at all derived from math classes    to    5 completely</a:t>
            </a:r>
          </a:p>
        </p:txBody>
      </p:sp>
      <p:pic>
        <p:nvPicPr>
          <p:cNvPr id="19460" name="Picture 4" descr="NIMBioSlogoshadow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1963" y="6821488"/>
            <a:ext cx="2633662"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461" name="Object 3"/>
          <p:cNvGraphicFramePr>
            <a:graphicFrameLocks noChangeAspect="1"/>
          </p:cNvGraphicFramePr>
          <p:nvPr/>
        </p:nvGraphicFramePr>
        <p:xfrm>
          <a:off x="5637213" y="3781425"/>
          <a:ext cx="2514600" cy="914400"/>
        </p:xfrm>
        <a:graphic>
          <a:graphicData uri="http://schemas.openxmlformats.org/presentationml/2006/ole">
            <mc:AlternateContent xmlns:mc="http://schemas.openxmlformats.org/markup-compatibility/2006">
              <mc:Choice xmlns:v="urn:schemas-microsoft-com:vml" Requires="v">
                <p:oleObj spid="_x0000_s1073" name="Equation" r:id="rId5" imgW="114300" imgH="165100" progId="Equation.3">
                  <p:embed/>
                </p:oleObj>
              </mc:Choice>
              <mc:Fallback>
                <p:oleObj name="Equation" r:id="rId5" imgW="114300" imgH="1651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7213" y="3781425"/>
                        <a:ext cx="251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nvGraphicFramePr>
        <p:xfrm>
          <a:off x="5789613" y="3629025"/>
          <a:ext cx="1897062" cy="685800"/>
        </p:xfrm>
        <a:graphic>
          <a:graphicData uri="http://schemas.openxmlformats.org/presentationml/2006/ole">
            <mc:AlternateContent xmlns:mc="http://schemas.openxmlformats.org/markup-compatibility/2006">
              <mc:Choice xmlns:v="urn:schemas-microsoft-com:vml" Requires="v">
                <p:oleObj spid="_x0000_s1074" name="Equation" r:id="rId7" imgW="711200" imgH="228600" progId="Equation.3">
                  <p:embed/>
                </p:oleObj>
              </mc:Choice>
              <mc:Fallback>
                <p:oleObj name="Equation" r:id="rId7" imgW="71120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89613" y="3629025"/>
                        <a:ext cx="18970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8" name="Group 7"/>
          <p:cNvGrpSpPr>
            <a:grpSpLocks/>
          </p:cNvGrpSpPr>
          <p:nvPr/>
        </p:nvGrpSpPr>
        <p:grpSpPr bwMode="auto">
          <a:xfrm>
            <a:off x="1141413" y="3095625"/>
            <a:ext cx="7391400" cy="3676650"/>
            <a:chOff x="1141412" y="3095625"/>
            <a:chExt cx="7391400" cy="3676710"/>
          </a:xfrm>
        </p:grpSpPr>
        <p:pic>
          <p:nvPicPr>
            <p:cNvPr id="19465" name="Picture 1" descr="EnquistNiklasFig1.tif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41412" y="3095625"/>
              <a:ext cx="4268788" cy="324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TextBox 5"/>
            <p:cNvSpPr txBox="1">
              <a:spLocks noChangeArrowheads="1"/>
            </p:cNvSpPr>
            <p:nvPr/>
          </p:nvSpPr>
          <p:spPr bwMode="auto">
            <a:xfrm>
              <a:off x="1217612" y="6372225"/>
              <a:ext cx="7315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sz="2000" b="0"/>
                <a:t>Enquist, B. J. and K. J. Niklas. </a:t>
              </a:r>
              <a:r>
                <a:rPr lang="en-US" altLang="en-US" sz="2000" b="0" i="1"/>
                <a:t>Science</a:t>
              </a:r>
              <a:r>
                <a:rPr lang="en-US" altLang="en-US" sz="2000" b="0"/>
                <a:t> 295:1517–1520, 2002</a:t>
              </a:r>
            </a:p>
          </p:txBody>
        </p:sp>
      </p:grpSp>
      <p:sp>
        <p:nvSpPr>
          <p:cNvPr id="2" name="TextBox 1"/>
          <p:cNvSpPr txBox="1">
            <a:spLocks noChangeArrowheads="1"/>
          </p:cNvSpPr>
          <p:nvPr/>
        </p:nvSpPr>
        <p:spPr bwMode="auto">
          <a:xfrm>
            <a:off x="5561013" y="4772025"/>
            <a:ext cx="3276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sz="2400"/>
              <a:t>Do we learn anything about causation from these data? </a:t>
            </a:r>
          </a:p>
        </p:txBody>
      </p:sp>
    </p:spTree>
    <p:extLst>
      <p:ext uri="{BB962C8B-B14F-4D97-AF65-F5344CB8AC3E}">
        <p14:creationId xmlns:p14="http://schemas.microsoft.com/office/powerpoint/2010/main" val="14618158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a:xfrm>
            <a:off x="760413" y="-333375"/>
            <a:ext cx="8029575" cy="1260475"/>
          </a:xfrm>
        </p:spPr>
        <p:txBody>
          <a:bodyPr/>
          <a:lstStyle/>
          <a:p>
            <a:pPr defTabSz="971435">
              <a:defRPr/>
            </a:pPr>
            <a:r>
              <a:rPr lang="en-US" sz="3600" dirty="0" smtClean="0">
                <a:solidFill>
                  <a:schemeClr val="tx1"/>
                </a:solidFill>
                <a:cs typeface="+mj-cs"/>
              </a:rPr>
              <a:t>The Undergrad S&amp;E Landscape</a:t>
            </a:r>
            <a:endParaRPr lang="en-US" sz="3600" dirty="0" smtClean="0">
              <a:solidFill>
                <a:srgbClr val="FFFF66"/>
              </a:solidFill>
              <a:cs typeface="+mj-cs"/>
            </a:endParaRPr>
          </a:p>
        </p:txBody>
      </p:sp>
      <p:pic>
        <p:nvPicPr>
          <p:cNvPr id="19459" name="Picture 4" descr="NIMBioSlogoshadow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2213" y="6900863"/>
            <a:ext cx="19002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558846"/>
            <a:ext cx="9445625" cy="6170030"/>
          </a:xfrm>
          <a:prstGeom prst="rect">
            <a:avLst/>
          </a:prstGeom>
        </p:spPr>
      </p:pic>
      <p:sp>
        <p:nvSpPr>
          <p:cNvPr id="3" name="TextBox 2"/>
          <p:cNvSpPr txBox="1"/>
          <p:nvPr/>
        </p:nvSpPr>
        <p:spPr>
          <a:xfrm>
            <a:off x="150813" y="6431023"/>
            <a:ext cx="7391400" cy="954107"/>
          </a:xfrm>
          <a:prstGeom prst="rect">
            <a:avLst/>
          </a:prstGeom>
          <a:noFill/>
        </p:spPr>
        <p:txBody>
          <a:bodyPr wrap="square" rtlCol="0">
            <a:spAutoFit/>
          </a:bodyPr>
          <a:lstStyle/>
          <a:p>
            <a:r>
              <a:rPr lang="en-US" sz="1400" dirty="0"/>
              <a:t>National Center for Education Statistics, Integrated Postsecondary Education Data System (IPEDS), Completions Survey; </a:t>
            </a:r>
            <a:r>
              <a:rPr lang="en-US" sz="1400" dirty="0" smtClean="0"/>
              <a:t>National Science </a:t>
            </a:r>
            <a:r>
              <a:rPr lang="en-US" sz="1400" dirty="0"/>
              <a:t>Foundation, National Center for Science and Engineering Statistics, </a:t>
            </a:r>
            <a:r>
              <a:rPr lang="en-US" sz="1400" dirty="0" err="1"/>
              <a:t>WebCASPAR</a:t>
            </a:r>
            <a:r>
              <a:rPr lang="en-US" sz="1400" dirty="0"/>
              <a:t> database, https://</a:t>
            </a:r>
            <a:r>
              <a:rPr lang="en-US" sz="1400" dirty="0" err="1" smtClean="0"/>
              <a:t>ncsesdata.nsf.gov</a:t>
            </a:r>
            <a:r>
              <a:rPr lang="en-US" sz="1400" dirty="0" smtClean="0"/>
              <a:t>/</a:t>
            </a:r>
            <a:r>
              <a:rPr lang="en-US" sz="1400" dirty="0" err="1" smtClean="0"/>
              <a:t>webcaspar</a:t>
            </a:r>
            <a:r>
              <a:rPr lang="en-US" sz="1400" dirty="0" smtClean="0"/>
              <a:t>/. Science </a:t>
            </a:r>
            <a:r>
              <a:rPr lang="en-US" sz="1400" dirty="0"/>
              <a:t>and Engineering Indicators 2018</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a:xfrm>
            <a:off x="303212" y="-172243"/>
            <a:ext cx="8682037" cy="1260475"/>
          </a:xfrm>
        </p:spPr>
        <p:txBody>
          <a:bodyPr/>
          <a:lstStyle/>
          <a:p>
            <a:pPr defTabSz="971435">
              <a:defRPr/>
            </a:pPr>
            <a:r>
              <a:rPr lang="en-US" sz="3200" dirty="0" smtClean="0">
                <a:solidFill>
                  <a:schemeClr val="tx1"/>
                </a:solidFill>
                <a:cs typeface="+mj-cs"/>
              </a:rPr>
              <a:t>Undergrad S&amp;E Landscape by Race and Ethnicity</a:t>
            </a:r>
            <a:endParaRPr lang="en-US" sz="3200" dirty="0" smtClean="0">
              <a:solidFill>
                <a:srgbClr val="FFFF66"/>
              </a:solidFill>
              <a:cs typeface="+mj-cs"/>
            </a:endParaRPr>
          </a:p>
        </p:txBody>
      </p:sp>
      <p:pic>
        <p:nvPicPr>
          <p:cNvPr id="21507" name="Picture 4" descr="NIMBioSlogoshadow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2213" y="6900863"/>
            <a:ext cx="19002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012" y="797951"/>
            <a:ext cx="6734986" cy="5913438"/>
          </a:xfrm>
          <a:prstGeom prst="rect">
            <a:avLst/>
          </a:prstGeom>
        </p:spPr>
      </p:pic>
      <p:sp>
        <p:nvSpPr>
          <p:cNvPr id="13" name="TextBox 12"/>
          <p:cNvSpPr txBox="1"/>
          <p:nvPr/>
        </p:nvSpPr>
        <p:spPr>
          <a:xfrm>
            <a:off x="150813" y="6576855"/>
            <a:ext cx="7391400" cy="954107"/>
          </a:xfrm>
          <a:prstGeom prst="rect">
            <a:avLst/>
          </a:prstGeom>
          <a:noFill/>
        </p:spPr>
        <p:txBody>
          <a:bodyPr wrap="square" rtlCol="0">
            <a:spAutoFit/>
          </a:bodyPr>
          <a:lstStyle/>
          <a:p>
            <a:r>
              <a:rPr lang="en-US" sz="1400" dirty="0"/>
              <a:t>National Center for Education Statistics, Integrated Postsecondary Education Data System (IPEDS), Completions Survey; </a:t>
            </a:r>
            <a:r>
              <a:rPr lang="en-US" sz="1400" dirty="0" smtClean="0"/>
              <a:t>National Science </a:t>
            </a:r>
            <a:r>
              <a:rPr lang="en-US" sz="1400" dirty="0"/>
              <a:t>Foundation, National Center for Science and Engineering Statistics, </a:t>
            </a:r>
            <a:r>
              <a:rPr lang="en-US" sz="1400" dirty="0" err="1"/>
              <a:t>WebCASPAR</a:t>
            </a:r>
            <a:r>
              <a:rPr lang="en-US" sz="1400" dirty="0"/>
              <a:t> database, https://</a:t>
            </a:r>
            <a:r>
              <a:rPr lang="en-US" sz="1400" dirty="0" err="1" smtClean="0"/>
              <a:t>ncsesdata.nsf.gov</a:t>
            </a:r>
            <a:r>
              <a:rPr lang="en-US" sz="1400" dirty="0" smtClean="0"/>
              <a:t>/</a:t>
            </a:r>
            <a:r>
              <a:rPr lang="en-US" sz="1400" dirty="0" err="1" smtClean="0"/>
              <a:t>webcaspar</a:t>
            </a:r>
            <a:r>
              <a:rPr lang="en-US" sz="1400" dirty="0" smtClean="0"/>
              <a:t>/. Science </a:t>
            </a:r>
            <a:r>
              <a:rPr lang="en-US" sz="1400" dirty="0"/>
              <a:t>and Engineering Indicators 2018</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9131</TotalTime>
  <Words>2172</Words>
  <Application>Microsoft Macintosh PowerPoint</Application>
  <PresentationFormat>Custom</PresentationFormat>
  <Paragraphs>186</Paragraphs>
  <Slides>32</Slides>
  <Notes>24</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1" baseType="lpstr">
      <vt:lpstr>Calibri</vt:lpstr>
      <vt:lpstr>Courier New</vt:lpstr>
      <vt:lpstr>MS Mincho</vt:lpstr>
      <vt:lpstr>ＭＳ Ｐゴシック</vt:lpstr>
      <vt:lpstr>Times New Roman</vt:lpstr>
      <vt:lpstr>Verdana</vt:lpstr>
      <vt:lpstr>Arial</vt:lpstr>
      <vt:lpstr>Blank Presentation</vt:lpstr>
      <vt:lpstr>Equation</vt:lpstr>
      <vt:lpstr>Mathematics Education for Life Science Undergraduates: Lessons from 40 Years of Efforts</vt:lpstr>
      <vt:lpstr>PowerPoint Presentation</vt:lpstr>
      <vt:lpstr>PowerPoint Presentation</vt:lpstr>
      <vt:lpstr>PowerPoint Presentation</vt:lpstr>
      <vt:lpstr>PowerPoint Presentation</vt:lpstr>
      <vt:lpstr>PowerPoint Presentation</vt:lpstr>
      <vt:lpstr>Pair and share</vt:lpstr>
      <vt:lpstr>The Undergrad S&amp;E Landscape</vt:lpstr>
      <vt:lpstr>Undergrad S&amp;E Landscape by Race and Ethnicity</vt:lpstr>
      <vt:lpstr>Reports and more reports:</vt:lpstr>
      <vt:lpstr>PowerPoint Presentation</vt:lpstr>
      <vt:lpstr>“ There does not exist now, and it is unlikely that there ever will exist, a unique answer to the question of the kind and the extent of training that a mathematical biologist should receive.” </vt:lpstr>
      <vt:lpstr>PowerPoint Presentation</vt:lpstr>
      <vt:lpstr>Math and Bio Education</vt:lpstr>
      <vt:lpstr>MCAT (Medical College Admissions Test)</vt:lpstr>
      <vt:lpstr>MCAT  </vt:lpstr>
      <vt:lpstr>Training Fearless Biologists: Quantitative Concepts for all our Students</vt:lpstr>
      <vt:lpstr>Mathematics for the Life Sciences – Princeton U. Press</vt:lpstr>
      <vt:lpstr>What have we learned from all these efforts? </vt:lpstr>
      <vt:lpstr>PowerPoint Presentation</vt:lpstr>
      <vt:lpstr>PowerPoint Presentation</vt:lpstr>
      <vt:lpstr>PowerPoint Presentation</vt:lpstr>
      <vt:lpstr>What is holding back reform in quantitative bio education? </vt:lpstr>
      <vt:lpstr>PowerPoint Presentation</vt:lpstr>
      <vt:lpstr>A cacophony of specialization</vt:lpstr>
      <vt:lpstr>PowerPoint Presentation</vt:lpstr>
      <vt:lpstr>The CPAR Approach to Quantitative Curriculum Development across Disciplines</vt:lpstr>
      <vt:lpstr>My Perspective on Major Barriers arising from Mathematics</vt:lpstr>
      <vt:lpstr>Routes to Success</vt:lpstr>
      <vt:lpstr>Assessing Success</vt:lpstr>
      <vt:lpstr>PowerPoint Presentation</vt:lpstr>
      <vt:lpstr>Education Research Needs</vt:lpstr>
    </vt:vector>
  </TitlesOfParts>
  <Company>TIEM</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Spatial Control and Individual-Based Modeling: Bears and Hunting in the Southern Appalachians</dc:title>
  <dc:creator>Scott M. Duke-Sylvester</dc:creator>
  <cp:lastModifiedBy>Microsoft Office User</cp:lastModifiedBy>
  <cp:revision>646</cp:revision>
  <cp:lastPrinted>2001-07-31T20:27:52Z</cp:lastPrinted>
  <dcterms:created xsi:type="dcterms:W3CDTF">2001-07-27T14:29:20Z</dcterms:created>
  <dcterms:modified xsi:type="dcterms:W3CDTF">2018-11-16T18:38:56Z</dcterms:modified>
</cp:coreProperties>
</file>