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42"/>
  </p:notesMasterIdLst>
  <p:handoutMasterIdLst>
    <p:handoutMasterId r:id="rId43"/>
  </p:handoutMasterIdLst>
  <p:sldIdLst>
    <p:sldId id="1880" r:id="rId3"/>
    <p:sldId id="794" r:id="rId4"/>
    <p:sldId id="891" r:id="rId5"/>
    <p:sldId id="906" r:id="rId6"/>
    <p:sldId id="1761" r:id="rId7"/>
    <p:sldId id="893" r:id="rId8"/>
    <p:sldId id="1762" r:id="rId9"/>
    <p:sldId id="887" r:id="rId10"/>
    <p:sldId id="1873" r:id="rId11"/>
    <p:sldId id="1874" r:id="rId12"/>
    <p:sldId id="1875" r:id="rId13"/>
    <p:sldId id="1876" r:id="rId14"/>
    <p:sldId id="1881" r:id="rId15"/>
    <p:sldId id="900" r:id="rId16"/>
    <p:sldId id="1877" r:id="rId17"/>
    <p:sldId id="1878" r:id="rId18"/>
    <p:sldId id="901" r:id="rId19"/>
    <p:sldId id="902" r:id="rId20"/>
    <p:sldId id="903" r:id="rId21"/>
    <p:sldId id="904" r:id="rId22"/>
    <p:sldId id="913" r:id="rId23"/>
    <p:sldId id="1711" r:id="rId24"/>
    <p:sldId id="914" r:id="rId25"/>
    <p:sldId id="915" r:id="rId26"/>
    <p:sldId id="916" r:id="rId27"/>
    <p:sldId id="1879" r:id="rId28"/>
    <p:sldId id="917" r:id="rId29"/>
    <p:sldId id="835" r:id="rId30"/>
    <p:sldId id="765" r:id="rId31"/>
    <p:sldId id="836" r:id="rId32"/>
    <p:sldId id="837" r:id="rId33"/>
    <p:sldId id="838" r:id="rId34"/>
    <p:sldId id="793" r:id="rId35"/>
    <p:sldId id="839" r:id="rId36"/>
    <p:sldId id="840" r:id="rId37"/>
    <p:sldId id="826" r:id="rId38"/>
    <p:sldId id="1773" r:id="rId39"/>
    <p:sldId id="1774" r:id="rId40"/>
    <p:sldId id="1691" r:id="rId41"/>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F3"/>
    <a:srgbClr val="FFFF66"/>
    <a:srgbClr val="CC3399"/>
    <a:srgbClr val="660033"/>
    <a:srgbClr val="FFCC00"/>
    <a:srgbClr val="FF66CC"/>
    <a:srgbClr val="33CC3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24"/>
    <p:restoredTop sz="86525"/>
  </p:normalViewPr>
  <p:slideViewPr>
    <p:cSldViewPr>
      <p:cViewPr varScale="1">
        <p:scale>
          <a:sx n="95" d="100"/>
          <a:sy n="95" d="100"/>
        </p:scale>
        <p:origin x="1544" y="192"/>
      </p:cViewPr>
      <p:guideLst>
        <p:guide orient="horz" pos="2400"/>
        <p:guide pos="2975"/>
      </p:guideLst>
    </p:cSldViewPr>
  </p:slideViewPr>
  <p:outlineViewPr>
    <p:cViewPr>
      <p:scale>
        <a:sx n="50" d="100"/>
        <a:sy n="50" d="100"/>
      </p:scale>
      <p:origin x="0" y="-195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752" y="-8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A410E10E-332D-D948-985F-FF6327D4F532}"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400B296-C6C6-1849-B533-ECAFD547256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2FF67-D3E9-B1F4-EF2F-FC53178CC1F1}"/>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B8A5CD5B-F893-BBE6-5E7B-3AB87CC3F5CC}"/>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C3EDB5F-7F27-934B-955F-D26AB6879ED6}" type="slidenum">
              <a:rPr lang="en-US" altLang="en-US" sz="1200" b="0"/>
              <a:pPr/>
              <a:t>1</a:t>
            </a:fld>
            <a:endParaRPr lang="en-US" altLang="en-US" sz="1200" b="0"/>
          </a:p>
        </p:txBody>
      </p:sp>
      <p:sp>
        <p:nvSpPr>
          <p:cNvPr id="322562" name="Rectangle 2">
            <a:extLst>
              <a:ext uri="{FF2B5EF4-FFF2-40B4-BE49-F238E27FC236}">
                <a16:creationId xmlns:a16="http://schemas.microsoft.com/office/drawing/2014/main" id="{6ECC314A-54E1-C1E0-6B70-2F12DCE3F8BD}"/>
              </a:ext>
            </a:extLst>
          </p:cNvPr>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a:extLst>
              <a:ext uri="{FF2B5EF4-FFF2-40B4-BE49-F238E27FC236}">
                <a16:creationId xmlns:a16="http://schemas.microsoft.com/office/drawing/2014/main" id="{06550D06-96F3-33C1-577E-36F0C9DFF101}"/>
              </a:ext>
            </a:extLst>
          </p:cNvPr>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41564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10091882-FE8F-ED4A-A6F3-11CDC3EC241B}" type="slidenum">
              <a:rPr lang="en-US" altLang="en-US" sz="1200" b="0"/>
              <a:pPr/>
              <a:t>2</a:t>
            </a:fld>
            <a:endParaRPr lang="en-US" altLang="en-US" sz="1200" b="0"/>
          </a:p>
        </p:txBody>
      </p:sp>
      <p:sp>
        <p:nvSpPr>
          <p:cNvPr id="1002498" name="Rectangle 2"/>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100249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75212ED-D3F0-FB45-82B1-260CC27F60F3}" type="slidenum">
              <a:rPr lang="en-US" altLang="en-US" sz="1200" b="0">
                <a:latin typeface="Arial" charset="0"/>
              </a:rPr>
              <a:pPr/>
              <a:t>3</a:t>
            </a:fld>
            <a:endParaRPr lang="en-US" altLang="en-US" sz="1200" b="0">
              <a:latin typeface="Arial" charset="0"/>
            </a:endParaRPr>
          </a:p>
        </p:txBody>
      </p:sp>
      <p:sp>
        <p:nvSpPr>
          <p:cNvPr id="17410" name="Rectangle 1026"/>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17411"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defRPr/>
            </a:pPr>
            <a:endParaRPr lang="en-US">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5E37F96-B9D9-A649-A497-E4D82E9B8A90}" type="slidenum">
              <a:rPr lang="en-US" altLang="en-US" sz="1200" b="0">
                <a:latin typeface="Arial" charset="0"/>
              </a:rPr>
              <a:pPr/>
              <a:t>4</a:t>
            </a:fld>
            <a:endParaRPr lang="en-US" altLang="en-US" sz="1200" b="0">
              <a:latin typeface="Arial" charset="0"/>
            </a:endParaRPr>
          </a:p>
        </p:txBody>
      </p:sp>
      <p:sp>
        <p:nvSpPr>
          <p:cNvPr id="19458" name="Rectangle 1026"/>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19459"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defRPr/>
            </a:pPr>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01E37605-49BE-A716-13B1-CD14CDAC32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6814DC8-058E-9A4D-9728-41A11C0ED2F8}" type="slidenum">
              <a:rPr lang="en-US" altLang="en-US"/>
              <a:pPr>
                <a:spcBef>
                  <a:spcPct val="0"/>
                </a:spcBef>
              </a:pPr>
              <a:t>5</a:t>
            </a:fld>
            <a:endParaRPr lang="en-US" altLang="en-US"/>
          </a:p>
        </p:txBody>
      </p:sp>
      <p:sp>
        <p:nvSpPr>
          <p:cNvPr id="61442" name="Rectangle 2">
            <a:extLst>
              <a:ext uri="{FF2B5EF4-FFF2-40B4-BE49-F238E27FC236}">
                <a16:creationId xmlns:a16="http://schemas.microsoft.com/office/drawing/2014/main" id="{8AB43B4C-4762-2252-9BE3-B3C389CA0F70}"/>
              </a:ext>
            </a:extLst>
          </p:cNvPr>
          <p:cNvSpPr>
            <a:spLocks noGrp="1" noRot="1" noChangeAspect="1" noChangeArrowheads="1" noTextEdit="1"/>
          </p:cNvSpPr>
          <p:nvPr>
            <p:ph type="sldImg"/>
          </p:nvPr>
        </p:nvSpPr>
        <p:spPr>
          <a:solidFill>
            <a:srgbClr val="FFFFFF"/>
          </a:solidFill>
          <a:ln/>
        </p:spPr>
      </p:sp>
      <p:sp>
        <p:nvSpPr>
          <p:cNvPr id="907267" name="Rectangle 3">
            <a:extLst>
              <a:ext uri="{FF2B5EF4-FFF2-40B4-BE49-F238E27FC236}">
                <a16:creationId xmlns:a16="http://schemas.microsoft.com/office/drawing/2014/main" id="{FE59CF29-AF8E-35D7-179F-64A325464624}"/>
              </a:ext>
            </a:extLst>
          </p:cNvPr>
          <p:cNvSpPr>
            <a:spLocks noGrp="1" noChangeArrowheads="1"/>
          </p:cNvSpPr>
          <p:nvPr>
            <p:ph type="body" idx="1"/>
          </p:nvPr>
        </p:nvSpPr>
        <p:spPr>
          <a:solidFill>
            <a:srgbClr val="FFFFFF"/>
          </a:solidFill>
          <a:ln>
            <a:solidFill>
              <a:srgbClr val="000000"/>
            </a:solidFill>
          </a:ln>
        </p:spPr>
        <p:txBody>
          <a:bodyPr/>
          <a:lstStyle/>
          <a:p>
            <a:pPr>
              <a:defRPr/>
            </a:pPr>
            <a:endParaRPr lang="en-US">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18E73089-FAF2-5646-942E-168E43523D5C}" type="slidenum">
              <a:rPr lang="en-US" altLang="en-US" sz="1200" b="0">
                <a:latin typeface="Arial" charset="0"/>
              </a:rPr>
              <a:pPr/>
              <a:t>6</a:t>
            </a:fld>
            <a:endParaRPr lang="en-US" altLang="en-US" sz="1200" b="0">
              <a:latin typeface="Arial" charset="0"/>
            </a:endParaRPr>
          </a:p>
        </p:txBody>
      </p:sp>
      <p:sp>
        <p:nvSpPr>
          <p:cNvPr id="21506" name="Rectangle 1026"/>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21507"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defRPr/>
            </a:pPr>
            <a:endParaRPr lang="en-US">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F6C4B43C-2C96-CB33-8886-5FA61F2078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9046D0D-6586-1E42-BC33-044F920F2D7B}" type="slidenum">
              <a:rPr lang="en-US" altLang="en-US"/>
              <a:pPr>
                <a:spcBef>
                  <a:spcPct val="0"/>
                </a:spcBef>
              </a:pPr>
              <a:t>7</a:t>
            </a:fld>
            <a:endParaRPr lang="en-US" altLang="en-US"/>
          </a:p>
        </p:txBody>
      </p:sp>
      <p:sp>
        <p:nvSpPr>
          <p:cNvPr id="43010" name="Rectangle 2">
            <a:extLst>
              <a:ext uri="{FF2B5EF4-FFF2-40B4-BE49-F238E27FC236}">
                <a16:creationId xmlns:a16="http://schemas.microsoft.com/office/drawing/2014/main" id="{C329849F-4809-265D-C27C-B998186A6E96}"/>
              </a:ext>
            </a:extLst>
          </p:cNvPr>
          <p:cNvSpPr>
            <a:spLocks noGrp="1" noRot="1" noChangeAspect="1" noChangeArrowheads="1" noTextEdit="1"/>
          </p:cNvSpPr>
          <p:nvPr>
            <p:ph type="sldImg"/>
          </p:nvPr>
        </p:nvSpPr>
        <p:spPr>
          <a:solidFill>
            <a:srgbClr val="FFFFFF"/>
          </a:solidFill>
          <a:ln/>
        </p:spPr>
      </p:sp>
      <p:sp>
        <p:nvSpPr>
          <p:cNvPr id="907267" name="Rectangle 3">
            <a:extLst>
              <a:ext uri="{FF2B5EF4-FFF2-40B4-BE49-F238E27FC236}">
                <a16:creationId xmlns:a16="http://schemas.microsoft.com/office/drawing/2014/main" id="{D39AA637-D011-C986-4349-B58DAAACA190}"/>
              </a:ext>
            </a:extLst>
          </p:cNvPr>
          <p:cNvSpPr>
            <a:spLocks noGrp="1" noChangeArrowheads="1"/>
          </p:cNvSpPr>
          <p:nvPr>
            <p:ph type="body" idx="1"/>
          </p:nvPr>
        </p:nvSpPr>
        <p:spPr>
          <a:solidFill>
            <a:srgbClr val="FFFFFF"/>
          </a:solidFill>
          <a:ln>
            <a:solidFill>
              <a:srgbClr val="000000"/>
            </a:solidFill>
          </a:ln>
        </p:spPr>
        <p:txBody>
          <a:bodyPr/>
          <a:lstStyle/>
          <a:p>
            <a:pPr>
              <a:defRPr/>
            </a:pPr>
            <a:endParaRPr lang="en-US">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E3950ECB-5606-DB4E-A5A8-847FBE6BF541}" type="slidenum">
              <a:rPr lang="en-US" altLang="en-US" sz="1200" b="0"/>
              <a:pPr/>
              <a:t>8</a:t>
            </a:fld>
            <a:endParaRPr lang="en-US" altLang="en-US" sz="1200" b="0"/>
          </a:p>
        </p:txBody>
      </p:sp>
      <p:sp>
        <p:nvSpPr>
          <p:cNvPr id="915458"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6BA41-09B4-848B-696A-C67B8FF74D83}"/>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8A7098FF-2159-44A5-AFBD-D60661069C88}"/>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5CD7A6B9-D75B-C046-B480-51965648CD1D}" type="slidenum">
              <a:rPr lang="en-US" altLang="en-US" sz="1200" b="0"/>
              <a:pPr/>
              <a:t>9</a:t>
            </a:fld>
            <a:endParaRPr lang="en-US" altLang="en-US" sz="1200" b="0"/>
          </a:p>
        </p:txBody>
      </p:sp>
      <p:sp>
        <p:nvSpPr>
          <p:cNvPr id="915458" name="Rectangle 2">
            <a:extLst>
              <a:ext uri="{FF2B5EF4-FFF2-40B4-BE49-F238E27FC236}">
                <a16:creationId xmlns:a16="http://schemas.microsoft.com/office/drawing/2014/main" id="{76688D22-605B-7793-DD32-2A357FFDC63C}"/>
              </a:ext>
            </a:extLst>
          </p:cNvPr>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a:extLst>
              <a:ext uri="{FF2B5EF4-FFF2-40B4-BE49-F238E27FC236}">
                <a16:creationId xmlns:a16="http://schemas.microsoft.com/office/drawing/2014/main" id="{12A0A238-1266-EF59-F4DD-265C67FAB105}"/>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extLst>
      <p:ext uri="{BB962C8B-B14F-4D97-AF65-F5344CB8AC3E}">
        <p14:creationId xmlns:p14="http://schemas.microsoft.com/office/powerpoint/2010/main" val="2169034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5F270-A791-4AAA-EDDC-79DAF83CCDF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C1837F7B-584A-E5BC-6EA9-509B8B734DD7}"/>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5CD7A6B9-D75B-C046-B480-51965648CD1D}" type="slidenum">
              <a:rPr lang="en-US" altLang="en-US" sz="1200" b="0"/>
              <a:pPr/>
              <a:t>10</a:t>
            </a:fld>
            <a:endParaRPr lang="en-US" altLang="en-US" sz="1200" b="0"/>
          </a:p>
        </p:txBody>
      </p:sp>
      <p:sp>
        <p:nvSpPr>
          <p:cNvPr id="915458" name="Rectangle 2">
            <a:extLst>
              <a:ext uri="{FF2B5EF4-FFF2-40B4-BE49-F238E27FC236}">
                <a16:creationId xmlns:a16="http://schemas.microsoft.com/office/drawing/2014/main" id="{6A79C0D0-1164-6641-DDFF-E115CC0DE425}"/>
              </a:ext>
            </a:extLst>
          </p:cNvPr>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a:extLst>
              <a:ext uri="{FF2B5EF4-FFF2-40B4-BE49-F238E27FC236}">
                <a16:creationId xmlns:a16="http://schemas.microsoft.com/office/drawing/2014/main" id="{450D0FB1-52CA-2D9F-4F98-4C5811E86899}"/>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extLst>
      <p:ext uri="{BB962C8B-B14F-4D97-AF65-F5344CB8AC3E}">
        <p14:creationId xmlns:p14="http://schemas.microsoft.com/office/powerpoint/2010/main" val="45076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7B8-3FCD-917A-24DD-A69062E9E0B4}"/>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C474E47F-A41C-489D-AA1E-6538C1106215}"/>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5CD7A6B9-D75B-C046-B480-51965648CD1D}" type="slidenum">
              <a:rPr lang="en-US" altLang="en-US" sz="1200" b="0"/>
              <a:pPr/>
              <a:t>11</a:t>
            </a:fld>
            <a:endParaRPr lang="en-US" altLang="en-US" sz="1200" b="0"/>
          </a:p>
        </p:txBody>
      </p:sp>
      <p:sp>
        <p:nvSpPr>
          <p:cNvPr id="915458" name="Rectangle 2">
            <a:extLst>
              <a:ext uri="{FF2B5EF4-FFF2-40B4-BE49-F238E27FC236}">
                <a16:creationId xmlns:a16="http://schemas.microsoft.com/office/drawing/2014/main" id="{A172182E-E58A-C101-8168-993475473A50}"/>
              </a:ext>
            </a:extLst>
          </p:cNvPr>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a:extLst>
              <a:ext uri="{FF2B5EF4-FFF2-40B4-BE49-F238E27FC236}">
                <a16:creationId xmlns:a16="http://schemas.microsoft.com/office/drawing/2014/main" id="{565DF9DB-25B7-F5F5-19C7-C86EEF1551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extLst>
      <p:ext uri="{BB962C8B-B14F-4D97-AF65-F5344CB8AC3E}">
        <p14:creationId xmlns:p14="http://schemas.microsoft.com/office/powerpoint/2010/main" val="976539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F2647-4D20-AE43-ACD1-94A83C95DA38}"/>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3020B446-7732-D266-233D-B4A048AE528E}"/>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5CD7A6B9-D75B-C046-B480-51965648CD1D}" type="slidenum">
              <a:rPr lang="en-US" altLang="en-US" sz="1200" b="0"/>
              <a:pPr/>
              <a:t>12</a:t>
            </a:fld>
            <a:endParaRPr lang="en-US" altLang="en-US" sz="1200" b="0"/>
          </a:p>
        </p:txBody>
      </p:sp>
      <p:sp>
        <p:nvSpPr>
          <p:cNvPr id="915458" name="Rectangle 2">
            <a:extLst>
              <a:ext uri="{FF2B5EF4-FFF2-40B4-BE49-F238E27FC236}">
                <a16:creationId xmlns:a16="http://schemas.microsoft.com/office/drawing/2014/main" id="{85CABA7F-7914-9938-8717-7881AB42B288}"/>
              </a:ext>
            </a:extLst>
          </p:cNvPr>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a:extLst>
              <a:ext uri="{FF2B5EF4-FFF2-40B4-BE49-F238E27FC236}">
                <a16:creationId xmlns:a16="http://schemas.microsoft.com/office/drawing/2014/main" id="{D74BF716-A74F-24F2-766A-DBD96AFCD747}"/>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extLst>
      <p:ext uri="{BB962C8B-B14F-4D97-AF65-F5344CB8AC3E}">
        <p14:creationId xmlns:p14="http://schemas.microsoft.com/office/powerpoint/2010/main" val="162968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786EF-4281-B7F0-3486-E758A49F0868}"/>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90605294-112E-D1BD-5C30-073A3D4672C9}"/>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5CD7A6B9-D75B-C046-B480-51965648CD1D}" type="slidenum">
              <a:rPr lang="en-US" altLang="en-US" sz="1200" b="0"/>
              <a:pPr/>
              <a:t>13</a:t>
            </a:fld>
            <a:endParaRPr lang="en-US" altLang="en-US" sz="1200" b="0"/>
          </a:p>
        </p:txBody>
      </p:sp>
      <p:sp>
        <p:nvSpPr>
          <p:cNvPr id="915458" name="Rectangle 2">
            <a:extLst>
              <a:ext uri="{FF2B5EF4-FFF2-40B4-BE49-F238E27FC236}">
                <a16:creationId xmlns:a16="http://schemas.microsoft.com/office/drawing/2014/main" id="{7B3724DF-52DE-A221-7072-D3F1869DCC32}"/>
              </a:ext>
            </a:extLst>
          </p:cNvPr>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a:extLst>
              <a:ext uri="{FF2B5EF4-FFF2-40B4-BE49-F238E27FC236}">
                <a16:creationId xmlns:a16="http://schemas.microsoft.com/office/drawing/2014/main" id="{B63C5D91-E555-B55D-F03C-694E0F2EF67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extLst>
      <p:ext uri="{BB962C8B-B14F-4D97-AF65-F5344CB8AC3E}">
        <p14:creationId xmlns:p14="http://schemas.microsoft.com/office/powerpoint/2010/main" val="531061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5CD7A6B9-D75B-C046-B480-51965648CD1D}" type="slidenum">
              <a:rPr lang="en-US" altLang="en-US" sz="1200" b="0"/>
              <a:pPr/>
              <a:t>14</a:t>
            </a:fld>
            <a:endParaRPr lang="en-US" altLang="en-US" sz="1200" b="0"/>
          </a:p>
        </p:txBody>
      </p:sp>
      <p:sp>
        <p:nvSpPr>
          <p:cNvPr id="915458"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FCB5B361-81C1-1E4B-B801-6FBCC8317CFD}" type="slidenum">
              <a:rPr lang="en-US" altLang="en-US" sz="1200" b="0"/>
              <a:pPr/>
              <a:t>17</a:t>
            </a:fld>
            <a:endParaRPr lang="en-US" altLang="en-US" sz="1200" b="0"/>
          </a:p>
        </p:txBody>
      </p:sp>
      <p:sp>
        <p:nvSpPr>
          <p:cNvPr id="915458"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BADC638-CB1D-8D4E-A439-CA02C4FF479D}" type="slidenum">
              <a:rPr lang="en-US" altLang="en-US" sz="1200" b="0"/>
              <a:pPr/>
              <a:t>18</a:t>
            </a:fld>
            <a:endParaRPr lang="en-US" altLang="en-US" sz="1200" b="0"/>
          </a:p>
        </p:txBody>
      </p:sp>
      <p:sp>
        <p:nvSpPr>
          <p:cNvPr id="915458"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05B0AF06-E1AA-1B49-A32C-BE026F78A0F6}" type="slidenum">
              <a:rPr lang="en-US" altLang="en-US" sz="1200" b="0"/>
              <a:pPr/>
              <a:t>19</a:t>
            </a:fld>
            <a:endParaRPr lang="en-US" altLang="en-US" sz="1200" b="0"/>
          </a:p>
        </p:txBody>
      </p:sp>
      <p:sp>
        <p:nvSpPr>
          <p:cNvPr id="915458"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E9CAEDF-6790-EA44-A85B-41F57876331D}" type="slidenum">
              <a:rPr lang="en-US" altLang="en-US" sz="1200" b="0"/>
              <a:pPr/>
              <a:t>20</a:t>
            </a:fld>
            <a:endParaRPr lang="en-US" altLang="en-US" sz="1200" b="0"/>
          </a:p>
        </p:txBody>
      </p:sp>
      <p:sp>
        <p:nvSpPr>
          <p:cNvPr id="915458"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545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56A2E5DE-29F9-4640-B30A-E963AFBBA1C1}" type="slidenum">
              <a:rPr lang="en-US" altLang="en-US" sz="1200" b="0"/>
              <a:pPr/>
              <a:t>21</a:t>
            </a:fld>
            <a:endParaRPr lang="en-US" altLang="en-US" sz="1200" b="0"/>
          </a:p>
        </p:txBody>
      </p:sp>
      <p:sp>
        <p:nvSpPr>
          <p:cNvPr id="72706" name="Rectangle 2"/>
          <p:cNvSpPr>
            <a:spLocks noGrp="1" noRot="1" noChangeAspect="1" noChangeArrowheads="1"/>
          </p:cNvSpPr>
          <p:nvPr>
            <p:ph type="sldImg"/>
          </p:nvPr>
        </p:nvSpPr>
        <p:spPr>
          <a:xfrm>
            <a:off x="1447800" y="674688"/>
            <a:ext cx="4210050" cy="3371850"/>
          </a:xfrm>
          <a:solidFill>
            <a:srgbClr val="FFFFFF"/>
          </a:solidFill>
          <a:ln/>
        </p:spPr>
      </p:sp>
      <p:sp>
        <p:nvSpPr>
          <p:cNvPr id="913411" name="Rectangle 3"/>
          <p:cNvSpPr>
            <a:spLocks noGrp="1" noChangeArrowheads="1"/>
          </p:cNvSpPr>
          <p:nvPr>
            <p:ph type="body" idx="1"/>
          </p:nvPr>
        </p:nvSpPr>
        <p:spPr>
          <a:solidFill>
            <a:srgbClr val="FFFFFF"/>
          </a:solidFill>
          <a:ln>
            <a:solidFill>
              <a:srgbClr val="000000"/>
            </a:solidFill>
          </a:ln>
        </p:spPr>
        <p:txBody>
          <a:bodyPr/>
          <a:lstStyle/>
          <a:p>
            <a:pPr>
              <a:defRPr/>
            </a:pPr>
            <a:endParaRPr lang="en-US">
              <a:cs typeface="+mn-cs"/>
            </a:endParaRPr>
          </a:p>
        </p:txBody>
      </p:sp>
    </p:spTree>
    <p:extLst>
      <p:ext uri="{BB962C8B-B14F-4D97-AF65-F5344CB8AC3E}">
        <p14:creationId xmlns:p14="http://schemas.microsoft.com/office/powerpoint/2010/main" val="901434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07D083C5-5F76-794A-BD5E-339B253D94FD}" type="slidenum">
              <a:rPr lang="en-US" altLang="en-US" sz="1200" b="0"/>
              <a:pPr/>
              <a:t>28</a:t>
            </a:fld>
            <a:endParaRPr lang="en-US" altLang="en-US" sz="1200" b="0"/>
          </a:p>
        </p:txBody>
      </p:sp>
      <p:sp>
        <p:nvSpPr>
          <p:cNvPr id="917506"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75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7E1DC9D9-0998-CB45-B9B8-82860F9D7D31}" type="slidenum">
              <a:rPr lang="en-US" altLang="en-US" sz="1200" b="0"/>
              <a:pPr/>
              <a:t>29</a:t>
            </a:fld>
            <a:endParaRPr lang="en-US" altLang="en-US" sz="1200" b="0"/>
          </a:p>
        </p:txBody>
      </p:sp>
      <p:sp>
        <p:nvSpPr>
          <p:cNvPr id="917506"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75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F4E32DB9-9A74-B64A-A8BF-349E48F2C397}" type="slidenum">
              <a:rPr lang="en-US" altLang="en-US" sz="1200" b="0"/>
              <a:pPr/>
              <a:t>30</a:t>
            </a:fld>
            <a:endParaRPr lang="en-US" altLang="en-US" sz="1200" b="0"/>
          </a:p>
        </p:txBody>
      </p:sp>
      <p:sp>
        <p:nvSpPr>
          <p:cNvPr id="917506"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75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24D6B72-7F5E-044C-A6F0-7AE18456831A}" type="slidenum">
              <a:rPr lang="en-US" altLang="en-US" sz="1200" b="0"/>
              <a:pPr/>
              <a:t>31</a:t>
            </a:fld>
            <a:endParaRPr lang="en-US" altLang="en-US" sz="1200" b="0"/>
          </a:p>
        </p:txBody>
      </p:sp>
      <p:sp>
        <p:nvSpPr>
          <p:cNvPr id="917506"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75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C396792A-9C00-B04A-B7BC-C0BE0B9C8F85}" type="slidenum">
              <a:rPr lang="en-US" altLang="en-US" sz="1200" b="0"/>
              <a:pPr/>
              <a:t>32</a:t>
            </a:fld>
            <a:endParaRPr lang="en-US" altLang="en-US" sz="1200" b="0"/>
          </a:p>
        </p:txBody>
      </p:sp>
      <p:sp>
        <p:nvSpPr>
          <p:cNvPr id="917506"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75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600ED8EA-1242-4448-8967-60B9C2AC39C3}" type="slidenum">
              <a:rPr lang="en-US" altLang="en-US" sz="1200" b="0"/>
              <a:pPr/>
              <a:t>33</a:t>
            </a:fld>
            <a:endParaRPr lang="en-US" altLang="en-US" sz="1200" b="0"/>
          </a:p>
        </p:txBody>
      </p:sp>
      <p:sp>
        <p:nvSpPr>
          <p:cNvPr id="1000450" name="Rectangle 1026"/>
          <p:cNvSpPr>
            <a:spLocks noGrp="1" noRot="1" noChangeAspect="1" noChangeArrowheads="1"/>
          </p:cNvSpPr>
          <p:nvPr>
            <p:ph type="sldImg"/>
          </p:nvPr>
        </p:nvSpPr>
        <p:spPr>
          <a:xfrm>
            <a:off x="1446213" y="674688"/>
            <a:ext cx="4210050" cy="3371850"/>
          </a:xfrm>
          <a:solidFill>
            <a:srgbClr val="FFFFFF"/>
          </a:solidFill>
          <a:ln/>
          <a:extLst>
            <a:ext uri="{FAA26D3D-D897-4be2-8F04-BA451C77F1D7}">
              <ma14:placeholderFlag xmlns="" xmlns:ma14="http://schemas.microsoft.com/office/mac/drawingml/2011/main" val="1"/>
            </a:ext>
          </a:extLst>
        </p:spPr>
      </p:sp>
      <p:sp>
        <p:nvSpPr>
          <p:cNvPr id="1000451"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71B415C2-E286-E14E-AF29-9B35CE018AA7}" type="slidenum">
              <a:rPr lang="en-US" altLang="en-US" sz="1200" b="0"/>
              <a:pPr/>
              <a:t>34</a:t>
            </a:fld>
            <a:endParaRPr lang="en-US" altLang="en-US" sz="1200" b="0"/>
          </a:p>
        </p:txBody>
      </p:sp>
      <p:sp>
        <p:nvSpPr>
          <p:cNvPr id="917506"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75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B231A09E-E572-4645-815A-4CF76C3C8683}" type="slidenum">
              <a:rPr lang="en-US" altLang="en-US" sz="1200" b="0"/>
              <a:pPr/>
              <a:t>35</a:t>
            </a:fld>
            <a:endParaRPr lang="en-US" altLang="en-US" sz="1200" b="0"/>
          </a:p>
        </p:txBody>
      </p:sp>
      <p:sp>
        <p:nvSpPr>
          <p:cNvPr id="917506" name="Rectangle 2"/>
          <p:cNvSpPr>
            <a:spLocks noGrp="1" noRot="1" noChangeAspect="1" noChangeArrowheads="1"/>
          </p:cNvSpPr>
          <p:nvPr>
            <p:ph type="sldImg"/>
          </p:nvPr>
        </p:nvSpPr>
        <p:spPr>
          <a:xfrm>
            <a:off x="1447800" y="674688"/>
            <a:ext cx="4210050" cy="3371850"/>
          </a:xfrm>
          <a:solidFill>
            <a:srgbClr val="FFFFFF"/>
          </a:solidFill>
          <a:ln/>
          <a:extLst>
            <a:ext uri="{FAA26D3D-D897-4be2-8F04-BA451C77F1D7}">
              <ma14:placeholderFlag xmlns="" xmlns:ma14="http://schemas.microsoft.com/office/mac/drawingml/2011/main" val="1"/>
            </a:ext>
          </a:extLst>
        </p:spPr>
      </p:sp>
      <p:sp>
        <p:nvSpPr>
          <p:cNvPr id="9175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E138350-3519-0A40-9D64-DE38C865CBD6}" type="slidenum">
              <a:rPr lang="en-US" altLang="en-US" sz="1200" b="0"/>
              <a:pPr/>
              <a:t>36</a:t>
            </a:fld>
            <a:endParaRPr lang="en-US" altLang="en-US" sz="1200" b="0"/>
          </a:p>
        </p:txBody>
      </p:sp>
      <p:sp>
        <p:nvSpPr>
          <p:cNvPr id="1006594" name="Rectangle 2"/>
          <p:cNvSpPr>
            <a:spLocks noGrp="1" noRot="1" noChangeAspect="1" noChangeArrowheads="1"/>
          </p:cNvSpPr>
          <p:nvPr>
            <p:ph type="sldImg"/>
          </p:nvPr>
        </p:nvSpPr>
        <p:spPr>
          <a:xfrm>
            <a:off x="1446213" y="674688"/>
            <a:ext cx="4210050" cy="3371850"/>
          </a:xfrm>
          <a:solidFill>
            <a:srgbClr val="FFFFFF"/>
          </a:solidFill>
          <a:ln/>
          <a:extLst>
            <a:ext uri="{FAA26D3D-D897-4be2-8F04-BA451C77F1D7}">
              <ma14:placeholderFlag xmlns="" xmlns:ma14="http://schemas.microsoft.com/office/mac/drawingml/2011/main" val="1"/>
            </a:ext>
          </a:extLst>
        </p:spPr>
      </p:sp>
      <p:sp>
        <p:nvSpPr>
          <p:cNvPr id="10065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en-US">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7B708144-8732-DA4F-8A57-62E4BC57EA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E23B566-B080-4945-B431-2D4EB510E1AE}" type="slidenum">
              <a:rPr lang="en-US" altLang="en-US"/>
              <a:pPr>
                <a:spcBef>
                  <a:spcPct val="0"/>
                </a:spcBef>
              </a:pPr>
              <a:t>37</a:t>
            </a:fld>
            <a:endParaRPr lang="en-US" altLang="en-US"/>
          </a:p>
        </p:txBody>
      </p:sp>
      <p:sp>
        <p:nvSpPr>
          <p:cNvPr id="98306" name="Rectangle 2">
            <a:extLst>
              <a:ext uri="{FF2B5EF4-FFF2-40B4-BE49-F238E27FC236}">
                <a16:creationId xmlns:a16="http://schemas.microsoft.com/office/drawing/2014/main" id="{F45B4986-3B19-6943-855A-DF50804B080C}"/>
              </a:ext>
            </a:extLst>
          </p:cNvPr>
          <p:cNvSpPr>
            <a:spLocks noGrp="1" noRot="1" noChangeAspect="1" noChangeArrowheads="1" noTextEdit="1"/>
          </p:cNvSpPr>
          <p:nvPr>
            <p:ph type="sldImg"/>
          </p:nvPr>
        </p:nvSpPr>
        <p:spPr>
          <a:xfrm>
            <a:off x="1289050" y="685800"/>
            <a:ext cx="4283075" cy="3429000"/>
          </a:xfrm>
          <a:solidFill>
            <a:srgbClr val="FFFFFF"/>
          </a:solidFill>
          <a:ln/>
        </p:spPr>
      </p:sp>
      <p:sp>
        <p:nvSpPr>
          <p:cNvPr id="98307" name="Rectangle 3">
            <a:extLst>
              <a:ext uri="{FF2B5EF4-FFF2-40B4-BE49-F238E27FC236}">
                <a16:creationId xmlns:a16="http://schemas.microsoft.com/office/drawing/2014/main" id="{B2A40194-AE68-6E49-91D6-BCA677BB650F}"/>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545132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7979D615-A05B-7B45-8557-C9FFE5308E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23E1C4E-A011-614E-9E1B-AE8A61F3F29F}" type="slidenum">
              <a:rPr lang="en-US" altLang="en-US"/>
              <a:pPr>
                <a:spcBef>
                  <a:spcPct val="0"/>
                </a:spcBef>
              </a:pPr>
              <a:t>38</a:t>
            </a:fld>
            <a:endParaRPr lang="en-US" altLang="en-US"/>
          </a:p>
        </p:txBody>
      </p:sp>
      <p:sp>
        <p:nvSpPr>
          <p:cNvPr id="100354" name="Rectangle 2">
            <a:extLst>
              <a:ext uri="{FF2B5EF4-FFF2-40B4-BE49-F238E27FC236}">
                <a16:creationId xmlns:a16="http://schemas.microsoft.com/office/drawing/2014/main" id="{2E64BB81-3DD7-9248-BA5A-0D99DA6AF3D9}"/>
              </a:ext>
            </a:extLst>
          </p:cNvPr>
          <p:cNvSpPr>
            <a:spLocks noGrp="1" noRot="1" noChangeAspect="1" noChangeArrowheads="1" noTextEdit="1"/>
          </p:cNvSpPr>
          <p:nvPr>
            <p:ph type="sldImg"/>
          </p:nvPr>
        </p:nvSpPr>
        <p:spPr>
          <a:xfrm>
            <a:off x="1289050" y="685800"/>
            <a:ext cx="4283075" cy="3429000"/>
          </a:xfrm>
          <a:solidFill>
            <a:srgbClr val="FFFFFF"/>
          </a:solidFill>
          <a:ln/>
        </p:spPr>
      </p:sp>
      <p:sp>
        <p:nvSpPr>
          <p:cNvPr id="100355" name="Rectangle 3">
            <a:extLst>
              <a:ext uri="{FF2B5EF4-FFF2-40B4-BE49-F238E27FC236}">
                <a16:creationId xmlns:a16="http://schemas.microsoft.com/office/drawing/2014/main" id="{E0B33B69-8F64-6540-AFD1-0DA0DE4D95CF}"/>
              </a:ext>
            </a:extLst>
          </p:cNvPr>
          <p:cNvSpPr>
            <a:spLocks noGrp="1" noChangeArrowheads="1"/>
          </p:cNvSpPr>
          <p:nvPr>
            <p:ph type="body" idx="1"/>
          </p:nvPr>
        </p:nvSpPr>
        <p:spPr>
          <a:solidFill>
            <a:srgbClr val="FFFFFF"/>
          </a:solidFill>
          <a:ln>
            <a:solidFill>
              <a:srgbClr val="000000"/>
            </a:solidFill>
          </a:ln>
        </p:spPr>
        <p:txBody>
          <a:bodyPr/>
          <a:lstStyle/>
          <a:p>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148865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24640315-9555-6F40-93E5-E21E099FCF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1983AE8-AA16-8E45-8E8E-5DC7F21C5C36}" type="slidenum">
              <a:rPr lang="en-US" altLang="en-US"/>
              <a:pPr>
                <a:spcBef>
                  <a:spcPct val="0"/>
                </a:spcBef>
              </a:pPr>
              <a:t>39</a:t>
            </a:fld>
            <a:endParaRPr lang="en-US" altLang="en-US"/>
          </a:p>
        </p:txBody>
      </p:sp>
      <p:sp>
        <p:nvSpPr>
          <p:cNvPr id="102402" name="Rectangle 2">
            <a:extLst>
              <a:ext uri="{FF2B5EF4-FFF2-40B4-BE49-F238E27FC236}">
                <a16:creationId xmlns:a16="http://schemas.microsoft.com/office/drawing/2014/main" id="{C6A12DF3-52C9-7941-BFCA-C0777A9FD59E}"/>
              </a:ext>
            </a:extLst>
          </p:cNvPr>
          <p:cNvSpPr>
            <a:spLocks noGrp="1" noRot="1" noChangeAspect="1" noChangeArrowheads="1" noTextEdit="1"/>
          </p:cNvSpPr>
          <p:nvPr>
            <p:ph type="sldImg"/>
          </p:nvPr>
        </p:nvSpPr>
        <p:spPr>
          <a:solidFill>
            <a:srgbClr val="FFFFFF"/>
          </a:solidFill>
          <a:ln/>
        </p:spPr>
      </p:sp>
      <p:sp>
        <p:nvSpPr>
          <p:cNvPr id="977923" name="Rectangle 3">
            <a:extLst>
              <a:ext uri="{FF2B5EF4-FFF2-40B4-BE49-F238E27FC236}">
                <a16:creationId xmlns:a16="http://schemas.microsoft.com/office/drawing/2014/main" id="{196FC9E7-4BC3-9641-B26D-6EEA99F0F6CC}"/>
              </a:ext>
            </a:extLst>
          </p:cNvPr>
          <p:cNvSpPr>
            <a:spLocks noGrp="1" noChangeArrowheads="1"/>
          </p:cNvSpPr>
          <p:nvPr>
            <p:ph type="body" idx="1"/>
          </p:nvPr>
        </p:nvSpPr>
        <p:spPr>
          <a:solidFill>
            <a:srgbClr val="FFFFFF"/>
          </a:solidFill>
          <a:ln>
            <a:solidFill>
              <a:srgbClr val="000000"/>
            </a:solidFill>
          </a:ln>
        </p:spPr>
        <p:txBody>
          <a:bodyPr/>
          <a:lstStyle/>
          <a:p>
            <a:pPr>
              <a:defRPr/>
            </a:pPr>
            <a:endParaRPr lang="en-US">
              <a:cs typeface="+mn-cs"/>
            </a:endParaRPr>
          </a:p>
        </p:txBody>
      </p:sp>
    </p:spTree>
    <p:extLst>
      <p:ext uri="{BB962C8B-B14F-4D97-AF65-F5344CB8AC3E}">
        <p14:creationId xmlns:p14="http://schemas.microsoft.com/office/powerpoint/2010/main" val="3137827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9433408-10CB-C94C-884C-F471D3FE2B4E}" type="slidenum">
              <a:rPr lang="en-US" altLang="en-US"/>
              <a:pPr/>
              <a:t>‹#›</a:t>
            </a:fld>
            <a:endParaRPr lang="en-US" altLang="en-US"/>
          </a:p>
        </p:txBody>
      </p:sp>
    </p:spTree>
    <p:extLst>
      <p:ext uri="{BB962C8B-B14F-4D97-AF65-F5344CB8AC3E}">
        <p14:creationId xmlns:p14="http://schemas.microsoft.com/office/powerpoint/2010/main" val="926778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6B8199B-4C84-B04C-A6DC-96103622A35A}" type="slidenum">
              <a:rPr lang="en-US" altLang="en-US"/>
              <a:pPr/>
              <a:t>‹#›</a:t>
            </a:fld>
            <a:endParaRPr lang="en-US" altLang="en-US"/>
          </a:p>
        </p:txBody>
      </p:sp>
    </p:spTree>
    <p:extLst>
      <p:ext uri="{BB962C8B-B14F-4D97-AF65-F5344CB8AC3E}">
        <p14:creationId xmlns:p14="http://schemas.microsoft.com/office/powerpoint/2010/main" val="674248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DA5D995-6635-D74A-A122-320B819A43C6}" type="slidenum">
              <a:rPr lang="en-US" altLang="en-US"/>
              <a:pPr/>
              <a:t>‹#›</a:t>
            </a:fld>
            <a:endParaRPr lang="en-US" altLang="en-US"/>
          </a:p>
        </p:txBody>
      </p:sp>
    </p:spTree>
    <p:extLst>
      <p:ext uri="{BB962C8B-B14F-4D97-AF65-F5344CB8AC3E}">
        <p14:creationId xmlns:p14="http://schemas.microsoft.com/office/powerpoint/2010/main" val="1973826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EF164D2-90D7-164B-BA73-86A342825708}" type="slidenum">
              <a:rPr lang="en-US" altLang="en-US"/>
              <a:pPr/>
              <a:t>‹#›</a:t>
            </a:fld>
            <a:endParaRPr lang="en-US" altLang="en-US"/>
          </a:p>
        </p:txBody>
      </p:sp>
    </p:spTree>
    <p:extLst>
      <p:ext uri="{BB962C8B-B14F-4D97-AF65-F5344CB8AC3E}">
        <p14:creationId xmlns:p14="http://schemas.microsoft.com/office/powerpoint/2010/main" val="1920090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88958EF3-6BCE-3041-A1F1-9BDDB8F7A0AE}" type="slidenum">
              <a:rPr lang="en-US" altLang="en-US"/>
              <a:pPr/>
              <a:t>‹#›</a:t>
            </a:fld>
            <a:endParaRPr lang="en-US" altLang="en-US"/>
          </a:p>
        </p:txBody>
      </p:sp>
    </p:spTree>
    <p:extLst>
      <p:ext uri="{BB962C8B-B14F-4D97-AF65-F5344CB8AC3E}">
        <p14:creationId xmlns:p14="http://schemas.microsoft.com/office/powerpoint/2010/main" val="720202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9C6B9FFB-DAD7-374E-93E6-DF7283F4D582}" type="slidenum">
              <a:rPr lang="en-US" altLang="en-US"/>
              <a:pPr/>
              <a:t>‹#›</a:t>
            </a:fld>
            <a:endParaRPr lang="en-US" altLang="en-US"/>
          </a:p>
        </p:txBody>
      </p:sp>
    </p:spTree>
    <p:extLst>
      <p:ext uri="{BB962C8B-B14F-4D97-AF65-F5344CB8AC3E}">
        <p14:creationId xmlns:p14="http://schemas.microsoft.com/office/powerpoint/2010/main" val="1229566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F6AC72F-45F3-3546-A567-F489DD5AD6DB}" type="slidenum">
              <a:rPr lang="en-US" altLang="en-US"/>
              <a:pPr/>
              <a:t>‹#›</a:t>
            </a:fld>
            <a:endParaRPr lang="en-US" altLang="en-US"/>
          </a:p>
        </p:txBody>
      </p:sp>
    </p:spTree>
    <p:extLst>
      <p:ext uri="{BB962C8B-B14F-4D97-AF65-F5344CB8AC3E}">
        <p14:creationId xmlns:p14="http://schemas.microsoft.com/office/powerpoint/2010/main" val="8511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2ECFC81-3DAC-0A46-93B5-3AB2BAC56866}" type="slidenum">
              <a:rPr lang="en-US" altLang="en-US"/>
              <a:pPr/>
              <a:t>‹#›</a:t>
            </a:fld>
            <a:endParaRPr lang="en-US" altLang="en-US"/>
          </a:p>
        </p:txBody>
      </p:sp>
    </p:spTree>
    <p:extLst>
      <p:ext uri="{BB962C8B-B14F-4D97-AF65-F5344CB8AC3E}">
        <p14:creationId xmlns:p14="http://schemas.microsoft.com/office/powerpoint/2010/main" val="29341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ED10022-8D1B-3D4A-9525-F735B8319982}" type="slidenum">
              <a:rPr lang="en-US" altLang="en-US"/>
              <a:pPr/>
              <a:t>‹#›</a:t>
            </a:fld>
            <a:endParaRPr lang="en-US" altLang="en-US"/>
          </a:p>
        </p:txBody>
      </p:sp>
    </p:spTree>
    <p:extLst>
      <p:ext uri="{BB962C8B-B14F-4D97-AF65-F5344CB8AC3E}">
        <p14:creationId xmlns:p14="http://schemas.microsoft.com/office/powerpoint/2010/main" val="723013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A7EC5E8-9796-7449-BAB8-45EDD0555229}" type="slidenum">
              <a:rPr lang="en-US" altLang="en-US"/>
              <a:pPr/>
              <a:t>‹#›</a:t>
            </a:fld>
            <a:endParaRPr lang="en-US" altLang="en-US"/>
          </a:p>
        </p:txBody>
      </p:sp>
    </p:spTree>
    <p:extLst>
      <p:ext uri="{BB962C8B-B14F-4D97-AF65-F5344CB8AC3E}">
        <p14:creationId xmlns:p14="http://schemas.microsoft.com/office/powerpoint/2010/main" val="1220142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D6A3A24-3D0E-2848-A671-E29FFB037DD1}" type="slidenum">
              <a:rPr lang="en-US" altLang="en-US"/>
              <a:pPr/>
              <a:t>‹#›</a:t>
            </a:fld>
            <a:endParaRPr lang="en-US" altLang="en-US"/>
          </a:p>
        </p:txBody>
      </p:sp>
    </p:spTree>
    <p:extLst>
      <p:ext uri="{BB962C8B-B14F-4D97-AF65-F5344CB8AC3E}">
        <p14:creationId xmlns:p14="http://schemas.microsoft.com/office/powerpoint/2010/main" val="611568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422" y="2349386"/>
            <a:ext cx="8028781" cy="1621111"/>
          </a:xfrm>
        </p:spPr>
        <p:txBody>
          <a:bodyPr/>
          <a:lstStyle/>
          <a:p>
            <a:r>
              <a:rPr lang="en-US"/>
              <a:t>Click to edit Master title style</a:t>
            </a:r>
          </a:p>
        </p:txBody>
      </p:sp>
      <p:sp>
        <p:nvSpPr>
          <p:cNvPr id="3" name="Subtitle 2"/>
          <p:cNvSpPr>
            <a:spLocks noGrp="1"/>
          </p:cNvSpPr>
          <p:nvPr>
            <p:ph type="subTitle" idx="1"/>
          </p:nvPr>
        </p:nvSpPr>
        <p:spPr>
          <a:xfrm>
            <a:off x="1416844" y="4285615"/>
            <a:ext cx="6611938" cy="1932728"/>
          </a:xfrm>
        </p:spPr>
        <p:txBody>
          <a:bodyPr/>
          <a:lstStyle>
            <a:lvl1pPr marL="0" indent="0" algn="ctr">
              <a:buNone/>
              <a:defRPr/>
            </a:lvl1pPr>
            <a:lvl2pPr marL="485912" indent="0" algn="ctr">
              <a:buNone/>
              <a:defRPr/>
            </a:lvl2pPr>
            <a:lvl3pPr marL="971824" indent="0" algn="ctr">
              <a:buNone/>
              <a:defRPr/>
            </a:lvl3pPr>
            <a:lvl4pPr marL="1457736" indent="0" algn="ctr">
              <a:buNone/>
              <a:defRPr/>
            </a:lvl4pPr>
            <a:lvl5pPr marL="1943649" indent="0" algn="ctr">
              <a:buNone/>
              <a:defRPr/>
            </a:lvl5pPr>
            <a:lvl6pPr marL="2429561" indent="0" algn="ctr">
              <a:buNone/>
              <a:defRPr/>
            </a:lvl6pPr>
            <a:lvl7pPr marL="2915473" indent="0" algn="ctr">
              <a:buNone/>
              <a:defRPr/>
            </a:lvl7pPr>
            <a:lvl8pPr marL="3401385" indent="0" algn="ctr">
              <a:buNone/>
              <a:defRPr/>
            </a:lvl8pPr>
            <a:lvl9pPr marL="3887297"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atin typeface="Times New Roman" charset="0"/>
              </a:defRPr>
            </a:lvl1pPr>
          </a:lstStyle>
          <a:p>
            <a:fld id="{9C3619E3-3D72-8045-B62C-85E30BD3CDB0}" type="slidenum">
              <a:rPr lang="en-US" altLang="en-US"/>
              <a:pPr/>
              <a:t>‹#›</a:t>
            </a:fld>
            <a:endParaRPr lang="en-US" altLang="en-US"/>
          </a:p>
        </p:txBody>
      </p:sp>
    </p:spTree>
    <p:extLst>
      <p:ext uri="{BB962C8B-B14F-4D97-AF65-F5344CB8AC3E}">
        <p14:creationId xmlns:p14="http://schemas.microsoft.com/office/powerpoint/2010/main" val="770490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atin typeface="Times New Roman" charset="0"/>
              </a:defRPr>
            </a:lvl1pPr>
          </a:lstStyle>
          <a:p>
            <a:fld id="{BA66BB50-3A0A-8944-B43F-3E50E09AED9D}" type="slidenum">
              <a:rPr lang="en-US" altLang="en-US"/>
              <a:pPr/>
              <a:t>‹#›</a:t>
            </a:fld>
            <a:endParaRPr lang="en-US" altLang="en-US"/>
          </a:p>
        </p:txBody>
      </p:sp>
    </p:spTree>
    <p:extLst>
      <p:ext uri="{BB962C8B-B14F-4D97-AF65-F5344CB8AC3E}">
        <p14:creationId xmlns:p14="http://schemas.microsoft.com/office/powerpoint/2010/main" val="303425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39" y="4859832"/>
            <a:ext cx="8028781" cy="1502066"/>
          </a:xfrm>
        </p:spPr>
        <p:txBody>
          <a:bodyPr anchor="t"/>
          <a:lstStyle>
            <a:lvl1pPr algn="l">
              <a:defRPr sz="4300" b="1" cap="all"/>
            </a:lvl1pPr>
          </a:lstStyle>
          <a:p>
            <a:r>
              <a:rPr lang="en-US"/>
              <a:t>Click to edit Master title style</a:t>
            </a:r>
          </a:p>
        </p:txBody>
      </p:sp>
      <p:sp>
        <p:nvSpPr>
          <p:cNvPr id="3" name="Text Placeholder 2"/>
          <p:cNvSpPr>
            <a:spLocks noGrp="1"/>
          </p:cNvSpPr>
          <p:nvPr>
            <p:ph type="body" idx="1"/>
          </p:nvPr>
        </p:nvSpPr>
        <p:spPr>
          <a:xfrm>
            <a:off x="746139" y="3205459"/>
            <a:ext cx="8028781" cy="1654373"/>
          </a:xfrm>
        </p:spPr>
        <p:txBody>
          <a:bodyPr anchor="b"/>
          <a:lstStyle>
            <a:lvl1pPr marL="0" indent="0">
              <a:buNone/>
              <a:defRPr sz="2100"/>
            </a:lvl1pPr>
            <a:lvl2pPr marL="485912" indent="0">
              <a:buNone/>
              <a:defRPr sz="1900"/>
            </a:lvl2pPr>
            <a:lvl3pPr marL="971824" indent="0">
              <a:buNone/>
              <a:defRPr sz="1700"/>
            </a:lvl3pPr>
            <a:lvl4pPr marL="1457736" indent="0">
              <a:buNone/>
              <a:defRPr sz="1500"/>
            </a:lvl4pPr>
            <a:lvl5pPr marL="1943649" indent="0">
              <a:buNone/>
              <a:defRPr sz="1500"/>
            </a:lvl5pPr>
            <a:lvl6pPr marL="2429561" indent="0">
              <a:buNone/>
              <a:defRPr sz="1500"/>
            </a:lvl6pPr>
            <a:lvl7pPr marL="2915473" indent="0">
              <a:buNone/>
              <a:defRPr sz="1500"/>
            </a:lvl7pPr>
            <a:lvl8pPr marL="3401385" indent="0">
              <a:buNone/>
              <a:defRPr sz="1500"/>
            </a:lvl8pPr>
            <a:lvl9pPr marL="3887297" indent="0">
              <a:buNone/>
              <a:defRPr sz="15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atin typeface="Times New Roman" charset="0"/>
              </a:defRPr>
            </a:lvl1pPr>
          </a:lstStyle>
          <a:p>
            <a:fld id="{142053C7-F0F9-DC4C-8C1C-8CCDA3DE8A6B}" type="slidenum">
              <a:rPr lang="en-US" altLang="en-US"/>
              <a:pPr/>
              <a:t>‹#›</a:t>
            </a:fld>
            <a:endParaRPr lang="en-US" altLang="en-US"/>
          </a:p>
        </p:txBody>
      </p:sp>
    </p:spTree>
    <p:extLst>
      <p:ext uri="{BB962C8B-B14F-4D97-AF65-F5344CB8AC3E}">
        <p14:creationId xmlns:p14="http://schemas.microsoft.com/office/powerpoint/2010/main" val="1541444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422" y="2184823"/>
            <a:ext cx="3935677" cy="4537710"/>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1526" y="2184823"/>
            <a:ext cx="3935677" cy="4537710"/>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atin typeface="Times New Roman" charset="0"/>
              </a:defRPr>
            </a:lvl1pPr>
          </a:lstStyle>
          <a:p>
            <a:fld id="{885EBF2A-53B4-8741-B35E-AB439FB13A88}" type="slidenum">
              <a:rPr lang="en-US" altLang="en-US"/>
              <a:pPr/>
              <a:t>‹#›</a:t>
            </a:fld>
            <a:endParaRPr lang="en-US" altLang="en-US"/>
          </a:p>
        </p:txBody>
      </p:sp>
    </p:spTree>
    <p:extLst>
      <p:ext uri="{BB962C8B-B14F-4D97-AF65-F5344CB8AC3E}">
        <p14:creationId xmlns:p14="http://schemas.microsoft.com/office/powerpoint/2010/main" val="1956444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281" y="302865"/>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2281" y="1692889"/>
            <a:ext cx="4173458" cy="705515"/>
          </a:xfrm>
        </p:spPr>
        <p:txBody>
          <a:bodyPr anchor="b"/>
          <a:lstStyle>
            <a:lvl1pPr marL="0" indent="0">
              <a:buNone/>
              <a:defRPr sz="2600" b="1"/>
            </a:lvl1pPr>
            <a:lvl2pPr marL="485912" indent="0">
              <a:buNone/>
              <a:defRPr sz="2100" b="1"/>
            </a:lvl2pPr>
            <a:lvl3pPr marL="971824" indent="0">
              <a:buNone/>
              <a:defRPr sz="1900" b="1"/>
            </a:lvl3pPr>
            <a:lvl4pPr marL="1457736" indent="0">
              <a:buNone/>
              <a:defRPr sz="1700" b="1"/>
            </a:lvl4pPr>
            <a:lvl5pPr marL="1943649" indent="0">
              <a:buNone/>
              <a:defRPr sz="1700" b="1"/>
            </a:lvl5pPr>
            <a:lvl6pPr marL="2429561" indent="0">
              <a:buNone/>
              <a:defRPr sz="1700" b="1"/>
            </a:lvl6pPr>
            <a:lvl7pPr marL="2915473" indent="0">
              <a:buNone/>
              <a:defRPr sz="1700" b="1"/>
            </a:lvl7pPr>
            <a:lvl8pPr marL="3401385" indent="0">
              <a:buNone/>
              <a:defRPr sz="1700" b="1"/>
            </a:lvl8pPr>
            <a:lvl9pPr marL="3887297" indent="0">
              <a:buNone/>
              <a:defRPr sz="1700" b="1"/>
            </a:lvl9pPr>
          </a:lstStyle>
          <a:p>
            <a:pPr lvl="0"/>
            <a:r>
              <a:rPr lang="en-US"/>
              <a:t>Click to edit Master text styles</a:t>
            </a:r>
          </a:p>
        </p:txBody>
      </p:sp>
      <p:sp>
        <p:nvSpPr>
          <p:cNvPr id="4" name="Content Placeholder 3"/>
          <p:cNvSpPr>
            <a:spLocks noGrp="1"/>
          </p:cNvSpPr>
          <p:nvPr>
            <p:ph sz="half" idx="2"/>
          </p:nvPr>
        </p:nvSpPr>
        <p:spPr>
          <a:xfrm>
            <a:off x="472281" y="2398404"/>
            <a:ext cx="4173458" cy="4357393"/>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8247" y="1692889"/>
            <a:ext cx="4175097" cy="705515"/>
          </a:xfrm>
        </p:spPr>
        <p:txBody>
          <a:bodyPr anchor="b"/>
          <a:lstStyle>
            <a:lvl1pPr marL="0" indent="0">
              <a:buNone/>
              <a:defRPr sz="2600" b="1"/>
            </a:lvl1pPr>
            <a:lvl2pPr marL="485912" indent="0">
              <a:buNone/>
              <a:defRPr sz="2100" b="1"/>
            </a:lvl2pPr>
            <a:lvl3pPr marL="971824" indent="0">
              <a:buNone/>
              <a:defRPr sz="1900" b="1"/>
            </a:lvl3pPr>
            <a:lvl4pPr marL="1457736" indent="0">
              <a:buNone/>
              <a:defRPr sz="1700" b="1"/>
            </a:lvl4pPr>
            <a:lvl5pPr marL="1943649" indent="0">
              <a:buNone/>
              <a:defRPr sz="1700" b="1"/>
            </a:lvl5pPr>
            <a:lvl6pPr marL="2429561" indent="0">
              <a:buNone/>
              <a:defRPr sz="1700" b="1"/>
            </a:lvl6pPr>
            <a:lvl7pPr marL="2915473" indent="0">
              <a:buNone/>
              <a:defRPr sz="1700" b="1"/>
            </a:lvl7pPr>
            <a:lvl8pPr marL="3401385" indent="0">
              <a:buNone/>
              <a:defRPr sz="1700" b="1"/>
            </a:lvl8pPr>
            <a:lvl9pPr marL="3887297" indent="0">
              <a:buNone/>
              <a:defRPr sz="1700" b="1"/>
            </a:lvl9pPr>
          </a:lstStyle>
          <a:p>
            <a:pPr lvl="0"/>
            <a:r>
              <a:rPr lang="en-US"/>
              <a:t>Click to edit Master text styles</a:t>
            </a:r>
          </a:p>
        </p:txBody>
      </p:sp>
      <p:sp>
        <p:nvSpPr>
          <p:cNvPr id="6" name="Content Placeholder 5"/>
          <p:cNvSpPr>
            <a:spLocks noGrp="1"/>
          </p:cNvSpPr>
          <p:nvPr>
            <p:ph sz="quarter" idx="4"/>
          </p:nvPr>
        </p:nvSpPr>
        <p:spPr>
          <a:xfrm>
            <a:off x="4798247" y="2398404"/>
            <a:ext cx="4175097" cy="4357393"/>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b="1"/>
            </a:lvl1pPr>
          </a:lstStyle>
          <a:p>
            <a:pPr>
              <a:defRPr/>
            </a:pPr>
            <a:endParaRPr lang="en-US"/>
          </a:p>
        </p:txBody>
      </p:sp>
      <p:sp>
        <p:nvSpPr>
          <p:cNvPr id="8" name="Rectangle 5"/>
          <p:cNvSpPr>
            <a:spLocks noGrp="1" noChangeArrowheads="1"/>
          </p:cNvSpPr>
          <p:nvPr>
            <p:ph type="ftr" sz="quarter" idx="11"/>
          </p:nvPr>
        </p:nvSpPr>
        <p:spPr/>
        <p:txBody>
          <a:bodyPr/>
          <a:lstStyle>
            <a:lvl1pPr>
              <a:defRPr b="1"/>
            </a:lvl1pPr>
          </a:lstStyle>
          <a:p>
            <a:pPr>
              <a:defRPr/>
            </a:pPr>
            <a:endParaRPr lang="en-US"/>
          </a:p>
        </p:txBody>
      </p:sp>
      <p:sp>
        <p:nvSpPr>
          <p:cNvPr id="9" name="Rectangle 6"/>
          <p:cNvSpPr>
            <a:spLocks noGrp="1" noChangeArrowheads="1"/>
          </p:cNvSpPr>
          <p:nvPr>
            <p:ph type="sldNum" sz="quarter" idx="12"/>
          </p:nvPr>
        </p:nvSpPr>
        <p:spPr/>
        <p:txBody>
          <a:bodyPr/>
          <a:lstStyle>
            <a:lvl1pPr>
              <a:defRPr b="1">
                <a:latin typeface="Times New Roman" charset="0"/>
              </a:defRPr>
            </a:lvl1pPr>
          </a:lstStyle>
          <a:p>
            <a:fld id="{FFF734A8-455E-1D44-827F-F08ECA4F1E84}" type="slidenum">
              <a:rPr lang="en-US" altLang="en-US"/>
              <a:pPr/>
              <a:t>‹#›</a:t>
            </a:fld>
            <a:endParaRPr lang="en-US" altLang="en-US"/>
          </a:p>
        </p:txBody>
      </p:sp>
    </p:spTree>
    <p:extLst>
      <p:ext uri="{BB962C8B-B14F-4D97-AF65-F5344CB8AC3E}">
        <p14:creationId xmlns:p14="http://schemas.microsoft.com/office/powerpoint/2010/main" val="1832625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b="1"/>
            </a:lvl1pPr>
          </a:lstStyle>
          <a:p>
            <a:pPr>
              <a:defRPr/>
            </a:pPr>
            <a:endParaRPr lang="en-US"/>
          </a:p>
        </p:txBody>
      </p:sp>
      <p:sp>
        <p:nvSpPr>
          <p:cNvPr id="4" name="Rectangle 5"/>
          <p:cNvSpPr>
            <a:spLocks noGrp="1" noChangeArrowheads="1"/>
          </p:cNvSpPr>
          <p:nvPr>
            <p:ph type="ftr" sz="quarter" idx="11"/>
          </p:nvPr>
        </p:nvSpPr>
        <p:spPr/>
        <p:txBody>
          <a:bodyPr/>
          <a:lstStyle>
            <a:lvl1pPr>
              <a:defRPr b="1"/>
            </a:lvl1pPr>
          </a:lstStyle>
          <a:p>
            <a:pPr>
              <a:defRPr/>
            </a:pPr>
            <a:endParaRPr lang="en-US"/>
          </a:p>
        </p:txBody>
      </p:sp>
      <p:sp>
        <p:nvSpPr>
          <p:cNvPr id="5" name="Rectangle 6"/>
          <p:cNvSpPr>
            <a:spLocks noGrp="1" noChangeArrowheads="1"/>
          </p:cNvSpPr>
          <p:nvPr>
            <p:ph type="sldNum" sz="quarter" idx="12"/>
          </p:nvPr>
        </p:nvSpPr>
        <p:spPr/>
        <p:txBody>
          <a:bodyPr/>
          <a:lstStyle>
            <a:lvl1pPr>
              <a:defRPr b="1">
                <a:latin typeface="Times New Roman" charset="0"/>
              </a:defRPr>
            </a:lvl1pPr>
          </a:lstStyle>
          <a:p>
            <a:fld id="{CE8BA4A0-F17B-754B-9431-500F13551FE4}" type="slidenum">
              <a:rPr lang="en-US" altLang="en-US"/>
              <a:pPr/>
              <a:t>‹#›</a:t>
            </a:fld>
            <a:endParaRPr lang="en-US" altLang="en-US"/>
          </a:p>
        </p:txBody>
      </p:sp>
    </p:spTree>
    <p:extLst>
      <p:ext uri="{BB962C8B-B14F-4D97-AF65-F5344CB8AC3E}">
        <p14:creationId xmlns:p14="http://schemas.microsoft.com/office/powerpoint/2010/main" val="1730767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vl1pPr>
          </a:lstStyle>
          <a:p>
            <a:pPr>
              <a:defRPr/>
            </a:pPr>
            <a:endParaRPr lang="en-US"/>
          </a:p>
        </p:txBody>
      </p:sp>
      <p:sp>
        <p:nvSpPr>
          <p:cNvPr id="3" name="Rectangle 5"/>
          <p:cNvSpPr>
            <a:spLocks noGrp="1" noChangeArrowheads="1"/>
          </p:cNvSpPr>
          <p:nvPr>
            <p:ph type="ftr" sz="quarter" idx="11"/>
          </p:nvPr>
        </p:nvSpPr>
        <p:spPr/>
        <p:txBody>
          <a:bodyPr/>
          <a:lstStyle>
            <a:lvl1pPr>
              <a:defRPr b="1"/>
            </a:lvl1pPr>
          </a:lstStyle>
          <a:p>
            <a:pPr>
              <a:defRPr/>
            </a:pPr>
            <a:endParaRPr lang="en-US"/>
          </a:p>
        </p:txBody>
      </p:sp>
      <p:sp>
        <p:nvSpPr>
          <p:cNvPr id="4" name="Rectangle 6"/>
          <p:cNvSpPr>
            <a:spLocks noGrp="1" noChangeArrowheads="1"/>
          </p:cNvSpPr>
          <p:nvPr>
            <p:ph type="sldNum" sz="quarter" idx="12"/>
          </p:nvPr>
        </p:nvSpPr>
        <p:spPr/>
        <p:txBody>
          <a:bodyPr/>
          <a:lstStyle>
            <a:lvl1pPr>
              <a:defRPr b="1">
                <a:latin typeface="Times New Roman" charset="0"/>
              </a:defRPr>
            </a:lvl1pPr>
          </a:lstStyle>
          <a:p>
            <a:fld id="{226DD83C-0263-E64C-AE33-043DFACBEA2E}" type="slidenum">
              <a:rPr lang="en-US" altLang="en-US"/>
              <a:pPr/>
              <a:t>‹#›</a:t>
            </a:fld>
            <a:endParaRPr lang="en-US" altLang="en-US"/>
          </a:p>
        </p:txBody>
      </p:sp>
    </p:spTree>
    <p:extLst>
      <p:ext uri="{BB962C8B-B14F-4D97-AF65-F5344CB8AC3E}">
        <p14:creationId xmlns:p14="http://schemas.microsoft.com/office/powerpoint/2010/main" val="1336331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2" y="301113"/>
            <a:ext cx="3107546" cy="1281483"/>
          </a:xfrm>
        </p:spPr>
        <p:txBody>
          <a:bodyPr anchor="b"/>
          <a:lstStyle>
            <a:lvl1pPr algn="l">
              <a:defRPr sz="2100" b="1"/>
            </a:lvl1pPr>
          </a:lstStyle>
          <a:p>
            <a:r>
              <a:rPr lang="en-US"/>
              <a:t>Click to edit Master title style</a:t>
            </a:r>
          </a:p>
        </p:txBody>
      </p:sp>
      <p:sp>
        <p:nvSpPr>
          <p:cNvPr id="3" name="Content Placeholder 2"/>
          <p:cNvSpPr>
            <a:spLocks noGrp="1"/>
          </p:cNvSpPr>
          <p:nvPr>
            <p:ph idx="1"/>
          </p:nvPr>
        </p:nvSpPr>
        <p:spPr>
          <a:xfrm>
            <a:off x="3692977" y="301114"/>
            <a:ext cx="5280367" cy="6454683"/>
          </a:xfrm>
        </p:spPr>
        <p:txBody>
          <a:bodyPr/>
          <a:lstStyle>
            <a:lvl1pPr>
              <a:defRPr sz="3400"/>
            </a:lvl1pPr>
            <a:lvl2pPr>
              <a:defRPr sz="3000"/>
            </a:lvl2pPr>
            <a:lvl3pPr>
              <a:defRPr sz="26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282" y="1582597"/>
            <a:ext cx="3107546" cy="5173200"/>
          </a:xfrm>
        </p:spPr>
        <p:txBody>
          <a:bodyPr/>
          <a:lstStyle>
            <a:lvl1pPr marL="0" indent="0">
              <a:buNone/>
              <a:defRPr sz="1500"/>
            </a:lvl1pPr>
            <a:lvl2pPr marL="485912" indent="0">
              <a:buNone/>
              <a:defRPr sz="1300"/>
            </a:lvl2pPr>
            <a:lvl3pPr marL="971824" indent="0">
              <a:buNone/>
              <a:defRPr sz="1100"/>
            </a:lvl3pPr>
            <a:lvl4pPr marL="1457736" indent="0">
              <a:buNone/>
              <a:defRPr sz="1000"/>
            </a:lvl4pPr>
            <a:lvl5pPr marL="1943649" indent="0">
              <a:buNone/>
              <a:defRPr sz="1000"/>
            </a:lvl5pPr>
            <a:lvl6pPr marL="2429561" indent="0">
              <a:buNone/>
              <a:defRPr sz="1000"/>
            </a:lvl6pPr>
            <a:lvl7pPr marL="2915473" indent="0">
              <a:buNone/>
              <a:defRPr sz="1000"/>
            </a:lvl7pPr>
            <a:lvl8pPr marL="3401385" indent="0">
              <a:buNone/>
              <a:defRPr sz="1000"/>
            </a:lvl8pPr>
            <a:lvl9pPr marL="3887297" indent="0">
              <a:buNone/>
              <a:defRPr sz="10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atin typeface="Times New Roman" charset="0"/>
              </a:defRPr>
            </a:lvl1pPr>
          </a:lstStyle>
          <a:p>
            <a:fld id="{92B7E4B3-8672-B646-B11C-1C8DABDF5A85}" type="slidenum">
              <a:rPr lang="en-US" altLang="en-US"/>
              <a:pPr/>
              <a:t>‹#›</a:t>
            </a:fld>
            <a:endParaRPr lang="en-US" altLang="en-US"/>
          </a:p>
        </p:txBody>
      </p:sp>
    </p:spTree>
    <p:extLst>
      <p:ext uri="{BB962C8B-B14F-4D97-AF65-F5344CB8AC3E}">
        <p14:creationId xmlns:p14="http://schemas.microsoft.com/office/powerpoint/2010/main" val="13437755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409" y="5293995"/>
            <a:ext cx="5667375" cy="624986"/>
          </a:xfrm>
        </p:spPr>
        <p:txBody>
          <a:bodyPr anchor="b"/>
          <a:lstStyle>
            <a:lvl1pPr algn="l">
              <a:defRPr sz="2100" b="1"/>
            </a:lvl1pPr>
          </a:lstStyle>
          <a:p>
            <a:r>
              <a:rPr lang="en-US"/>
              <a:t>Click to edit Master title style</a:t>
            </a:r>
          </a:p>
        </p:txBody>
      </p:sp>
      <p:sp>
        <p:nvSpPr>
          <p:cNvPr id="3" name="Picture Placeholder 2"/>
          <p:cNvSpPr>
            <a:spLocks noGrp="1"/>
          </p:cNvSpPr>
          <p:nvPr>
            <p:ph type="pic" idx="1"/>
          </p:nvPr>
        </p:nvSpPr>
        <p:spPr>
          <a:xfrm>
            <a:off x="1851409" y="675755"/>
            <a:ext cx="5667375" cy="4537710"/>
          </a:xfrm>
        </p:spPr>
        <p:txBody>
          <a:bodyPr/>
          <a:lstStyle>
            <a:lvl1pPr marL="0" indent="0">
              <a:buNone/>
              <a:defRPr sz="3400"/>
            </a:lvl1pPr>
            <a:lvl2pPr marL="485912" indent="0">
              <a:buNone/>
              <a:defRPr sz="3000"/>
            </a:lvl2pPr>
            <a:lvl3pPr marL="971824" indent="0">
              <a:buNone/>
              <a:defRPr sz="2600"/>
            </a:lvl3pPr>
            <a:lvl4pPr marL="1457736" indent="0">
              <a:buNone/>
              <a:defRPr sz="2100"/>
            </a:lvl4pPr>
            <a:lvl5pPr marL="1943649" indent="0">
              <a:buNone/>
              <a:defRPr sz="2100"/>
            </a:lvl5pPr>
            <a:lvl6pPr marL="2429561" indent="0">
              <a:buNone/>
              <a:defRPr sz="2100"/>
            </a:lvl6pPr>
            <a:lvl7pPr marL="2915473" indent="0">
              <a:buNone/>
              <a:defRPr sz="2100"/>
            </a:lvl7pPr>
            <a:lvl8pPr marL="3401385" indent="0">
              <a:buNone/>
              <a:defRPr sz="2100"/>
            </a:lvl8pPr>
            <a:lvl9pPr marL="3887297" indent="0">
              <a:buNone/>
              <a:defRPr sz="2100"/>
            </a:lvl9pPr>
          </a:lstStyle>
          <a:p>
            <a:pPr lvl="0"/>
            <a:endParaRPr lang="en-US" noProof="0"/>
          </a:p>
        </p:txBody>
      </p:sp>
      <p:sp>
        <p:nvSpPr>
          <p:cNvPr id="4" name="Text Placeholder 3"/>
          <p:cNvSpPr>
            <a:spLocks noGrp="1"/>
          </p:cNvSpPr>
          <p:nvPr>
            <p:ph type="body" sz="half" idx="2"/>
          </p:nvPr>
        </p:nvSpPr>
        <p:spPr>
          <a:xfrm>
            <a:off x="1851409" y="5918981"/>
            <a:ext cx="5667375" cy="887584"/>
          </a:xfrm>
        </p:spPr>
        <p:txBody>
          <a:bodyPr/>
          <a:lstStyle>
            <a:lvl1pPr marL="0" indent="0">
              <a:buNone/>
              <a:defRPr sz="1500"/>
            </a:lvl1pPr>
            <a:lvl2pPr marL="485912" indent="0">
              <a:buNone/>
              <a:defRPr sz="1300"/>
            </a:lvl2pPr>
            <a:lvl3pPr marL="971824" indent="0">
              <a:buNone/>
              <a:defRPr sz="1100"/>
            </a:lvl3pPr>
            <a:lvl4pPr marL="1457736" indent="0">
              <a:buNone/>
              <a:defRPr sz="1000"/>
            </a:lvl4pPr>
            <a:lvl5pPr marL="1943649" indent="0">
              <a:buNone/>
              <a:defRPr sz="1000"/>
            </a:lvl5pPr>
            <a:lvl6pPr marL="2429561" indent="0">
              <a:buNone/>
              <a:defRPr sz="1000"/>
            </a:lvl6pPr>
            <a:lvl7pPr marL="2915473" indent="0">
              <a:buNone/>
              <a:defRPr sz="1000"/>
            </a:lvl7pPr>
            <a:lvl8pPr marL="3401385" indent="0">
              <a:buNone/>
              <a:defRPr sz="1000"/>
            </a:lvl8pPr>
            <a:lvl9pPr marL="3887297" indent="0">
              <a:buNone/>
              <a:defRPr sz="10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atin typeface="Times New Roman" charset="0"/>
              </a:defRPr>
            </a:lvl1pPr>
          </a:lstStyle>
          <a:p>
            <a:fld id="{A88A4C35-3D3F-904C-8078-769FDCF48E9E}" type="slidenum">
              <a:rPr lang="en-US" altLang="en-US"/>
              <a:pPr/>
              <a:t>‹#›</a:t>
            </a:fld>
            <a:endParaRPr lang="en-US" altLang="en-US"/>
          </a:p>
        </p:txBody>
      </p:sp>
    </p:spTree>
    <p:extLst>
      <p:ext uri="{BB962C8B-B14F-4D97-AF65-F5344CB8AC3E}">
        <p14:creationId xmlns:p14="http://schemas.microsoft.com/office/powerpoint/2010/main" val="1897435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atin typeface="Times New Roman" charset="0"/>
              </a:defRPr>
            </a:lvl1pPr>
          </a:lstStyle>
          <a:p>
            <a:fld id="{5B43BC33-EB7F-EF41-BCCB-A3B9B590C28D}" type="slidenum">
              <a:rPr lang="en-US" altLang="en-US"/>
              <a:pPr/>
              <a:t>‹#›</a:t>
            </a:fld>
            <a:endParaRPr lang="en-US" altLang="en-US"/>
          </a:p>
        </p:txBody>
      </p:sp>
    </p:spTree>
    <p:extLst>
      <p:ext uri="{BB962C8B-B14F-4D97-AF65-F5344CB8AC3E}">
        <p14:creationId xmlns:p14="http://schemas.microsoft.com/office/powerpoint/2010/main" val="63164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0008" y="672253"/>
            <a:ext cx="2007195" cy="60502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422" y="672253"/>
            <a:ext cx="5864159" cy="60502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atin typeface="Times New Roman" charset="0"/>
              </a:defRPr>
            </a:lvl1pPr>
          </a:lstStyle>
          <a:p>
            <a:fld id="{8AADFEDE-E7F7-3C40-A9B1-09972A679F35}" type="slidenum">
              <a:rPr lang="en-US" altLang="en-US"/>
              <a:pPr/>
              <a:t>‹#›</a:t>
            </a:fld>
            <a:endParaRPr lang="en-US" altLang="en-US"/>
          </a:p>
        </p:txBody>
      </p:sp>
    </p:spTree>
    <p:extLst>
      <p:ext uri="{BB962C8B-B14F-4D97-AF65-F5344CB8AC3E}">
        <p14:creationId xmlns:p14="http://schemas.microsoft.com/office/powerpoint/2010/main" val="747955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771F3D26-4C20-7D4B-AEAA-E47130A933D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708025" y="671513"/>
            <a:ext cx="802957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182" tIns="48591" rIns="97182" bIns="48591"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708025" y="2184400"/>
            <a:ext cx="8029575" cy="45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182" tIns="48591" rIns="97182" bIns="4859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w="9525">
            <a:noFill/>
            <a:miter lim="800000"/>
            <a:headEnd/>
            <a:tailEnd/>
          </a:ln>
        </p:spPr>
        <p:txBody>
          <a:bodyPr vert="horz" wrap="square" lIns="97182" tIns="48591" rIns="97182" bIns="48591" numCol="1" anchor="t" anchorCtr="0" compatLnSpc="1">
            <a:prstTxWarp prst="textNoShape">
              <a:avLst/>
            </a:prstTxWarp>
          </a:bodyPr>
          <a:lstStyle>
            <a:lvl1pPr>
              <a:defRPr sz="1500" b="0">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w="9525">
            <a:noFill/>
            <a:miter lim="800000"/>
            <a:headEnd/>
            <a:tailEnd/>
          </a:ln>
        </p:spPr>
        <p:txBody>
          <a:bodyPr vert="horz" wrap="square" lIns="97182" tIns="48591" rIns="97182" bIns="48591" numCol="1" anchor="t" anchorCtr="0" compatLnSpc="1">
            <a:prstTxWarp prst="textNoShape">
              <a:avLst/>
            </a:prstTxWarp>
          </a:bodyPr>
          <a:lstStyle>
            <a:lvl1pPr algn="ctr">
              <a:defRPr sz="1500" b="0">
                <a:solidFill>
                  <a:srgbClr val="000000"/>
                </a:solidFill>
                <a:latin typeface="Arial" pitchFamily="-111" charset="0"/>
                <a:ea typeface="ＭＳ Ｐゴシック" pitchFamily="-111" charset="-128"/>
                <a:cs typeface="ＭＳ Ｐゴシック" pitchFamily="-111" charset="-128"/>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w="9525">
            <a:noFill/>
            <a:miter lim="800000"/>
            <a:headEnd/>
            <a:tailEnd/>
          </a:ln>
        </p:spPr>
        <p:txBody>
          <a:bodyPr vert="horz" wrap="square" lIns="97182" tIns="48591" rIns="97182" bIns="48591" numCol="1" anchor="t" anchorCtr="0" compatLnSpc="1">
            <a:prstTxWarp prst="textNoShape">
              <a:avLst/>
            </a:prstTxWarp>
          </a:bodyPr>
          <a:lstStyle>
            <a:lvl1pPr algn="r">
              <a:defRPr sz="1500" b="0">
                <a:solidFill>
                  <a:srgbClr val="000000"/>
                </a:solidFill>
                <a:latin typeface="Arial" charset="0"/>
              </a:defRPr>
            </a:lvl1pPr>
          </a:lstStyle>
          <a:p>
            <a:fld id="{901E9F9D-6F60-BD42-B50B-515278A84A34}" type="slidenum">
              <a:rPr lang="en-US" altLang="en-US"/>
              <a:pPr/>
              <a:t>‹#›</a:t>
            </a:fld>
            <a:endParaRPr lang="en-US" altLang="en-US"/>
          </a:p>
        </p:txBody>
      </p:sp>
      <p:pic>
        <p:nvPicPr>
          <p:cNvPr id="13319" name="Picture 7" descr="NIMBioSlogoshadowc"/>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7163" y="6891338"/>
            <a:ext cx="1935162"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xStyles>
    <p:titleStyle>
      <a:lvl1pPr algn="ctr" rtl="0" eaLnBrk="0" fontAlgn="base" hangingPunct="0">
        <a:spcBef>
          <a:spcPct val="0"/>
        </a:spcBef>
        <a:spcAft>
          <a:spcPct val="0"/>
        </a:spcAft>
        <a:defRPr sz="4700">
          <a:solidFill>
            <a:schemeClr val="tx2"/>
          </a:solidFill>
          <a:latin typeface="+mj-lt"/>
          <a:ea typeface="+mj-ea"/>
          <a:cs typeface="+mj-cs"/>
        </a:defRPr>
      </a:lvl1pPr>
      <a:lvl2pPr algn="ctr" rtl="0" eaLnBrk="0" fontAlgn="base" hangingPunct="0">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5pPr>
      <a:lvl6pPr marL="485912" algn="ctr" rtl="0" fontAlgn="base">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6pPr>
      <a:lvl7pPr marL="971824" algn="ctr" rtl="0" fontAlgn="base">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7pPr>
      <a:lvl8pPr marL="1457736" algn="ctr" rtl="0" fontAlgn="base">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8pPr>
      <a:lvl9pPr marL="1943649" algn="ctr" rtl="0" fontAlgn="base">
        <a:spcBef>
          <a:spcPct val="0"/>
        </a:spcBef>
        <a:spcAft>
          <a:spcPct val="0"/>
        </a:spcAft>
        <a:defRPr sz="4700">
          <a:solidFill>
            <a:schemeClr val="tx2"/>
          </a:solidFill>
          <a:latin typeface="Arial" pitchFamily="-111" charset="0"/>
          <a:ea typeface="ＭＳ Ｐゴシック" pitchFamily="-111" charset="-128"/>
          <a:cs typeface="ＭＳ Ｐゴシック" pitchFamily="-111" charset="-128"/>
        </a:defRPr>
      </a:lvl9pPr>
    </p:titleStyle>
    <p:bodyStyle>
      <a:lvl1pPr marL="363538" indent="-363538" algn="l" rtl="0" eaLnBrk="0" fontAlgn="base" hangingPunct="0">
        <a:spcBef>
          <a:spcPct val="20000"/>
        </a:spcBef>
        <a:spcAft>
          <a:spcPct val="0"/>
        </a:spcAft>
        <a:buChar char="•"/>
        <a:defRPr sz="3400">
          <a:solidFill>
            <a:schemeClr val="tx1"/>
          </a:solidFill>
          <a:latin typeface="+mn-lt"/>
          <a:ea typeface="+mn-ea"/>
          <a:cs typeface="+mn-cs"/>
        </a:defRPr>
      </a:lvl1pPr>
      <a:lvl2pPr marL="788988" indent="-303213" algn="l" rtl="0" eaLnBrk="0" fontAlgn="base" hangingPunct="0">
        <a:spcBef>
          <a:spcPct val="20000"/>
        </a:spcBef>
        <a:spcAft>
          <a:spcPct val="0"/>
        </a:spcAft>
        <a:buChar char="–"/>
        <a:defRPr sz="3000">
          <a:solidFill>
            <a:schemeClr val="tx1"/>
          </a:solidFill>
          <a:latin typeface="+mn-lt"/>
          <a:ea typeface="+mn-ea"/>
        </a:defRPr>
      </a:lvl2pPr>
      <a:lvl3pPr marL="1214438" indent="-242888" algn="l" rtl="0" eaLnBrk="0" fontAlgn="base" hangingPunct="0">
        <a:spcBef>
          <a:spcPct val="20000"/>
        </a:spcBef>
        <a:spcAft>
          <a:spcPct val="0"/>
        </a:spcAft>
        <a:buChar char="•"/>
        <a:defRPr sz="2600">
          <a:solidFill>
            <a:schemeClr val="tx1"/>
          </a:solidFill>
          <a:latin typeface="+mn-lt"/>
          <a:ea typeface="+mn-ea"/>
        </a:defRPr>
      </a:lvl3pPr>
      <a:lvl4pPr marL="1700213" indent="-242888" algn="l" rtl="0" eaLnBrk="0" fontAlgn="base" hangingPunct="0">
        <a:spcBef>
          <a:spcPct val="20000"/>
        </a:spcBef>
        <a:spcAft>
          <a:spcPct val="0"/>
        </a:spcAft>
        <a:buChar char="–"/>
        <a:defRPr sz="2100">
          <a:solidFill>
            <a:schemeClr val="tx1"/>
          </a:solidFill>
          <a:latin typeface="+mn-lt"/>
          <a:ea typeface="+mn-ea"/>
        </a:defRPr>
      </a:lvl4pPr>
      <a:lvl5pPr marL="2185988" indent="-242888" algn="l" rtl="0" eaLnBrk="0" fontAlgn="base" hangingPunct="0">
        <a:spcBef>
          <a:spcPct val="20000"/>
        </a:spcBef>
        <a:spcAft>
          <a:spcPct val="0"/>
        </a:spcAft>
        <a:buChar char="»"/>
        <a:defRPr sz="2100">
          <a:solidFill>
            <a:schemeClr val="tx1"/>
          </a:solidFill>
          <a:latin typeface="+mn-lt"/>
          <a:ea typeface="+mn-ea"/>
        </a:defRPr>
      </a:lvl5pPr>
      <a:lvl6pPr marL="2672517" indent="-242956" algn="l" rtl="0" fontAlgn="base">
        <a:spcBef>
          <a:spcPct val="20000"/>
        </a:spcBef>
        <a:spcAft>
          <a:spcPct val="0"/>
        </a:spcAft>
        <a:buChar char="»"/>
        <a:defRPr sz="2100">
          <a:solidFill>
            <a:schemeClr val="tx1"/>
          </a:solidFill>
          <a:latin typeface="+mn-lt"/>
          <a:ea typeface="+mn-ea"/>
        </a:defRPr>
      </a:lvl6pPr>
      <a:lvl7pPr marL="3158429" indent="-242956" algn="l" rtl="0" fontAlgn="base">
        <a:spcBef>
          <a:spcPct val="20000"/>
        </a:spcBef>
        <a:spcAft>
          <a:spcPct val="0"/>
        </a:spcAft>
        <a:buChar char="»"/>
        <a:defRPr sz="2100">
          <a:solidFill>
            <a:schemeClr val="tx1"/>
          </a:solidFill>
          <a:latin typeface="+mn-lt"/>
          <a:ea typeface="+mn-ea"/>
        </a:defRPr>
      </a:lvl7pPr>
      <a:lvl8pPr marL="3644341" indent="-242956" algn="l" rtl="0" fontAlgn="base">
        <a:spcBef>
          <a:spcPct val="20000"/>
        </a:spcBef>
        <a:spcAft>
          <a:spcPct val="0"/>
        </a:spcAft>
        <a:buChar char="»"/>
        <a:defRPr sz="2100">
          <a:solidFill>
            <a:schemeClr val="tx1"/>
          </a:solidFill>
          <a:latin typeface="+mn-lt"/>
          <a:ea typeface="+mn-ea"/>
        </a:defRPr>
      </a:lvl8pPr>
      <a:lvl9pPr marL="4130253" indent="-242956" algn="l" rtl="0" fontAlgn="base">
        <a:spcBef>
          <a:spcPct val="20000"/>
        </a:spcBef>
        <a:spcAft>
          <a:spcPct val="0"/>
        </a:spcAft>
        <a:buChar char="»"/>
        <a:defRPr sz="2100">
          <a:solidFill>
            <a:schemeClr val="tx1"/>
          </a:solidFill>
          <a:latin typeface="+mn-lt"/>
          <a:ea typeface="+mn-ea"/>
        </a:defRPr>
      </a:lvl9pPr>
    </p:bodyStyle>
    <p:otherStyle>
      <a:defPPr>
        <a:defRPr lang="en-US"/>
      </a:defPPr>
      <a:lvl1pPr marL="0" algn="l" defTabSz="485912" rtl="0" eaLnBrk="1" latinLnBrk="0" hangingPunct="1">
        <a:defRPr sz="1900" kern="1200">
          <a:solidFill>
            <a:schemeClr val="tx1"/>
          </a:solidFill>
          <a:latin typeface="+mn-lt"/>
          <a:ea typeface="+mn-ea"/>
          <a:cs typeface="+mn-cs"/>
        </a:defRPr>
      </a:lvl1pPr>
      <a:lvl2pPr marL="485912" algn="l" defTabSz="485912" rtl="0" eaLnBrk="1" latinLnBrk="0" hangingPunct="1">
        <a:defRPr sz="1900" kern="1200">
          <a:solidFill>
            <a:schemeClr val="tx1"/>
          </a:solidFill>
          <a:latin typeface="+mn-lt"/>
          <a:ea typeface="+mn-ea"/>
          <a:cs typeface="+mn-cs"/>
        </a:defRPr>
      </a:lvl2pPr>
      <a:lvl3pPr marL="971824" algn="l" defTabSz="485912" rtl="0" eaLnBrk="1" latinLnBrk="0" hangingPunct="1">
        <a:defRPr sz="1900" kern="1200">
          <a:solidFill>
            <a:schemeClr val="tx1"/>
          </a:solidFill>
          <a:latin typeface="+mn-lt"/>
          <a:ea typeface="+mn-ea"/>
          <a:cs typeface="+mn-cs"/>
        </a:defRPr>
      </a:lvl3pPr>
      <a:lvl4pPr marL="1457736" algn="l" defTabSz="485912" rtl="0" eaLnBrk="1" latinLnBrk="0" hangingPunct="1">
        <a:defRPr sz="1900" kern="1200">
          <a:solidFill>
            <a:schemeClr val="tx1"/>
          </a:solidFill>
          <a:latin typeface="+mn-lt"/>
          <a:ea typeface="+mn-ea"/>
          <a:cs typeface="+mn-cs"/>
        </a:defRPr>
      </a:lvl4pPr>
      <a:lvl5pPr marL="1943649" algn="l" defTabSz="485912" rtl="0" eaLnBrk="1" latinLnBrk="0" hangingPunct="1">
        <a:defRPr sz="1900" kern="1200">
          <a:solidFill>
            <a:schemeClr val="tx1"/>
          </a:solidFill>
          <a:latin typeface="+mn-lt"/>
          <a:ea typeface="+mn-ea"/>
          <a:cs typeface="+mn-cs"/>
        </a:defRPr>
      </a:lvl5pPr>
      <a:lvl6pPr marL="2429561" algn="l" defTabSz="485912" rtl="0" eaLnBrk="1" latinLnBrk="0" hangingPunct="1">
        <a:defRPr sz="1900" kern="1200">
          <a:solidFill>
            <a:schemeClr val="tx1"/>
          </a:solidFill>
          <a:latin typeface="+mn-lt"/>
          <a:ea typeface="+mn-ea"/>
          <a:cs typeface="+mn-cs"/>
        </a:defRPr>
      </a:lvl6pPr>
      <a:lvl7pPr marL="2915473" algn="l" defTabSz="485912" rtl="0" eaLnBrk="1" latinLnBrk="0" hangingPunct="1">
        <a:defRPr sz="1900" kern="1200">
          <a:solidFill>
            <a:schemeClr val="tx1"/>
          </a:solidFill>
          <a:latin typeface="+mn-lt"/>
          <a:ea typeface="+mn-ea"/>
          <a:cs typeface="+mn-cs"/>
        </a:defRPr>
      </a:lvl7pPr>
      <a:lvl8pPr marL="3401385" algn="l" defTabSz="485912" rtl="0" eaLnBrk="1" latinLnBrk="0" hangingPunct="1">
        <a:defRPr sz="1900" kern="1200">
          <a:solidFill>
            <a:schemeClr val="tx1"/>
          </a:solidFill>
          <a:latin typeface="+mn-lt"/>
          <a:ea typeface="+mn-ea"/>
          <a:cs typeface="+mn-cs"/>
        </a:defRPr>
      </a:lvl8pPr>
      <a:lvl9pPr marL="3887297" algn="l" defTabSz="485912"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pn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10" Type="http://schemas.openxmlformats.org/officeDocument/2006/relationships/image" Target="../media/image14.jpeg"/><Relationship Id="rId4" Type="http://schemas.openxmlformats.org/officeDocument/2006/relationships/image" Target="../media/image1.png"/><Relationship Id="rId9"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12.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3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28.emf"/><Relationship Id="rId3" Type="http://schemas.openxmlformats.org/officeDocument/2006/relationships/image" Target="../media/image3.png"/><Relationship Id="rId7" Type="http://schemas.openxmlformats.org/officeDocument/2006/relationships/image" Target="../media/image25.emf"/><Relationship Id="rId12" Type="http://schemas.openxmlformats.org/officeDocument/2006/relationships/oleObject" Target="../embeddings/oleObject5.bin"/><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27.emf"/><Relationship Id="rId5" Type="http://schemas.openxmlformats.org/officeDocument/2006/relationships/image" Target="../media/image24.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6.em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3.png"/><Relationship Id="rId7" Type="http://schemas.openxmlformats.org/officeDocument/2006/relationships/image" Target="../media/image31.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oleObject" Target="../embeddings/oleObject7.bin"/><Relationship Id="rId11" Type="http://schemas.openxmlformats.org/officeDocument/2006/relationships/image" Target="../media/image33.emf"/><Relationship Id="rId5" Type="http://schemas.openxmlformats.org/officeDocument/2006/relationships/image" Target="../media/image30.e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3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36.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7.e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38.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39.emf"/></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5310F5-9217-3A22-0D96-C49FCBF6FD20}"/>
            </a:ext>
          </a:extLst>
        </p:cNvPr>
        <p:cNvGrpSpPr/>
        <p:nvPr/>
      </p:nvGrpSpPr>
      <p:grpSpPr>
        <a:xfrm>
          <a:off x="0" y="0"/>
          <a:ext cx="0" cy="0"/>
          <a:chOff x="0" y="0"/>
          <a:chExt cx="0" cy="0"/>
        </a:xfrm>
      </p:grpSpPr>
      <p:sp>
        <p:nvSpPr>
          <p:cNvPr id="321538" name="Rectangle 2">
            <a:extLst>
              <a:ext uri="{FF2B5EF4-FFF2-40B4-BE49-F238E27FC236}">
                <a16:creationId xmlns:a16="http://schemas.microsoft.com/office/drawing/2014/main" id="{F37815E1-320B-8EA6-099B-D302B774818B}"/>
              </a:ext>
            </a:extLst>
          </p:cNvPr>
          <p:cNvSpPr>
            <a:spLocks noGrp="1" noChangeArrowheads="1"/>
          </p:cNvSpPr>
          <p:nvPr>
            <p:ph type="ctrTitle"/>
          </p:nvPr>
        </p:nvSpPr>
        <p:spPr>
          <a:xfrm>
            <a:off x="762000" y="1219200"/>
            <a:ext cx="8029575" cy="1763713"/>
          </a:xfrm>
          <a:extLst>
            <a:ext uri="{909E8E84-426E-40dd-AFC4-6F175D3DCCD1}">
              <a14:hiddenFill xmlns:a14="http://schemas.microsoft.com/office/drawing/2010/main" xmlns="">
                <a:solidFill>
                  <a:srgbClr val="FFFF66"/>
                </a:solidFill>
              </a14:hiddenFill>
            </a:ext>
          </a:extLst>
        </p:spPr>
        <p:txBody>
          <a:bodyPr/>
          <a:lstStyle/>
          <a:p>
            <a:r>
              <a:rPr lang="en-US" altLang="en-US" sz="4000" b="1" dirty="0">
                <a:solidFill>
                  <a:srgbClr val="0000F3"/>
                </a:solidFill>
              </a:rPr>
              <a:t>Pharmacology, Procreation and  Rock n’ Roll: What’s Math got to do with it?</a:t>
            </a:r>
            <a:endParaRPr lang="en-US" altLang="en-US" dirty="0">
              <a:latin typeface="Verdana" charset="0"/>
            </a:endParaRPr>
          </a:p>
        </p:txBody>
      </p:sp>
      <p:pic>
        <p:nvPicPr>
          <p:cNvPr id="28676" name="Picture 11" descr="tiemlogo_v2">
            <a:extLst>
              <a:ext uri="{FF2B5EF4-FFF2-40B4-BE49-F238E27FC236}">
                <a16:creationId xmlns:a16="http://schemas.microsoft.com/office/drawing/2014/main" id="{9DAB1EB5-C99A-62E4-B224-5F615EC61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83832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3" descr="utlogo">
            <a:extLst>
              <a:ext uri="{FF2B5EF4-FFF2-40B4-BE49-F238E27FC236}">
                <a16:creationId xmlns:a16="http://schemas.microsoft.com/office/drawing/2014/main" id="{90C8F79D-2450-1951-AD01-06EB2D769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7525" y="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15" descr="NIMBioSlogoshadowc">
            <a:extLst>
              <a:ext uri="{FF2B5EF4-FFF2-40B4-BE49-F238E27FC236}">
                <a16:creationId xmlns:a16="http://schemas.microsoft.com/office/drawing/2014/main" id="{894C505C-F4AF-15DB-3F76-5740698E45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1963"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12" descr="nsf1_print.tif">
            <a:extLst>
              <a:ext uri="{FF2B5EF4-FFF2-40B4-BE49-F238E27FC236}">
                <a16:creationId xmlns:a16="http://schemas.microsoft.com/office/drawing/2014/main" id="{02BD7EB7-01FF-5CE3-8A8A-255E2BD3514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2225"/>
            <a:ext cx="9906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a:extLst>
              <a:ext uri="{FF2B5EF4-FFF2-40B4-BE49-F238E27FC236}">
                <a16:creationId xmlns:a16="http://schemas.microsoft.com/office/drawing/2014/main" id="{7A7859DF-62FD-F99E-5A94-07D194AAE99B}"/>
              </a:ext>
            </a:extLst>
          </p:cNvPr>
          <p:cNvSpPr txBox="1">
            <a:spLocks noChangeArrowheads="1"/>
          </p:cNvSpPr>
          <p:nvPr/>
        </p:nvSpPr>
        <p:spPr bwMode="auto">
          <a:xfrm>
            <a:off x="464343" y="3439926"/>
            <a:ext cx="85169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ＭＳ Ｐゴシック" pitchFamily="-112" charset="-128"/>
                <a:cs typeface="ＭＳ Ｐゴシック" pitchFamily="-112" charset="-128"/>
              </a:defRPr>
            </a:lvl1pPr>
            <a:lvl2pPr marL="457200" indent="0" algn="ctr" rtl="0" eaLnBrk="0" fontAlgn="base" hangingPunct="0">
              <a:spcBef>
                <a:spcPct val="20000"/>
              </a:spcBef>
              <a:spcAft>
                <a:spcPct val="0"/>
              </a:spcAft>
              <a:buNone/>
              <a:defRPr sz="2800">
                <a:solidFill>
                  <a:schemeClr val="tx1"/>
                </a:solidFill>
                <a:latin typeface="+mn-lt"/>
                <a:ea typeface="ＭＳ Ｐゴシック" pitchFamily="-112" charset="-128"/>
              </a:defRPr>
            </a:lvl2pPr>
            <a:lvl3pPr marL="914400" indent="0" algn="ctr" rtl="0" eaLnBrk="0" fontAlgn="base" hangingPunct="0">
              <a:spcBef>
                <a:spcPct val="20000"/>
              </a:spcBef>
              <a:spcAft>
                <a:spcPct val="0"/>
              </a:spcAft>
              <a:buNone/>
              <a:defRPr sz="2400">
                <a:solidFill>
                  <a:schemeClr val="tx1"/>
                </a:solidFill>
                <a:latin typeface="+mn-lt"/>
                <a:ea typeface="ＭＳ Ｐゴシック" pitchFamily="-112"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pitchFamily="-112"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pitchFamily="-112" charset="-128"/>
              </a:defRPr>
            </a:lvl5pPr>
            <a:lvl6pPr marL="2286000" indent="0" algn="ctr" rtl="0" fontAlgn="base">
              <a:spcBef>
                <a:spcPct val="20000"/>
              </a:spcBef>
              <a:spcAft>
                <a:spcPct val="0"/>
              </a:spcAft>
              <a:buNone/>
              <a:defRPr sz="2000">
                <a:solidFill>
                  <a:schemeClr val="tx1"/>
                </a:solidFill>
                <a:latin typeface="+mn-lt"/>
                <a:ea typeface="ＭＳ Ｐゴシック" pitchFamily="-112" charset="-128"/>
              </a:defRPr>
            </a:lvl6pPr>
            <a:lvl7pPr marL="2743200" indent="0" algn="ctr" rtl="0" fontAlgn="base">
              <a:spcBef>
                <a:spcPct val="20000"/>
              </a:spcBef>
              <a:spcAft>
                <a:spcPct val="0"/>
              </a:spcAft>
              <a:buNone/>
              <a:defRPr sz="2000">
                <a:solidFill>
                  <a:schemeClr val="tx1"/>
                </a:solidFill>
                <a:latin typeface="+mn-lt"/>
                <a:ea typeface="ＭＳ Ｐゴシック" pitchFamily="-112" charset="-128"/>
              </a:defRPr>
            </a:lvl7pPr>
            <a:lvl8pPr marL="3200400" indent="0" algn="ctr" rtl="0" fontAlgn="base">
              <a:spcBef>
                <a:spcPct val="20000"/>
              </a:spcBef>
              <a:spcAft>
                <a:spcPct val="0"/>
              </a:spcAft>
              <a:buNone/>
              <a:defRPr sz="2000">
                <a:solidFill>
                  <a:schemeClr val="tx1"/>
                </a:solidFill>
                <a:latin typeface="+mn-lt"/>
                <a:ea typeface="ＭＳ Ｐゴシック" pitchFamily="-112" charset="-128"/>
              </a:defRPr>
            </a:lvl8pPr>
            <a:lvl9pPr marL="3657600" indent="0" algn="ctr" rtl="0" fontAlgn="base">
              <a:spcBef>
                <a:spcPct val="20000"/>
              </a:spcBef>
              <a:spcAft>
                <a:spcPct val="0"/>
              </a:spcAft>
              <a:buNone/>
              <a:defRPr sz="2000">
                <a:solidFill>
                  <a:schemeClr val="tx1"/>
                </a:solidFill>
                <a:latin typeface="+mn-lt"/>
                <a:ea typeface="ＭＳ Ｐゴシック" pitchFamily="-112" charset="-128"/>
              </a:defRPr>
            </a:lvl9pPr>
          </a:lstStyle>
          <a:p>
            <a:pPr>
              <a:defRPr/>
            </a:pPr>
            <a:r>
              <a:rPr lang="en-US" sz="2200" kern="0" dirty="0">
                <a:solidFill>
                  <a:srgbClr val="CCFF33"/>
                </a:solidFill>
                <a:cs typeface="+mn-cs"/>
              </a:rPr>
              <a:t> </a:t>
            </a:r>
            <a:r>
              <a:rPr lang="en-US" sz="2800" b="1" kern="0" dirty="0">
                <a:cs typeface="+mn-cs"/>
              </a:rPr>
              <a:t>Louis J. Gross</a:t>
            </a:r>
          </a:p>
          <a:p>
            <a:pPr>
              <a:defRPr/>
            </a:pPr>
            <a:r>
              <a:rPr lang="en-US" sz="2800" b="1" kern="0" dirty="0">
                <a:cs typeface="+mn-cs"/>
              </a:rPr>
              <a:t>Chancellor’s Professor Emeritus </a:t>
            </a:r>
          </a:p>
          <a:p>
            <a:pPr>
              <a:defRPr/>
            </a:pPr>
            <a:r>
              <a:rPr lang="en-US" sz="2800" b="1" kern="0" dirty="0">
                <a:cs typeface="+mn-cs"/>
              </a:rPr>
              <a:t>Departments of Ecology and Evolutionary Biology and Mathematics</a:t>
            </a:r>
          </a:p>
          <a:p>
            <a:pPr>
              <a:defRPr/>
            </a:pPr>
            <a:r>
              <a:rPr lang="en-US" sz="2800" b="1" kern="0" dirty="0">
                <a:cs typeface="+mn-cs"/>
              </a:rPr>
              <a:t>University of Tennessee, Knoxville</a:t>
            </a:r>
          </a:p>
          <a:p>
            <a:pPr>
              <a:defRPr/>
            </a:pPr>
            <a:endParaRPr lang="en-US" sz="2800" kern="0" dirty="0">
              <a:solidFill>
                <a:srgbClr val="FFFF66"/>
              </a:solidFill>
              <a:cs typeface="+mn-cs"/>
            </a:endParaRPr>
          </a:p>
        </p:txBody>
      </p:sp>
      <p:sp>
        <p:nvSpPr>
          <p:cNvPr id="7" name="Text Box 16">
            <a:extLst>
              <a:ext uri="{FF2B5EF4-FFF2-40B4-BE49-F238E27FC236}">
                <a16:creationId xmlns:a16="http://schemas.microsoft.com/office/drawing/2014/main" id="{5D5F1F9F-70E5-C01A-E5AE-26F1AF1111BE}"/>
              </a:ext>
            </a:extLst>
          </p:cNvPr>
          <p:cNvSpPr txBox="1">
            <a:spLocks noChangeArrowheads="1"/>
          </p:cNvSpPr>
          <p:nvPr/>
        </p:nvSpPr>
        <p:spPr bwMode="auto">
          <a:xfrm>
            <a:off x="3427412" y="7025317"/>
            <a:ext cx="2399509" cy="3638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lIns="86027" tIns="43013" rIns="86027" bIns="43013">
            <a:spAutoFit/>
          </a:bodyPr>
          <a:lstStyle/>
          <a:p>
            <a:pPr algn="ctr">
              <a:spcBef>
                <a:spcPct val="50000"/>
              </a:spcBef>
              <a:defRPr/>
            </a:pPr>
            <a:r>
              <a:rPr lang="en-US" sz="1800" b="1" dirty="0" err="1">
                <a:latin typeface="Times New Roman" pitchFamily="-112" charset="0"/>
                <a:ea typeface="+mn-ea"/>
              </a:rPr>
              <a:t>Legacy.NIMBioS.org</a:t>
            </a:r>
            <a:endParaRPr lang="en-US" sz="1800" b="1" dirty="0">
              <a:latin typeface="Times New Roman" pitchFamily="-112" charset="0"/>
              <a:ea typeface="+mn-ea"/>
            </a:endParaRPr>
          </a:p>
        </p:txBody>
      </p:sp>
    </p:spTree>
    <p:extLst>
      <p:ext uri="{BB962C8B-B14F-4D97-AF65-F5344CB8AC3E}">
        <p14:creationId xmlns:p14="http://schemas.microsoft.com/office/powerpoint/2010/main" val="3662268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1474" name="Rectangle 2"/>
          <p:cNvSpPr>
            <a:spLocks noGrp="1" noChangeArrowheads="1"/>
          </p:cNvSpPr>
          <p:nvPr>
            <p:ph type="title"/>
          </p:nvPr>
        </p:nvSpPr>
        <p:spPr>
          <a:xfrm>
            <a:off x="685800" y="0"/>
            <a:ext cx="8029575" cy="1260475"/>
          </a:xfrm>
        </p:spPr>
        <p:txBody>
          <a:bodyPr/>
          <a:lstStyle/>
          <a:p>
            <a:pPr defTabSz="971435">
              <a:defRPr/>
            </a:pPr>
            <a:r>
              <a:rPr lang="en-US" b="1" dirty="0">
                <a:solidFill>
                  <a:srgbClr val="0000F3"/>
                </a:solidFill>
                <a:cs typeface="+mj-cs"/>
              </a:rPr>
              <a:t>Overview</a:t>
            </a:r>
          </a:p>
        </p:txBody>
      </p:sp>
      <p:sp>
        <p:nvSpPr>
          <p:cNvPr id="1001475" name="Rectangle 3"/>
          <p:cNvSpPr>
            <a:spLocks noGrp="1" noChangeArrowheads="1"/>
          </p:cNvSpPr>
          <p:nvPr>
            <p:ph type="body" idx="1"/>
          </p:nvPr>
        </p:nvSpPr>
        <p:spPr>
          <a:xfrm>
            <a:off x="838200" y="914400"/>
            <a:ext cx="8029575" cy="6324600"/>
          </a:xfrm>
        </p:spPr>
        <p:txBody>
          <a:bodyPr/>
          <a:lstStyle/>
          <a:p>
            <a:pPr>
              <a:lnSpc>
                <a:spcPct val="90000"/>
              </a:lnSpc>
            </a:pPr>
            <a:endParaRPr lang="en-US" altLang="en-US" sz="3200" dirty="0"/>
          </a:p>
          <a:p>
            <a:pPr>
              <a:lnSpc>
                <a:spcPct val="90000"/>
              </a:lnSpc>
            </a:pPr>
            <a:r>
              <a:rPr lang="en-US" altLang="en-US" sz="3200" dirty="0"/>
              <a:t>Science and models </a:t>
            </a:r>
          </a:p>
          <a:p>
            <a:pPr>
              <a:lnSpc>
                <a:spcPct val="90000"/>
              </a:lnSpc>
            </a:pPr>
            <a:r>
              <a:rPr lang="en-US" altLang="en-US" sz="3200" dirty="0"/>
              <a:t>Types of scientific Investigation</a:t>
            </a:r>
          </a:p>
          <a:p>
            <a:pPr>
              <a:lnSpc>
                <a:spcPct val="90000"/>
              </a:lnSpc>
            </a:pPr>
            <a:r>
              <a:rPr lang="en-US" altLang="en-US" sz="3200" dirty="0"/>
              <a:t>Math and procreation – the cost of sexual reproduction</a:t>
            </a:r>
          </a:p>
          <a:p>
            <a:pPr>
              <a:lnSpc>
                <a:spcPct val="90000"/>
              </a:lnSpc>
            </a:pPr>
            <a:r>
              <a:rPr lang="en-US" altLang="en-US" sz="3200" dirty="0"/>
              <a:t>Math and gender inequity</a:t>
            </a:r>
          </a:p>
          <a:p>
            <a:pPr>
              <a:lnSpc>
                <a:spcPct val="90000"/>
              </a:lnSpc>
            </a:pPr>
            <a:r>
              <a:rPr lang="en-US" altLang="en-US" sz="3200" dirty="0"/>
              <a:t>Pharmacology and Math – drug dose scheduling</a:t>
            </a:r>
          </a:p>
          <a:p>
            <a:pPr>
              <a:lnSpc>
                <a:spcPct val="90000"/>
              </a:lnSpc>
            </a:pPr>
            <a:r>
              <a:rPr lang="en-US" altLang="en-US" sz="3200" dirty="0"/>
              <a:t>It</a:t>
            </a:r>
            <a:r>
              <a:rPr lang="en-US" altLang="en-US" sz="3200" dirty="0">
                <a:latin typeface="Arial" charset="0"/>
              </a:rPr>
              <a:t>’</a:t>
            </a:r>
            <a:r>
              <a:rPr lang="en-US" altLang="ja-JP" sz="3200" dirty="0"/>
              <a:t>s all Rock-and-Roll to me – what is sound, how is it measured, feedback</a:t>
            </a:r>
          </a:p>
          <a:p>
            <a:pPr>
              <a:lnSpc>
                <a:spcPct val="90000"/>
              </a:lnSpc>
            </a:pPr>
            <a:r>
              <a:rPr lang="en-US" altLang="ja-JP" sz="3200" dirty="0"/>
              <a:t>Take-aways</a:t>
            </a:r>
          </a:p>
          <a:p>
            <a:pPr marL="0" indent="0">
              <a:lnSpc>
                <a:spcPct val="90000"/>
              </a:lnSpc>
              <a:buNone/>
            </a:pPr>
            <a:endParaRPr lang="en-US" altLang="en-US" sz="2800" dirty="0"/>
          </a:p>
        </p:txBody>
      </p:sp>
      <p:pic>
        <p:nvPicPr>
          <p:cNvPr id="47108" name="Picture 4" descr="NIMBioSlogoshadow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 descr="ut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848475"/>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6385" name="Rectangle 1026"/>
          <p:cNvSpPr>
            <a:spLocks noGrp="1" noChangeArrowheads="1"/>
          </p:cNvSpPr>
          <p:nvPr>
            <p:ph type="title"/>
          </p:nvPr>
        </p:nvSpPr>
        <p:spPr>
          <a:xfrm>
            <a:off x="708025" y="336550"/>
            <a:ext cx="8029575" cy="1260475"/>
          </a:xfrm>
        </p:spPr>
        <p:txBody>
          <a:bodyPr/>
          <a:lstStyle/>
          <a:p>
            <a:pPr>
              <a:defRPr/>
            </a:pPr>
            <a:r>
              <a:rPr lang="en-US" b="1">
                <a:solidFill>
                  <a:srgbClr val="FF6600"/>
                </a:solidFill>
                <a:latin typeface="Arial" charset="0"/>
              </a:rPr>
              <a:t>What is science?</a:t>
            </a:r>
          </a:p>
        </p:txBody>
      </p:sp>
      <p:sp>
        <p:nvSpPr>
          <p:cNvPr id="16386" name="Rectangle 1027"/>
          <p:cNvSpPr>
            <a:spLocks noGrp="1" noChangeArrowheads="1"/>
          </p:cNvSpPr>
          <p:nvPr>
            <p:ph idx="1"/>
          </p:nvPr>
        </p:nvSpPr>
        <p:spPr>
          <a:xfrm>
            <a:off x="865188" y="1597025"/>
            <a:ext cx="8029575" cy="5210175"/>
          </a:xfrm>
        </p:spPr>
        <p:txBody>
          <a:bodyPr/>
          <a:lstStyle/>
          <a:p>
            <a:pPr>
              <a:lnSpc>
                <a:spcPct val="90000"/>
              </a:lnSpc>
              <a:buFontTx/>
              <a:buNone/>
            </a:pPr>
            <a:r>
              <a:rPr lang="en-US" altLang="en-US" sz="2600" dirty="0">
                <a:solidFill>
                  <a:srgbClr val="000000"/>
                </a:solidFill>
                <a:latin typeface="Arial" charset="0"/>
              </a:rPr>
              <a:t>    Science is thought to be a process of pure reductionism, taking the meaning out of mystery, explaining everything away, concentrating all our attention on measuring things and counting them up. It is not like this at all. The scientific method is guesswork, the making up of stories. The difference between this and other imaginative works of the human mind is that science is then obliged to find out whether the guesses are correct, the stories true. Curiosity drives the enterprise, and the open acknowledgement of ignorance.</a:t>
            </a:r>
          </a:p>
          <a:p>
            <a:pPr>
              <a:lnSpc>
                <a:spcPct val="90000"/>
              </a:lnSpc>
              <a:buFontTx/>
              <a:buNone/>
            </a:pPr>
            <a:r>
              <a:rPr lang="en-US" altLang="en-US" sz="2600" dirty="0">
                <a:solidFill>
                  <a:srgbClr val="000000"/>
                </a:solidFill>
                <a:latin typeface="Arial" charset="0"/>
              </a:rPr>
              <a:t>               Lewis Thomas - Sierra Club Bulletin, March/April 1982, P. 52</a:t>
            </a:r>
          </a:p>
        </p:txBody>
      </p:sp>
      <p:grpSp>
        <p:nvGrpSpPr>
          <p:cNvPr id="4" name="Group 3"/>
          <p:cNvGrpSpPr>
            <a:grpSpLocks/>
          </p:cNvGrpSpPr>
          <p:nvPr/>
        </p:nvGrpSpPr>
        <p:grpSpPr bwMode="auto">
          <a:xfrm>
            <a:off x="3505200" y="3048000"/>
            <a:ext cx="5715000" cy="990600"/>
            <a:chOff x="3505200" y="3048000"/>
            <a:chExt cx="5715000" cy="990600"/>
          </a:xfrm>
        </p:grpSpPr>
        <p:sp>
          <p:nvSpPr>
            <p:cNvPr id="5" name="Rectangle 4"/>
            <p:cNvSpPr>
              <a:spLocks noChangeArrowheads="1"/>
            </p:cNvSpPr>
            <p:nvPr/>
          </p:nvSpPr>
          <p:spPr bwMode="auto">
            <a:xfrm>
              <a:off x="7772400" y="3276600"/>
              <a:ext cx="1295400" cy="457200"/>
            </a:xfrm>
            <a:prstGeom prst="rect">
              <a:avLst/>
            </a:prstGeom>
            <a:solidFill>
              <a:schemeClr val="bg1"/>
            </a:solidFill>
            <a:ln w="19050">
              <a:solidFill>
                <a:srgbClr val="0000F3"/>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1429" tIns="45714" rIns="91429" bIns="45714" anchor="ctr"/>
            <a:lstStyle/>
            <a:p>
              <a:pPr>
                <a:defRPr/>
              </a:pPr>
              <a:endParaRPr lang="en-US">
                <a:ea typeface="ＭＳ Ｐゴシック" charset="0"/>
              </a:endParaRPr>
            </a:p>
          </p:txBody>
        </p:sp>
        <p:sp>
          <p:nvSpPr>
            <p:cNvPr id="6" name="Oval 7"/>
            <p:cNvSpPr>
              <a:spLocks noChangeArrowheads="1"/>
            </p:cNvSpPr>
            <p:nvPr/>
          </p:nvSpPr>
          <p:spPr bwMode="auto">
            <a:xfrm>
              <a:off x="3505200" y="3048000"/>
              <a:ext cx="3429000" cy="990600"/>
            </a:xfrm>
            <a:prstGeom prst="ellipse">
              <a:avLst/>
            </a:prstGeom>
            <a:noFill/>
            <a:ln w="28575">
              <a:solidFill>
                <a:srgbClr val="0000F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1429" tIns="45714" rIns="91429" bIns="45714" anchor="ctr"/>
            <a:lstStyle/>
            <a:p>
              <a:pPr>
                <a:defRPr/>
              </a:pPr>
              <a:endParaRPr lang="en-US">
                <a:ea typeface="ＭＳ Ｐゴシック" charset="0"/>
              </a:endParaRPr>
            </a:p>
          </p:txBody>
        </p:sp>
        <p:sp>
          <p:nvSpPr>
            <p:cNvPr id="7" name="AutoShape 8"/>
            <p:cNvSpPr>
              <a:spLocks noChangeArrowheads="1"/>
            </p:cNvSpPr>
            <p:nvPr/>
          </p:nvSpPr>
          <p:spPr bwMode="auto">
            <a:xfrm>
              <a:off x="7010400" y="3429000"/>
              <a:ext cx="685800" cy="304800"/>
            </a:xfrm>
            <a:prstGeom prst="rightArrow">
              <a:avLst>
                <a:gd name="adj1" fmla="val 50000"/>
                <a:gd name="adj2" fmla="val 56250"/>
              </a:avLst>
            </a:prstGeom>
            <a:solidFill>
              <a:srgbClr val="0000F3"/>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1429" tIns="45714" rIns="91429" bIns="45714" anchor="ctr"/>
            <a:lstStyle/>
            <a:p>
              <a:pPr>
                <a:defRPr/>
              </a:pPr>
              <a:endParaRPr lang="en-US">
                <a:ea typeface="ＭＳ Ｐゴシック" charset="0"/>
              </a:endParaRPr>
            </a:p>
          </p:txBody>
        </p:sp>
        <p:sp>
          <p:nvSpPr>
            <p:cNvPr id="8" name="Text Box 9"/>
            <p:cNvSpPr txBox="1">
              <a:spLocks noChangeArrowheads="1"/>
            </p:cNvSpPr>
            <p:nvPr/>
          </p:nvSpPr>
          <p:spPr bwMode="auto">
            <a:xfrm>
              <a:off x="7848600" y="3276600"/>
              <a:ext cx="1371600" cy="461963"/>
            </a:xfrm>
            <a:prstGeom prst="rect">
              <a:avLst/>
            </a:prstGeom>
            <a:noFill/>
            <a:ln>
              <a:noFill/>
            </a:ln>
            <a:effectLst>
              <a:outerShdw blurRad="63500" dist="38099" dir="2700000" algn="ctr" rotWithShape="0">
                <a:srgbClr val="0000F2">
                  <a:alpha val="92998"/>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1429" tIns="45714" rIns="91429" bIns="45714">
              <a:spAutoFit/>
            </a:bodyPr>
            <a:lstStyle/>
            <a:p>
              <a:pPr>
                <a:spcBef>
                  <a:spcPct val="50000"/>
                </a:spcBef>
                <a:defRPr/>
              </a:pPr>
              <a:r>
                <a:rPr lang="en-US" sz="2400" dirty="0">
                  <a:ea typeface="ＭＳ Ｐゴシック" charset="0"/>
                </a:rPr>
                <a:t>Models</a:t>
              </a:r>
            </a:p>
          </p:txBody>
        </p:sp>
      </p:grpSp>
      <p:grpSp>
        <p:nvGrpSpPr>
          <p:cNvPr id="9" name="Group 8"/>
          <p:cNvGrpSpPr>
            <a:grpSpLocks/>
          </p:cNvGrpSpPr>
          <p:nvPr/>
        </p:nvGrpSpPr>
        <p:grpSpPr bwMode="auto">
          <a:xfrm>
            <a:off x="3884613" y="4162425"/>
            <a:ext cx="5715000" cy="990600"/>
            <a:chOff x="3048000" y="4114800"/>
            <a:chExt cx="5715000" cy="990600"/>
          </a:xfrm>
        </p:grpSpPr>
        <p:sp>
          <p:nvSpPr>
            <p:cNvPr id="10" name="Rectangle 4"/>
            <p:cNvSpPr>
              <a:spLocks noChangeArrowheads="1"/>
            </p:cNvSpPr>
            <p:nvPr/>
          </p:nvSpPr>
          <p:spPr bwMode="auto">
            <a:xfrm>
              <a:off x="7391400" y="4419600"/>
              <a:ext cx="914400" cy="457200"/>
            </a:xfrm>
            <a:prstGeom prst="rect">
              <a:avLst/>
            </a:prstGeom>
            <a:solidFill>
              <a:schemeClr val="bg1"/>
            </a:solidFill>
            <a:ln w="19050">
              <a:solidFill>
                <a:srgbClr val="0000F3"/>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1429" tIns="45714" rIns="91429" bIns="45714" anchor="ctr"/>
            <a:lstStyle/>
            <a:p>
              <a:pPr>
                <a:defRPr/>
              </a:pPr>
              <a:endParaRPr lang="en-US">
                <a:ea typeface="ＭＳ Ｐゴシック" charset="0"/>
              </a:endParaRPr>
            </a:p>
          </p:txBody>
        </p:sp>
        <p:sp>
          <p:nvSpPr>
            <p:cNvPr id="11" name="Oval 7"/>
            <p:cNvSpPr>
              <a:spLocks noChangeArrowheads="1"/>
            </p:cNvSpPr>
            <p:nvPr/>
          </p:nvSpPr>
          <p:spPr bwMode="auto">
            <a:xfrm>
              <a:off x="3048000" y="4114800"/>
              <a:ext cx="3429000" cy="990600"/>
            </a:xfrm>
            <a:prstGeom prst="ellipse">
              <a:avLst/>
            </a:prstGeom>
            <a:noFill/>
            <a:ln w="28575">
              <a:solidFill>
                <a:srgbClr val="0000F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1429" tIns="45714" rIns="91429" bIns="45714" anchor="ctr"/>
            <a:lstStyle/>
            <a:p>
              <a:pPr>
                <a:defRPr/>
              </a:pPr>
              <a:endParaRPr lang="en-US">
                <a:ea typeface="ＭＳ Ｐゴシック" charset="0"/>
              </a:endParaRPr>
            </a:p>
          </p:txBody>
        </p:sp>
        <p:sp>
          <p:nvSpPr>
            <p:cNvPr id="12" name="AutoShape 8"/>
            <p:cNvSpPr>
              <a:spLocks noChangeArrowheads="1"/>
            </p:cNvSpPr>
            <p:nvPr/>
          </p:nvSpPr>
          <p:spPr bwMode="auto">
            <a:xfrm>
              <a:off x="6553200" y="4495800"/>
              <a:ext cx="685800" cy="304800"/>
            </a:xfrm>
            <a:prstGeom prst="rightArrow">
              <a:avLst>
                <a:gd name="adj1" fmla="val 50000"/>
                <a:gd name="adj2" fmla="val 56250"/>
              </a:avLst>
            </a:prstGeom>
            <a:solidFill>
              <a:srgbClr val="0000F3"/>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1429" tIns="45714" rIns="91429" bIns="45714" anchor="ctr"/>
            <a:lstStyle/>
            <a:p>
              <a:pPr>
                <a:defRPr/>
              </a:pPr>
              <a:endParaRPr lang="en-US">
                <a:ea typeface="ＭＳ Ｐゴシック" charset="0"/>
              </a:endParaRPr>
            </a:p>
          </p:txBody>
        </p:sp>
        <p:sp>
          <p:nvSpPr>
            <p:cNvPr id="13" name="Text Box 9"/>
            <p:cNvSpPr txBox="1">
              <a:spLocks noChangeArrowheads="1"/>
            </p:cNvSpPr>
            <p:nvPr/>
          </p:nvSpPr>
          <p:spPr bwMode="auto">
            <a:xfrm>
              <a:off x="7391400" y="4419600"/>
              <a:ext cx="1371600" cy="461963"/>
            </a:xfrm>
            <a:prstGeom prst="rect">
              <a:avLst/>
            </a:prstGeom>
            <a:noFill/>
            <a:ln>
              <a:noFill/>
            </a:ln>
            <a:effectLst>
              <a:outerShdw blurRad="63500" dist="38099" dir="2700000" algn="ctr" rotWithShape="0">
                <a:srgbClr val="0000F2">
                  <a:alpha val="92998"/>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1429" tIns="45714" rIns="91429" bIns="45714">
              <a:spAutoFit/>
            </a:bodyPr>
            <a:lstStyle/>
            <a:p>
              <a:pPr>
                <a:spcBef>
                  <a:spcPct val="50000"/>
                </a:spcBef>
                <a:defRPr/>
              </a:pPr>
              <a:r>
                <a:rPr lang="en-US" sz="2400">
                  <a:ea typeface="ＭＳ Ｐゴシック" charset="0"/>
                </a:rPr>
                <a:t>Data</a:t>
              </a:r>
            </a:p>
          </p:txBody>
        </p:sp>
      </p:grpSp>
      <p:pic>
        <p:nvPicPr>
          <p:cNvPr id="2" name="Picture 1" descr="LewisThomasImage.jpg">
            <a:extLst>
              <a:ext uri="{FF2B5EF4-FFF2-40B4-BE49-F238E27FC236}">
                <a16:creationId xmlns:a16="http://schemas.microsoft.com/office/drawing/2014/main" id="{D67FF91B-8D62-2223-91B5-3E2B6FEA20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1594" y="5607049"/>
            <a:ext cx="1395027" cy="1921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3" name="Rectangle 1026"/>
          <p:cNvSpPr>
            <a:spLocks noGrp="1" noChangeArrowheads="1"/>
          </p:cNvSpPr>
          <p:nvPr>
            <p:ph type="title"/>
          </p:nvPr>
        </p:nvSpPr>
        <p:spPr>
          <a:xfrm>
            <a:off x="471488" y="31750"/>
            <a:ext cx="8582025" cy="1260475"/>
          </a:xfrm>
        </p:spPr>
        <p:txBody>
          <a:bodyPr/>
          <a:lstStyle/>
          <a:p>
            <a:r>
              <a:rPr lang="en-US" altLang="en-US" sz="3800" b="1">
                <a:solidFill>
                  <a:srgbClr val="FF7A30"/>
                </a:solidFill>
                <a:latin typeface="Arial" charset="0"/>
              </a:rPr>
              <a:t>The </a:t>
            </a:r>
            <a:r>
              <a:rPr lang="ja-JP" altLang="en-US" sz="3800" b="1">
                <a:solidFill>
                  <a:srgbClr val="FF7A30"/>
                </a:solidFill>
                <a:latin typeface="Arial" charset="0"/>
              </a:rPr>
              <a:t>“</a:t>
            </a:r>
            <a:r>
              <a:rPr lang="en-US" altLang="ja-JP" sz="3800" b="1">
                <a:solidFill>
                  <a:srgbClr val="FF7A30"/>
                </a:solidFill>
                <a:latin typeface="Arial" charset="0"/>
              </a:rPr>
              <a:t>stories</a:t>
            </a:r>
            <a:r>
              <a:rPr lang="ja-JP" altLang="en-US" sz="3800" b="1">
                <a:solidFill>
                  <a:srgbClr val="FF7A30"/>
                </a:solidFill>
                <a:latin typeface="Arial" charset="0"/>
              </a:rPr>
              <a:t>”</a:t>
            </a:r>
            <a:r>
              <a:rPr lang="en-US" altLang="ja-JP" sz="3800" b="1">
                <a:solidFill>
                  <a:srgbClr val="FF7A30"/>
                </a:solidFill>
                <a:latin typeface="Arial" charset="0"/>
              </a:rPr>
              <a:t> in science are models</a:t>
            </a:r>
            <a:endParaRPr lang="en-US" altLang="en-US">
              <a:solidFill>
                <a:srgbClr val="FFFF66"/>
              </a:solidFill>
              <a:latin typeface="Arial" charset="0"/>
            </a:endParaRPr>
          </a:p>
        </p:txBody>
      </p:sp>
      <p:sp>
        <p:nvSpPr>
          <p:cNvPr id="422915" name="Rectangle 1027"/>
          <p:cNvSpPr>
            <a:spLocks noGrp="1" noChangeArrowheads="1"/>
          </p:cNvSpPr>
          <p:nvPr>
            <p:ph idx="1"/>
          </p:nvPr>
        </p:nvSpPr>
        <p:spPr>
          <a:xfrm>
            <a:off x="836612" y="1121568"/>
            <a:ext cx="8031162" cy="2798763"/>
          </a:xfrm>
        </p:spPr>
        <p:txBody>
          <a:bodyPr/>
          <a:lstStyle/>
          <a:p>
            <a:pPr>
              <a:lnSpc>
                <a:spcPct val="90000"/>
              </a:lnSpc>
              <a:buFontTx/>
              <a:buNone/>
              <a:defRPr/>
            </a:pPr>
            <a:r>
              <a:rPr lang="en-US" sz="3000" dirty="0">
                <a:latin typeface="Arial" charset="0"/>
              </a:rPr>
              <a:t>    </a:t>
            </a:r>
            <a:r>
              <a:rPr lang="en-US" sz="2600" dirty="0">
                <a:latin typeface="Arial" charset="0"/>
              </a:rPr>
              <a:t>A model is a simplification of reality. Think of it as a map - it includes some features that represent what we observe but not others. Modeling is the process of </a:t>
            </a:r>
            <a:r>
              <a:rPr lang="en-US" sz="2600" b="1" dirty="0">
                <a:latin typeface="Arial" charset="0"/>
              </a:rPr>
              <a:t>selective ignorance</a:t>
            </a:r>
            <a:r>
              <a:rPr lang="en-US" sz="2600" dirty="0">
                <a:latin typeface="Arial" charset="0"/>
              </a:rPr>
              <a:t> - we select what to include and what to ignore. </a:t>
            </a:r>
          </a:p>
        </p:txBody>
      </p:sp>
      <p:pic>
        <p:nvPicPr>
          <p:cNvPr id="8" name="Picture 7">
            <a:extLst>
              <a:ext uri="{FF2B5EF4-FFF2-40B4-BE49-F238E27FC236}">
                <a16:creationId xmlns:a16="http://schemas.microsoft.com/office/drawing/2014/main" id="{14326F80-C64A-E0C1-F039-95B52F06C3E3}"/>
              </a:ext>
            </a:extLst>
          </p:cNvPr>
          <p:cNvPicPr>
            <a:picLocks noChangeAspect="1"/>
          </p:cNvPicPr>
          <p:nvPr/>
        </p:nvPicPr>
        <p:blipFill>
          <a:blip r:embed="rId3"/>
          <a:stretch>
            <a:fillRect/>
          </a:stretch>
        </p:blipFill>
        <p:spPr>
          <a:xfrm>
            <a:off x="2360612" y="3019425"/>
            <a:ext cx="4546789" cy="439568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1A1F6D4-8E70-C03F-EAEE-135ADE8B79C8}"/>
              </a:ext>
            </a:extLst>
          </p:cNvPr>
          <p:cNvSpPr>
            <a:spLocks noGrp="1" noChangeArrowheads="1"/>
          </p:cNvSpPr>
          <p:nvPr>
            <p:ph type="title"/>
          </p:nvPr>
        </p:nvSpPr>
        <p:spPr>
          <a:xfrm>
            <a:off x="685463" y="239316"/>
            <a:ext cx="8030422" cy="1180703"/>
          </a:xfrm>
        </p:spPr>
        <p:txBody>
          <a:bodyPr/>
          <a:lstStyle/>
          <a:p>
            <a:pPr defTabSz="942936"/>
            <a:r>
              <a:rPr lang="en-US" altLang="en-US" sz="3925" u="sng">
                <a:solidFill>
                  <a:srgbClr val="0000F2"/>
                </a:solidFill>
                <a:ea typeface="ＭＳ Ｐゴシック" panose="020B0600070205080204" pitchFamily="34" charset="-128"/>
              </a:rPr>
              <a:t>The </a:t>
            </a:r>
            <a:r>
              <a:rPr lang="ja-JP" altLang="en-US" sz="3925" u="sng">
                <a:solidFill>
                  <a:srgbClr val="0000F2"/>
                </a:solidFill>
                <a:latin typeface="Arial" panose="020B0604020202020204" pitchFamily="34" charset="0"/>
                <a:ea typeface="ＭＳ Ｐゴシック" panose="020B0600070205080204" pitchFamily="34" charset="-128"/>
              </a:rPr>
              <a:t>“</a:t>
            </a:r>
            <a:r>
              <a:rPr lang="en-US" altLang="ja-JP" sz="3925" u="sng">
                <a:solidFill>
                  <a:srgbClr val="0000F2"/>
                </a:solidFill>
                <a:ea typeface="ＭＳ Ｐゴシック" panose="020B0600070205080204" pitchFamily="34" charset="-128"/>
              </a:rPr>
              <a:t>stories</a:t>
            </a:r>
            <a:r>
              <a:rPr lang="ja-JP" altLang="en-US" sz="3925" u="sng">
                <a:solidFill>
                  <a:srgbClr val="0000F2"/>
                </a:solidFill>
                <a:latin typeface="Arial" panose="020B0604020202020204" pitchFamily="34" charset="0"/>
                <a:ea typeface="ＭＳ Ｐゴシック" panose="020B0600070205080204" pitchFamily="34" charset="-128"/>
              </a:rPr>
              <a:t>”</a:t>
            </a:r>
            <a:r>
              <a:rPr lang="en-US" altLang="ja-JP" sz="3925" u="sng">
                <a:solidFill>
                  <a:srgbClr val="0000F2"/>
                </a:solidFill>
                <a:ea typeface="ＭＳ Ｐゴシック" panose="020B0600070205080204" pitchFamily="34" charset="-128"/>
              </a:rPr>
              <a:t> in science are models</a:t>
            </a:r>
            <a:endParaRPr lang="en-US" altLang="en-US">
              <a:solidFill>
                <a:srgbClr val="FFFF66"/>
              </a:solidFill>
              <a:ea typeface="ＭＳ Ｐゴシック" panose="020B0600070205080204" pitchFamily="34" charset="-128"/>
            </a:endParaRPr>
          </a:p>
        </p:txBody>
      </p:sp>
      <p:sp>
        <p:nvSpPr>
          <p:cNvPr id="60419" name="Rectangle 3">
            <a:extLst>
              <a:ext uri="{FF2B5EF4-FFF2-40B4-BE49-F238E27FC236}">
                <a16:creationId xmlns:a16="http://schemas.microsoft.com/office/drawing/2014/main" id="{7D583725-6CB2-8823-AB27-40A28C7F2C07}"/>
              </a:ext>
            </a:extLst>
          </p:cNvPr>
          <p:cNvSpPr>
            <a:spLocks noGrp="1" noChangeArrowheads="1"/>
          </p:cNvSpPr>
          <p:nvPr>
            <p:ph type="body" idx="1"/>
          </p:nvPr>
        </p:nvSpPr>
        <p:spPr>
          <a:xfrm>
            <a:off x="837972" y="1237994"/>
            <a:ext cx="8030421" cy="5496829"/>
          </a:xfrm>
        </p:spPr>
        <p:txBody>
          <a:bodyPr/>
          <a:lstStyle/>
          <a:p>
            <a:pPr defTabSz="942936">
              <a:lnSpc>
                <a:spcPct val="90000"/>
              </a:lnSpc>
              <a:buNone/>
            </a:pPr>
            <a:r>
              <a:rPr lang="en-US" altLang="en-US" sz="2892">
                <a:ea typeface="ＭＳ Ｐゴシック" panose="020B0600070205080204" pitchFamily="34" charset="-128"/>
              </a:rPr>
              <a:t>    Is this less of a simplification? Is it closer to “reality”? </a:t>
            </a:r>
            <a:endParaRPr lang="en-US" altLang="en-US" sz="2892">
              <a:solidFill>
                <a:schemeClr val="bg1"/>
              </a:solidFill>
              <a:ea typeface="ＭＳ Ｐゴシック" panose="020B0600070205080204" pitchFamily="34" charset="-128"/>
            </a:endParaRPr>
          </a:p>
        </p:txBody>
      </p:sp>
      <p:pic>
        <p:nvPicPr>
          <p:cNvPr id="3" name="Picture 2">
            <a:extLst>
              <a:ext uri="{FF2B5EF4-FFF2-40B4-BE49-F238E27FC236}">
                <a16:creationId xmlns:a16="http://schemas.microsoft.com/office/drawing/2014/main" id="{682AA33D-143B-955A-AC8B-7AAA4774C158}"/>
              </a:ext>
            </a:extLst>
          </p:cNvPr>
          <p:cNvPicPr>
            <a:picLocks noChangeAspect="1"/>
          </p:cNvPicPr>
          <p:nvPr/>
        </p:nvPicPr>
        <p:blipFill>
          <a:blip r:embed="rId3"/>
          <a:stretch>
            <a:fillRect/>
          </a:stretch>
        </p:blipFill>
        <p:spPr>
          <a:xfrm>
            <a:off x="1979612" y="2181225"/>
            <a:ext cx="5003989" cy="48376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1" name="Rectangle 1026"/>
          <p:cNvSpPr>
            <a:spLocks noGrp="1" noChangeArrowheads="1"/>
          </p:cNvSpPr>
          <p:nvPr>
            <p:ph type="title"/>
          </p:nvPr>
        </p:nvSpPr>
        <p:spPr>
          <a:xfrm>
            <a:off x="708025" y="168275"/>
            <a:ext cx="8029575" cy="1260475"/>
          </a:xfrm>
        </p:spPr>
        <p:txBody>
          <a:bodyPr/>
          <a:lstStyle/>
          <a:p>
            <a:pPr>
              <a:defRPr/>
            </a:pPr>
            <a:r>
              <a:rPr lang="en-US" sz="4000" b="1">
                <a:solidFill>
                  <a:srgbClr val="FF6600"/>
                </a:solidFill>
                <a:latin typeface="Arial" charset="0"/>
              </a:rPr>
              <a:t>You make models all the time:</a:t>
            </a:r>
            <a:endParaRPr lang="en-US">
              <a:solidFill>
                <a:srgbClr val="FF6600"/>
              </a:solidFill>
              <a:latin typeface="Arial" charset="0"/>
            </a:endParaRPr>
          </a:p>
        </p:txBody>
      </p:sp>
      <p:sp>
        <p:nvSpPr>
          <p:cNvPr id="424963" name="Rectangle 1027"/>
          <p:cNvSpPr>
            <a:spLocks noGrp="1" noChangeArrowheads="1"/>
          </p:cNvSpPr>
          <p:nvPr>
            <p:ph idx="1"/>
          </p:nvPr>
        </p:nvSpPr>
        <p:spPr>
          <a:xfrm>
            <a:off x="630238" y="1260475"/>
            <a:ext cx="8264525" cy="5868988"/>
          </a:xfrm>
        </p:spPr>
        <p:txBody>
          <a:bodyPr/>
          <a:lstStyle/>
          <a:p>
            <a:pPr>
              <a:lnSpc>
                <a:spcPct val="90000"/>
              </a:lnSpc>
              <a:buFontTx/>
              <a:buNone/>
              <a:defRPr/>
            </a:pPr>
            <a:r>
              <a:rPr lang="en-US" sz="3000">
                <a:latin typeface="Arial" charset="0"/>
              </a:rPr>
              <a:t>    What decision do you make when faced with:</a:t>
            </a:r>
            <a:r>
              <a:rPr lang="en-US" sz="3000">
                <a:solidFill>
                  <a:schemeClr val="bg1"/>
                </a:solidFill>
                <a:latin typeface="Arial" charset="0"/>
              </a:rPr>
              <a:t>:</a:t>
            </a:r>
          </a:p>
        </p:txBody>
      </p:sp>
      <p:pic>
        <p:nvPicPr>
          <p:cNvPr id="5" name="Picture 7" descr="Checkout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450" y="2352675"/>
            <a:ext cx="5432425" cy="434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24963">
                                            <p:txEl>
                                              <p:pRg st="0" end="0"/>
                                            </p:txEl>
                                          </p:spTgt>
                                        </p:tgtEl>
                                        <p:attrNameLst>
                                          <p:attrName>style.visibility</p:attrName>
                                        </p:attrNameLst>
                                      </p:cBhvr>
                                      <p:to>
                                        <p:strVal val="visible"/>
                                      </p:to>
                                    </p:set>
                                    <p:anim calcmode="lin" valueType="num">
                                      <p:cBhvr additive="base">
                                        <p:cTn id="7" dur="500" fill="hold"/>
                                        <p:tgtEl>
                                          <p:spTgt spid="42496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249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906242" name="Rectangle 2">
            <a:extLst>
              <a:ext uri="{FF2B5EF4-FFF2-40B4-BE49-F238E27FC236}">
                <a16:creationId xmlns:a16="http://schemas.microsoft.com/office/drawing/2014/main" id="{DE0116CB-A35B-EB79-7080-EB44D31D458D}"/>
              </a:ext>
            </a:extLst>
          </p:cNvPr>
          <p:cNvSpPr>
            <a:spLocks noGrp="1" noChangeArrowheads="1"/>
          </p:cNvSpPr>
          <p:nvPr>
            <p:ph type="title"/>
          </p:nvPr>
        </p:nvSpPr>
        <p:spPr>
          <a:xfrm>
            <a:off x="685463" y="93368"/>
            <a:ext cx="8030422" cy="1180704"/>
          </a:xfrm>
        </p:spPr>
        <p:txBody>
          <a:bodyPr/>
          <a:lstStyle/>
          <a:p>
            <a:pPr defTabSz="944086">
              <a:defRPr/>
            </a:pPr>
            <a:r>
              <a:rPr lang="en-US" sz="3719" b="1" dirty="0">
                <a:solidFill>
                  <a:srgbClr val="0000F2"/>
                </a:solidFill>
                <a:latin typeface="Arial"/>
                <a:cs typeface="+mj-cs"/>
              </a:rPr>
              <a:t>Methods of Scientific Investigation</a:t>
            </a:r>
            <a:endParaRPr lang="en-US" sz="3719" b="1" dirty="0">
              <a:solidFill>
                <a:srgbClr val="FFFF66"/>
              </a:solidFill>
              <a:cs typeface="+mj-cs"/>
            </a:endParaRPr>
          </a:p>
        </p:txBody>
      </p:sp>
      <p:sp>
        <p:nvSpPr>
          <p:cNvPr id="906243" name="Rectangle 3">
            <a:extLst>
              <a:ext uri="{FF2B5EF4-FFF2-40B4-BE49-F238E27FC236}">
                <a16:creationId xmlns:a16="http://schemas.microsoft.com/office/drawing/2014/main" id="{1C1DE360-1444-022D-8ACC-382807F8DFFF}"/>
              </a:ext>
            </a:extLst>
          </p:cNvPr>
          <p:cNvSpPr>
            <a:spLocks noGrp="1" noChangeArrowheads="1"/>
          </p:cNvSpPr>
          <p:nvPr>
            <p:ph type="body" idx="1"/>
          </p:nvPr>
        </p:nvSpPr>
        <p:spPr>
          <a:xfrm>
            <a:off x="751058" y="1193717"/>
            <a:ext cx="8030422" cy="5496829"/>
          </a:xfrm>
        </p:spPr>
        <p:txBody>
          <a:bodyPr/>
          <a:lstStyle/>
          <a:p>
            <a:pPr defTabSz="942936">
              <a:lnSpc>
                <a:spcPct val="90000"/>
              </a:lnSpc>
              <a:buNone/>
            </a:pPr>
            <a:r>
              <a:rPr lang="en-US" altLang="en-US" sz="2376" b="1">
                <a:ea typeface="ＭＳ Ｐゴシック" panose="020B0600070205080204" pitchFamily="34" charset="-128"/>
              </a:rPr>
              <a:t>Observation</a:t>
            </a:r>
            <a:r>
              <a:rPr lang="en-US" altLang="en-US" sz="2376">
                <a:ea typeface="ＭＳ Ｐゴシック" panose="020B0600070205080204" pitchFamily="34" charset="-128"/>
              </a:rPr>
              <a:t> – classic “natural history”, descriptive science, now “data-enabled discovery”</a:t>
            </a:r>
            <a:endParaRPr lang="en-US" altLang="ja-JP" sz="2376">
              <a:ea typeface="ＭＳ Ｐゴシック" panose="020B0600070205080204" pitchFamily="34" charset="-128"/>
            </a:endParaRPr>
          </a:p>
          <a:p>
            <a:pPr defTabSz="942936">
              <a:lnSpc>
                <a:spcPct val="90000"/>
              </a:lnSpc>
              <a:buNone/>
            </a:pPr>
            <a:endParaRPr lang="en-US" altLang="en-US" sz="2376">
              <a:ea typeface="ＭＳ Ｐゴシック" panose="020B0600070205080204" pitchFamily="34" charset="-128"/>
            </a:endParaRPr>
          </a:p>
          <a:p>
            <a:pPr defTabSz="942936">
              <a:lnSpc>
                <a:spcPct val="90000"/>
              </a:lnSpc>
              <a:buNone/>
            </a:pPr>
            <a:r>
              <a:rPr lang="en-US" altLang="en-US" sz="2376" b="1">
                <a:ea typeface="ＭＳ Ｐゴシック" panose="020B0600070205080204" pitchFamily="34" charset="-128"/>
              </a:rPr>
              <a:t>Experimental manipulation </a:t>
            </a:r>
            <a:r>
              <a:rPr lang="en-US" altLang="en-US" sz="2376">
                <a:ea typeface="ＭＳ Ｐゴシック" panose="020B0600070205080204" pitchFamily="34" charset="-128"/>
              </a:rPr>
              <a:t>- field or lab - isolate effects of some factors on some aspect of system under investigation and observe behavior - observe response to interactions of several factors</a:t>
            </a:r>
          </a:p>
          <a:p>
            <a:pPr defTabSz="942936">
              <a:lnSpc>
                <a:spcPct val="90000"/>
              </a:lnSpc>
              <a:buNone/>
            </a:pPr>
            <a:endParaRPr lang="en-US" altLang="en-US" sz="2376">
              <a:ea typeface="ＭＳ Ｐゴシック" panose="020B0600070205080204" pitchFamily="34" charset="-128"/>
            </a:endParaRPr>
          </a:p>
          <a:p>
            <a:pPr defTabSz="942936">
              <a:lnSpc>
                <a:spcPct val="90000"/>
              </a:lnSpc>
              <a:buNone/>
            </a:pPr>
            <a:r>
              <a:rPr lang="en-US" altLang="en-US" sz="2376" b="1">
                <a:ea typeface="ＭＳ Ｐゴシック" panose="020B0600070205080204" pitchFamily="34" charset="-128"/>
              </a:rPr>
              <a:t>Theory development </a:t>
            </a:r>
            <a:r>
              <a:rPr lang="en-US" altLang="en-US" sz="2376">
                <a:ea typeface="ＭＳ Ｐゴシック" panose="020B0600070205080204" pitchFamily="34" charset="-128"/>
              </a:rPr>
              <a:t>- abstract general properties of a system by ignoring certain components and emphasizing others (selective ignorance). Can do this: (i) </a:t>
            </a:r>
            <a:r>
              <a:rPr lang="en-US" altLang="en-US" sz="2376" i="1">
                <a:ea typeface="ＭＳ Ｐゴシック" panose="020B0600070205080204" pitchFamily="34" charset="-128"/>
              </a:rPr>
              <a:t>ad hoc </a:t>
            </a:r>
            <a:r>
              <a:rPr lang="en-US" altLang="en-US" sz="2376">
                <a:ea typeface="ＭＳ Ｐゴシック" panose="020B0600070205080204" pitchFamily="34" charset="-128"/>
              </a:rPr>
              <a:t>- don’t think it’s important so will ignore it; (ii) data suggests a factor or set of factors can be ignored; (iii) based upon scale so processes on a fast or slow time scale (or equivalently spatial) are ignored dependent upon scale you are interested in</a:t>
            </a:r>
            <a:endParaRPr lang="en-US" altLang="en-US" sz="2376">
              <a:solidFill>
                <a:schemeClr val="bg1"/>
              </a:solidFill>
              <a:ea typeface="ＭＳ Ｐゴシック" panose="020B0600070205080204" pitchFamily="34" charset="-128"/>
            </a:endParaRPr>
          </a:p>
        </p:txBody>
      </p:sp>
      <p:pic>
        <p:nvPicPr>
          <p:cNvPr id="41988" name="Picture 5" descr="NIMBioSlogoshadowc">
            <a:extLst>
              <a:ext uri="{FF2B5EF4-FFF2-40B4-BE49-F238E27FC236}">
                <a16:creationId xmlns:a16="http://schemas.microsoft.com/office/drawing/2014/main" id="{D7F4A623-B6D1-D44A-9429-B408609A0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2001" y="6806714"/>
            <a:ext cx="2633624" cy="65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6" descr="utlogo">
            <a:extLst>
              <a:ext uri="{FF2B5EF4-FFF2-40B4-BE49-F238E27FC236}">
                <a16:creationId xmlns:a16="http://schemas.microsoft.com/office/drawing/2014/main" id="{734BD850-CC7D-3F22-0E2D-78771CA880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806714"/>
            <a:ext cx="1308613" cy="66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2448C225-73D5-90DF-A9E0-21F6297422D5}"/>
              </a:ext>
            </a:extLst>
          </p:cNvPr>
          <p:cNvGrpSpPr>
            <a:grpSpLocks/>
          </p:cNvGrpSpPr>
          <p:nvPr/>
        </p:nvGrpSpPr>
        <p:grpSpPr bwMode="auto">
          <a:xfrm>
            <a:off x="1675942" y="2410498"/>
            <a:ext cx="6895635" cy="3542109"/>
            <a:chOff x="1622778" y="2102556"/>
            <a:chExt cx="6674555" cy="3429000"/>
          </a:xfrm>
        </p:grpSpPr>
        <p:sp>
          <p:nvSpPr>
            <p:cNvPr id="41991" name="Oval 1">
              <a:extLst>
                <a:ext uri="{FF2B5EF4-FFF2-40B4-BE49-F238E27FC236}">
                  <a16:creationId xmlns:a16="http://schemas.microsoft.com/office/drawing/2014/main" id="{58D01E5D-C247-6CD4-B38A-B8CF9B37883A}"/>
                </a:ext>
              </a:extLst>
            </p:cNvPr>
            <p:cNvSpPr>
              <a:spLocks noChangeArrowheads="1"/>
            </p:cNvSpPr>
            <p:nvPr/>
          </p:nvSpPr>
          <p:spPr bwMode="auto">
            <a:xfrm>
              <a:off x="1622778" y="2102556"/>
              <a:ext cx="6674555" cy="3429000"/>
            </a:xfrm>
            <a:prstGeom prst="ellipse">
              <a:avLst/>
            </a:prstGeom>
            <a:noFill/>
            <a:ln w="57150">
              <a:solidFill>
                <a:srgbClr val="8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endParaRPr lang="en-US" altLang="en-US" sz="2892">
                <a:solidFill>
                  <a:srgbClr val="800000"/>
                </a:solidFill>
              </a:endParaRPr>
            </a:p>
          </p:txBody>
        </p:sp>
        <p:sp>
          <p:nvSpPr>
            <p:cNvPr id="3" name="TextBox 2">
              <a:extLst>
                <a:ext uri="{FF2B5EF4-FFF2-40B4-BE49-F238E27FC236}">
                  <a16:creationId xmlns:a16="http://schemas.microsoft.com/office/drawing/2014/main" id="{70DC4697-217A-8E9A-7685-372F20D3BC37}"/>
                </a:ext>
              </a:extLst>
            </p:cNvPr>
            <p:cNvSpPr txBox="1"/>
            <p:nvPr/>
          </p:nvSpPr>
          <p:spPr>
            <a:xfrm>
              <a:off x="2525947" y="3386844"/>
              <a:ext cx="5306310" cy="643444"/>
            </a:xfrm>
            <a:prstGeom prst="rect">
              <a:avLst/>
            </a:prstGeom>
            <a:solidFill>
              <a:schemeClr val="accent6">
                <a:lumMod val="20000"/>
                <a:lumOff val="80000"/>
              </a:schemeClr>
            </a:solidFill>
          </p:spPr>
          <p:txBody>
            <a:bodyPr>
              <a:spAutoFit/>
            </a:bodyPr>
            <a:lstStyle/>
            <a:p>
              <a:pPr eaLnBrk="1" hangingPunct="1">
                <a:defRPr/>
              </a:pPr>
              <a:r>
                <a:rPr lang="en-US" sz="3719" dirty="0">
                  <a:solidFill>
                    <a:srgbClr val="800000"/>
                  </a:solidFill>
                  <a:ea typeface="ＭＳ Ｐゴシック" charset="0"/>
                  <a:cs typeface="ＭＳ Ｐゴシック" charset="0"/>
                </a:rPr>
                <a:t>Hypothesis-driven science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06243">
                                            <p:txEl>
                                              <p:pRg st="0" end="0"/>
                                            </p:txEl>
                                          </p:spTgt>
                                        </p:tgtEl>
                                        <p:attrNameLst>
                                          <p:attrName>style.visibility</p:attrName>
                                        </p:attrNameLst>
                                      </p:cBhvr>
                                      <p:to>
                                        <p:strVal val="visible"/>
                                      </p:to>
                                    </p:set>
                                    <p:anim calcmode="lin" valueType="num">
                                      <p:cBhvr additive="base">
                                        <p:cTn id="7" dur="500" fill="hold"/>
                                        <p:tgtEl>
                                          <p:spTgt spid="9062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06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06243">
                                            <p:txEl>
                                              <p:pRg st="2" end="2"/>
                                            </p:txEl>
                                          </p:spTgt>
                                        </p:tgtEl>
                                        <p:attrNameLst>
                                          <p:attrName>style.visibility</p:attrName>
                                        </p:attrNameLst>
                                      </p:cBhvr>
                                      <p:to>
                                        <p:strVal val="visible"/>
                                      </p:to>
                                    </p:set>
                                    <p:anim calcmode="lin" valueType="num">
                                      <p:cBhvr additive="base">
                                        <p:cTn id="13" dur="500" fill="hold"/>
                                        <p:tgtEl>
                                          <p:spTgt spid="90624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062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06243">
                                            <p:txEl>
                                              <p:pRg st="4" end="4"/>
                                            </p:txEl>
                                          </p:spTgt>
                                        </p:tgtEl>
                                        <p:attrNameLst>
                                          <p:attrName>style.visibility</p:attrName>
                                        </p:attrNameLst>
                                      </p:cBhvr>
                                      <p:to>
                                        <p:strVal val="visible"/>
                                      </p:to>
                                    </p:set>
                                    <p:anim calcmode="lin" valueType="num">
                                      <p:cBhvr additive="base">
                                        <p:cTn id="19" dur="500" fill="hold"/>
                                        <p:tgtEl>
                                          <p:spTgt spid="906243">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062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624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4434" name="Rectangle 2"/>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Procreation</a:t>
            </a:r>
          </a:p>
        </p:txBody>
      </p:sp>
      <p:pic>
        <p:nvPicPr>
          <p:cNvPr id="34819" name="Picture 4"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4437" name="Text Box 5"/>
          <p:cNvSpPr txBox="1">
            <a:spLocks noChangeArrowheads="1"/>
          </p:cNvSpPr>
          <p:nvPr/>
        </p:nvSpPr>
        <p:spPr bwMode="auto">
          <a:xfrm>
            <a:off x="455613" y="1038225"/>
            <a:ext cx="8153400" cy="1570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3200" i="1">
                <a:solidFill>
                  <a:srgbClr val="660033"/>
                </a:solidFill>
              </a:rPr>
              <a:t>A long-standing question in evolutionary biology is </a:t>
            </a:r>
            <a:r>
              <a:rPr lang="ja-JP" altLang="en-US" sz="3200" i="1">
                <a:solidFill>
                  <a:srgbClr val="660033"/>
                </a:solidFill>
                <a:latin typeface="Arial" charset="0"/>
              </a:rPr>
              <a:t>“</a:t>
            </a:r>
            <a:r>
              <a:rPr lang="en-US" altLang="ja-JP" sz="3200" i="1">
                <a:solidFill>
                  <a:srgbClr val="660033"/>
                </a:solidFill>
              </a:rPr>
              <a:t>why is sexual reproduction so prevalent?</a:t>
            </a:r>
            <a:r>
              <a:rPr lang="ja-JP" altLang="en-US" sz="3200" i="1">
                <a:solidFill>
                  <a:srgbClr val="660033"/>
                </a:solidFill>
                <a:latin typeface="Arial" charset="0"/>
              </a:rPr>
              <a:t>”</a:t>
            </a:r>
            <a:endParaRPr lang="en-US" altLang="en-US" i="1">
              <a:solidFill>
                <a:srgbClr val="660033"/>
              </a:solidFill>
            </a:endParaRPr>
          </a:p>
        </p:txBody>
      </p:sp>
      <p:pic>
        <p:nvPicPr>
          <p:cNvPr id="34821" name="Picture 6" descr="NIMBioSlogoshadow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4439" name="Rectangle 7"/>
          <p:cNvSpPr>
            <a:spLocks noChangeArrowheads="1"/>
          </p:cNvSpPr>
          <p:nvPr/>
        </p:nvSpPr>
        <p:spPr bwMode="auto">
          <a:xfrm>
            <a:off x="1065213" y="2714625"/>
            <a:ext cx="8150225" cy="1114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defRPr/>
            </a:pPr>
            <a:r>
              <a:rPr lang="en-US" sz="3200" i="1" dirty="0">
                <a:solidFill>
                  <a:srgbClr val="660033"/>
                </a:solidFill>
                <a:ea typeface="ＭＳ Ｐゴシック" charset="0"/>
              </a:rPr>
              <a:t>The Mathematics of Marriage - can we </a:t>
            </a:r>
          </a:p>
          <a:p>
            <a:pPr>
              <a:defRPr/>
            </a:pPr>
            <a:r>
              <a:rPr lang="en-US" sz="3200" i="1" dirty="0">
                <a:solidFill>
                  <a:srgbClr val="660033"/>
                </a:solidFill>
                <a:ea typeface="ＭＳ Ｐゴシック" charset="0"/>
              </a:rPr>
              <a:t>predict whether a marriage will last?</a:t>
            </a:r>
          </a:p>
        </p:txBody>
      </p:sp>
      <p:pic>
        <p:nvPicPr>
          <p:cNvPr id="91444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0938" y="467765"/>
            <a:ext cx="1714500"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914443"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39408" y="2235326"/>
            <a:ext cx="1257301" cy="17937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2" name="Text Box 5"/>
          <p:cNvSpPr txBox="1">
            <a:spLocks noChangeArrowheads="1"/>
          </p:cNvSpPr>
          <p:nvPr/>
        </p:nvSpPr>
        <p:spPr bwMode="auto">
          <a:xfrm>
            <a:off x="227013" y="3933825"/>
            <a:ext cx="7086600" cy="2554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3200" i="1">
                <a:solidFill>
                  <a:srgbClr val="660033"/>
                </a:solidFill>
              </a:rPr>
              <a:t>As one component of the </a:t>
            </a:r>
            <a:r>
              <a:rPr lang="ja-JP" altLang="en-US" sz="3200" i="1">
                <a:solidFill>
                  <a:srgbClr val="660033"/>
                </a:solidFill>
                <a:latin typeface="Arial" charset="0"/>
              </a:rPr>
              <a:t>“</a:t>
            </a:r>
            <a:r>
              <a:rPr lang="en-US" altLang="ja-JP" sz="3200" i="1">
                <a:solidFill>
                  <a:srgbClr val="660033"/>
                </a:solidFill>
              </a:rPr>
              <a:t>nature/nuture</a:t>
            </a:r>
            <a:r>
              <a:rPr lang="ja-JP" altLang="en-US" sz="3200" i="1">
                <a:solidFill>
                  <a:srgbClr val="660033"/>
                </a:solidFill>
                <a:latin typeface="Arial" charset="0"/>
              </a:rPr>
              <a:t>”</a:t>
            </a:r>
            <a:r>
              <a:rPr lang="en-US" altLang="ja-JP" sz="3200" i="1">
                <a:solidFill>
                  <a:srgbClr val="660033"/>
                </a:solidFill>
              </a:rPr>
              <a:t> controversy, is there evidence that the dearth of women in math-intensive fields in the US arises due to differences in innate ability?</a:t>
            </a:r>
            <a:endParaRPr lang="en-US" altLang="en-US" i="1">
              <a:solidFill>
                <a:srgbClr val="660033"/>
              </a:solidFill>
            </a:endParaRPr>
          </a:p>
        </p:txBody>
      </p:sp>
      <p:pic>
        <p:nvPicPr>
          <p:cNvPr id="13" name="Picture 11" descr="mathofSexBoo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4013" y="4162425"/>
            <a:ext cx="2435225"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450F5D0E-0789-BD48-ACCE-1A143FBFBACE}"/>
              </a:ext>
            </a:extLst>
          </p:cNvPr>
          <p:cNvGrpSpPr/>
          <p:nvPr/>
        </p:nvGrpSpPr>
        <p:grpSpPr>
          <a:xfrm>
            <a:off x="3276599" y="2333625"/>
            <a:ext cx="3136901" cy="2397725"/>
            <a:chOff x="3276599" y="2333625"/>
            <a:chExt cx="3136901" cy="2397725"/>
          </a:xfrm>
        </p:grpSpPr>
        <p:pic>
          <p:nvPicPr>
            <p:cNvPr id="2" name="Picture 1" descr="maynardsmith.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51213" y="2333625"/>
              <a:ext cx="1714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8732329-B5C8-0C41-8171-AB5F30C978C1}"/>
                </a:ext>
              </a:extLst>
            </p:cNvPr>
            <p:cNvSpPr txBox="1"/>
            <p:nvPr/>
          </p:nvSpPr>
          <p:spPr>
            <a:xfrm>
              <a:off x="3276599" y="4269685"/>
              <a:ext cx="3136901" cy="461665"/>
            </a:xfrm>
            <a:prstGeom prst="rect">
              <a:avLst/>
            </a:prstGeom>
            <a:noFill/>
          </p:spPr>
          <p:txBody>
            <a:bodyPr wrap="square" rtlCol="0">
              <a:spAutoFit/>
            </a:bodyPr>
            <a:lstStyle/>
            <a:p>
              <a:r>
                <a:rPr lang="en-US" sz="2400" dirty="0"/>
                <a:t>John Maynard Smith</a:t>
              </a:r>
            </a:p>
          </p:txBody>
        </p:sp>
      </p:grpSp>
      <p:grpSp>
        <p:nvGrpSpPr>
          <p:cNvPr id="8" name="Group 7">
            <a:extLst>
              <a:ext uri="{FF2B5EF4-FFF2-40B4-BE49-F238E27FC236}">
                <a16:creationId xmlns:a16="http://schemas.microsoft.com/office/drawing/2014/main" id="{AC090262-8FBB-D842-B425-D8B1E4D127FB}"/>
              </a:ext>
            </a:extLst>
          </p:cNvPr>
          <p:cNvGrpSpPr/>
          <p:nvPr/>
        </p:nvGrpSpPr>
        <p:grpSpPr>
          <a:xfrm>
            <a:off x="1217613" y="4238625"/>
            <a:ext cx="3000375" cy="3254829"/>
            <a:chOff x="1217613" y="4238625"/>
            <a:chExt cx="3000375" cy="3254829"/>
          </a:xfrm>
        </p:grpSpPr>
        <p:pic>
          <p:nvPicPr>
            <p:cNvPr id="3" name="Picture 2" descr="murray.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17613" y="4238625"/>
              <a:ext cx="300037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22C5724-9F8D-194F-B8DB-580144B777CD}"/>
                </a:ext>
              </a:extLst>
            </p:cNvPr>
            <p:cNvSpPr txBox="1"/>
            <p:nvPr/>
          </p:nvSpPr>
          <p:spPr>
            <a:xfrm>
              <a:off x="1467644" y="7031789"/>
              <a:ext cx="2590799" cy="461665"/>
            </a:xfrm>
            <a:prstGeom prst="rect">
              <a:avLst/>
            </a:prstGeom>
            <a:noFill/>
          </p:spPr>
          <p:txBody>
            <a:bodyPr wrap="square" rtlCol="0">
              <a:spAutoFit/>
            </a:bodyPr>
            <a:lstStyle/>
            <a:p>
              <a:r>
                <a:rPr lang="en-US" sz="2400" dirty="0"/>
                <a:t>James Murray</a:t>
              </a:r>
            </a:p>
          </p:txBody>
        </p:sp>
      </p:grpSp>
      <p:grpSp>
        <p:nvGrpSpPr>
          <p:cNvPr id="10" name="Group 9">
            <a:extLst>
              <a:ext uri="{FF2B5EF4-FFF2-40B4-BE49-F238E27FC236}">
                <a16:creationId xmlns:a16="http://schemas.microsoft.com/office/drawing/2014/main" id="{66AEC25F-CDA0-C04D-A162-9B7D1E567A6D}"/>
              </a:ext>
            </a:extLst>
          </p:cNvPr>
          <p:cNvGrpSpPr/>
          <p:nvPr/>
        </p:nvGrpSpPr>
        <p:grpSpPr>
          <a:xfrm>
            <a:off x="4745539" y="4238625"/>
            <a:ext cx="3124200" cy="3319713"/>
            <a:chOff x="4745539" y="4238625"/>
            <a:chExt cx="3124200" cy="3319713"/>
          </a:xfrm>
        </p:grpSpPr>
        <p:pic>
          <p:nvPicPr>
            <p:cNvPr id="4" name="Picture 3" descr="swanson.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799013" y="4238625"/>
              <a:ext cx="22098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0639D64-009B-BF43-A894-CF4F9C3B26E3}"/>
                </a:ext>
              </a:extLst>
            </p:cNvPr>
            <p:cNvSpPr txBox="1"/>
            <p:nvPr/>
          </p:nvSpPr>
          <p:spPr>
            <a:xfrm>
              <a:off x="4745539" y="7096673"/>
              <a:ext cx="3124200" cy="461665"/>
            </a:xfrm>
            <a:prstGeom prst="rect">
              <a:avLst/>
            </a:prstGeom>
            <a:noFill/>
          </p:spPr>
          <p:txBody>
            <a:bodyPr wrap="square" rtlCol="0">
              <a:spAutoFit/>
            </a:bodyPr>
            <a:lstStyle/>
            <a:p>
              <a:r>
                <a:rPr lang="en-US" sz="2400" dirty="0"/>
                <a:t>Kristin Swanson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44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144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1443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144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4437" grpId="0"/>
      <p:bldP spid="914439"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53A83D-C3FA-D52D-5B84-33898A848C24}"/>
            </a:ext>
          </a:extLst>
        </p:cNvPr>
        <p:cNvGrpSpPr/>
        <p:nvPr/>
      </p:nvGrpSpPr>
      <p:grpSpPr>
        <a:xfrm>
          <a:off x="0" y="0"/>
          <a:ext cx="0" cy="0"/>
          <a:chOff x="0" y="0"/>
          <a:chExt cx="0" cy="0"/>
        </a:xfrm>
      </p:grpSpPr>
      <p:sp>
        <p:nvSpPr>
          <p:cNvPr id="914434" name="Rectangle 2">
            <a:extLst>
              <a:ext uri="{FF2B5EF4-FFF2-40B4-BE49-F238E27FC236}">
                <a16:creationId xmlns:a16="http://schemas.microsoft.com/office/drawing/2014/main" id="{5645C28A-DE7D-0A8A-DC8F-2A806C8D7462}"/>
              </a:ext>
            </a:extLst>
          </p:cNvPr>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Procreation</a:t>
            </a:r>
          </a:p>
        </p:txBody>
      </p:sp>
      <p:pic>
        <p:nvPicPr>
          <p:cNvPr id="36867" name="Picture 4" descr="utlogo">
            <a:extLst>
              <a:ext uri="{FF2B5EF4-FFF2-40B4-BE49-F238E27FC236}">
                <a16:creationId xmlns:a16="http://schemas.microsoft.com/office/drawing/2014/main" id="{2E21CB32-225E-7011-599C-B7AA0F8D1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6" descr="NIMBioSlogoshadowc">
            <a:extLst>
              <a:ext uri="{FF2B5EF4-FFF2-40B4-BE49-F238E27FC236}">
                <a16:creationId xmlns:a16="http://schemas.microsoft.com/office/drawing/2014/main" id="{81689CF7-BF26-CA06-B60A-DD127B989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1F5D27F-6E81-E9FD-FF68-80A9370C9E7E}"/>
              </a:ext>
            </a:extLst>
          </p:cNvPr>
          <p:cNvSpPr txBox="1"/>
          <p:nvPr/>
        </p:nvSpPr>
        <p:spPr>
          <a:xfrm>
            <a:off x="531812" y="1085850"/>
            <a:ext cx="7924800" cy="4154984"/>
          </a:xfrm>
          <a:prstGeom prst="rect">
            <a:avLst/>
          </a:prstGeom>
          <a:noFill/>
        </p:spPr>
        <p:txBody>
          <a:bodyPr wrap="square" rtlCol="0">
            <a:spAutoFit/>
          </a:bodyPr>
          <a:lstStyle/>
          <a:p>
            <a:r>
              <a:rPr lang="en-US" sz="2400" b="0" dirty="0"/>
              <a:t>The two-fold cost of sex in procreation: from the perspective of evolution acting to enhance the survival and reproduction of individuals, asexual reproduction would appear to be twice as efficient as sexual reproduction. Asexual females who produce only females who can all bear young would have populations which grow twice as fast as those producing both males and females. So males, which cannot directly produce offspring, are in this sense superfluous. </a:t>
            </a:r>
          </a:p>
          <a:p>
            <a:r>
              <a:rPr lang="en-US" sz="2400" b="0" dirty="0"/>
              <a:t>Asexual females can produce twice as many grandchildren as sexual females, so they should be able to outcompete sexual organisms.</a:t>
            </a:r>
          </a:p>
        </p:txBody>
      </p:sp>
      <p:pic>
        <p:nvPicPr>
          <p:cNvPr id="4" name="Picture 3" descr="maynardsmith.jpg">
            <a:extLst>
              <a:ext uri="{FF2B5EF4-FFF2-40B4-BE49-F238E27FC236}">
                <a16:creationId xmlns:a16="http://schemas.microsoft.com/office/drawing/2014/main" id="{BDCF3CFF-C226-C5CD-2B60-A22CDCA8ADF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5812" y="5235030"/>
            <a:ext cx="17145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1A2F77E-3B74-D008-4202-1BEAA5284209}"/>
              </a:ext>
            </a:extLst>
          </p:cNvPr>
          <p:cNvSpPr txBox="1"/>
          <p:nvPr/>
        </p:nvSpPr>
        <p:spPr>
          <a:xfrm>
            <a:off x="1674812" y="7161874"/>
            <a:ext cx="2819400" cy="400110"/>
          </a:xfrm>
          <a:prstGeom prst="rect">
            <a:avLst/>
          </a:prstGeom>
          <a:noFill/>
        </p:spPr>
        <p:txBody>
          <a:bodyPr wrap="square" rtlCol="0">
            <a:spAutoFit/>
          </a:bodyPr>
          <a:lstStyle/>
          <a:p>
            <a:r>
              <a:rPr lang="en-US" sz="2000" dirty="0"/>
              <a:t>John Maynard Smith</a:t>
            </a:r>
          </a:p>
        </p:txBody>
      </p:sp>
      <p:pic>
        <p:nvPicPr>
          <p:cNvPr id="6" name="Picture 9">
            <a:extLst>
              <a:ext uri="{FF2B5EF4-FFF2-40B4-BE49-F238E27FC236}">
                <a16:creationId xmlns:a16="http://schemas.microsoft.com/office/drawing/2014/main" id="{8B7A197D-2DF6-4E8A-D752-5CF06C7310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8024" y="5253542"/>
            <a:ext cx="2161382" cy="21613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81536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6EBC63-9E7D-779E-A517-2A825309DA2B}"/>
            </a:ext>
          </a:extLst>
        </p:cNvPr>
        <p:cNvGrpSpPr/>
        <p:nvPr/>
      </p:nvGrpSpPr>
      <p:grpSpPr>
        <a:xfrm>
          <a:off x="0" y="0"/>
          <a:ext cx="0" cy="0"/>
          <a:chOff x="0" y="0"/>
          <a:chExt cx="0" cy="0"/>
        </a:xfrm>
      </p:grpSpPr>
      <p:sp>
        <p:nvSpPr>
          <p:cNvPr id="914434" name="Rectangle 2">
            <a:extLst>
              <a:ext uri="{FF2B5EF4-FFF2-40B4-BE49-F238E27FC236}">
                <a16:creationId xmlns:a16="http://schemas.microsoft.com/office/drawing/2014/main" id="{2DC81171-ACCD-B342-CF7B-38EFB462A26D}"/>
              </a:ext>
            </a:extLst>
          </p:cNvPr>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Procreation</a:t>
            </a:r>
          </a:p>
        </p:txBody>
      </p:sp>
      <p:pic>
        <p:nvPicPr>
          <p:cNvPr id="36867" name="Picture 4" descr="utlogo">
            <a:extLst>
              <a:ext uri="{FF2B5EF4-FFF2-40B4-BE49-F238E27FC236}">
                <a16:creationId xmlns:a16="http://schemas.microsoft.com/office/drawing/2014/main" id="{BD001FB9-E4A9-BBBE-6A7B-873399221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6" descr="NIMBioSlogoshadowc">
            <a:extLst>
              <a:ext uri="{FF2B5EF4-FFF2-40B4-BE49-F238E27FC236}">
                <a16:creationId xmlns:a16="http://schemas.microsoft.com/office/drawing/2014/main" id="{5A641CBA-A81F-5F73-5AA3-FBDC96D5DF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87A3450-8AA1-F412-B559-1C079F3069D2}"/>
                  </a:ext>
                </a:extLst>
              </p:cNvPr>
              <p:cNvSpPr txBox="1"/>
              <p:nvPr/>
            </p:nvSpPr>
            <p:spPr>
              <a:xfrm>
                <a:off x="4494212" y="1152525"/>
                <a:ext cx="3884613" cy="5755230"/>
              </a:xfrm>
              <a:prstGeom prst="rect">
                <a:avLst/>
              </a:prstGeom>
              <a:noFill/>
            </p:spPr>
            <p:txBody>
              <a:bodyPr wrap="square" rtlCol="0">
                <a:spAutoFit/>
              </a:bodyPr>
              <a:lstStyle/>
              <a:p>
                <a:r>
                  <a:rPr lang="en-US" sz="2400" b="0" dirty="0"/>
                  <a:t>The two-fold cost of sex in procreation: If </a:t>
                </a:r>
                <a:r>
                  <a:rPr lang="en-US" sz="2400" b="0" dirty="0" err="1"/>
                  <a:t>N</a:t>
                </a:r>
                <a:r>
                  <a:rPr lang="en-US" sz="2400" b="0" baseline="-25000" dirty="0" err="1"/>
                  <a:t>t</a:t>
                </a:r>
                <a:r>
                  <a:rPr lang="en-US" sz="2400" b="0" baseline="-25000" dirty="0"/>
                  <a:t> </a:t>
                </a:r>
                <a:r>
                  <a:rPr lang="en-US" sz="2400" b="0" dirty="0"/>
                  <a:t>is the number of of females in a population at generation t and each female has m offspring with equal sex ratio of males and females, then for a sexual population </a:t>
                </a:r>
              </a:p>
              <a:p>
                <a:r>
                  <a:rPr lang="en-US" sz="2400" b="0" dirty="0"/>
                  <a:t>N</a:t>
                </a:r>
                <a:r>
                  <a:rPr lang="en-US" sz="2400" b="0" baseline="-25000" dirty="0"/>
                  <a:t>t+1</a:t>
                </a:r>
                <a:r>
                  <a:rPr lang="en-US" sz="2400" b="0" dirty="0"/>
                  <a:t> = </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𝑚</m:t>
                        </m:r>
                      </m:num>
                      <m:den>
                        <m:r>
                          <a:rPr lang="en-US" sz="2400" b="0" i="1" smtClean="0">
                            <a:latin typeface="Cambria Math" panose="02040503050406030204" pitchFamily="18" charset="0"/>
                          </a:rPr>
                          <m:t>2</m:t>
                        </m:r>
                      </m:den>
                    </m:f>
                  </m:oMath>
                </a14:m>
                <a:r>
                  <a:rPr lang="en-US" sz="2400" b="0" dirty="0"/>
                  <a:t> </a:t>
                </a:r>
                <a:r>
                  <a:rPr lang="en-US" sz="2400" b="0" dirty="0" err="1"/>
                  <a:t>N</a:t>
                </a:r>
                <a:r>
                  <a:rPr lang="en-US" sz="2400" b="0" baseline="-25000" dirty="0" err="1"/>
                  <a:t>t</a:t>
                </a:r>
                <a:r>
                  <a:rPr lang="en-US" sz="2400" b="0" baseline="-25000" dirty="0"/>
                  <a:t>   </a:t>
                </a:r>
                <a:r>
                  <a:rPr lang="en-US" sz="2400" b="0" dirty="0"/>
                  <a:t>while</a:t>
                </a:r>
                <a:r>
                  <a:rPr lang="en-US" sz="2400" b="0" baseline="-25000" dirty="0"/>
                  <a:t> </a:t>
                </a:r>
                <a:r>
                  <a:rPr lang="en-US" sz="2400" b="0" dirty="0"/>
                  <a:t>for an asexual population</a:t>
                </a:r>
              </a:p>
              <a:p>
                <a:r>
                  <a:rPr lang="en-US" sz="2400" b="0" dirty="0"/>
                  <a:t>N</a:t>
                </a:r>
                <a:r>
                  <a:rPr lang="en-US" sz="2400" b="0" baseline="-25000" dirty="0"/>
                  <a:t>t+1</a:t>
                </a:r>
                <a:r>
                  <a:rPr lang="en-US" sz="2400" b="0" dirty="0"/>
                  <a:t> = m </a:t>
                </a:r>
                <a:r>
                  <a:rPr lang="en-US" sz="2400" b="0" dirty="0" err="1"/>
                  <a:t>N</a:t>
                </a:r>
                <a:r>
                  <a:rPr lang="en-US" sz="2400" b="0" baseline="-25000" dirty="0" err="1"/>
                  <a:t>t</a:t>
                </a:r>
                <a:r>
                  <a:rPr lang="en-US" sz="2400" b="0" baseline="-25000" dirty="0"/>
                  <a:t> </a:t>
                </a:r>
                <a:r>
                  <a:rPr lang="en-US" sz="2400" b="0" dirty="0"/>
                  <a:t>so both populations grow geometrically, but the asexual one grows twice as fast as the sexual one</a:t>
                </a:r>
              </a:p>
            </p:txBody>
          </p:sp>
        </mc:Choice>
        <mc:Fallback xmlns="">
          <p:sp>
            <p:nvSpPr>
              <p:cNvPr id="3" name="TextBox 2">
                <a:extLst>
                  <a:ext uri="{FF2B5EF4-FFF2-40B4-BE49-F238E27FC236}">
                    <a16:creationId xmlns:a16="http://schemas.microsoft.com/office/drawing/2014/main" id="{387A3450-8AA1-F412-B559-1C079F3069D2}"/>
                  </a:ext>
                </a:extLst>
              </p:cNvPr>
              <p:cNvSpPr txBox="1">
                <a:spLocks noRot="1" noChangeAspect="1" noMove="1" noResize="1" noEditPoints="1" noAdjustHandles="1" noChangeArrowheads="1" noChangeShapeType="1" noTextEdit="1"/>
              </p:cNvSpPr>
              <p:nvPr/>
            </p:nvSpPr>
            <p:spPr>
              <a:xfrm>
                <a:off x="4494212" y="1152525"/>
                <a:ext cx="3884613" cy="5755230"/>
              </a:xfrm>
              <a:prstGeom prst="rect">
                <a:avLst/>
              </a:prstGeom>
              <a:blipFill>
                <a:blip r:embed="rId5"/>
                <a:stretch>
                  <a:fillRect l="-2280" t="-881" r="-2932" b="-176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C87EAE99-743E-7318-A2B8-E4663E54E0E2}"/>
              </a:ext>
            </a:extLst>
          </p:cNvPr>
          <p:cNvSpPr txBox="1"/>
          <p:nvPr/>
        </p:nvSpPr>
        <p:spPr>
          <a:xfrm>
            <a:off x="1387725" y="6934140"/>
            <a:ext cx="2819400" cy="400110"/>
          </a:xfrm>
          <a:prstGeom prst="rect">
            <a:avLst/>
          </a:prstGeom>
          <a:noFill/>
        </p:spPr>
        <p:txBody>
          <a:bodyPr wrap="square" rtlCol="0">
            <a:spAutoFit/>
          </a:bodyPr>
          <a:lstStyle/>
          <a:p>
            <a:r>
              <a:rPr lang="en-US" sz="2000" dirty="0"/>
              <a:t>Amanda Gibson – U VA</a:t>
            </a:r>
          </a:p>
        </p:txBody>
      </p:sp>
      <p:pic>
        <p:nvPicPr>
          <p:cNvPr id="7" name="Picture 6" descr="A screen shot of a diagram&#10;&#10;AI-generated content may be incorrect.">
            <a:extLst>
              <a:ext uri="{FF2B5EF4-FFF2-40B4-BE49-F238E27FC236}">
                <a16:creationId xmlns:a16="http://schemas.microsoft.com/office/drawing/2014/main" id="{290C48E6-CE96-4239-DF31-E0BC757EAE79}"/>
              </a:ext>
            </a:extLst>
          </p:cNvPr>
          <p:cNvPicPr>
            <a:picLocks noChangeAspect="1"/>
          </p:cNvPicPr>
          <p:nvPr/>
        </p:nvPicPr>
        <p:blipFill>
          <a:blip r:embed="rId6"/>
          <a:stretch>
            <a:fillRect/>
          </a:stretch>
        </p:blipFill>
        <p:spPr>
          <a:xfrm>
            <a:off x="1389313" y="1017914"/>
            <a:ext cx="2233363" cy="5913438"/>
          </a:xfrm>
          <a:prstGeom prst="rect">
            <a:avLst/>
          </a:prstGeom>
        </p:spPr>
      </p:pic>
    </p:spTree>
    <p:extLst>
      <p:ext uri="{BB962C8B-B14F-4D97-AF65-F5344CB8AC3E}">
        <p14:creationId xmlns:p14="http://schemas.microsoft.com/office/powerpoint/2010/main" val="3698245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8367AC-6E73-BBE7-DD75-64B1BA3F1A63}"/>
            </a:ext>
          </a:extLst>
        </p:cNvPr>
        <p:cNvGrpSpPr/>
        <p:nvPr/>
      </p:nvGrpSpPr>
      <p:grpSpPr>
        <a:xfrm>
          <a:off x="0" y="0"/>
          <a:ext cx="0" cy="0"/>
          <a:chOff x="0" y="0"/>
          <a:chExt cx="0" cy="0"/>
        </a:xfrm>
      </p:grpSpPr>
      <p:sp>
        <p:nvSpPr>
          <p:cNvPr id="914434" name="Rectangle 2">
            <a:extLst>
              <a:ext uri="{FF2B5EF4-FFF2-40B4-BE49-F238E27FC236}">
                <a16:creationId xmlns:a16="http://schemas.microsoft.com/office/drawing/2014/main" id="{FCE697E5-E0F8-890A-573E-BD2E8A65F03D}"/>
              </a:ext>
            </a:extLst>
          </p:cNvPr>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Procreation</a:t>
            </a:r>
          </a:p>
        </p:txBody>
      </p:sp>
      <p:pic>
        <p:nvPicPr>
          <p:cNvPr id="36867" name="Picture 4" descr="utlogo">
            <a:extLst>
              <a:ext uri="{FF2B5EF4-FFF2-40B4-BE49-F238E27FC236}">
                <a16:creationId xmlns:a16="http://schemas.microsoft.com/office/drawing/2014/main" id="{7E78FCE2-4405-C2B1-8D8A-52FE54847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6" descr="NIMBioSlogoshadowc">
            <a:extLst>
              <a:ext uri="{FF2B5EF4-FFF2-40B4-BE49-F238E27FC236}">
                <a16:creationId xmlns:a16="http://schemas.microsoft.com/office/drawing/2014/main" id="{8BB64030-8B05-AB01-438F-24390AF04A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575C0F4-6D44-3409-61D3-95EC1695E467}"/>
              </a:ext>
            </a:extLst>
          </p:cNvPr>
          <p:cNvSpPr txBox="1"/>
          <p:nvPr/>
        </p:nvSpPr>
        <p:spPr>
          <a:xfrm>
            <a:off x="1141412" y="1081064"/>
            <a:ext cx="7389813" cy="2308324"/>
          </a:xfrm>
          <a:prstGeom prst="rect">
            <a:avLst/>
          </a:prstGeom>
          <a:noFill/>
        </p:spPr>
        <p:txBody>
          <a:bodyPr wrap="square" rtlCol="0">
            <a:spAutoFit/>
          </a:bodyPr>
          <a:lstStyle/>
          <a:p>
            <a:r>
              <a:rPr lang="en-US" sz="2400" b="0" dirty="0"/>
              <a:t>Many organisms reproduce asexually, producing genetically identical offspring without meiosis (fertilization and genetic recombination) including binary fission in archaea and bacteria, budding in hydra, runners in some plants (e.g. strawberry), fragmentation in starfish, and a variety of animals have the capacity to do so. </a:t>
            </a:r>
          </a:p>
        </p:txBody>
      </p:sp>
      <p:sp>
        <p:nvSpPr>
          <p:cNvPr id="5" name="TextBox 4">
            <a:extLst>
              <a:ext uri="{FF2B5EF4-FFF2-40B4-BE49-F238E27FC236}">
                <a16:creationId xmlns:a16="http://schemas.microsoft.com/office/drawing/2014/main" id="{0A012790-CFA2-37C6-BE3E-D4FD807E90B1}"/>
              </a:ext>
            </a:extLst>
          </p:cNvPr>
          <p:cNvSpPr txBox="1"/>
          <p:nvPr/>
        </p:nvSpPr>
        <p:spPr>
          <a:xfrm>
            <a:off x="2648744" y="6844663"/>
            <a:ext cx="2819400" cy="400110"/>
          </a:xfrm>
          <a:prstGeom prst="rect">
            <a:avLst/>
          </a:prstGeom>
          <a:noFill/>
        </p:spPr>
        <p:txBody>
          <a:bodyPr wrap="square" rtlCol="0">
            <a:spAutoFit/>
          </a:bodyPr>
          <a:lstStyle/>
          <a:p>
            <a:r>
              <a:rPr lang="en-US" sz="2000" dirty="0"/>
              <a:t>From a-z-</a:t>
            </a:r>
            <a:r>
              <a:rPr lang="en-US" sz="2000" dirty="0" err="1"/>
              <a:t>animals.com</a:t>
            </a:r>
            <a:endParaRPr lang="en-US" sz="2000" dirty="0"/>
          </a:p>
        </p:txBody>
      </p:sp>
      <p:pic>
        <p:nvPicPr>
          <p:cNvPr id="4" name="Picture 3" descr="A close-up of animals&#10;&#10;AI-generated content may be incorrect.">
            <a:extLst>
              <a:ext uri="{FF2B5EF4-FFF2-40B4-BE49-F238E27FC236}">
                <a16:creationId xmlns:a16="http://schemas.microsoft.com/office/drawing/2014/main" id="{2CE890E0-B6CD-FFED-FED6-28315DF12E40}"/>
              </a:ext>
            </a:extLst>
          </p:cNvPr>
          <p:cNvPicPr>
            <a:picLocks noChangeAspect="1"/>
          </p:cNvPicPr>
          <p:nvPr/>
        </p:nvPicPr>
        <p:blipFill>
          <a:blip r:embed="rId5"/>
          <a:stretch>
            <a:fillRect/>
          </a:stretch>
        </p:blipFill>
        <p:spPr>
          <a:xfrm>
            <a:off x="1446212" y="3389388"/>
            <a:ext cx="6055918" cy="3312353"/>
          </a:xfrm>
          <a:prstGeom prst="rect">
            <a:avLst/>
          </a:prstGeom>
        </p:spPr>
      </p:pic>
    </p:spTree>
    <p:extLst>
      <p:ext uri="{BB962C8B-B14F-4D97-AF65-F5344CB8AC3E}">
        <p14:creationId xmlns:p14="http://schemas.microsoft.com/office/powerpoint/2010/main" val="134098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95776D-E97B-34CC-550D-2FF0F7126882}"/>
            </a:ext>
          </a:extLst>
        </p:cNvPr>
        <p:cNvGrpSpPr/>
        <p:nvPr/>
      </p:nvGrpSpPr>
      <p:grpSpPr>
        <a:xfrm>
          <a:off x="0" y="0"/>
          <a:ext cx="0" cy="0"/>
          <a:chOff x="0" y="0"/>
          <a:chExt cx="0" cy="0"/>
        </a:xfrm>
      </p:grpSpPr>
      <p:sp>
        <p:nvSpPr>
          <p:cNvPr id="914434" name="Rectangle 2">
            <a:extLst>
              <a:ext uri="{FF2B5EF4-FFF2-40B4-BE49-F238E27FC236}">
                <a16:creationId xmlns:a16="http://schemas.microsoft.com/office/drawing/2014/main" id="{B35D170F-4CF0-4DCD-E755-912FC9FF2882}"/>
              </a:ext>
            </a:extLst>
          </p:cNvPr>
          <p:cNvSpPr>
            <a:spLocks noGrp="1" noChangeArrowheads="1"/>
          </p:cNvSpPr>
          <p:nvPr>
            <p:ph type="title"/>
          </p:nvPr>
        </p:nvSpPr>
        <p:spPr>
          <a:xfrm>
            <a:off x="1523205" y="132339"/>
            <a:ext cx="6399213" cy="923925"/>
          </a:xfrm>
        </p:spPr>
        <p:txBody>
          <a:bodyPr/>
          <a:lstStyle/>
          <a:p>
            <a:pPr defTabSz="971435">
              <a:defRPr/>
            </a:pPr>
            <a:r>
              <a:rPr lang="en-US" sz="3800" dirty="0">
                <a:solidFill>
                  <a:srgbClr val="0000F3"/>
                </a:solidFill>
                <a:cs typeface="+mj-cs"/>
              </a:rPr>
              <a:t> Math and Procreation</a:t>
            </a:r>
          </a:p>
        </p:txBody>
      </p:sp>
      <p:sp>
        <p:nvSpPr>
          <p:cNvPr id="3" name="TextBox 2">
            <a:extLst>
              <a:ext uri="{FF2B5EF4-FFF2-40B4-BE49-F238E27FC236}">
                <a16:creationId xmlns:a16="http://schemas.microsoft.com/office/drawing/2014/main" id="{179E08A9-9408-F742-242C-0BBBBE113DCE}"/>
              </a:ext>
            </a:extLst>
          </p:cNvPr>
          <p:cNvSpPr txBox="1"/>
          <p:nvPr/>
        </p:nvSpPr>
        <p:spPr>
          <a:xfrm>
            <a:off x="684212" y="1343025"/>
            <a:ext cx="8259762" cy="4031873"/>
          </a:xfrm>
          <a:prstGeom prst="rect">
            <a:avLst/>
          </a:prstGeom>
          <a:noFill/>
        </p:spPr>
        <p:txBody>
          <a:bodyPr wrap="square" rtlCol="0">
            <a:spAutoFit/>
          </a:bodyPr>
          <a:lstStyle/>
          <a:p>
            <a:r>
              <a:rPr lang="en-US" sz="3200" b="0" dirty="0"/>
              <a:t>Despite the two-fold cost, sexual reproduction is very prevalent with about 99% of organisms with complex cells (eukaryotes – species with cells that have nuclei and other organelles) reproducing sexually at least sometimes. Strictly asexual multicellular organisms are very rare. Given the 2-fold cost of sexual reproduction, why is this form of reproduction so prevalent? </a:t>
            </a:r>
          </a:p>
        </p:txBody>
      </p:sp>
    </p:spTree>
    <p:extLst>
      <p:ext uri="{BB962C8B-B14F-4D97-AF65-F5344CB8AC3E}">
        <p14:creationId xmlns:p14="http://schemas.microsoft.com/office/powerpoint/2010/main" val="902994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10E9B0-4EDA-F40C-4B4D-205DA8C6AC3B}"/>
            </a:ext>
          </a:extLst>
        </p:cNvPr>
        <p:cNvGrpSpPr/>
        <p:nvPr/>
      </p:nvGrpSpPr>
      <p:grpSpPr>
        <a:xfrm>
          <a:off x="0" y="0"/>
          <a:ext cx="0" cy="0"/>
          <a:chOff x="0" y="0"/>
          <a:chExt cx="0" cy="0"/>
        </a:xfrm>
      </p:grpSpPr>
      <p:sp>
        <p:nvSpPr>
          <p:cNvPr id="914434" name="Rectangle 2">
            <a:extLst>
              <a:ext uri="{FF2B5EF4-FFF2-40B4-BE49-F238E27FC236}">
                <a16:creationId xmlns:a16="http://schemas.microsoft.com/office/drawing/2014/main" id="{7A62EBF4-9B45-48C9-AA19-397D9FFF2460}"/>
              </a:ext>
            </a:extLst>
          </p:cNvPr>
          <p:cNvSpPr>
            <a:spLocks noGrp="1" noChangeArrowheads="1"/>
          </p:cNvSpPr>
          <p:nvPr>
            <p:ph type="title"/>
          </p:nvPr>
        </p:nvSpPr>
        <p:spPr>
          <a:xfrm>
            <a:off x="1523205" y="132339"/>
            <a:ext cx="6399213" cy="923925"/>
          </a:xfrm>
        </p:spPr>
        <p:txBody>
          <a:bodyPr/>
          <a:lstStyle/>
          <a:p>
            <a:pPr defTabSz="971435">
              <a:defRPr/>
            </a:pPr>
            <a:r>
              <a:rPr lang="en-US" sz="3800" dirty="0">
                <a:solidFill>
                  <a:srgbClr val="0000F3"/>
                </a:solidFill>
                <a:cs typeface="+mj-cs"/>
              </a:rPr>
              <a:t> Math and Procreation</a:t>
            </a:r>
          </a:p>
        </p:txBody>
      </p:sp>
      <p:sp>
        <p:nvSpPr>
          <p:cNvPr id="3" name="TextBox 2">
            <a:extLst>
              <a:ext uri="{FF2B5EF4-FFF2-40B4-BE49-F238E27FC236}">
                <a16:creationId xmlns:a16="http://schemas.microsoft.com/office/drawing/2014/main" id="{A1AA82E3-9CFD-980D-3602-E0E48B3D1698}"/>
              </a:ext>
            </a:extLst>
          </p:cNvPr>
          <p:cNvSpPr txBox="1"/>
          <p:nvPr/>
        </p:nvSpPr>
        <p:spPr>
          <a:xfrm>
            <a:off x="654050" y="1056263"/>
            <a:ext cx="8221661" cy="5262979"/>
          </a:xfrm>
          <a:prstGeom prst="rect">
            <a:avLst/>
          </a:prstGeom>
          <a:noFill/>
        </p:spPr>
        <p:txBody>
          <a:bodyPr wrap="square" rtlCol="0">
            <a:spAutoFit/>
          </a:bodyPr>
          <a:lstStyle/>
          <a:p>
            <a:r>
              <a:rPr lang="en-US" sz="2800" b="0" dirty="0"/>
              <a:t>There are several evolutionary hypotheses that note sexual reproduction allows  for:</a:t>
            </a:r>
          </a:p>
          <a:p>
            <a:pPr marL="342900" indent="-342900">
              <a:buFont typeface="Arial" panose="020B0604020202020204" pitchFamily="34" charset="0"/>
              <a:buChar char="•"/>
            </a:pPr>
            <a:r>
              <a:rPr lang="en-US" sz="2800" b="0" dirty="0"/>
              <a:t>Genetic variation due to meiosis and recombination, producing genetical variety among offspring which are better able to survive and reproduce in changing environments</a:t>
            </a:r>
          </a:p>
          <a:p>
            <a:pPr marL="342900" indent="-342900">
              <a:buFont typeface="Arial" panose="020B0604020202020204" pitchFamily="34" charset="0"/>
              <a:buChar char="•"/>
            </a:pPr>
            <a:r>
              <a:rPr lang="en-US" sz="2800" b="0" dirty="0"/>
              <a:t>Evolution of defense from parasites and pathogens</a:t>
            </a:r>
          </a:p>
          <a:p>
            <a:pPr marL="342900" indent="-342900">
              <a:buFont typeface="Arial" panose="020B0604020202020204" pitchFamily="34" charset="0"/>
              <a:buChar char="•"/>
            </a:pPr>
            <a:r>
              <a:rPr lang="en-US" sz="2800" b="0" dirty="0"/>
              <a:t>Populations to remove mutations that are detrimental rather than accumulate them as asexual populations would</a:t>
            </a:r>
          </a:p>
          <a:p>
            <a:pPr marL="342900" indent="-342900">
              <a:buFont typeface="Arial" panose="020B0604020202020204" pitchFamily="34" charset="0"/>
              <a:buChar char="•"/>
            </a:pPr>
            <a:r>
              <a:rPr lang="en-US" sz="2800" b="0" dirty="0"/>
              <a:t>Bringing together beneficial mutations from different ancestors faster than asexual populations </a:t>
            </a:r>
          </a:p>
        </p:txBody>
      </p:sp>
      <p:sp>
        <p:nvSpPr>
          <p:cNvPr id="2" name="TextBox 1">
            <a:extLst>
              <a:ext uri="{FF2B5EF4-FFF2-40B4-BE49-F238E27FC236}">
                <a16:creationId xmlns:a16="http://schemas.microsoft.com/office/drawing/2014/main" id="{178CE601-4524-3E94-00DD-12119BBCB68C}"/>
              </a:ext>
            </a:extLst>
          </p:cNvPr>
          <p:cNvSpPr txBox="1"/>
          <p:nvPr/>
        </p:nvSpPr>
        <p:spPr>
          <a:xfrm>
            <a:off x="569911" y="6319243"/>
            <a:ext cx="8305800" cy="954107"/>
          </a:xfrm>
          <a:prstGeom prst="rect">
            <a:avLst/>
          </a:prstGeom>
          <a:noFill/>
        </p:spPr>
        <p:txBody>
          <a:bodyPr wrap="square" rtlCol="0">
            <a:spAutoFit/>
          </a:bodyPr>
          <a:lstStyle/>
          <a:p>
            <a:r>
              <a:rPr lang="en-US" sz="2800" b="0" dirty="0"/>
              <a:t>These benefits have been shown mathematically to outweigh the 2-fold cost of sex – in population genetics.</a:t>
            </a:r>
            <a:endParaRPr lang="en-US" dirty="0"/>
          </a:p>
        </p:txBody>
      </p:sp>
    </p:spTree>
    <p:extLst>
      <p:ext uri="{BB962C8B-B14F-4D97-AF65-F5344CB8AC3E}">
        <p14:creationId xmlns:p14="http://schemas.microsoft.com/office/powerpoint/2010/main" val="405775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4434" name="Rectangle 2"/>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Gender</a:t>
            </a:r>
          </a:p>
        </p:txBody>
      </p:sp>
      <p:pic>
        <p:nvPicPr>
          <p:cNvPr id="36867" name="Picture 4"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4437" name="Text Box 5"/>
          <p:cNvSpPr txBox="1">
            <a:spLocks noChangeArrowheads="1"/>
          </p:cNvSpPr>
          <p:nvPr/>
        </p:nvSpPr>
        <p:spPr bwMode="auto">
          <a:xfrm>
            <a:off x="455613" y="1038225"/>
            <a:ext cx="8153400" cy="1570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3200" i="1" dirty="0">
                <a:solidFill>
                  <a:srgbClr val="660033"/>
                </a:solidFill>
              </a:rPr>
              <a:t>Gender inequity in salary – resampling statistics and a virtual university with gender equity </a:t>
            </a:r>
            <a:endParaRPr lang="en-US" altLang="en-US" i="1" dirty="0">
              <a:solidFill>
                <a:srgbClr val="660033"/>
              </a:solidFill>
            </a:endParaRPr>
          </a:p>
        </p:txBody>
      </p:sp>
      <p:pic>
        <p:nvPicPr>
          <p:cNvPr id="36869" name="Picture 6" descr="NIMBioSlogoshadow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4" descr="gendergapheading.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2790825"/>
            <a:ext cx="9445625"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44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9144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4437" grpId="0"/>
      <p:bldP spid="914437"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9601" y="234950"/>
            <a:ext cx="8029575" cy="1260475"/>
          </a:xfrm>
        </p:spPr>
        <p:txBody>
          <a:bodyPr/>
          <a:lstStyle/>
          <a:p>
            <a:r>
              <a:rPr lang="en-US" sz="4000" b="1" dirty="0"/>
              <a:t>Differential Salaries of Male and Female Faculty at UTK</a:t>
            </a:r>
          </a:p>
        </p:txBody>
      </p:sp>
      <p:pic>
        <p:nvPicPr>
          <p:cNvPr id="6" name="Picture 80" descr="SalaryReport2007.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0" y="22636163"/>
            <a:ext cx="1086485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0" descr="SalaryReport2007.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46400" y="22788563"/>
            <a:ext cx="1086485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0" descr="SalaryReport2007.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98800" y="22940963"/>
            <a:ext cx="1086485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ChangeArrowheads="1"/>
          </p:cNvSpPr>
          <p:nvPr/>
        </p:nvSpPr>
        <p:spPr bwMode="auto">
          <a:xfrm flipV="1">
            <a:off x="153255" y="1731162"/>
            <a:ext cx="15777307" cy="52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TextBox 10"/>
          <p:cNvSpPr txBox="1"/>
          <p:nvPr/>
        </p:nvSpPr>
        <p:spPr>
          <a:xfrm>
            <a:off x="1154400" y="1190625"/>
            <a:ext cx="7419975" cy="6432530"/>
          </a:xfrm>
          <a:prstGeom prst="rect">
            <a:avLst/>
          </a:prstGeom>
          <a:noFill/>
        </p:spPr>
        <p:txBody>
          <a:bodyPr wrap="square" rtlCol="0">
            <a:spAutoFit/>
          </a:bodyPr>
          <a:lstStyle/>
          <a:p>
            <a:endParaRPr lang="en-US" sz="2800" dirty="0"/>
          </a:p>
          <a:p>
            <a:r>
              <a:rPr lang="en-US" sz="2400" b="0" dirty="0"/>
              <a:t>In 2015 there were considerable differences by gender in mean and median salaries at all Professorial ranks, with males having consistently higher mean and median salaries</a:t>
            </a:r>
            <a:r>
              <a:rPr lang="en-US" sz="2400" dirty="0"/>
              <a:t>. On average, female Professorial faculty received 80% of the salary of male Professorial faculty. </a:t>
            </a:r>
          </a:p>
          <a:p>
            <a:endParaRPr lang="en-US" sz="2400" dirty="0"/>
          </a:p>
          <a:p>
            <a:r>
              <a:rPr lang="en-US" sz="2400" dirty="0"/>
              <a:t>The administration attributed this to differential representation by gender in units with very different market-driven salaries. </a:t>
            </a:r>
          </a:p>
          <a:p>
            <a:endParaRPr lang="en-US" sz="2400" i="1" dirty="0"/>
          </a:p>
          <a:p>
            <a:r>
              <a:rPr lang="en-US" sz="2400" i="1" dirty="0"/>
              <a:t>To analyze this we essentially created many, many virtual UTKs with identical salary data, but with salaries assigned randomly, independent of gender, within units, rank and longevity status. This is called “resampling” and “bootstrapping” in statistics. </a:t>
            </a:r>
          </a:p>
          <a:p>
            <a:endParaRPr lang="en-US" sz="2400" dirty="0"/>
          </a:p>
        </p:txBody>
      </p:sp>
    </p:spTree>
    <p:extLst>
      <p:ext uri="{BB962C8B-B14F-4D97-AF65-F5344CB8AC3E}">
        <p14:creationId xmlns:p14="http://schemas.microsoft.com/office/powerpoint/2010/main" val="875451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1812" y="-9202"/>
            <a:ext cx="8029575" cy="1260475"/>
          </a:xfrm>
        </p:spPr>
        <p:txBody>
          <a:bodyPr/>
          <a:lstStyle/>
          <a:p>
            <a:r>
              <a:rPr lang="en-US" dirty="0"/>
              <a:t>Analysis Results for 2015 </a:t>
            </a:r>
          </a:p>
        </p:txBody>
      </p:sp>
      <p:pic>
        <p:nvPicPr>
          <p:cNvPr id="6" name="Picture 80" descr="SalaryReport2007.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0" y="22636163"/>
            <a:ext cx="1086485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0" descr="SalaryReport2007.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46400" y="22788563"/>
            <a:ext cx="1086485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0" descr="SalaryReport2007.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98800" y="22940963"/>
            <a:ext cx="1086485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ChangeArrowheads="1"/>
          </p:cNvSpPr>
          <p:nvPr/>
        </p:nvSpPr>
        <p:spPr bwMode="auto">
          <a:xfrm flipV="1">
            <a:off x="153255" y="1731162"/>
            <a:ext cx="15777307" cy="52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TextBox 10"/>
          <p:cNvSpPr txBox="1"/>
          <p:nvPr/>
        </p:nvSpPr>
        <p:spPr>
          <a:xfrm>
            <a:off x="531812" y="5546763"/>
            <a:ext cx="8763000" cy="1785104"/>
          </a:xfrm>
          <a:prstGeom prst="rect">
            <a:avLst/>
          </a:prstGeom>
          <a:noFill/>
        </p:spPr>
        <p:txBody>
          <a:bodyPr wrap="square" rtlCol="0">
            <a:spAutoFit/>
          </a:bodyPr>
          <a:lstStyle/>
          <a:p>
            <a:r>
              <a:rPr lang="en-US" sz="2200" dirty="0"/>
              <a:t>This histogram shows the distribution of male-female salary across the many UTKs we created which assumed male and females had salaries assigned equally. The mean difference is $2533 higher for males than females indicating with high probability that the difference in salaries is not explained by differences in field of study of males and females.</a:t>
            </a:r>
          </a:p>
        </p:txBody>
      </p:sp>
      <p:pic>
        <p:nvPicPr>
          <p:cNvPr id="10" name="Picture 9"/>
          <p:cNvPicPr/>
          <p:nvPr/>
        </p:nvPicPr>
        <p:blipFill>
          <a:blip r:embed="rId3">
            <a:extLst>
              <a:ext uri="{28A0092B-C50C-407E-A947-70E740481C1C}">
                <a14:useLocalDpi xmlns:a14="http://schemas.microsoft.com/office/drawing/2010/main" val="0"/>
              </a:ext>
            </a:extLst>
          </a:blip>
          <a:stretch>
            <a:fillRect/>
          </a:stretch>
        </p:blipFill>
        <p:spPr>
          <a:xfrm>
            <a:off x="1903412" y="1190351"/>
            <a:ext cx="5056505" cy="4356412"/>
          </a:xfrm>
          <a:prstGeom prst="rect">
            <a:avLst/>
          </a:prstGeom>
        </p:spPr>
      </p:pic>
    </p:spTree>
    <p:extLst>
      <p:ext uri="{BB962C8B-B14F-4D97-AF65-F5344CB8AC3E}">
        <p14:creationId xmlns:p14="http://schemas.microsoft.com/office/powerpoint/2010/main" val="1948959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4434" name="Rectangle 2"/>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Gender</a:t>
            </a:r>
          </a:p>
        </p:txBody>
      </p:sp>
      <p:pic>
        <p:nvPicPr>
          <p:cNvPr id="38915" name="Picture 4"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4437" name="Text Box 5"/>
          <p:cNvSpPr txBox="1">
            <a:spLocks noChangeArrowheads="1"/>
          </p:cNvSpPr>
          <p:nvPr/>
        </p:nvSpPr>
        <p:spPr bwMode="auto">
          <a:xfrm>
            <a:off x="455613" y="1038225"/>
            <a:ext cx="8153400" cy="58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dirty="0">
                <a:solidFill>
                  <a:srgbClr val="660033"/>
                </a:solidFill>
                <a:ea typeface="ＭＳ Ｐゴシック" charset="0"/>
              </a:rPr>
              <a:t>Gender bias in rating professors</a:t>
            </a:r>
            <a:endParaRPr lang="en-US" i="1" dirty="0">
              <a:solidFill>
                <a:srgbClr val="660033"/>
              </a:solidFill>
              <a:ea typeface="ＭＳ Ｐゴシック" charset="0"/>
            </a:endParaRPr>
          </a:p>
        </p:txBody>
      </p:sp>
      <p:pic>
        <p:nvPicPr>
          <p:cNvPr id="38917" name="Picture 6" descr="NIMBioSlogoshadow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1" descr="genderrateprofessorheading.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0613" y="2181225"/>
            <a:ext cx="47498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TextBox 2"/>
          <p:cNvSpPr txBox="1">
            <a:spLocks noChangeArrowheads="1"/>
          </p:cNvSpPr>
          <p:nvPr/>
        </p:nvSpPr>
        <p:spPr bwMode="auto">
          <a:xfrm>
            <a:off x="2055813" y="6829425"/>
            <a:ext cx="464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800" dirty="0" err="1"/>
              <a:t>benschmidt.org</a:t>
            </a:r>
            <a:r>
              <a:rPr lang="en-US" altLang="en-US" sz="2800" dirty="0"/>
              <a:t>/</a:t>
            </a:r>
            <a:r>
              <a:rPr lang="en-US" altLang="en-US" sz="2800" dirty="0" err="1"/>
              <a:t>profGender</a:t>
            </a:r>
            <a:endParaRPr lang="en-US" alt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4434" name="Rectangle 2"/>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Gender</a:t>
            </a:r>
          </a:p>
        </p:txBody>
      </p:sp>
      <p:pic>
        <p:nvPicPr>
          <p:cNvPr id="40963" name="Picture 4"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4437" name="Text Box 5"/>
          <p:cNvSpPr txBox="1">
            <a:spLocks noChangeArrowheads="1"/>
          </p:cNvSpPr>
          <p:nvPr/>
        </p:nvSpPr>
        <p:spPr bwMode="auto">
          <a:xfrm>
            <a:off x="455613" y="962025"/>
            <a:ext cx="8153400" cy="58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dirty="0">
                <a:solidFill>
                  <a:srgbClr val="660033"/>
                </a:solidFill>
                <a:ea typeface="ＭＳ Ｐゴシック" charset="0"/>
              </a:rPr>
              <a:t>Gender bias in rating professors</a:t>
            </a:r>
            <a:endParaRPr lang="en-US" i="1" dirty="0">
              <a:solidFill>
                <a:srgbClr val="660033"/>
              </a:solidFill>
              <a:ea typeface="ＭＳ Ｐゴシック" charset="0"/>
            </a:endParaRPr>
          </a:p>
        </p:txBody>
      </p:sp>
      <p:pic>
        <p:nvPicPr>
          <p:cNvPr id="40965" name="Picture 6" descr="NIMBioSlogoshadow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TextBox 2"/>
          <p:cNvSpPr txBox="1">
            <a:spLocks noChangeArrowheads="1"/>
          </p:cNvSpPr>
          <p:nvPr/>
        </p:nvSpPr>
        <p:spPr bwMode="auto">
          <a:xfrm>
            <a:off x="2055813" y="7038975"/>
            <a:ext cx="464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800"/>
              <a:t>benschmidt.org/profGender</a:t>
            </a:r>
          </a:p>
        </p:txBody>
      </p:sp>
      <p:pic>
        <p:nvPicPr>
          <p:cNvPr id="40967" name="Picture 3" descr="gendergraphfunny.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32013" y="1571625"/>
            <a:ext cx="4724400" cy="544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4434" name="Rectangle 2"/>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Gender</a:t>
            </a:r>
          </a:p>
        </p:txBody>
      </p:sp>
      <p:pic>
        <p:nvPicPr>
          <p:cNvPr id="43011" name="Picture 4"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4437" name="Text Box 5"/>
          <p:cNvSpPr txBox="1">
            <a:spLocks noChangeArrowheads="1"/>
          </p:cNvSpPr>
          <p:nvPr/>
        </p:nvSpPr>
        <p:spPr bwMode="auto">
          <a:xfrm>
            <a:off x="455613" y="962025"/>
            <a:ext cx="8153400" cy="58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dirty="0">
                <a:solidFill>
                  <a:srgbClr val="660033"/>
                </a:solidFill>
                <a:ea typeface="ＭＳ Ｐゴシック" charset="0"/>
              </a:rPr>
              <a:t>Gender bias in rating professors</a:t>
            </a:r>
            <a:endParaRPr lang="en-US" i="1" dirty="0">
              <a:solidFill>
                <a:srgbClr val="660033"/>
              </a:solidFill>
              <a:ea typeface="ＭＳ Ｐゴシック" charset="0"/>
            </a:endParaRPr>
          </a:p>
        </p:txBody>
      </p:sp>
      <p:pic>
        <p:nvPicPr>
          <p:cNvPr id="43013" name="Picture 6" descr="NIMBioSlogoshadow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Box 2"/>
          <p:cNvSpPr txBox="1">
            <a:spLocks noChangeArrowheads="1"/>
          </p:cNvSpPr>
          <p:nvPr/>
        </p:nvSpPr>
        <p:spPr bwMode="auto">
          <a:xfrm>
            <a:off x="2055813" y="7038975"/>
            <a:ext cx="464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800"/>
              <a:t>benschmidt.org/profGender</a:t>
            </a:r>
          </a:p>
        </p:txBody>
      </p:sp>
      <p:pic>
        <p:nvPicPr>
          <p:cNvPr id="43015" name="Picture 1" descr="genderrateprofgood.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03413" y="1495425"/>
            <a:ext cx="5232400"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4434" name="Rectangle 2"/>
          <p:cNvSpPr>
            <a:spLocks noGrp="1" noChangeArrowheads="1"/>
          </p:cNvSpPr>
          <p:nvPr>
            <p:ph type="title"/>
          </p:nvPr>
        </p:nvSpPr>
        <p:spPr>
          <a:xfrm>
            <a:off x="1447800" y="228600"/>
            <a:ext cx="6399213" cy="923925"/>
          </a:xfrm>
        </p:spPr>
        <p:txBody>
          <a:bodyPr/>
          <a:lstStyle/>
          <a:p>
            <a:pPr defTabSz="971435">
              <a:defRPr/>
            </a:pPr>
            <a:r>
              <a:rPr lang="en-US" sz="3800" dirty="0">
                <a:solidFill>
                  <a:srgbClr val="0000F3"/>
                </a:solidFill>
                <a:cs typeface="+mj-cs"/>
              </a:rPr>
              <a:t> Math and Gender</a:t>
            </a:r>
          </a:p>
        </p:txBody>
      </p:sp>
      <p:pic>
        <p:nvPicPr>
          <p:cNvPr id="45059" name="Picture 4"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4437" name="Text Box 5"/>
          <p:cNvSpPr txBox="1">
            <a:spLocks noChangeArrowheads="1"/>
          </p:cNvSpPr>
          <p:nvPr/>
        </p:nvSpPr>
        <p:spPr bwMode="auto">
          <a:xfrm>
            <a:off x="455613" y="962025"/>
            <a:ext cx="8153400" cy="58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dirty="0">
                <a:solidFill>
                  <a:srgbClr val="660033"/>
                </a:solidFill>
                <a:ea typeface="ＭＳ Ｐゴシック" charset="0"/>
              </a:rPr>
              <a:t>Gender bias in rating professors</a:t>
            </a:r>
            <a:endParaRPr lang="en-US" i="1" dirty="0">
              <a:solidFill>
                <a:srgbClr val="660033"/>
              </a:solidFill>
              <a:ea typeface="ＭＳ Ｐゴシック" charset="0"/>
            </a:endParaRPr>
          </a:p>
        </p:txBody>
      </p:sp>
      <p:pic>
        <p:nvPicPr>
          <p:cNvPr id="45061" name="Picture 6" descr="NIMBioSlogoshadow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TextBox 2"/>
          <p:cNvSpPr txBox="1">
            <a:spLocks noChangeArrowheads="1"/>
          </p:cNvSpPr>
          <p:nvPr/>
        </p:nvSpPr>
        <p:spPr bwMode="auto">
          <a:xfrm>
            <a:off x="2055813" y="7038975"/>
            <a:ext cx="464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800"/>
              <a:t>benschmidt.org/profGender</a:t>
            </a:r>
          </a:p>
        </p:txBody>
      </p:sp>
      <p:pic>
        <p:nvPicPr>
          <p:cNvPr id="45063" name="Picture 3" descr="gendergraphhelpful.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27213" y="1495425"/>
            <a:ext cx="5041900" cy="5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2386" name="Rectangle 2"/>
          <p:cNvSpPr>
            <a:spLocks noGrp="1" noChangeArrowheads="1"/>
          </p:cNvSpPr>
          <p:nvPr>
            <p:ph type="title"/>
          </p:nvPr>
        </p:nvSpPr>
        <p:spPr>
          <a:xfrm>
            <a:off x="1447800" y="228600"/>
            <a:ext cx="6399213" cy="923925"/>
          </a:xfrm>
        </p:spPr>
        <p:txBody>
          <a:bodyPr/>
          <a:lstStyle/>
          <a:p>
            <a:pPr defTabSz="971321">
              <a:defRPr/>
            </a:pPr>
            <a:r>
              <a:rPr lang="en-US" sz="3800" dirty="0">
                <a:solidFill>
                  <a:srgbClr val="0000F3"/>
                </a:solidFill>
                <a:cs typeface="+mj-cs"/>
              </a:rPr>
              <a:t>  Math and Pharmacology</a:t>
            </a:r>
          </a:p>
        </p:txBody>
      </p:sp>
      <p:sp>
        <p:nvSpPr>
          <p:cNvPr id="912387" name="Rectangle 3"/>
          <p:cNvSpPr>
            <a:spLocks noGrp="1" noChangeArrowheads="1"/>
          </p:cNvSpPr>
          <p:nvPr>
            <p:ph type="body" idx="1"/>
          </p:nvPr>
        </p:nvSpPr>
        <p:spPr>
          <a:xfrm>
            <a:off x="685800" y="2133600"/>
            <a:ext cx="8031163" cy="2667000"/>
          </a:xfrm>
        </p:spPr>
        <p:txBody>
          <a:bodyPr/>
          <a:lstStyle/>
          <a:p>
            <a:pPr marL="342819" indent="-342819" defTabSz="914185">
              <a:spcBef>
                <a:spcPct val="50000"/>
              </a:spcBef>
              <a:buFontTx/>
              <a:buNone/>
              <a:defRPr/>
            </a:pPr>
            <a:r>
              <a:rPr lang="en-US" sz="3000">
                <a:latin typeface="Times" charset="0"/>
                <a:cs typeface="+mn-cs"/>
              </a:rPr>
              <a:t>   </a:t>
            </a:r>
            <a:r>
              <a:rPr lang="en-US" sz="2400">
                <a:latin typeface="Times" charset="0"/>
                <a:cs typeface="+mn-cs"/>
              </a:rPr>
              <a:t>The math starts from simple exponential decay models, expands to hybrid models for decay and discrete doses, then moves to coupled ODEs for movement of drug between tissue compartments, and control techniques to determine optimal dosing methods. </a:t>
            </a:r>
          </a:p>
          <a:p>
            <a:pPr marL="342819" indent="-342819" defTabSz="914185">
              <a:lnSpc>
                <a:spcPct val="90000"/>
              </a:lnSpc>
              <a:buFontTx/>
              <a:buNone/>
              <a:defRPr/>
            </a:pPr>
            <a:endParaRPr lang="en-US" sz="2800">
              <a:cs typeface="+mn-cs"/>
            </a:endParaRPr>
          </a:p>
        </p:txBody>
      </p:sp>
      <p:sp>
        <p:nvSpPr>
          <p:cNvPr id="912389" name="Text Box 5"/>
          <p:cNvSpPr txBox="1">
            <a:spLocks noChangeArrowheads="1"/>
          </p:cNvSpPr>
          <p:nvPr/>
        </p:nvSpPr>
        <p:spPr bwMode="auto">
          <a:xfrm>
            <a:off x="838200" y="1066800"/>
            <a:ext cx="8153400" cy="1114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18" tIns="45709" rIns="91418" bIns="45709">
            <a:spAutoFit/>
          </a:bodyPr>
          <a:lstStyle/>
          <a:p>
            <a:pPr>
              <a:spcBef>
                <a:spcPct val="50000"/>
              </a:spcBef>
              <a:defRPr/>
            </a:pPr>
            <a:r>
              <a:rPr lang="en-US" sz="3200" i="1" dirty="0">
                <a:solidFill>
                  <a:srgbClr val="660033"/>
                </a:solidFill>
                <a:ea typeface="ＭＳ Ｐゴシック" charset="0"/>
              </a:rPr>
              <a:t>Pharmacokinetics - study of uptake, metabolism and loss of drugs in an organism</a:t>
            </a:r>
            <a:endParaRPr lang="en-US" i="1" dirty="0">
              <a:solidFill>
                <a:srgbClr val="660033"/>
              </a:solidFill>
              <a:ea typeface="ＭＳ Ｐゴシック" charset="0"/>
            </a:endParaRPr>
          </a:p>
        </p:txBody>
      </p:sp>
      <p:sp>
        <p:nvSpPr>
          <p:cNvPr id="912391" name="Rectangle 7"/>
          <p:cNvSpPr>
            <a:spLocks noChangeArrowheads="1"/>
          </p:cNvSpPr>
          <p:nvPr/>
        </p:nvSpPr>
        <p:spPr bwMode="auto">
          <a:xfrm>
            <a:off x="685800" y="4191000"/>
            <a:ext cx="8150225" cy="1116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18" tIns="45709" rIns="91418" bIns="45709">
            <a:spAutoFit/>
          </a:bodyPr>
          <a:lstStyle/>
          <a:p>
            <a:pPr>
              <a:defRPr/>
            </a:pPr>
            <a:r>
              <a:rPr lang="en-US" sz="3200" i="1">
                <a:solidFill>
                  <a:srgbClr val="660033"/>
                </a:solidFill>
                <a:ea typeface="ＭＳ Ｐゴシック" charset="0"/>
              </a:rPr>
              <a:t>Pharmacogenomics - study of how genetics of an individual affects pharmacokinetics  </a:t>
            </a:r>
          </a:p>
        </p:txBody>
      </p:sp>
      <p:sp>
        <p:nvSpPr>
          <p:cNvPr id="912392" name="Rectangle 8"/>
          <p:cNvSpPr>
            <a:spLocks noChangeArrowheads="1"/>
          </p:cNvSpPr>
          <p:nvPr/>
        </p:nvSpPr>
        <p:spPr bwMode="auto">
          <a:xfrm>
            <a:off x="762000" y="5257800"/>
            <a:ext cx="8031163" cy="266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7159" tIns="48580" rIns="97159" bIns="48580"/>
          <a:lstStyle>
            <a:lvl1pPr marL="341313" indent="-341313">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2600">
                <a:latin typeface="Times" charset="0"/>
              </a:rPr>
              <a:t>   </a:t>
            </a:r>
            <a:r>
              <a:rPr lang="en-US" altLang="en-US" sz="2400">
                <a:latin typeface="Times" charset="0"/>
              </a:rPr>
              <a:t>An active area of current research, involving models for genetic regulation of biochemical and physiological responses to single and multiple drugs. How do an individual</a:t>
            </a:r>
            <a:r>
              <a:rPr lang="ja-JP" altLang="en-US" sz="2400">
                <a:latin typeface="Arial" charset="0"/>
              </a:rPr>
              <a:t>’</a:t>
            </a:r>
            <a:r>
              <a:rPr lang="en-US" altLang="ja-JP" sz="2400">
                <a:latin typeface="Times" charset="0"/>
              </a:rPr>
              <a:t>s genetics and physiological state impact the pharmacokinetics of single and multiple drugs? </a:t>
            </a:r>
          </a:p>
          <a:p>
            <a:pPr>
              <a:lnSpc>
                <a:spcPct val="90000"/>
              </a:lnSpc>
              <a:spcBef>
                <a:spcPct val="20000"/>
              </a:spcBef>
            </a:pPr>
            <a:endParaRPr lang="en-US" altLang="en-US" sz="2400"/>
          </a:p>
        </p:txBody>
      </p:sp>
    </p:spTree>
    <p:extLst>
      <p:ext uri="{BB962C8B-B14F-4D97-AF65-F5344CB8AC3E}">
        <p14:creationId xmlns:p14="http://schemas.microsoft.com/office/powerpoint/2010/main" val="17178361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238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12387">
                                            <p:txEl>
                                              <p:pRg st="0" end="0"/>
                                            </p:txEl>
                                          </p:spTgt>
                                        </p:tgtEl>
                                        <p:attrNameLst>
                                          <p:attrName>style.visibility</p:attrName>
                                        </p:attrNameLst>
                                      </p:cBhvr>
                                      <p:to>
                                        <p:strVal val="visible"/>
                                      </p:to>
                                    </p:set>
                                    <p:anim calcmode="lin" valueType="num">
                                      <p:cBhvr additive="base">
                                        <p:cTn id="11" dur="500" fill="hold"/>
                                        <p:tgtEl>
                                          <p:spTgt spid="91238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123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1239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12392">
                                            <p:txEl>
                                              <p:pRg st="0" end="0"/>
                                            </p:txEl>
                                          </p:spTgt>
                                        </p:tgtEl>
                                        <p:attrNameLst>
                                          <p:attrName>style.visibility</p:attrName>
                                        </p:attrNameLst>
                                      </p:cBhvr>
                                      <p:to>
                                        <p:strVal val="visible"/>
                                      </p:to>
                                    </p:set>
                                    <p:anim calcmode="lin" valueType="num">
                                      <p:cBhvr additive="base">
                                        <p:cTn id="21" dur="500" fill="hold"/>
                                        <p:tgtEl>
                                          <p:spTgt spid="912392">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91239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387" grpId="0" build="p" autoUpdateAnimBg="0"/>
      <p:bldP spid="912389" grpId="0"/>
      <p:bldP spid="912391" grpId="0"/>
      <p:bldP spid="912392"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F12C1648-5F9F-A745-8A52-76519A3D7ADD}"/>
              </a:ext>
            </a:extLst>
          </p:cNvPr>
          <p:cNvSpPr>
            <a:spLocks noGrp="1"/>
          </p:cNvSpPr>
          <p:nvPr>
            <p:ph type="title"/>
          </p:nvPr>
        </p:nvSpPr>
        <p:spPr>
          <a:xfrm>
            <a:off x="708421" y="1094861"/>
            <a:ext cx="8028781" cy="1180703"/>
          </a:xfrm>
        </p:spPr>
        <p:txBody>
          <a:bodyPr/>
          <a:lstStyle/>
          <a:p>
            <a:r>
              <a:rPr lang="en-US" altLang="en-US" sz="4132" b="1" dirty="0">
                <a:ea typeface="ＭＳ Ｐゴシック" panose="020B0600070205080204" pitchFamily="34" charset="-128"/>
              </a:rPr>
              <a:t>Discuss with your neighbor:</a:t>
            </a:r>
          </a:p>
        </p:txBody>
      </p:sp>
      <p:sp>
        <p:nvSpPr>
          <p:cNvPr id="2" name="TextBox 1">
            <a:extLst>
              <a:ext uri="{FF2B5EF4-FFF2-40B4-BE49-F238E27FC236}">
                <a16:creationId xmlns:a16="http://schemas.microsoft.com/office/drawing/2014/main" id="{67955BBB-35A5-0A7C-6346-4FE87E5370E6}"/>
              </a:ext>
            </a:extLst>
          </p:cNvPr>
          <p:cNvSpPr txBox="1"/>
          <p:nvPr/>
        </p:nvSpPr>
        <p:spPr>
          <a:xfrm>
            <a:off x="1674812" y="186301"/>
            <a:ext cx="5628464" cy="707886"/>
          </a:xfrm>
          <a:prstGeom prst="rect">
            <a:avLst/>
          </a:prstGeom>
          <a:noFill/>
        </p:spPr>
        <p:txBody>
          <a:bodyPr wrap="none" rtlCol="0">
            <a:spAutoFit/>
          </a:bodyPr>
          <a:lstStyle/>
          <a:p>
            <a:r>
              <a:rPr lang="en-US" dirty="0">
                <a:solidFill>
                  <a:srgbClr val="0000F3"/>
                </a:solidFill>
              </a:rPr>
              <a:t>Math and Pharmacology</a:t>
            </a:r>
          </a:p>
        </p:txBody>
      </p:sp>
      <p:sp>
        <p:nvSpPr>
          <p:cNvPr id="7" name="Content Placeholder 6">
            <a:extLst>
              <a:ext uri="{FF2B5EF4-FFF2-40B4-BE49-F238E27FC236}">
                <a16:creationId xmlns:a16="http://schemas.microsoft.com/office/drawing/2014/main" id="{2A676711-9E1C-3CAC-74B9-C22FD6AF47DC}"/>
              </a:ext>
            </a:extLst>
          </p:cNvPr>
          <p:cNvSpPr>
            <a:spLocks noGrp="1"/>
          </p:cNvSpPr>
          <p:nvPr>
            <p:ph idx="1"/>
          </p:nvPr>
        </p:nvSpPr>
        <p:spPr>
          <a:xfrm>
            <a:off x="836612" y="2476238"/>
            <a:ext cx="8029575" cy="4538663"/>
          </a:xfrm>
        </p:spPr>
        <p:txBody>
          <a:bodyPr/>
          <a:lstStyle/>
          <a:p>
            <a:pPr marL="0" indent="0">
              <a:buNone/>
            </a:pPr>
            <a:r>
              <a:rPr lang="en-US" dirty="0"/>
              <a:t>If an individual receives a drug (either intravenously or orally by pill or liquid) on a regular basis, how does the amount of drug in the individual’s body change over the time of multiple intakes of the drug? </a:t>
            </a:r>
          </a:p>
        </p:txBody>
      </p:sp>
    </p:spTree>
    <p:extLst>
      <p:ext uri="{BB962C8B-B14F-4D97-AF65-F5344CB8AC3E}">
        <p14:creationId xmlns:p14="http://schemas.microsoft.com/office/powerpoint/2010/main" val="1356188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Title 1"/>
          <p:cNvSpPr>
            <a:spLocks noGrp="1"/>
          </p:cNvSpPr>
          <p:nvPr>
            <p:ph type="title"/>
          </p:nvPr>
        </p:nvSpPr>
        <p:spPr>
          <a:xfrm>
            <a:off x="752475" y="112713"/>
            <a:ext cx="8029575" cy="1260475"/>
          </a:xfrm>
        </p:spPr>
        <p:txBody>
          <a:bodyPr/>
          <a:lstStyle/>
          <a:p>
            <a:pPr>
              <a:defRPr/>
            </a:pPr>
            <a:r>
              <a:rPr lang="en-US" sz="4300" b="1"/>
              <a:t>Basic Pharmacokinetics Model</a:t>
            </a:r>
          </a:p>
        </p:txBody>
      </p:sp>
      <p:sp>
        <p:nvSpPr>
          <p:cNvPr id="73731" name="Content Placeholder 2"/>
          <p:cNvSpPr>
            <a:spLocks noGrp="1"/>
          </p:cNvSpPr>
          <p:nvPr>
            <p:ph idx="1"/>
          </p:nvPr>
        </p:nvSpPr>
        <p:spPr>
          <a:xfrm>
            <a:off x="723900" y="1236663"/>
            <a:ext cx="8401050" cy="1347787"/>
          </a:xfrm>
        </p:spPr>
        <p:txBody>
          <a:bodyPr/>
          <a:lstStyle/>
          <a:p>
            <a:pPr marL="0" indent="0">
              <a:buFontTx/>
              <a:buNone/>
            </a:pPr>
            <a:r>
              <a:rPr lang="en-US" altLang="en-US" sz="3200" dirty="0"/>
              <a:t>If an initial amount of drug, b mg, is introduced into the body, the amount of drug in the body  diminishes exponentially so after t hours the amount of drug is </a:t>
            </a:r>
          </a:p>
          <a:p>
            <a:pPr marL="0" indent="0">
              <a:buFontTx/>
              <a:buNone/>
            </a:pPr>
            <a:r>
              <a:rPr lang="en-US" altLang="en-US" sz="3200" dirty="0"/>
              <a:t>If an additional dose of b mg is given every </a:t>
            </a:r>
            <a:r>
              <a:rPr lang="en-US" altLang="en-US" sz="3200" dirty="0" err="1"/>
              <a:t>τ</a:t>
            </a:r>
            <a:r>
              <a:rPr lang="en-US" altLang="en-US" sz="3200" dirty="0"/>
              <a:t> hours and </a:t>
            </a:r>
            <a:r>
              <a:rPr lang="en-US" altLang="en-US" sz="3200" dirty="0" err="1"/>
              <a:t>x</a:t>
            </a:r>
            <a:r>
              <a:rPr lang="en-US" altLang="en-US" sz="3200" baseline="-25000" dirty="0" err="1"/>
              <a:t>n</a:t>
            </a:r>
            <a:r>
              <a:rPr lang="en-US" altLang="en-US" sz="3200" dirty="0"/>
              <a:t> is the amount of drug in the body just after n</a:t>
            </a:r>
            <a:r>
              <a:rPr lang="en-US" altLang="en-US" sz="3200" baseline="30000" dirty="0"/>
              <a:t>th</a:t>
            </a:r>
            <a:r>
              <a:rPr lang="en-US" altLang="en-US" sz="3200" dirty="0"/>
              <a:t> dose is given, then if  </a:t>
            </a:r>
          </a:p>
          <a:p>
            <a:pPr marL="0" indent="0">
              <a:buFontTx/>
              <a:buNone/>
            </a:pPr>
            <a:r>
              <a:rPr lang="en-US" altLang="en-US" sz="3200" dirty="0"/>
              <a:t> </a:t>
            </a:r>
          </a:p>
          <a:p>
            <a:pPr marL="0" indent="0">
              <a:buFontTx/>
              <a:buNone/>
            </a:pPr>
            <a:r>
              <a:rPr lang="en-US" altLang="en-US" sz="3200" dirty="0"/>
              <a:t>solving  this gives</a:t>
            </a:r>
          </a:p>
          <a:p>
            <a:pPr marL="0" indent="0">
              <a:buFontTx/>
              <a:buNone/>
            </a:pPr>
            <a:endParaRPr lang="en-US" altLang="en-US" sz="3200" dirty="0"/>
          </a:p>
        </p:txBody>
      </p:sp>
      <p:pic>
        <p:nvPicPr>
          <p:cNvPr id="129028" name="Picture 15" descr="NIMBioSlogoshadow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9588"/>
            <a:ext cx="2633663"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6"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7525"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9030" name="Object 7"/>
          <p:cNvGraphicFramePr>
            <a:graphicFrameLocks noChangeAspect="1"/>
          </p:cNvGraphicFramePr>
          <p:nvPr>
            <p:extLst>
              <p:ext uri="{D42A27DB-BD31-4B8C-83A1-F6EECF244321}">
                <p14:modId xmlns:p14="http://schemas.microsoft.com/office/powerpoint/2010/main" val="2107115913"/>
              </p:ext>
            </p:extLst>
          </p:nvPr>
        </p:nvGraphicFramePr>
        <p:xfrm>
          <a:off x="4053681" y="2745582"/>
          <a:ext cx="1741488" cy="608012"/>
        </p:xfrm>
        <a:graphic>
          <a:graphicData uri="http://schemas.openxmlformats.org/presentationml/2006/ole">
            <mc:AlternateContent xmlns:mc="http://schemas.openxmlformats.org/markup-compatibility/2006">
              <mc:Choice xmlns:v="urn:schemas-microsoft-com:vml" Requires="v">
                <p:oleObj name="Equation" r:id="rId4" imgW="698500" imgH="228600" progId="Equation.3">
                  <p:embed/>
                </p:oleObj>
              </mc:Choice>
              <mc:Fallback>
                <p:oleObj name="Equation" r:id="rId4" imgW="6985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681" y="2745582"/>
                        <a:ext cx="1741488"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31" name="Object 8"/>
          <p:cNvGraphicFramePr>
            <a:graphicFrameLocks noChangeAspect="1"/>
          </p:cNvGraphicFramePr>
          <p:nvPr>
            <p:extLst>
              <p:ext uri="{D42A27DB-BD31-4B8C-83A1-F6EECF244321}">
                <p14:modId xmlns:p14="http://schemas.microsoft.com/office/powerpoint/2010/main" val="725628208"/>
              </p:ext>
            </p:extLst>
          </p:nvPr>
        </p:nvGraphicFramePr>
        <p:xfrm>
          <a:off x="6475412" y="4293812"/>
          <a:ext cx="1036638" cy="466725"/>
        </p:xfrm>
        <a:graphic>
          <a:graphicData uri="http://schemas.openxmlformats.org/presentationml/2006/ole">
            <mc:AlternateContent xmlns:mc="http://schemas.openxmlformats.org/markup-compatibility/2006">
              <mc:Choice xmlns:v="urn:schemas-microsoft-com:vml" Requires="v">
                <p:oleObj name="Equation" r:id="rId6" imgW="482600" imgH="203200" progId="Equation.3">
                  <p:embed/>
                </p:oleObj>
              </mc:Choice>
              <mc:Fallback>
                <p:oleObj name="Equation" r:id="rId6" imgW="482600" imgH="203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5412" y="4293812"/>
                        <a:ext cx="1036638"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32" name="Object 9"/>
          <p:cNvGraphicFramePr>
            <a:graphicFrameLocks noChangeAspect="1"/>
          </p:cNvGraphicFramePr>
          <p:nvPr>
            <p:extLst>
              <p:ext uri="{D42A27DB-BD31-4B8C-83A1-F6EECF244321}">
                <p14:modId xmlns:p14="http://schemas.microsoft.com/office/powerpoint/2010/main" val="583917791"/>
              </p:ext>
            </p:extLst>
          </p:nvPr>
        </p:nvGraphicFramePr>
        <p:xfrm>
          <a:off x="2837656" y="4852571"/>
          <a:ext cx="2432050" cy="679450"/>
        </p:xfrm>
        <a:graphic>
          <a:graphicData uri="http://schemas.openxmlformats.org/presentationml/2006/ole">
            <mc:AlternateContent xmlns:mc="http://schemas.openxmlformats.org/markup-compatibility/2006">
              <mc:Choice xmlns:v="urn:schemas-microsoft-com:vml" Requires="v">
                <p:oleObj name="Equation" r:id="rId8" imgW="825500" imgH="215900" progId="Equation.3">
                  <p:embed/>
                </p:oleObj>
              </mc:Choice>
              <mc:Fallback>
                <p:oleObj name="Equation" r:id="rId8" imgW="825500" imgH="2159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7656" y="4852571"/>
                        <a:ext cx="24320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33" name="Object 10"/>
          <p:cNvGraphicFramePr>
            <a:graphicFrameLocks noChangeAspect="1"/>
          </p:cNvGraphicFramePr>
          <p:nvPr/>
        </p:nvGraphicFramePr>
        <p:xfrm>
          <a:off x="4664075" y="3690938"/>
          <a:ext cx="117475" cy="180975"/>
        </p:xfrm>
        <a:graphic>
          <a:graphicData uri="http://schemas.openxmlformats.org/presentationml/2006/ole">
            <mc:AlternateContent xmlns:mc="http://schemas.openxmlformats.org/markup-compatibility/2006">
              <mc:Choice xmlns:v="urn:schemas-microsoft-com:vml" Requires="v">
                <p:oleObj name="Equation" r:id="rId10" imgW="114300" imgH="165100" progId="Equation.3">
                  <p:embed/>
                </p:oleObj>
              </mc:Choice>
              <mc:Fallback>
                <p:oleObj name="Equation" r:id="rId10" imgW="114300" imgH="1651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64075" y="3690938"/>
                        <a:ext cx="1174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9034" name="Object 11"/>
          <p:cNvGraphicFramePr>
            <a:graphicFrameLocks noChangeAspect="1"/>
          </p:cNvGraphicFramePr>
          <p:nvPr>
            <p:extLst>
              <p:ext uri="{D42A27DB-BD31-4B8C-83A1-F6EECF244321}">
                <p14:modId xmlns:p14="http://schemas.microsoft.com/office/powerpoint/2010/main" val="2623059370"/>
              </p:ext>
            </p:extLst>
          </p:nvPr>
        </p:nvGraphicFramePr>
        <p:xfrm>
          <a:off x="3238500" y="5948739"/>
          <a:ext cx="4016375" cy="1136650"/>
        </p:xfrm>
        <a:graphic>
          <a:graphicData uri="http://schemas.openxmlformats.org/presentationml/2006/ole">
            <mc:AlternateContent xmlns:mc="http://schemas.openxmlformats.org/markup-compatibility/2006">
              <mc:Choice xmlns:v="urn:schemas-microsoft-com:vml" Requires="v">
                <p:oleObj name="Equation" r:id="rId12" imgW="1485900" imgH="393700" progId="Equation.3">
                  <p:embed/>
                </p:oleObj>
              </mc:Choice>
              <mc:Fallback>
                <p:oleObj name="Equation" r:id="rId12" imgW="1485900" imgH="3937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38500" y="5948739"/>
                        <a:ext cx="4016375"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60617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Title 1"/>
          <p:cNvSpPr>
            <a:spLocks noGrp="1"/>
          </p:cNvSpPr>
          <p:nvPr>
            <p:ph type="title"/>
          </p:nvPr>
        </p:nvSpPr>
        <p:spPr>
          <a:xfrm>
            <a:off x="738188" y="188913"/>
            <a:ext cx="8027987" cy="1260475"/>
          </a:xfrm>
        </p:spPr>
        <p:txBody>
          <a:bodyPr/>
          <a:lstStyle/>
          <a:p>
            <a:pPr>
              <a:defRPr/>
            </a:pPr>
            <a:r>
              <a:rPr lang="en-US" sz="3000"/>
              <a:t>Dynamics of Drug in Body for a Dose Taken Periodically</a:t>
            </a:r>
          </a:p>
        </p:txBody>
      </p:sp>
      <p:pic>
        <p:nvPicPr>
          <p:cNvPr id="130051" name="Picture 3" descr="DrugDynamics.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90650" y="1308100"/>
            <a:ext cx="6651625"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2" name="Picture 15" descr="NIMBioSlogoshadow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9588"/>
            <a:ext cx="2633663"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Picture 6" descr="ut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7525"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19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Title 1"/>
          <p:cNvSpPr>
            <a:spLocks noGrp="1"/>
          </p:cNvSpPr>
          <p:nvPr>
            <p:ph type="title"/>
          </p:nvPr>
        </p:nvSpPr>
        <p:spPr>
          <a:xfrm>
            <a:off x="752475" y="112713"/>
            <a:ext cx="8029575" cy="1260475"/>
          </a:xfrm>
        </p:spPr>
        <p:txBody>
          <a:bodyPr/>
          <a:lstStyle/>
          <a:p>
            <a:pPr>
              <a:defRPr/>
            </a:pPr>
            <a:r>
              <a:rPr lang="en-US" sz="4300" b="1"/>
              <a:t>Basic Pharmacokinetics Model</a:t>
            </a:r>
          </a:p>
        </p:txBody>
      </p:sp>
      <p:sp>
        <p:nvSpPr>
          <p:cNvPr id="75779" name="Content Placeholder 2"/>
          <p:cNvSpPr>
            <a:spLocks noGrp="1"/>
          </p:cNvSpPr>
          <p:nvPr>
            <p:ph idx="1"/>
          </p:nvPr>
        </p:nvSpPr>
        <p:spPr>
          <a:xfrm>
            <a:off x="723900" y="1236663"/>
            <a:ext cx="8401050" cy="1347787"/>
          </a:xfrm>
        </p:spPr>
        <p:txBody>
          <a:bodyPr/>
          <a:lstStyle/>
          <a:p>
            <a:pPr marL="0" indent="0">
              <a:buFontTx/>
              <a:buNone/>
            </a:pPr>
            <a:r>
              <a:rPr lang="en-US" altLang="en-US" sz="3200"/>
              <a:t>After a long time we find </a:t>
            </a:r>
          </a:p>
          <a:p>
            <a:pPr marL="0" indent="0">
              <a:buFontTx/>
              <a:buNone/>
            </a:pPr>
            <a:r>
              <a:rPr lang="en-US" altLang="en-US" sz="3200"/>
              <a:t>  </a:t>
            </a:r>
          </a:p>
          <a:p>
            <a:pPr marL="0" indent="0">
              <a:buFontTx/>
              <a:buNone/>
            </a:pPr>
            <a:r>
              <a:rPr lang="en-US" altLang="en-US" sz="3200"/>
              <a:t> If there is a harmful level of the drug, we can choose either the dose level b or the time between doses τ so that this harmful level is never reached </a:t>
            </a:r>
          </a:p>
          <a:p>
            <a:pPr marL="0" indent="0">
              <a:buFontTx/>
              <a:buNone/>
            </a:pPr>
            <a:endParaRPr lang="en-US" altLang="en-US" sz="3200"/>
          </a:p>
        </p:txBody>
      </p:sp>
      <p:pic>
        <p:nvPicPr>
          <p:cNvPr id="131076" name="Picture 15" descr="NIMBioSlogoshadow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05625"/>
            <a:ext cx="245903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7" name="Picture 6"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7525"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1078" name="Object 7"/>
          <p:cNvGraphicFramePr>
            <a:graphicFrameLocks noChangeAspect="1"/>
          </p:cNvGraphicFramePr>
          <p:nvPr>
            <p:extLst>
              <p:ext uri="{D42A27DB-BD31-4B8C-83A1-F6EECF244321}">
                <p14:modId xmlns:p14="http://schemas.microsoft.com/office/powerpoint/2010/main" val="898342027"/>
              </p:ext>
            </p:extLst>
          </p:nvPr>
        </p:nvGraphicFramePr>
        <p:xfrm>
          <a:off x="5156116" y="990266"/>
          <a:ext cx="3527425" cy="1092200"/>
        </p:xfrm>
        <a:graphic>
          <a:graphicData uri="http://schemas.openxmlformats.org/presentationml/2006/ole">
            <mc:AlternateContent xmlns:mc="http://schemas.openxmlformats.org/markup-compatibility/2006">
              <mc:Choice xmlns:v="urn:schemas-microsoft-com:vml" Requires="v">
                <p:oleObj name="Equation" r:id="rId4" imgW="1358900" imgH="393700" progId="Equation.3">
                  <p:embed/>
                </p:oleObj>
              </mc:Choice>
              <mc:Fallback>
                <p:oleObj name="Equation" r:id="rId4" imgW="1358900" imgH="3937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6116" y="990266"/>
                        <a:ext cx="3527425"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1079" name="Object 9"/>
          <p:cNvGraphicFramePr>
            <a:graphicFrameLocks noChangeAspect="1"/>
          </p:cNvGraphicFramePr>
          <p:nvPr/>
        </p:nvGraphicFramePr>
        <p:xfrm>
          <a:off x="804863" y="4276725"/>
          <a:ext cx="3030537" cy="760413"/>
        </p:xfrm>
        <a:graphic>
          <a:graphicData uri="http://schemas.openxmlformats.org/presentationml/2006/ole">
            <mc:AlternateContent xmlns:mc="http://schemas.openxmlformats.org/markup-compatibility/2006">
              <mc:Choice xmlns:v="urn:schemas-microsoft-com:vml" Requires="v">
                <p:oleObj name="Equation" r:id="rId6" imgW="1028700" imgH="241300" progId="Equation.3">
                  <p:embed/>
                </p:oleObj>
              </mc:Choice>
              <mc:Fallback>
                <p:oleObj name="Equation" r:id="rId6" imgW="1028700" imgH="2413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863" y="4276725"/>
                        <a:ext cx="3030537"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1080" name="Object 10"/>
          <p:cNvGraphicFramePr>
            <a:graphicFrameLocks noChangeAspect="1"/>
          </p:cNvGraphicFramePr>
          <p:nvPr/>
        </p:nvGraphicFramePr>
        <p:xfrm>
          <a:off x="4664075" y="3690938"/>
          <a:ext cx="117475" cy="180975"/>
        </p:xfrm>
        <a:graphic>
          <a:graphicData uri="http://schemas.openxmlformats.org/presentationml/2006/ole">
            <mc:AlternateContent xmlns:mc="http://schemas.openxmlformats.org/markup-compatibility/2006">
              <mc:Choice xmlns:v="urn:schemas-microsoft-com:vml" Requires="v">
                <p:oleObj name="Equation" r:id="rId8" imgW="114300" imgH="165100" progId="Equation.3">
                  <p:embed/>
                </p:oleObj>
              </mc:Choice>
              <mc:Fallback>
                <p:oleObj name="Equation" r:id="rId8" imgW="114300" imgH="1651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4075" y="3690938"/>
                        <a:ext cx="1174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1081" name="Object 11"/>
          <p:cNvGraphicFramePr>
            <a:graphicFrameLocks noChangeAspect="1"/>
          </p:cNvGraphicFramePr>
          <p:nvPr/>
        </p:nvGraphicFramePr>
        <p:xfrm>
          <a:off x="4776788" y="4146550"/>
          <a:ext cx="3124200" cy="1247775"/>
        </p:xfrm>
        <a:graphic>
          <a:graphicData uri="http://schemas.openxmlformats.org/presentationml/2006/ole">
            <mc:AlternateContent xmlns:mc="http://schemas.openxmlformats.org/markup-compatibility/2006">
              <mc:Choice xmlns:v="urn:schemas-microsoft-com:vml" Requires="v">
                <p:oleObj name="Equation" r:id="rId10" imgW="1155700" imgH="431800" progId="Equation.3">
                  <p:embed/>
                </p:oleObj>
              </mc:Choice>
              <mc:Fallback>
                <p:oleObj name="Equation" r:id="rId10" imgW="1155700" imgH="4318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76788" y="4146550"/>
                        <a:ext cx="31242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082" name="TextBox 3"/>
          <p:cNvSpPr txBox="1">
            <a:spLocks noChangeArrowheads="1"/>
          </p:cNvSpPr>
          <p:nvPr/>
        </p:nvSpPr>
        <p:spPr bwMode="auto">
          <a:xfrm>
            <a:off x="912813" y="5457825"/>
            <a:ext cx="7462837"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82" tIns="48591" rIns="97182" bIns="48591">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eaLnBrk="1" hangingPunct="1"/>
            <a:r>
              <a:rPr lang="en-US" altLang="en-US" sz="2800"/>
              <a:t>So there is no single “best” treatment schedule if the objective is just to stay below harmful level</a:t>
            </a:r>
          </a:p>
        </p:txBody>
      </p:sp>
    </p:spTree>
    <p:extLst>
      <p:ext uri="{BB962C8B-B14F-4D97-AF65-F5344CB8AC3E}">
        <p14:creationId xmlns:p14="http://schemas.microsoft.com/office/powerpoint/2010/main" val="1648441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BAD492-674C-FEF6-E2B2-C84DAB52F968}"/>
            </a:ext>
          </a:extLst>
        </p:cNvPr>
        <p:cNvGrpSpPr/>
        <p:nvPr/>
      </p:nvGrpSpPr>
      <p:grpSpPr>
        <a:xfrm>
          <a:off x="0" y="0"/>
          <a:ext cx="0" cy="0"/>
          <a:chOff x="0" y="0"/>
          <a:chExt cx="0" cy="0"/>
        </a:xfrm>
      </p:grpSpPr>
      <p:sp>
        <p:nvSpPr>
          <p:cNvPr id="74754" name="Title 1">
            <a:extLst>
              <a:ext uri="{FF2B5EF4-FFF2-40B4-BE49-F238E27FC236}">
                <a16:creationId xmlns:a16="http://schemas.microsoft.com/office/drawing/2014/main" id="{896F4BF8-FA5D-867D-19F2-143BDDD123AF}"/>
              </a:ext>
            </a:extLst>
          </p:cNvPr>
          <p:cNvSpPr>
            <a:spLocks noGrp="1"/>
          </p:cNvSpPr>
          <p:nvPr>
            <p:ph type="title"/>
          </p:nvPr>
        </p:nvSpPr>
        <p:spPr>
          <a:xfrm>
            <a:off x="738188" y="188913"/>
            <a:ext cx="8027987" cy="1260475"/>
          </a:xfrm>
        </p:spPr>
        <p:txBody>
          <a:bodyPr/>
          <a:lstStyle/>
          <a:p>
            <a:pPr>
              <a:defRPr/>
            </a:pPr>
            <a:r>
              <a:rPr lang="en-US" sz="3600" b="1" dirty="0">
                <a:solidFill>
                  <a:srgbClr val="FF0000"/>
                </a:solidFill>
              </a:rPr>
              <a:t>A Warning – This simple model may not be correct</a:t>
            </a:r>
          </a:p>
        </p:txBody>
      </p:sp>
      <p:sp>
        <p:nvSpPr>
          <p:cNvPr id="2" name="TextBox 1">
            <a:extLst>
              <a:ext uri="{FF2B5EF4-FFF2-40B4-BE49-F238E27FC236}">
                <a16:creationId xmlns:a16="http://schemas.microsoft.com/office/drawing/2014/main" id="{F08FA332-49A4-E7C5-132C-6DD74E686B60}"/>
              </a:ext>
            </a:extLst>
          </p:cNvPr>
          <p:cNvSpPr txBox="1"/>
          <p:nvPr/>
        </p:nvSpPr>
        <p:spPr>
          <a:xfrm>
            <a:off x="743527" y="1455449"/>
            <a:ext cx="7853363" cy="5693866"/>
          </a:xfrm>
          <a:prstGeom prst="rect">
            <a:avLst/>
          </a:prstGeom>
          <a:noFill/>
        </p:spPr>
        <p:txBody>
          <a:bodyPr wrap="square" rtlCol="0">
            <a:spAutoFit/>
          </a:bodyPr>
          <a:lstStyle/>
          <a:p>
            <a:r>
              <a:rPr lang="en-US" sz="2800" b="0" dirty="0" err="1"/>
              <a:t>Acetominophen</a:t>
            </a:r>
            <a:r>
              <a:rPr lang="en-US" sz="2800" b="0" dirty="0"/>
              <a:t> (in Tylenol and Exedrin) overdose accounts for over 50,000 emergency hospital visits and about 10% of all poisoning visits to US hospitals. It accounts for about 50% of all acute liver failures cases. In part this is because people consider it “safe” while it is not at high levels, and in part it is because there are genetic differences in how individuals metabolize the drug. Some individuals have variations in liver enzymes which determine how much of the drug is converted to safe metabolites versus a toxic byproduct in the liver. </a:t>
            </a:r>
          </a:p>
          <a:p>
            <a:r>
              <a:rPr lang="en-US" sz="2800" dirty="0">
                <a:solidFill>
                  <a:srgbClr val="FF0000"/>
                </a:solidFill>
              </a:rPr>
              <a:t>The simple drug dosage model doesn’t account for this type of harmful build-up of a toxin. </a:t>
            </a:r>
          </a:p>
        </p:txBody>
      </p:sp>
    </p:spTree>
    <p:extLst>
      <p:ext uri="{BB962C8B-B14F-4D97-AF65-F5344CB8AC3E}">
        <p14:creationId xmlns:p14="http://schemas.microsoft.com/office/powerpoint/2010/main" val="3935977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LouSoundLaurel2.jpg">
            <a:extLst>
              <a:ext uri="{FF2B5EF4-FFF2-40B4-BE49-F238E27FC236}">
                <a16:creationId xmlns:a16="http://schemas.microsoft.com/office/drawing/2014/main" id="{DF610F33-08D5-8E4F-95F9-0A4E7A35BF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412" y="200025"/>
            <a:ext cx="84328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16651A1-BC00-864F-900D-DF17073E9E1D}"/>
              </a:ext>
            </a:extLst>
          </p:cNvPr>
          <p:cNvSpPr txBox="1"/>
          <p:nvPr/>
        </p:nvSpPr>
        <p:spPr>
          <a:xfrm>
            <a:off x="1141412" y="6753225"/>
            <a:ext cx="7086600" cy="523220"/>
          </a:xfrm>
          <a:prstGeom prst="rect">
            <a:avLst/>
          </a:prstGeom>
          <a:noFill/>
        </p:spPr>
        <p:txBody>
          <a:bodyPr wrap="square" rtlCol="0">
            <a:spAutoFit/>
          </a:bodyPr>
          <a:lstStyle/>
          <a:p>
            <a:r>
              <a:rPr lang="en-US" sz="2800" dirty="0"/>
              <a:t>As Sound Engineer at the Laurel Theater</a:t>
            </a:r>
          </a:p>
        </p:txBody>
      </p:sp>
    </p:spTree>
    <p:extLst>
      <p:ext uri="{BB962C8B-B14F-4D97-AF65-F5344CB8AC3E}">
        <p14:creationId xmlns:p14="http://schemas.microsoft.com/office/powerpoint/2010/main" val="1461375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838200" y="228600"/>
            <a:ext cx="7923213" cy="923925"/>
          </a:xfrm>
        </p:spPr>
        <p:txBody>
          <a:bodyPr/>
          <a:lstStyle/>
          <a:p>
            <a:pPr defTabSz="969963"/>
            <a:r>
              <a:rPr lang="en-US" altLang="en-US" sz="3800" dirty="0">
                <a:solidFill>
                  <a:srgbClr val="0000F3"/>
                </a:solidFill>
              </a:rPr>
              <a:t> </a:t>
            </a:r>
            <a:r>
              <a:rPr lang="en-US" altLang="en-US" sz="3800" b="1" dirty="0">
                <a:solidFill>
                  <a:srgbClr val="0000F3"/>
                </a:solidFill>
              </a:rPr>
              <a:t>Math and Rock n’</a:t>
            </a:r>
            <a:r>
              <a:rPr lang="en-US" altLang="ja-JP" sz="3800" b="1" dirty="0">
                <a:solidFill>
                  <a:srgbClr val="0000F3"/>
                </a:solidFill>
              </a:rPr>
              <a:t> Roll</a:t>
            </a:r>
            <a:endParaRPr lang="en-US" altLang="en-US" sz="3800" b="1" dirty="0">
              <a:solidFill>
                <a:srgbClr val="0000F3"/>
              </a:solidFill>
            </a:endParaRPr>
          </a:p>
        </p:txBody>
      </p:sp>
      <p:sp>
        <p:nvSpPr>
          <p:cNvPr id="916485" name="Text Box 5"/>
          <p:cNvSpPr txBox="1">
            <a:spLocks noChangeArrowheads="1"/>
          </p:cNvSpPr>
          <p:nvPr/>
        </p:nvSpPr>
        <p:spPr bwMode="auto">
          <a:xfrm>
            <a:off x="912813" y="3933825"/>
            <a:ext cx="8153400" cy="2062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3200" i="1" dirty="0">
                <a:solidFill>
                  <a:srgbClr val="660033"/>
                </a:solidFill>
              </a:rPr>
              <a:t>Sound: What is it? How do we perceive it? What are its characteristics? How do we measure it? How does a concert arise from its component instruments? What can go wrong? </a:t>
            </a:r>
            <a:endParaRPr lang="en-US" altLang="en-US" i="1" dirty="0">
              <a:solidFill>
                <a:srgbClr val="660033"/>
              </a:solidFill>
            </a:endParaRPr>
          </a:p>
        </p:txBody>
      </p:sp>
      <p:sp>
        <p:nvSpPr>
          <p:cNvPr id="9" name="Text Box 5"/>
          <p:cNvSpPr txBox="1">
            <a:spLocks noChangeArrowheads="1"/>
          </p:cNvSpPr>
          <p:nvPr/>
        </p:nvSpPr>
        <p:spPr bwMode="auto">
          <a:xfrm>
            <a:off x="836613" y="1495425"/>
            <a:ext cx="8153400" cy="2062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dirty="0">
                <a:solidFill>
                  <a:srgbClr val="660033"/>
                </a:solidFill>
                <a:ea typeface="ＭＳ Ｐゴシック" charset="0"/>
              </a:rPr>
              <a:t>Music is ubiquitous and part of everyday experience for folks of all ages. This experience and interest can illustrate some basic (and advanced) mathematics? </a:t>
            </a:r>
            <a:endParaRPr lang="en-US" i="1" dirty="0">
              <a:solidFill>
                <a:srgbClr val="660033"/>
              </a:solidFill>
              <a:ea typeface="ＭＳ Ｐゴシック"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6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485"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6482" name="Rectangle 2"/>
          <p:cNvSpPr>
            <a:spLocks noGrp="1" noChangeArrowheads="1"/>
          </p:cNvSpPr>
          <p:nvPr>
            <p:ph type="title"/>
          </p:nvPr>
        </p:nvSpPr>
        <p:spPr>
          <a:xfrm>
            <a:off x="838200" y="228600"/>
            <a:ext cx="7008813" cy="923925"/>
          </a:xfrm>
        </p:spPr>
        <p:txBody>
          <a:bodyPr/>
          <a:lstStyle/>
          <a:p>
            <a:r>
              <a:rPr lang="en-US" altLang="en-US" sz="3800">
                <a:solidFill>
                  <a:srgbClr val="0000F3"/>
                </a:solidFill>
              </a:rPr>
              <a:t> Math Biology and Rock n’ Roll</a:t>
            </a:r>
          </a:p>
        </p:txBody>
      </p:sp>
      <p:sp>
        <p:nvSpPr>
          <p:cNvPr id="916483" name="Rectangle 3"/>
          <p:cNvSpPr>
            <a:spLocks noGrp="1" noChangeArrowheads="1"/>
          </p:cNvSpPr>
          <p:nvPr>
            <p:ph type="body" idx="1"/>
          </p:nvPr>
        </p:nvSpPr>
        <p:spPr>
          <a:xfrm>
            <a:off x="609600" y="3752850"/>
            <a:ext cx="5715000" cy="3810000"/>
          </a:xfrm>
        </p:spPr>
        <p:txBody>
          <a:bodyPr/>
          <a:lstStyle/>
          <a:p>
            <a:pPr marL="341313" indent="-341313" defTabSz="912813">
              <a:lnSpc>
                <a:spcPct val="90000"/>
              </a:lnSpc>
              <a:spcBef>
                <a:spcPct val="50000"/>
              </a:spcBef>
              <a:buFontTx/>
              <a:buNone/>
            </a:pPr>
            <a:r>
              <a:rPr lang="en-US" altLang="en-US" sz="2600">
                <a:latin typeface="Times" charset="0"/>
              </a:rPr>
              <a:t>    Sound is all about Fourier analysis in which trig functions are transformed, summed and filtered - doing this effectively is a multiple criteria optimization problem with many, many degrees of freedom and differing opinions as to what is </a:t>
            </a:r>
            <a:r>
              <a:rPr lang="ja-JP" altLang="en-US" sz="2600">
                <a:latin typeface="Arial" charset="0"/>
              </a:rPr>
              <a:t>“</a:t>
            </a:r>
            <a:r>
              <a:rPr lang="en-US" altLang="ja-JP" sz="2600">
                <a:latin typeface="Times" charset="0"/>
              </a:rPr>
              <a:t>best</a:t>
            </a:r>
            <a:r>
              <a:rPr lang="ja-JP" altLang="en-US" sz="2600">
                <a:latin typeface="Arial" charset="0"/>
              </a:rPr>
              <a:t>”</a:t>
            </a:r>
            <a:r>
              <a:rPr lang="en-US" altLang="ja-JP" sz="2600">
                <a:latin typeface="Times" charset="0"/>
              </a:rPr>
              <a:t>.</a:t>
            </a:r>
            <a:endParaRPr lang="en-US" altLang="ja-JP" sz="2000">
              <a:latin typeface="Times" charset="0"/>
            </a:endParaRPr>
          </a:p>
          <a:p>
            <a:pPr marL="341313" indent="-341313" defTabSz="912813">
              <a:lnSpc>
                <a:spcPct val="90000"/>
              </a:lnSpc>
              <a:buFontTx/>
              <a:buNone/>
            </a:pPr>
            <a:endParaRPr lang="en-US" altLang="en-US" sz="2400"/>
          </a:p>
        </p:txBody>
      </p:sp>
      <p:pic>
        <p:nvPicPr>
          <p:cNvPr id="124932" name="Picture 4" descr="ut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1650"/>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6485" name="Text Box 5"/>
          <p:cNvSpPr txBox="1">
            <a:spLocks noChangeArrowheads="1"/>
          </p:cNvSpPr>
          <p:nvPr/>
        </p:nvSpPr>
        <p:spPr bwMode="auto">
          <a:xfrm>
            <a:off x="838200" y="1066800"/>
            <a:ext cx="8153400" cy="264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a:solidFill>
                  <a:srgbClr val="660033"/>
                </a:solidFill>
                <a:ea typeface="ＭＳ Ｐゴシック" charset="0"/>
              </a:rPr>
              <a:t>At any rock concert, there is a transformation of electrical signals from the pick-ups and mics through mixing devices and filters to the amplifiers and speakers. How does this work and what makes a good concert?</a:t>
            </a:r>
            <a:endParaRPr lang="en-US" i="1">
              <a:solidFill>
                <a:srgbClr val="660033"/>
              </a:solidFill>
              <a:ea typeface="ＭＳ Ｐゴシック" charset="0"/>
            </a:endParaRPr>
          </a:p>
        </p:txBody>
      </p:sp>
      <p:pic>
        <p:nvPicPr>
          <p:cNvPr id="124934" name="Picture 6" descr="NIMBioSlogoshadow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788" y="6705600"/>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6491"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3581400"/>
            <a:ext cx="2420938" cy="264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64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16483">
                                            <p:txEl>
                                              <p:pRg st="0" end="0"/>
                                            </p:txEl>
                                          </p:spTgt>
                                        </p:tgtEl>
                                        <p:attrNameLst>
                                          <p:attrName>style.visibility</p:attrName>
                                        </p:attrNameLst>
                                      </p:cBhvr>
                                      <p:to>
                                        <p:strVal val="visible"/>
                                      </p:to>
                                    </p:set>
                                    <p:anim calcmode="lin" valueType="num">
                                      <p:cBhvr additive="base">
                                        <p:cTn id="11" dur="500" fill="hold"/>
                                        <p:tgtEl>
                                          <p:spTgt spid="916483">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16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9164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483" grpId="0" build="p" autoUpdateAnimBg="0"/>
      <p:bldP spid="91648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a:xfrm>
            <a:off x="838200" y="228600"/>
            <a:ext cx="7923213" cy="923925"/>
          </a:xfrm>
        </p:spPr>
        <p:txBody>
          <a:bodyPr/>
          <a:lstStyle/>
          <a:p>
            <a:pPr defTabSz="969963"/>
            <a:r>
              <a:rPr lang="en-US" altLang="en-US" sz="3800">
                <a:solidFill>
                  <a:srgbClr val="0000F3"/>
                </a:solidFill>
              </a:rPr>
              <a:t> </a:t>
            </a:r>
            <a:r>
              <a:rPr lang="en-US" altLang="en-US" sz="3800" b="1">
                <a:solidFill>
                  <a:srgbClr val="0000F3"/>
                </a:solidFill>
              </a:rPr>
              <a:t>Sound – Measuring it</a:t>
            </a:r>
          </a:p>
        </p:txBody>
      </p:sp>
      <p:sp>
        <p:nvSpPr>
          <p:cNvPr id="9" name="Text Box 5"/>
          <p:cNvSpPr txBox="1">
            <a:spLocks noChangeArrowheads="1"/>
          </p:cNvSpPr>
          <p:nvPr/>
        </p:nvSpPr>
        <p:spPr bwMode="auto">
          <a:xfrm>
            <a:off x="760413" y="1190625"/>
            <a:ext cx="8153400" cy="2554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3200" i="1">
                <a:solidFill>
                  <a:srgbClr val="660033"/>
                </a:solidFill>
              </a:rPr>
              <a:t>Sound arises due to changes in air pressure perceived by our ear – it is changes that we perceive, not absolute values, so we need a relative metric – use log scaling compared to a reference (lowest perceivable sound pressure)</a:t>
            </a:r>
            <a:endParaRPr lang="en-US" altLang="en-US" i="1">
              <a:solidFill>
                <a:srgbClr val="660033"/>
              </a:solidFill>
            </a:endParaRPr>
          </a:p>
        </p:txBody>
      </p:sp>
      <p:graphicFrame>
        <p:nvGraphicFramePr>
          <p:cNvPr id="103427" name="Object 1"/>
          <p:cNvGraphicFramePr>
            <a:graphicFrameLocks noChangeAspect="1"/>
          </p:cNvGraphicFramePr>
          <p:nvPr/>
        </p:nvGraphicFramePr>
        <p:xfrm>
          <a:off x="2970213" y="4467225"/>
          <a:ext cx="1524000" cy="1098550"/>
        </p:xfrm>
        <a:graphic>
          <a:graphicData uri="http://schemas.openxmlformats.org/presentationml/2006/ole">
            <mc:AlternateContent xmlns:mc="http://schemas.openxmlformats.org/markup-compatibility/2006">
              <mc:Choice xmlns:v="urn:schemas-microsoft-com:vml" Requires="v">
                <p:oleObj name="Equation" r:id="rId3" imgW="546100" imgH="393700" progId="Equation.3">
                  <p:embed/>
                </p:oleObj>
              </mc:Choice>
              <mc:Fallback>
                <p:oleObj name="Equation" r:id="rId3" imgW="546100" imgH="3937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0213" y="4467225"/>
                        <a:ext cx="15240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28" name="TextBox 2"/>
          <p:cNvSpPr txBox="1">
            <a:spLocks noChangeArrowheads="1"/>
          </p:cNvSpPr>
          <p:nvPr/>
        </p:nvSpPr>
        <p:spPr bwMode="auto">
          <a:xfrm>
            <a:off x="531813" y="4010025"/>
            <a:ext cx="792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400"/>
              <a:t>The measure in deciBels (dB) of A to a reference level R is </a:t>
            </a:r>
          </a:p>
        </p:txBody>
      </p:sp>
      <p:sp>
        <p:nvSpPr>
          <p:cNvPr id="103429" name="TextBox 6"/>
          <p:cNvSpPr txBox="1">
            <a:spLocks noChangeArrowheads="1"/>
          </p:cNvSpPr>
          <p:nvPr/>
        </p:nvSpPr>
        <p:spPr bwMode="auto">
          <a:xfrm>
            <a:off x="455613" y="5610225"/>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400"/>
              <a:t>So a doubling of a signal corresponds to an increase in this metric of 3dB since log(2) =3 approximately and a 10-fold signal increase corresponds to a 10 dB change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34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4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3428" grpId="0"/>
      <p:bldP spid="1034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838200" y="228600"/>
            <a:ext cx="7923213" cy="923925"/>
          </a:xfrm>
        </p:spPr>
        <p:txBody>
          <a:bodyPr/>
          <a:lstStyle/>
          <a:p>
            <a:pPr defTabSz="969963"/>
            <a:r>
              <a:rPr lang="en-US" altLang="en-US" sz="3800">
                <a:solidFill>
                  <a:srgbClr val="0000F3"/>
                </a:solidFill>
              </a:rPr>
              <a:t> </a:t>
            </a:r>
            <a:r>
              <a:rPr lang="en-US" altLang="en-US" sz="3800" b="1">
                <a:solidFill>
                  <a:srgbClr val="0000F3"/>
                </a:solidFill>
              </a:rPr>
              <a:t>Sound – Measuring it</a:t>
            </a:r>
          </a:p>
        </p:txBody>
      </p:sp>
      <p:sp>
        <p:nvSpPr>
          <p:cNvPr id="9" name="Text Box 5"/>
          <p:cNvSpPr txBox="1">
            <a:spLocks noChangeArrowheads="1"/>
          </p:cNvSpPr>
          <p:nvPr/>
        </p:nvSpPr>
        <p:spPr bwMode="auto">
          <a:xfrm>
            <a:off x="760413" y="1190625"/>
            <a:ext cx="8153400" cy="2554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dirty="0">
                <a:solidFill>
                  <a:srgbClr val="660033"/>
                </a:solidFill>
                <a:ea typeface="ＭＳ Ｐゴシック" charset="0"/>
              </a:rPr>
              <a:t>The level of sound - PL or  pressure level is in </a:t>
            </a:r>
            <a:r>
              <a:rPr lang="en-US" sz="3200" i="1" dirty="0" err="1">
                <a:solidFill>
                  <a:srgbClr val="660033"/>
                </a:solidFill>
                <a:ea typeface="ＭＳ Ｐゴシック" charset="0"/>
              </a:rPr>
              <a:t>Pascals</a:t>
            </a:r>
            <a:r>
              <a:rPr lang="en-US" sz="3200" i="1" dirty="0">
                <a:solidFill>
                  <a:srgbClr val="660033"/>
                </a:solidFill>
                <a:ea typeface="ＭＳ Ｐゴシック" charset="0"/>
              </a:rPr>
              <a:t>, but we typically use SPL as a relative measure of intensity compared to lowest audible sound and since this depends upon the square of the pressure the dB is measured as </a:t>
            </a:r>
            <a:endParaRPr lang="en-US" i="1" dirty="0">
              <a:solidFill>
                <a:srgbClr val="660033"/>
              </a:solidFill>
              <a:ea typeface="ＭＳ Ｐゴシック" charset="0"/>
            </a:endParaRPr>
          </a:p>
        </p:txBody>
      </p:sp>
      <p:graphicFrame>
        <p:nvGraphicFramePr>
          <p:cNvPr id="105475" name="Object 1"/>
          <p:cNvGraphicFramePr>
            <a:graphicFrameLocks noChangeAspect="1"/>
          </p:cNvGraphicFramePr>
          <p:nvPr/>
        </p:nvGraphicFramePr>
        <p:xfrm>
          <a:off x="1600200" y="4073525"/>
          <a:ext cx="4605338" cy="1276350"/>
        </p:xfrm>
        <a:graphic>
          <a:graphicData uri="http://schemas.openxmlformats.org/presentationml/2006/ole">
            <mc:AlternateContent xmlns:mc="http://schemas.openxmlformats.org/markup-compatibility/2006">
              <mc:Choice xmlns:v="urn:schemas-microsoft-com:vml" Requires="v">
                <p:oleObj name="Equation" r:id="rId3" imgW="1651000" imgH="457200" progId="Equation.3">
                  <p:embed/>
                </p:oleObj>
              </mc:Choice>
              <mc:Fallback>
                <p:oleObj name="Equation" r:id="rId3" imgW="1651000" imgH="4572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073525"/>
                        <a:ext cx="4605338"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5476" name="TextBox 2"/>
          <p:cNvSpPr txBox="1">
            <a:spLocks noChangeArrowheads="1"/>
          </p:cNvSpPr>
          <p:nvPr/>
        </p:nvSpPr>
        <p:spPr bwMode="auto">
          <a:xfrm>
            <a:off x="684213" y="5534025"/>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400" dirty="0"/>
              <a:t>Here the p’s are pressures and the L is measuring the relative changes in sound intensity which is a power measure (Watts per m</a:t>
            </a:r>
            <a:r>
              <a:rPr lang="en-US" altLang="en-US" sz="2400" baseline="30000" dirty="0"/>
              <a:t>2</a:t>
            </a:r>
            <a:r>
              <a:rPr lang="en-US" altLang="en-US" sz="24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547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4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547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838200" y="228600"/>
            <a:ext cx="7923213" cy="923925"/>
          </a:xfrm>
        </p:spPr>
        <p:txBody>
          <a:bodyPr/>
          <a:lstStyle/>
          <a:p>
            <a:pPr defTabSz="969963"/>
            <a:r>
              <a:rPr lang="en-US" altLang="en-US" sz="3800">
                <a:solidFill>
                  <a:srgbClr val="0000F3"/>
                </a:solidFill>
              </a:rPr>
              <a:t> </a:t>
            </a:r>
            <a:r>
              <a:rPr lang="en-US" altLang="en-US" sz="3800" b="1">
                <a:solidFill>
                  <a:srgbClr val="0000F3"/>
                </a:solidFill>
              </a:rPr>
              <a:t>Sound – Measuring it</a:t>
            </a:r>
          </a:p>
        </p:txBody>
      </p:sp>
      <p:sp>
        <p:nvSpPr>
          <p:cNvPr id="9" name="Text Box 5"/>
          <p:cNvSpPr txBox="1">
            <a:spLocks noChangeArrowheads="1"/>
          </p:cNvSpPr>
          <p:nvPr/>
        </p:nvSpPr>
        <p:spPr bwMode="auto">
          <a:xfrm>
            <a:off x="760413" y="1190625"/>
            <a:ext cx="8153400" cy="5016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3200" i="1">
                <a:solidFill>
                  <a:srgbClr val="660033"/>
                </a:solidFill>
              </a:rPr>
              <a:t>In addition to the level of sound though, sound is made up of components at different frequencies and complex sounds are linear combinations of these oscillations – that is complex sounds are made up of sums of trig functions – a Fourier series. We measure the components by considering the fraction of the total power in the sound at different frequencies – the power spectrum – a Fourier transform (using FFT) of the pressure.  </a:t>
            </a:r>
            <a:endParaRPr lang="en-US" altLang="en-US" i="1">
              <a:solidFill>
                <a:srgbClr val="6600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9426" name="Text Box 1026"/>
          <p:cNvSpPr txBox="1">
            <a:spLocks noChangeArrowheads="1"/>
          </p:cNvSpPr>
          <p:nvPr/>
        </p:nvSpPr>
        <p:spPr bwMode="auto">
          <a:xfrm>
            <a:off x="1495425" y="336550"/>
            <a:ext cx="6769100" cy="7127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7171" tIns="48585" rIns="97171" bIns="48585">
            <a:spAutoFit/>
          </a:bodyPr>
          <a:lstStyle>
            <a:lvl1pPr defTabSz="971550">
              <a:defRPr sz="4000" b="1">
                <a:solidFill>
                  <a:schemeClr val="tx1"/>
                </a:solidFill>
                <a:latin typeface="Times New Roman" charset="0"/>
                <a:ea typeface="ＭＳ Ｐゴシック" charset="-128"/>
              </a:defRPr>
            </a:lvl1pPr>
            <a:lvl2pPr marL="742950" indent="-285750" defTabSz="971550">
              <a:defRPr sz="4000" b="1">
                <a:solidFill>
                  <a:schemeClr val="tx1"/>
                </a:solidFill>
                <a:latin typeface="Times New Roman" charset="0"/>
                <a:ea typeface="ＭＳ Ｐゴシック" charset="-128"/>
              </a:defRPr>
            </a:lvl2pPr>
            <a:lvl3pPr marL="1143000" indent="-228600" defTabSz="971550">
              <a:defRPr sz="4000" b="1">
                <a:solidFill>
                  <a:schemeClr val="tx1"/>
                </a:solidFill>
                <a:latin typeface="Times New Roman" charset="0"/>
                <a:ea typeface="ＭＳ Ｐゴシック" charset="-128"/>
              </a:defRPr>
            </a:lvl3pPr>
            <a:lvl4pPr marL="1600200" indent="-228600" defTabSz="971550">
              <a:defRPr sz="4000" b="1">
                <a:solidFill>
                  <a:schemeClr val="tx1"/>
                </a:solidFill>
                <a:latin typeface="Times New Roman" charset="0"/>
                <a:ea typeface="ＭＳ Ｐゴシック" charset="-128"/>
              </a:defRPr>
            </a:lvl4pPr>
            <a:lvl5pPr marL="2057400" indent="-228600" defTabSz="971550">
              <a:defRPr sz="4000" b="1">
                <a:solidFill>
                  <a:schemeClr val="tx1"/>
                </a:solidFill>
                <a:latin typeface="Times New Roman" charset="0"/>
                <a:ea typeface="ＭＳ Ｐゴシック" charset="-128"/>
              </a:defRPr>
            </a:lvl5pPr>
            <a:lvl6pPr marL="2514600" indent="-228600" defTabSz="97155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defTabSz="97155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defTabSz="97155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defTabSz="971550" eaLnBrk="0" fontAlgn="base" hangingPunct="0">
              <a:spcBef>
                <a:spcPct val="0"/>
              </a:spcBef>
              <a:spcAft>
                <a:spcPct val="0"/>
              </a:spcAft>
              <a:defRPr sz="4000" b="1">
                <a:solidFill>
                  <a:schemeClr val="tx1"/>
                </a:solidFill>
                <a:latin typeface="Times New Roman" charset="0"/>
                <a:ea typeface="ＭＳ Ｐゴシック" charset="-128"/>
              </a:defRPr>
            </a:lvl9pPr>
          </a:lstStyle>
          <a:p>
            <a:pPr eaLnBrk="1" hangingPunct="1"/>
            <a:r>
              <a:rPr lang="en-US" altLang="en-US" sz="1300">
                <a:solidFill>
                  <a:schemeClr val="tx2"/>
                </a:solidFill>
              </a:rPr>
              <a:t>OSHA Regulations (Standards - 29 CFR)</a:t>
            </a:r>
          </a:p>
          <a:p>
            <a:pPr eaLnBrk="1" hangingPunct="1"/>
            <a:r>
              <a:rPr lang="en-US" altLang="en-US" sz="1300">
                <a:solidFill>
                  <a:schemeClr val="tx2"/>
                </a:solidFill>
              </a:rPr>
              <a:t>   Occupational noise exposure. - 1910.95 </a:t>
            </a:r>
          </a:p>
          <a:p>
            <a:pPr eaLnBrk="1" hangingPunct="1"/>
            <a:r>
              <a:rPr lang="en-US" altLang="en-US" sz="1300">
                <a:solidFill>
                  <a:schemeClr val="tx2"/>
                </a:solidFill>
              </a:rPr>
              <a:t>  http://www.osha-slc.gov/OshStd_data/1910_0095.html</a:t>
            </a:r>
          </a:p>
          <a:p>
            <a:pPr eaLnBrk="1" hangingPunct="1"/>
            <a:endParaRPr lang="en-US" altLang="en-US" sz="1300">
              <a:solidFill>
                <a:schemeClr val="tx2"/>
              </a:solidFill>
            </a:endParaRPr>
          </a:p>
          <a:p>
            <a:pPr eaLnBrk="1" hangingPunct="1"/>
            <a:r>
              <a:rPr lang="en-US" altLang="en-US" sz="1300">
                <a:solidFill>
                  <a:schemeClr val="tx2"/>
                </a:solidFill>
              </a:rPr>
              <a:t>If the variations in noise level involve maxima at intervals of 1 second or </a:t>
            </a:r>
          </a:p>
          <a:p>
            <a:pPr eaLnBrk="1" hangingPunct="1"/>
            <a:r>
              <a:rPr lang="en-US" altLang="en-US" sz="1300">
                <a:solidFill>
                  <a:schemeClr val="tx2"/>
                </a:solidFill>
              </a:rPr>
              <a:t>less, it is to be considered continuous.</a:t>
            </a:r>
          </a:p>
          <a:p>
            <a:pPr eaLnBrk="1" hangingPunct="1"/>
            <a:endParaRPr lang="en-US" altLang="en-US" sz="1300">
              <a:solidFill>
                <a:schemeClr val="tx2"/>
              </a:solidFill>
            </a:endParaRPr>
          </a:p>
          <a:p>
            <a:pPr eaLnBrk="1" hangingPunct="1"/>
            <a:r>
              <a:rPr lang="en-US" altLang="en-US" sz="1300">
                <a:solidFill>
                  <a:schemeClr val="tx2"/>
                </a:solidFill>
              </a:rPr>
              <a:t>            TABLE G-16 - PERMISSIBLE NOISE EXPOSURES (1)</a:t>
            </a:r>
          </a:p>
          <a:p>
            <a:pPr eaLnBrk="1" hangingPunct="1"/>
            <a:r>
              <a:rPr lang="en-US" altLang="en-US" sz="1300">
                <a:solidFill>
                  <a:schemeClr val="tx2"/>
                </a:solidFill>
              </a:rPr>
              <a:t>   ______________________________________________________________</a:t>
            </a:r>
          </a:p>
          <a:p>
            <a:pPr eaLnBrk="1" hangingPunct="1"/>
            <a:r>
              <a:rPr lang="en-US" altLang="en-US" sz="1300">
                <a:solidFill>
                  <a:schemeClr val="tx2"/>
                </a:solidFill>
              </a:rPr>
              <a:t>                              |</a:t>
            </a:r>
          </a:p>
          <a:p>
            <a:pPr eaLnBrk="1" hangingPunct="1"/>
            <a:r>
              <a:rPr lang="en-US" altLang="en-US" sz="1300">
                <a:solidFill>
                  <a:schemeClr val="tx2"/>
                </a:solidFill>
              </a:rPr>
              <a:t>     Duration per day, hours  | Sound level dBA slow response</a:t>
            </a:r>
          </a:p>
          <a:p>
            <a:pPr eaLnBrk="1" hangingPunct="1"/>
            <a:r>
              <a:rPr lang="en-US" altLang="en-US" sz="1300">
                <a:solidFill>
                  <a:schemeClr val="tx2"/>
                </a:solidFill>
              </a:rPr>
              <a:t>   ____________________________|_________________________________</a:t>
            </a:r>
          </a:p>
          <a:p>
            <a:pPr eaLnBrk="1" hangingPunct="1"/>
            <a:r>
              <a:rPr lang="en-US" altLang="en-US" sz="1300">
                <a:solidFill>
                  <a:schemeClr val="tx2"/>
                </a:solidFill>
              </a:rPr>
              <a:t>                              |</a:t>
            </a:r>
          </a:p>
          <a:p>
            <a:pPr eaLnBrk="1" hangingPunct="1"/>
            <a:r>
              <a:rPr lang="en-US" altLang="en-US" sz="1300">
                <a:solidFill>
                  <a:schemeClr val="tx2"/>
                </a:solidFill>
              </a:rPr>
              <a:t>   8...........................|                    90</a:t>
            </a:r>
          </a:p>
          <a:p>
            <a:pPr eaLnBrk="1" hangingPunct="1"/>
            <a:r>
              <a:rPr lang="en-US" altLang="en-US" sz="1300">
                <a:solidFill>
                  <a:schemeClr val="tx2"/>
                </a:solidFill>
              </a:rPr>
              <a:t>   6...........................|                    92</a:t>
            </a:r>
          </a:p>
          <a:p>
            <a:pPr eaLnBrk="1" hangingPunct="1"/>
            <a:r>
              <a:rPr lang="en-US" altLang="en-US" sz="1300">
                <a:solidFill>
                  <a:schemeClr val="tx2"/>
                </a:solidFill>
              </a:rPr>
              <a:t>   4...........................|                    95</a:t>
            </a:r>
          </a:p>
          <a:p>
            <a:pPr eaLnBrk="1" hangingPunct="1"/>
            <a:r>
              <a:rPr lang="en-US" altLang="en-US" sz="1300">
                <a:solidFill>
                  <a:schemeClr val="tx2"/>
                </a:solidFill>
              </a:rPr>
              <a:t>   3...........................|                    97</a:t>
            </a:r>
          </a:p>
          <a:p>
            <a:pPr eaLnBrk="1" hangingPunct="1"/>
            <a:r>
              <a:rPr lang="en-US" altLang="en-US" sz="1300">
                <a:solidFill>
                  <a:schemeClr val="tx2"/>
                </a:solidFill>
              </a:rPr>
              <a:t>   2...........................|                   100</a:t>
            </a:r>
          </a:p>
          <a:p>
            <a:pPr eaLnBrk="1" hangingPunct="1"/>
            <a:r>
              <a:rPr lang="en-US" altLang="en-US" sz="1300">
                <a:solidFill>
                  <a:schemeClr val="tx2"/>
                </a:solidFill>
              </a:rPr>
              <a:t>   1 1/2 ......................|                   102</a:t>
            </a:r>
          </a:p>
          <a:p>
            <a:pPr eaLnBrk="1" hangingPunct="1"/>
            <a:r>
              <a:rPr lang="en-US" altLang="en-US" sz="1300">
                <a:solidFill>
                  <a:schemeClr val="tx2"/>
                </a:solidFill>
              </a:rPr>
              <a:t>   1...........................|                   105</a:t>
            </a:r>
          </a:p>
          <a:p>
            <a:pPr eaLnBrk="1" hangingPunct="1"/>
            <a:r>
              <a:rPr lang="en-US" altLang="en-US" sz="1300">
                <a:solidFill>
                  <a:schemeClr val="tx2"/>
                </a:solidFill>
              </a:rPr>
              <a:t>   1/2 ........................|                   110</a:t>
            </a:r>
          </a:p>
          <a:p>
            <a:pPr eaLnBrk="1" hangingPunct="1"/>
            <a:r>
              <a:rPr lang="en-US" altLang="en-US" sz="1300">
                <a:solidFill>
                  <a:schemeClr val="tx2"/>
                </a:solidFill>
              </a:rPr>
              <a:t>   1/4  or less................|                   115</a:t>
            </a:r>
          </a:p>
          <a:p>
            <a:pPr eaLnBrk="1" hangingPunct="1"/>
            <a:r>
              <a:rPr lang="en-US" altLang="en-US" sz="1300">
                <a:solidFill>
                  <a:schemeClr val="tx2"/>
                </a:solidFill>
              </a:rPr>
              <a:t>   ____________________________|________________________________</a:t>
            </a:r>
          </a:p>
          <a:p>
            <a:pPr eaLnBrk="1" hangingPunct="1"/>
            <a:endParaRPr lang="en-US" altLang="en-US" sz="1300">
              <a:solidFill>
                <a:schemeClr val="tx2"/>
              </a:solidFill>
            </a:endParaRPr>
          </a:p>
          <a:p>
            <a:pPr eaLnBrk="1" hangingPunct="1"/>
            <a:r>
              <a:rPr lang="en-US" altLang="en-US" sz="1300">
                <a:solidFill>
                  <a:schemeClr val="tx2"/>
                </a:solidFill>
              </a:rPr>
              <a:t>    Footnote(1) When the daily noise exposure is composed of two or</a:t>
            </a:r>
          </a:p>
          <a:p>
            <a:pPr eaLnBrk="1" hangingPunct="1"/>
            <a:r>
              <a:rPr lang="en-US" altLang="en-US" sz="1300">
                <a:solidFill>
                  <a:schemeClr val="tx2"/>
                </a:solidFill>
              </a:rPr>
              <a:t>   more periods of noise exposure of different levels, their combined</a:t>
            </a:r>
          </a:p>
          <a:p>
            <a:pPr eaLnBrk="1" hangingPunct="1"/>
            <a:r>
              <a:rPr lang="en-US" altLang="en-US" sz="1300">
                <a:solidFill>
                  <a:schemeClr val="tx2"/>
                </a:solidFill>
              </a:rPr>
              <a:t>   effect should be considered, rather than the individual effect of</a:t>
            </a:r>
          </a:p>
          <a:p>
            <a:pPr eaLnBrk="1" hangingPunct="1"/>
            <a:r>
              <a:rPr lang="en-US" altLang="en-US" sz="1300">
                <a:solidFill>
                  <a:schemeClr val="tx2"/>
                </a:solidFill>
              </a:rPr>
              <a:t>   each. If the sum of the following fractions: C(1)/T(1) + C(2)/T(2)+…+</a:t>
            </a:r>
          </a:p>
          <a:p>
            <a:pPr eaLnBrk="1" hangingPunct="1"/>
            <a:r>
              <a:rPr lang="en-US" altLang="en-US" sz="1300">
                <a:solidFill>
                  <a:schemeClr val="tx2"/>
                </a:solidFill>
              </a:rPr>
              <a:t>   C(n)/T(n) exceeds unity, then, the mixed exposure should be</a:t>
            </a:r>
          </a:p>
          <a:p>
            <a:pPr eaLnBrk="1" hangingPunct="1"/>
            <a:r>
              <a:rPr lang="en-US" altLang="en-US" sz="1300">
                <a:solidFill>
                  <a:schemeClr val="tx2"/>
                </a:solidFill>
              </a:rPr>
              <a:t>   considered to exceed the limit value. Cn indicates the total time of</a:t>
            </a:r>
          </a:p>
          <a:p>
            <a:pPr eaLnBrk="1" hangingPunct="1"/>
            <a:r>
              <a:rPr lang="en-US" altLang="en-US" sz="1300">
                <a:solidFill>
                  <a:schemeClr val="tx2"/>
                </a:solidFill>
              </a:rPr>
              <a:t>   exposure at a specified noise level, and Tn indicates the total time</a:t>
            </a:r>
          </a:p>
          <a:p>
            <a:pPr eaLnBrk="1" hangingPunct="1"/>
            <a:r>
              <a:rPr lang="en-US" altLang="en-US" sz="1300">
                <a:solidFill>
                  <a:schemeClr val="tx2"/>
                </a:solidFill>
              </a:rPr>
              <a:t>   of exposure permitted at that level. Exposure to impulsive or impact</a:t>
            </a:r>
          </a:p>
          <a:p>
            <a:pPr eaLnBrk="1" hangingPunct="1"/>
            <a:r>
              <a:rPr lang="en-US" altLang="en-US" sz="1300">
                <a:solidFill>
                  <a:schemeClr val="tx2"/>
                </a:solidFill>
              </a:rPr>
              <a:t>   noise should not exceed 140 dB peak sound pressure level.</a:t>
            </a:r>
          </a:p>
          <a:p>
            <a:pPr eaLnBrk="1" hangingPunct="1">
              <a:spcBef>
                <a:spcPct val="50000"/>
              </a:spcBef>
            </a:pPr>
            <a:endParaRPr lang="en-US" altLang="en-US" sz="1300">
              <a:solidFill>
                <a:schemeClr val="tx2"/>
              </a:solidFill>
            </a:endParaRPr>
          </a:p>
        </p:txBody>
      </p:sp>
      <p:pic>
        <p:nvPicPr>
          <p:cNvPr id="113667" name="Picture 1027" descr="NIMBioSlogoshadow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1963" y="6854825"/>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1028" descr="ut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846888"/>
            <a:ext cx="13081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838200" y="228600"/>
            <a:ext cx="7923213" cy="923925"/>
          </a:xfrm>
        </p:spPr>
        <p:txBody>
          <a:bodyPr/>
          <a:lstStyle/>
          <a:p>
            <a:pPr defTabSz="969963"/>
            <a:r>
              <a:rPr lang="en-US" altLang="en-US" sz="3800">
                <a:solidFill>
                  <a:srgbClr val="0000F3"/>
                </a:solidFill>
              </a:rPr>
              <a:t> </a:t>
            </a:r>
            <a:r>
              <a:rPr lang="en-US" altLang="en-US" sz="3800" b="1">
                <a:solidFill>
                  <a:srgbClr val="0000F3"/>
                </a:solidFill>
              </a:rPr>
              <a:t>Sound – Measuring it</a:t>
            </a:r>
          </a:p>
        </p:txBody>
      </p:sp>
      <p:sp>
        <p:nvSpPr>
          <p:cNvPr id="9" name="Text Box 5"/>
          <p:cNvSpPr txBox="1">
            <a:spLocks noChangeArrowheads="1"/>
          </p:cNvSpPr>
          <p:nvPr/>
        </p:nvSpPr>
        <p:spPr bwMode="auto">
          <a:xfrm>
            <a:off x="760413" y="1190625"/>
            <a:ext cx="8153400" cy="2554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p>
            <a:pPr>
              <a:spcBef>
                <a:spcPct val="50000"/>
              </a:spcBef>
              <a:defRPr/>
            </a:pPr>
            <a:r>
              <a:rPr lang="en-US" sz="3200" i="1" dirty="0">
                <a:solidFill>
                  <a:srgbClr val="660033"/>
                </a:solidFill>
                <a:ea typeface="ＭＳ Ｐゴシック" charset="0"/>
              </a:rPr>
              <a:t>There are a few standard forms of the power spectrum. An octave corresponds to a doubling (or halving) of a frequency and Pink noise corresponds to equal power in each octave, White noise to equal power at all frequencies.  </a:t>
            </a:r>
            <a:endParaRPr lang="en-US" i="1" dirty="0">
              <a:solidFill>
                <a:srgbClr val="660033"/>
              </a:solidFill>
              <a:ea typeface="ＭＳ Ｐゴシック" charset="0"/>
            </a:endParaRPr>
          </a:p>
        </p:txBody>
      </p:sp>
      <p:graphicFrame>
        <p:nvGraphicFramePr>
          <p:cNvPr id="111619" name="Object 1"/>
          <p:cNvGraphicFramePr>
            <a:graphicFrameLocks noChangeAspect="1"/>
          </p:cNvGraphicFramePr>
          <p:nvPr/>
        </p:nvGraphicFramePr>
        <p:xfrm>
          <a:off x="3275013" y="3933825"/>
          <a:ext cx="1727200" cy="1128713"/>
        </p:xfrm>
        <a:graphic>
          <a:graphicData uri="http://schemas.openxmlformats.org/presentationml/2006/ole">
            <mc:AlternateContent xmlns:mc="http://schemas.openxmlformats.org/markup-compatibility/2006">
              <mc:Choice xmlns:v="urn:schemas-microsoft-com:vml" Requires="v">
                <p:oleObj name="Equation" r:id="rId3" imgW="660400" imgH="431800" progId="Equation.3">
                  <p:embed/>
                </p:oleObj>
              </mc:Choice>
              <mc:Fallback>
                <p:oleObj name="Equation" r:id="rId3" imgW="6604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3933825"/>
                        <a:ext cx="1727200"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1620" name="TextBox 4"/>
          <p:cNvSpPr txBox="1">
            <a:spLocks noChangeArrowheads="1"/>
          </p:cNvSpPr>
          <p:nvPr/>
        </p:nvSpPr>
        <p:spPr bwMode="auto">
          <a:xfrm>
            <a:off x="684213" y="5534025"/>
            <a:ext cx="7924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400"/>
              <a:t>So a = 0 is white noise, a = 1 is pink noise, a = 2 is Brownian noise.  Pink noise occurs in many contexts, not just sound.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16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1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16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a:xfrm>
            <a:off x="838200" y="228600"/>
            <a:ext cx="7923213" cy="923925"/>
          </a:xfrm>
        </p:spPr>
        <p:txBody>
          <a:bodyPr/>
          <a:lstStyle/>
          <a:p>
            <a:pPr defTabSz="969963"/>
            <a:r>
              <a:rPr lang="en-US" altLang="en-US" sz="3800">
                <a:solidFill>
                  <a:srgbClr val="0000F3"/>
                </a:solidFill>
              </a:rPr>
              <a:t> </a:t>
            </a:r>
            <a:r>
              <a:rPr lang="en-US" altLang="en-US" sz="3800" b="1">
                <a:solidFill>
                  <a:srgbClr val="0000F3"/>
                </a:solidFill>
              </a:rPr>
              <a:t>Sound – problems</a:t>
            </a:r>
          </a:p>
        </p:txBody>
      </p:sp>
      <p:sp>
        <p:nvSpPr>
          <p:cNvPr id="9" name="Text Box 5"/>
          <p:cNvSpPr txBox="1">
            <a:spLocks noChangeArrowheads="1"/>
          </p:cNvSpPr>
          <p:nvPr/>
        </p:nvSpPr>
        <p:spPr bwMode="auto">
          <a:xfrm>
            <a:off x="760413" y="1190625"/>
            <a:ext cx="8153400" cy="2062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29" tIns="45714" rIns="91429" bIns="45714">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pPr>
              <a:spcBef>
                <a:spcPct val="50000"/>
              </a:spcBef>
            </a:pPr>
            <a:r>
              <a:rPr lang="en-US" altLang="en-US" sz="3200" i="1">
                <a:solidFill>
                  <a:srgbClr val="660033"/>
                </a:solidFill>
              </a:rPr>
              <a:t>You have all been in situations with what is colloqually called “feedback”.  This is an example in everyday experience of positive feedback</a:t>
            </a:r>
            <a:endParaRPr lang="en-US" altLang="en-US" i="1">
              <a:solidFill>
                <a:srgbClr val="660033"/>
              </a:solidFill>
            </a:endParaRPr>
          </a:p>
        </p:txBody>
      </p:sp>
      <p:graphicFrame>
        <p:nvGraphicFramePr>
          <p:cNvPr id="116739" name="Object 1"/>
          <p:cNvGraphicFramePr>
            <a:graphicFrameLocks noChangeAspect="1"/>
          </p:cNvGraphicFramePr>
          <p:nvPr/>
        </p:nvGraphicFramePr>
        <p:xfrm>
          <a:off x="2513013" y="3171825"/>
          <a:ext cx="2058987" cy="2090738"/>
        </p:xfrm>
        <a:graphic>
          <a:graphicData uri="http://schemas.openxmlformats.org/presentationml/2006/ole">
            <mc:AlternateContent xmlns:mc="http://schemas.openxmlformats.org/markup-compatibility/2006">
              <mc:Choice xmlns:v="urn:schemas-microsoft-com:vml" Requires="v">
                <p:oleObj name="Equation" r:id="rId3" imgW="787400" imgH="800100" progId="Equation.3">
                  <p:embed/>
                </p:oleObj>
              </mc:Choice>
              <mc:Fallback>
                <p:oleObj name="Equation" r:id="rId3" imgW="787400" imgH="8001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3" y="3171825"/>
                        <a:ext cx="2058987"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6740" name="TextBox 4"/>
          <p:cNvSpPr txBox="1">
            <a:spLocks noChangeArrowheads="1"/>
          </p:cNvSpPr>
          <p:nvPr/>
        </p:nvSpPr>
        <p:spPr bwMode="auto">
          <a:xfrm>
            <a:off x="684213" y="5534025"/>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400"/>
              <a:t>The solutions to this linear system can readily be calculated based upon the eigenvalues of the RHS matrix when written in vector form.</a:t>
            </a:r>
          </a:p>
        </p:txBody>
      </p:sp>
      <p:sp>
        <p:nvSpPr>
          <p:cNvPr id="116741" name="Rectangle 2"/>
          <p:cNvSpPr>
            <a:spLocks noChangeArrowheads="1"/>
          </p:cNvSpPr>
          <p:nvPr/>
        </p:nvSpPr>
        <p:spPr bwMode="auto">
          <a:xfrm>
            <a:off x="5027613" y="3705225"/>
            <a:ext cx="914400" cy="914400"/>
          </a:xfrm>
          <a:prstGeom prst="rect">
            <a:avLst/>
          </a:prstGeom>
          <a:solidFill>
            <a:schemeClr val="accent1"/>
          </a:solidFill>
          <a:ln w="9525">
            <a:solidFill>
              <a:schemeClr val="tx1"/>
            </a:solidFill>
            <a:round/>
            <a:headEnd/>
            <a:tailEnd/>
          </a:ln>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endParaRPr lang="en-US" altLang="en-US" sz="2400" b="0">
              <a:latin typeface="Arial" charset="0"/>
            </a:endParaRPr>
          </a:p>
        </p:txBody>
      </p:sp>
      <p:sp>
        <p:nvSpPr>
          <p:cNvPr id="116742" name="Rectangle 6"/>
          <p:cNvSpPr>
            <a:spLocks noChangeArrowheads="1"/>
          </p:cNvSpPr>
          <p:nvPr/>
        </p:nvSpPr>
        <p:spPr bwMode="auto">
          <a:xfrm>
            <a:off x="6780213" y="3705225"/>
            <a:ext cx="914400" cy="914400"/>
          </a:xfrm>
          <a:prstGeom prst="rect">
            <a:avLst/>
          </a:prstGeom>
          <a:solidFill>
            <a:schemeClr val="accent1"/>
          </a:solidFill>
          <a:ln w="9525">
            <a:solidFill>
              <a:schemeClr val="tx1"/>
            </a:solidFill>
            <a:round/>
            <a:headEnd/>
            <a:tailEnd/>
          </a:ln>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endParaRPr lang="en-US" altLang="en-US" sz="2400" b="0">
              <a:latin typeface="Arial" charset="0"/>
            </a:endParaRPr>
          </a:p>
        </p:txBody>
      </p:sp>
      <p:cxnSp>
        <p:nvCxnSpPr>
          <p:cNvPr id="116743" name="Straight Arrow Connector 5"/>
          <p:cNvCxnSpPr>
            <a:cxnSpLocks noChangeShapeType="1"/>
          </p:cNvCxnSpPr>
          <p:nvPr/>
        </p:nvCxnSpPr>
        <p:spPr bwMode="auto">
          <a:xfrm>
            <a:off x="6018213" y="3857625"/>
            <a:ext cx="60960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16744" name="Straight Arrow Connector 9"/>
          <p:cNvCxnSpPr>
            <a:cxnSpLocks noChangeShapeType="1"/>
          </p:cNvCxnSpPr>
          <p:nvPr/>
        </p:nvCxnSpPr>
        <p:spPr bwMode="auto">
          <a:xfrm flipH="1">
            <a:off x="6018213" y="4391025"/>
            <a:ext cx="68580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16745" name="TextBox 11"/>
          <p:cNvSpPr txBox="1">
            <a:spLocks noChangeArrowheads="1"/>
          </p:cNvSpPr>
          <p:nvPr/>
        </p:nvSpPr>
        <p:spPr bwMode="auto">
          <a:xfrm>
            <a:off x="5256213" y="3933825"/>
            <a:ext cx="68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400" b="0"/>
              <a:t>x</a:t>
            </a:r>
          </a:p>
        </p:txBody>
      </p:sp>
      <p:sp>
        <p:nvSpPr>
          <p:cNvPr id="116746" name="TextBox 13"/>
          <p:cNvSpPr txBox="1">
            <a:spLocks noChangeArrowheads="1"/>
          </p:cNvSpPr>
          <p:nvPr/>
        </p:nvSpPr>
        <p:spPr bwMode="auto">
          <a:xfrm>
            <a:off x="7008813" y="3933825"/>
            <a:ext cx="68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r>
              <a:rPr lang="en-US" altLang="en-US" sz="2400" b="0"/>
              <a: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67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67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67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67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67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67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67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6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6740" grpId="0"/>
      <p:bldP spid="116741" grpId="0" animBg="1"/>
      <p:bldP spid="116742" grpId="0" animBg="1"/>
      <p:bldP spid="116745" grpId="0"/>
      <p:bldP spid="11674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alpha val="0"/>
          </a:schemeClr>
        </a:solidFill>
        <a:effectLst/>
      </p:bgPr>
    </p:bg>
    <p:spTree>
      <p:nvGrpSpPr>
        <p:cNvPr id="1" name=""/>
        <p:cNvGrpSpPr/>
        <p:nvPr/>
      </p:nvGrpSpPr>
      <p:grpSpPr>
        <a:xfrm>
          <a:off x="0" y="0"/>
          <a:ext cx="0" cy="0"/>
          <a:chOff x="0" y="0"/>
          <a:chExt cx="0" cy="0"/>
        </a:xfrm>
      </p:grpSpPr>
      <p:sp>
        <p:nvSpPr>
          <p:cNvPr id="1005570" name="Rectangle 2"/>
          <p:cNvSpPr>
            <a:spLocks noGrp="1" noChangeArrowheads="1"/>
          </p:cNvSpPr>
          <p:nvPr>
            <p:ph type="body" idx="1"/>
          </p:nvPr>
        </p:nvSpPr>
        <p:spPr>
          <a:xfrm>
            <a:off x="684213" y="1114425"/>
            <a:ext cx="8029575" cy="4495800"/>
          </a:xfrm>
        </p:spPr>
        <p:txBody>
          <a:bodyPr/>
          <a:lstStyle/>
          <a:p>
            <a:r>
              <a:rPr lang="en-US" altLang="en-US" sz="2800">
                <a:solidFill>
                  <a:srgbClr val="000000"/>
                </a:solidFill>
              </a:rPr>
              <a:t>Onset of contractions in childbirth (Ferguson reflex – oxytocin stimulates further contractions)</a:t>
            </a:r>
          </a:p>
          <a:p>
            <a:r>
              <a:rPr lang="en-US" altLang="en-US" sz="2800">
                <a:solidFill>
                  <a:srgbClr val="000000"/>
                </a:solidFill>
              </a:rPr>
              <a:t>Process of blood clotting (platelets activate more platelets) </a:t>
            </a:r>
          </a:p>
          <a:p>
            <a:r>
              <a:rPr lang="en-US" altLang="en-US" sz="2800"/>
              <a:t>Lactation (the more the baby suckles, the more milk is produced, via a surge in prolactin)</a:t>
            </a:r>
            <a:r>
              <a:rPr lang="en-US" altLang="en-US" sz="2800">
                <a:solidFill>
                  <a:srgbClr val="000000"/>
                </a:solidFill>
              </a:rPr>
              <a:t> </a:t>
            </a:r>
          </a:p>
          <a:p>
            <a:r>
              <a:rPr lang="en-US" altLang="en-US" sz="2800"/>
              <a:t>Nerve action potential - slight leakage of sodium ions through sodium channels, resulting in a change in the membrane potential, which in turn causes more opening of channels, and a rapid increase in sodium leakage.</a:t>
            </a:r>
          </a:p>
          <a:p>
            <a:r>
              <a:rPr lang="en-US" altLang="en-US" sz="2800"/>
              <a:t>Evolutionary arms races (red queen hypothesis)</a:t>
            </a:r>
          </a:p>
        </p:txBody>
      </p:sp>
      <p:sp>
        <p:nvSpPr>
          <p:cNvPr id="1005571" name="Rectangle 3"/>
          <p:cNvSpPr>
            <a:spLocks noChangeArrowheads="1"/>
          </p:cNvSpPr>
          <p:nvPr/>
        </p:nvSpPr>
        <p:spPr bwMode="auto">
          <a:xfrm>
            <a:off x="533400" y="228600"/>
            <a:ext cx="8912225" cy="576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7171" tIns="48585" rIns="97171" bIns="48585">
            <a:spAutoFit/>
          </a:bodyPr>
          <a:lstStyle/>
          <a:p>
            <a:pPr defTabSz="971435" eaLnBrk="1" hangingPunct="1">
              <a:defRPr/>
            </a:pPr>
            <a:r>
              <a:rPr lang="en-US" sz="3000" u="sng" dirty="0">
                <a:solidFill>
                  <a:srgbClr val="0000F2"/>
                </a:solidFill>
                <a:ea typeface="ＭＳ Ｐゴシック" charset="0"/>
                <a:cs typeface="Times New Roman" charset="0"/>
              </a:rPr>
              <a:t>Positive Feedback in Biology</a:t>
            </a:r>
          </a:p>
        </p:txBody>
      </p:sp>
      <p:pic>
        <p:nvPicPr>
          <p:cNvPr id="122884" name="Picture 4" descr="NIMBioSlogoshadow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1963" y="6854825"/>
            <a:ext cx="2633662"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CD8FC2BE-62EB-F14D-9BC6-6C9D935D4122}"/>
              </a:ext>
            </a:extLst>
          </p:cNvPr>
          <p:cNvSpPr>
            <a:spLocks noGrp="1" noChangeArrowheads="1"/>
          </p:cNvSpPr>
          <p:nvPr>
            <p:ph type="title"/>
          </p:nvPr>
        </p:nvSpPr>
        <p:spPr>
          <a:xfrm>
            <a:off x="1328796" y="253253"/>
            <a:ext cx="6400395" cy="864210"/>
          </a:xfrm>
        </p:spPr>
        <p:txBody>
          <a:bodyPr/>
          <a:lstStyle/>
          <a:p>
            <a:r>
              <a:rPr lang="en-US" altLang="en-US" sz="3719" dirty="0">
                <a:solidFill>
                  <a:srgbClr val="0000F3"/>
                </a:solidFill>
                <a:ea typeface="ＭＳ Ｐゴシック" panose="020B0600070205080204" pitchFamily="34" charset="-128"/>
              </a:rPr>
              <a:t>Lessons from Math in Biology </a:t>
            </a:r>
          </a:p>
        </p:txBody>
      </p:sp>
      <p:sp>
        <p:nvSpPr>
          <p:cNvPr id="891907" name="Rectangle 3">
            <a:extLst>
              <a:ext uri="{FF2B5EF4-FFF2-40B4-BE49-F238E27FC236}">
                <a16:creationId xmlns:a16="http://schemas.microsoft.com/office/drawing/2014/main" id="{3507A79A-144D-1342-A9C9-7BA9F6A3B1C1}"/>
              </a:ext>
            </a:extLst>
          </p:cNvPr>
          <p:cNvSpPr>
            <a:spLocks noGrp="1" noChangeArrowheads="1"/>
          </p:cNvSpPr>
          <p:nvPr>
            <p:ph type="body" idx="1"/>
          </p:nvPr>
        </p:nvSpPr>
        <p:spPr>
          <a:xfrm>
            <a:off x="654306" y="2191371"/>
            <a:ext cx="8032061" cy="3997992"/>
          </a:xfrm>
        </p:spPr>
        <p:txBody>
          <a:bodyPr/>
          <a:lstStyle/>
          <a:p>
            <a:pPr marL="332898" indent="-332898" defTabSz="887180">
              <a:lnSpc>
                <a:spcPct val="90000"/>
              </a:lnSpc>
              <a:spcBef>
                <a:spcPct val="50000"/>
              </a:spcBef>
              <a:buNone/>
            </a:pPr>
            <a:r>
              <a:rPr lang="en-US" altLang="en-US" sz="3000" dirty="0">
                <a:latin typeface="Times" pitchFamily="2" charset="0"/>
                <a:ea typeface="ＭＳ Ｐゴシック" panose="020B0600070205080204" pitchFamily="34" charset="-128"/>
              </a:rPr>
              <a:t>    As more and more reductionist-based data become available, the relative importance of mathematical methods to succinctly summarize large numbers of studies will increase. Math provides the framework to link together the variety of disciplines involved in any major scientific research project, allowing for not just a more common language, but a means to effectively collaborate and link the theoretical underpinnings of diverse fields together. </a:t>
            </a:r>
          </a:p>
          <a:p>
            <a:pPr marL="332898" indent="-332898" defTabSz="887180">
              <a:lnSpc>
                <a:spcPct val="90000"/>
              </a:lnSpc>
              <a:buNone/>
            </a:pPr>
            <a:endParaRPr lang="en-US" altLang="en-US" sz="2686" dirty="0">
              <a:ea typeface="ＭＳ Ｐゴシック" panose="020B0600070205080204" pitchFamily="34" charset="-128"/>
            </a:endParaRPr>
          </a:p>
        </p:txBody>
      </p:sp>
      <p:sp>
        <p:nvSpPr>
          <p:cNvPr id="891909" name="Text Box 5">
            <a:extLst>
              <a:ext uri="{FF2B5EF4-FFF2-40B4-BE49-F238E27FC236}">
                <a16:creationId xmlns:a16="http://schemas.microsoft.com/office/drawing/2014/main" id="{15F95A5A-9AB0-0541-96D2-F728B947DC8E}"/>
              </a:ext>
            </a:extLst>
          </p:cNvPr>
          <p:cNvSpPr txBox="1">
            <a:spLocks noChangeArrowheads="1"/>
          </p:cNvSpPr>
          <p:nvPr/>
        </p:nvSpPr>
        <p:spPr bwMode="auto">
          <a:xfrm>
            <a:off x="1217612" y="1317534"/>
            <a:ext cx="8000903" cy="68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865" tIns="44432" rIns="88865" bIns="44432">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en-US" altLang="en-US" sz="3719" i="1" dirty="0">
                <a:solidFill>
                  <a:srgbClr val="660033"/>
                </a:solidFill>
              </a:rPr>
              <a:t>Math serves to integrate science</a:t>
            </a:r>
          </a:p>
        </p:txBody>
      </p:sp>
    </p:spTree>
    <p:extLst>
      <p:ext uri="{BB962C8B-B14F-4D97-AF65-F5344CB8AC3E}">
        <p14:creationId xmlns:p14="http://schemas.microsoft.com/office/powerpoint/2010/main" val="1853112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19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891907">
                                            <p:txEl>
                                              <p:pRg st="0" end="0"/>
                                            </p:txEl>
                                          </p:spTgt>
                                        </p:tgtEl>
                                        <p:attrNameLst>
                                          <p:attrName>style.visibility</p:attrName>
                                        </p:attrNameLst>
                                      </p:cBhvr>
                                      <p:to>
                                        <p:strVal val="visible"/>
                                      </p:to>
                                    </p:set>
                                    <p:anim calcmode="lin" valueType="num">
                                      <p:cBhvr additive="base">
                                        <p:cTn id="11" dur="500" fill="hold"/>
                                        <p:tgtEl>
                                          <p:spTgt spid="89190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9190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907" grpId="0" build="p" autoUpdateAnimBg="0"/>
      <p:bldP spid="891909"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9" name="Rectangle 3">
            <a:extLst>
              <a:ext uri="{FF2B5EF4-FFF2-40B4-BE49-F238E27FC236}">
                <a16:creationId xmlns:a16="http://schemas.microsoft.com/office/drawing/2014/main" id="{B9C773F1-D518-6E43-AA48-DDAD55943494}"/>
              </a:ext>
            </a:extLst>
          </p:cNvPr>
          <p:cNvSpPr>
            <a:spLocks noGrp="1" noChangeArrowheads="1"/>
          </p:cNvSpPr>
          <p:nvPr>
            <p:ph type="body" idx="1"/>
          </p:nvPr>
        </p:nvSpPr>
        <p:spPr>
          <a:xfrm>
            <a:off x="531316" y="5000625"/>
            <a:ext cx="8382992" cy="4072552"/>
          </a:xfrm>
        </p:spPr>
        <p:txBody>
          <a:bodyPr/>
          <a:lstStyle/>
          <a:p>
            <a:pPr marL="332898" indent="-332898" defTabSz="887180">
              <a:lnSpc>
                <a:spcPct val="90000"/>
              </a:lnSpc>
              <a:spcBef>
                <a:spcPct val="50000"/>
              </a:spcBef>
              <a:buNone/>
            </a:pPr>
            <a:r>
              <a:rPr lang="en-US" altLang="en-US" dirty="0">
                <a:latin typeface="Times" pitchFamily="2" charset="0"/>
                <a:ea typeface="ＭＳ Ｐゴシック" panose="020B0600070205080204" pitchFamily="34" charset="-128"/>
              </a:rPr>
              <a:t>   </a:t>
            </a:r>
            <a:r>
              <a:rPr lang="en-US" altLang="en-US" sz="4000" dirty="0">
                <a:solidFill>
                  <a:srgbClr val="0000F3"/>
                </a:solidFill>
                <a:latin typeface="Times" pitchFamily="2" charset="0"/>
                <a:ea typeface="ＭＳ Ｐゴシック" panose="020B0600070205080204" pitchFamily="34" charset="-128"/>
              </a:rPr>
              <a:t>So build your math skills – machine learning and AI have limitations and will not help solve many problems. </a:t>
            </a:r>
          </a:p>
          <a:p>
            <a:pPr marL="332898" indent="-332898" defTabSz="887180">
              <a:lnSpc>
                <a:spcPct val="90000"/>
              </a:lnSpc>
              <a:buNone/>
            </a:pPr>
            <a:endParaRPr lang="en-US" altLang="en-US" sz="2376" dirty="0">
              <a:ea typeface="ＭＳ Ｐゴシック" panose="020B0600070205080204" pitchFamily="34" charset="-128"/>
            </a:endParaRPr>
          </a:p>
        </p:txBody>
      </p:sp>
      <p:sp>
        <p:nvSpPr>
          <p:cNvPr id="900101" name="Text Box 5">
            <a:extLst>
              <a:ext uri="{FF2B5EF4-FFF2-40B4-BE49-F238E27FC236}">
                <a16:creationId xmlns:a16="http://schemas.microsoft.com/office/drawing/2014/main" id="{5EE4F012-34B3-0A46-A5E5-35449625286A}"/>
              </a:ext>
            </a:extLst>
          </p:cNvPr>
          <p:cNvSpPr txBox="1">
            <a:spLocks noChangeArrowheads="1"/>
          </p:cNvSpPr>
          <p:nvPr/>
        </p:nvSpPr>
        <p:spPr bwMode="auto">
          <a:xfrm>
            <a:off x="691791" y="798905"/>
            <a:ext cx="8382992" cy="390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865" tIns="44432" rIns="88865" bIns="44432">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buFontTx/>
              <a:buNone/>
            </a:pPr>
            <a:r>
              <a:rPr lang="en-US" altLang="en-US" sz="3099" i="1" dirty="0">
                <a:solidFill>
                  <a:srgbClr val="660033"/>
                </a:solidFill>
              </a:rPr>
              <a:t>Building a strong mathematical skill set and associated knowledge of what math approaches have been applied in diverse fields will enhance your capability to collaborate with those having different skills. Being able to communicate to others what the math is saying will enhance your successful participation in the teams that are critical to much of science, industry and business. </a:t>
            </a:r>
          </a:p>
        </p:txBody>
      </p:sp>
    </p:spTree>
    <p:extLst>
      <p:ext uri="{BB962C8B-B14F-4D97-AF65-F5344CB8AC3E}">
        <p14:creationId xmlns:p14="http://schemas.microsoft.com/office/powerpoint/2010/main" val="8829885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010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00099">
                                            <p:txEl>
                                              <p:pRg st="0" end="0"/>
                                            </p:txEl>
                                          </p:spTgt>
                                        </p:tgtEl>
                                        <p:attrNameLst>
                                          <p:attrName>style.visibility</p:attrName>
                                        </p:attrNameLst>
                                      </p:cBhvr>
                                      <p:to>
                                        <p:strVal val="visible"/>
                                      </p:to>
                                    </p:set>
                                    <p:anim calcmode="lin" valueType="num">
                                      <p:cBhvr additive="base">
                                        <p:cTn id="11" dur="500" fill="hold"/>
                                        <p:tgtEl>
                                          <p:spTgt spid="900099">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00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099" grpId="0" build="p" autoUpdateAnimBg="0"/>
      <p:bldP spid="900101"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1378" name="Picture 2" descr="C:\Jane\talk\annie.jpg">
            <a:extLst>
              <a:ext uri="{FF2B5EF4-FFF2-40B4-BE49-F238E27FC236}">
                <a16:creationId xmlns:a16="http://schemas.microsoft.com/office/drawing/2014/main" id="{B116D764-2565-BD4E-9FCC-5A1DAB013D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96806"/>
            <a:ext cx="9445625" cy="63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Text Box 3">
            <a:extLst>
              <a:ext uri="{FF2B5EF4-FFF2-40B4-BE49-F238E27FC236}">
                <a16:creationId xmlns:a16="http://schemas.microsoft.com/office/drawing/2014/main" id="{061BF856-12DC-E44B-99B1-22865999CA98}"/>
              </a:ext>
            </a:extLst>
          </p:cNvPr>
          <p:cNvSpPr txBox="1">
            <a:spLocks noChangeArrowheads="1"/>
          </p:cNvSpPr>
          <p:nvPr/>
        </p:nvSpPr>
        <p:spPr bwMode="auto">
          <a:xfrm>
            <a:off x="1448002" y="5806659"/>
            <a:ext cx="7422031" cy="8583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4445" tIns="47222" rIns="94445" bIns="47222">
            <a:spAutoFit/>
          </a:bodyPr>
          <a:lstStyle>
            <a:lvl1pPr defTabSz="97155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defTabSz="9715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defTabSz="97155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7155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defTabSz="97155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defTabSz="97155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defTabSz="97155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defTabSz="97155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defTabSz="97155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en-US" altLang="en-US" sz="2479" dirty="0">
                <a:latin typeface="Times" pitchFamily="2" charset="0"/>
              </a:rPr>
              <a:t>Be fierce about building your math skills and educational goals, and keep on track</a:t>
            </a:r>
          </a:p>
        </p:txBody>
      </p:sp>
    </p:spTree>
    <p:extLst>
      <p:ext uri="{BB962C8B-B14F-4D97-AF65-F5344CB8AC3E}">
        <p14:creationId xmlns:p14="http://schemas.microsoft.com/office/powerpoint/2010/main" val="2798201369"/>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10770</TotalTime>
  <Words>2753</Words>
  <Application>Microsoft Macintosh PowerPoint</Application>
  <PresentationFormat>Custom</PresentationFormat>
  <Paragraphs>207</Paragraphs>
  <Slides>39</Slides>
  <Notes>31</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39</vt:i4>
      </vt:variant>
    </vt:vector>
  </HeadingPairs>
  <TitlesOfParts>
    <vt:vector size="49" baseType="lpstr">
      <vt:lpstr>ＭＳ Ｐゴシック</vt:lpstr>
      <vt:lpstr>Arial</vt:lpstr>
      <vt:lpstr>Calibri</vt:lpstr>
      <vt:lpstr>Cambria Math</vt:lpstr>
      <vt:lpstr>Times</vt:lpstr>
      <vt:lpstr>Times New Roman</vt:lpstr>
      <vt:lpstr>Verdana</vt:lpstr>
      <vt:lpstr>Blank Presentation</vt:lpstr>
      <vt:lpstr>1_Blank Presentation</vt:lpstr>
      <vt:lpstr>Equation</vt:lpstr>
      <vt:lpstr>Pharmacology, Procreation and  Rock n’ Roll: What’s Math got to do with it?</vt:lpstr>
      <vt:lpstr>Overview</vt:lpstr>
      <vt:lpstr>What is science?</vt:lpstr>
      <vt:lpstr>The “stories” in science are models</vt:lpstr>
      <vt:lpstr>The “stories” in science are models</vt:lpstr>
      <vt:lpstr>You make models all the time:</vt:lpstr>
      <vt:lpstr>Methods of Scientific Investigation</vt:lpstr>
      <vt:lpstr> Math and Procreation</vt:lpstr>
      <vt:lpstr> Math and Procreation</vt:lpstr>
      <vt:lpstr> Math and Procreation</vt:lpstr>
      <vt:lpstr> Math and Procreation</vt:lpstr>
      <vt:lpstr> Math and Procreation</vt:lpstr>
      <vt:lpstr> Math and Procreation</vt:lpstr>
      <vt:lpstr> Math and Gender</vt:lpstr>
      <vt:lpstr>Differential Salaries of Male and Female Faculty at UTK</vt:lpstr>
      <vt:lpstr>Analysis Results for 2015 </vt:lpstr>
      <vt:lpstr> Math and Gender</vt:lpstr>
      <vt:lpstr> Math and Gender</vt:lpstr>
      <vt:lpstr> Math and Gender</vt:lpstr>
      <vt:lpstr> Math and Gender</vt:lpstr>
      <vt:lpstr>  Math and Pharmacology</vt:lpstr>
      <vt:lpstr>Discuss with your neighbor:</vt:lpstr>
      <vt:lpstr>Basic Pharmacokinetics Model</vt:lpstr>
      <vt:lpstr>Dynamics of Drug in Body for a Dose Taken Periodically</vt:lpstr>
      <vt:lpstr>Basic Pharmacokinetics Model</vt:lpstr>
      <vt:lpstr>A Warning – This simple model may not be correct</vt:lpstr>
      <vt:lpstr>PowerPoint Presentation</vt:lpstr>
      <vt:lpstr> Math and Rock n’ Roll</vt:lpstr>
      <vt:lpstr> Math Biology and Rock n’ Roll</vt:lpstr>
      <vt:lpstr> Sound – Measuring it</vt:lpstr>
      <vt:lpstr> Sound – Measuring it</vt:lpstr>
      <vt:lpstr> Sound – Measuring it</vt:lpstr>
      <vt:lpstr>PowerPoint Presentation</vt:lpstr>
      <vt:lpstr> Sound – Measuring it</vt:lpstr>
      <vt:lpstr> Sound – problems</vt:lpstr>
      <vt:lpstr>PowerPoint Presentation</vt:lpstr>
      <vt:lpstr>Lessons from Math in Biology </vt:lpstr>
      <vt:lpstr>PowerPoint Presentation</vt:lpstr>
      <vt:lpstr>PowerPoint Presentation</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576</cp:revision>
  <cp:lastPrinted>2001-07-31T20:27:52Z</cp:lastPrinted>
  <dcterms:created xsi:type="dcterms:W3CDTF">2001-07-27T14:29:20Z</dcterms:created>
  <dcterms:modified xsi:type="dcterms:W3CDTF">2026-04-27T21:04:05Z</dcterms:modified>
</cp:coreProperties>
</file>